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6" r:id="rId9"/>
    <p:sldId id="265"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2593420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76022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6019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2451530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6611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4040735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4196740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3023078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4207567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A8B55-AE48-4865-A8A0-813EA9D757B2}"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1149783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0A8B55-AE48-4865-A8A0-813EA9D757B2}"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244184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A8B55-AE48-4865-A8A0-813EA9D757B2}" type="datetimeFigureOut">
              <a:rPr lang="en-US" smtClean="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32098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0A8B55-AE48-4865-A8A0-813EA9D757B2}" type="datetimeFigureOut">
              <a:rPr lang="en-US" smtClean="0"/>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113913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A8B55-AE48-4865-A8A0-813EA9D757B2}" type="datetimeFigureOut">
              <a:rPr lang="en-US" smtClean="0"/>
              <a:t>9/21/2022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3795465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A8B55-AE48-4865-A8A0-813EA9D757B2}"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25304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0A8B55-AE48-4865-A8A0-813EA9D757B2}"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E0643-62F5-4332-87F3-4C1C66A61E94}" type="slidenum">
              <a:rPr lang="en-US" smtClean="0"/>
              <a:t>‹#›</a:t>
            </a:fld>
            <a:endParaRPr lang="en-US"/>
          </a:p>
        </p:txBody>
      </p:sp>
    </p:spTree>
    <p:extLst>
      <p:ext uri="{BB962C8B-B14F-4D97-AF65-F5344CB8AC3E}">
        <p14:creationId xmlns:p14="http://schemas.microsoft.com/office/powerpoint/2010/main" val="1930144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0A8B55-AE48-4865-A8A0-813EA9D757B2}" type="datetimeFigureOut">
              <a:rPr lang="en-US" smtClean="0"/>
              <a:t>9/21/2022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EE0643-62F5-4332-87F3-4C1C66A61E94}" type="slidenum">
              <a:rPr lang="en-US" smtClean="0"/>
              <a:t>‹#›</a:t>
            </a:fld>
            <a:endParaRPr lang="en-US"/>
          </a:p>
        </p:txBody>
      </p:sp>
    </p:spTree>
    <p:extLst>
      <p:ext uri="{BB962C8B-B14F-4D97-AF65-F5344CB8AC3E}">
        <p14:creationId xmlns:p14="http://schemas.microsoft.com/office/powerpoint/2010/main" val="1058349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delhi.gov.in/" TargetMode="External"/><Relationship Id="rId2" Type="http://schemas.openxmlformats.org/officeDocument/2006/relationships/hyperlink" Target="https://link.springer.com/article/10.1007/s13762-022-04241-5" TargetMode="External"/><Relationship Id="rId1" Type="http://schemas.openxmlformats.org/officeDocument/2006/relationships/slideLayout" Target="../slideLayouts/slideLayout1.xml"/><Relationship Id="rId4" Type="http://schemas.openxmlformats.org/officeDocument/2006/relationships/hyperlink" Target="http://www.who.int/phe/health_topics/outdoorair/databases/AAP_database_summary_results_2016_v02.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ink.springer.com/article/10.1007/s13762-022-04241-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0E18-CFCC-7A64-1776-491C582341BC}"/>
              </a:ext>
            </a:extLst>
          </p:cNvPr>
          <p:cNvSpPr>
            <a:spLocks noGrp="1"/>
          </p:cNvSpPr>
          <p:nvPr>
            <p:ph type="ctrTitle"/>
          </p:nvPr>
        </p:nvSpPr>
        <p:spPr>
          <a:xfrm>
            <a:off x="1340528" y="146889"/>
            <a:ext cx="7732450" cy="839246"/>
          </a:xfrm>
        </p:spPr>
        <p:txBody>
          <a:bodyPr/>
          <a:lstStyle/>
          <a:p>
            <a:pPr algn="ctr"/>
            <a:r>
              <a:rPr lang="en-US" sz="4400" dirty="0"/>
              <a:t>MACHINE LEARNING </a:t>
            </a:r>
          </a:p>
        </p:txBody>
      </p:sp>
      <p:sp>
        <p:nvSpPr>
          <p:cNvPr id="3" name="Subtitle 2">
            <a:extLst>
              <a:ext uri="{FF2B5EF4-FFF2-40B4-BE49-F238E27FC236}">
                <a16:creationId xmlns:a16="http://schemas.microsoft.com/office/drawing/2014/main" id="{2A4FAB7A-BA3A-91F4-2D6F-5CB1E160A478}"/>
              </a:ext>
            </a:extLst>
          </p:cNvPr>
          <p:cNvSpPr>
            <a:spLocks noGrp="1"/>
          </p:cNvSpPr>
          <p:nvPr>
            <p:ph type="subTitle" idx="1"/>
          </p:nvPr>
        </p:nvSpPr>
        <p:spPr>
          <a:xfrm>
            <a:off x="2254927" y="1035570"/>
            <a:ext cx="5388745" cy="680462"/>
          </a:xfrm>
        </p:spPr>
        <p:txBody>
          <a:bodyPr>
            <a:normAutofit/>
          </a:bodyPr>
          <a:lstStyle/>
          <a:p>
            <a:pPr algn="ctr"/>
            <a:r>
              <a:rPr lang="en-US" sz="3600" dirty="0"/>
              <a:t>ASSIGNMENT</a:t>
            </a:r>
          </a:p>
        </p:txBody>
      </p:sp>
      <p:sp>
        <p:nvSpPr>
          <p:cNvPr id="4" name="TextBox 3">
            <a:extLst>
              <a:ext uri="{FF2B5EF4-FFF2-40B4-BE49-F238E27FC236}">
                <a16:creationId xmlns:a16="http://schemas.microsoft.com/office/drawing/2014/main" id="{31FEC914-83E1-9DC4-A0FF-C17444B20134}"/>
              </a:ext>
            </a:extLst>
          </p:cNvPr>
          <p:cNvSpPr txBox="1"/>
          <p:nvPr/>
        </p:nvSpPr>
        <p:spPr>
          <a:xfrm>
            <a:off x="6005741" y="4589186"/>
            <a:ext cx="3275861" cy="1292662"/>
          </a:xfrm>
          <a:prstGeom prst="rect">
            <a:avLst/>
          </a:prstGeom>
          <a:noFill/>
        </p:spPr>
        <p:txBody>
          <a:bodyPr wrap="square" rtlCol="0">
            <a:spAutoFit/>
          </a:bodyPr>
          <a:lstStyle/>
          <a:p>
            <a:r>
              <a:rPr lang="en-US" sz="2000" dirty="0">
                <a:solidFill>
                  <a:schemeClr val="accent1">
                    <a:lumMod val="75000"/>
                  </a:schemeClr>
                </a:solidFill>
              </a:rPr>
              <a:t>Submitted By:</a:t>
            </a:r>
          </a:p>
          <a:p>
            <a:r>
              <a:rPr lang="en-US" sz="2000" dirty="0">
                <a:solidFill>
                  <a:schemeClr val="accent1">
                    <a:lumMod val="75000"/>
                  </a:schemeClr>
                </a:solidFill>
              </a:rPr>
              <a:t>    Divya Solanki</a:t>
            </a:r>
          </a:p>
          <a:p>
            <a:r>
              <a:rPr lang="en-US" sz="2000" dirty="0">
                <a:solidFill>
                  <a:schemeClr val="accent1">
                    <a:lumMod val="75000"/>
                  </a:schemeClr>
                </a:solidFill>
              </a:rPr>
              <a:t>    Vandana Yadav</a:t>
            </a:r>
          </a:p>
          <a:p>
            <a:endParaRPr lang="en-US" dirty="0"/>
          </a:p>
        </p:txBody>
      </p:sp>
      <p:sp>
        <p:nvSpPr>
          <p:cNvPr id="5" name="TextBox 4">
            <a:extLst>
              <a:ext uri="{FF2B5EF4-FFF2-40B4-BE49-F238E27FC236}">
                <a16:creationId xmlns:a16="http://schemas.microsoft.com/office/drawing/2014/main" id="{DEC7C799-3DEB-63A8-F026-50AD55C5ADFB}"/>
              </a:ext>
            </a:extLst>
          </p:cNvPr>
          <p:cNvSpPr txBox="1"/>
          <p:nvPr/>
        </p:nvSpPr>
        <p:spPr>
          <a:xfrm>
            <a:off x="1340528" y="2263349"/>
            <a:ext cx="7989903" cy="1415772"/>
          </a:xfrm>
          <a:prstGeom prst="rect">
            <a:avLst/>
          </a:prstGeom>
          <a:noFill/>
        </p:spPr>
        <p:txBody>
          <a:bodyPr wrap="square" rtlCol="0">
            <a:spAutoFit/>
          </a:bodyPr>
          <a:lstStyle/>
          <a:p>
            <a:pPr algn="ctr"/>
            <a:r>
              <a:rPr lang="en-US" sz="5400" dirty="0">
                <a:solidFill>
                  <a:schemeClr val="tx1">
                    <a:lumMod val="65000"/>
                    <a:lumOff val="35000"/>
                  </a:schemeClr>
                </a:solidFill>
              </a:rPr>
              <a:t>AIR QUALITY PREDICTION </a:t>
            </a:r>
            <a:r>
              <a:rPr lang="en-US" sz="3200" dirty="0">
                <a:solidFill>
                  <a:schemeClr val="tx1">
                    <a:lumMod val="65000"/>
                    <a:lumOff val="35000"/>
                  </a:schemeClr>
                </a:solidFill>
              </a:rPr>
              <a:t>USING MACHINE LEARNING TECHNIQUES</a:t>
            </a:r>
            <a:endParaRPr lang="en-US" sz="5400" dirty="0">
              <a:solidFill>
                <a:schemeClr val="tx1">
                  <a:lumMod val="65000"/>
                  <a:lumOff val="35000"/>
                </a:schemeClr>
              </a:solidFill>
            </a:endParaRPr>
          </a:p>
        </p:txBody>
      </p:sp>
    </p:spTree>
    <p:extLst>
      <p:ext uri="{BB962C8B-B14F-4D97-AF65-F5344CB8AC3E}">
        <p14:creationId xmlns:p14="http://schemas.microsoft.com/office/powerpoint/2010/main" val="1523492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5D96-E4BE-7FF8-2D80-410A4D7DAA23}"/>
              </a:ext>
            </a:extLst>
          </p:cNvPr>
          <p:cNvSpPr>
            <a:spLocks noGrp="1"/>
          </p:cNvSpPr>
          <p:nvPr>
            <p:ph type="ctrTitle"/>
          </p:nvPr>
        </p:nvSpPr>
        <p:spPr>
          <a:xfrm>
            <a:off x="1127465" y="359038"/>
            <a:ext cx="7702656" cy="1005795"/>
          </a:xfrm>
        </p:spPr>
        <p:txBody>
          <a:bodyPr/>
          <a:lstStyle/>
          <a:p>
            <a:pPr algn="l"/>
            <a:r>
              <a:rPr lang="en-US" dirty="0"/>
              <a:t>References</a:t>
            </a:r>
          </a:p>
        </p:txBody>
      </p:sp>
      <p:sp>
        <p:nvSpPr>
          <p:cNvPr id="3" name="Subtitle 2">
            <a:extLst>
              <a:ext uri="{FF2B5EF4-FFF2-40B4-BE49-F238E27FC236}">
                <a16:creationId xmlns:a16="http://schemas.microsoft.com/office/drawing/2014/main" id="{8F484BD4-3137-8BC7-A250-16782B5B022C}"/>
              </a:ext>
            </a:extLst>
          </p:cNvPr>
          <p:cNvSpPr>
            <a:spLocks noGrp="1"/>
          </p:cNvSpPr>
          <p:nvPr>
            <p:ph type="subTitle" idx="1"/>
          </p:nvPr>
        </p:nvSpPr>
        <p:spPr>
          <a:xfrm>
            <a:off x="843379" y="1553593"/>
            <a:ext cx="11505460" cy="2130894"/>
          </a:xfrm>
        </p:spPr>
        <p:txBody>
          <a:bodyPr>
            <a:normAutofit/>
          </a:bodyPr>
          <a:lstStyle/>
          <a:p>
            <a:pPr algn="l"/>
            <a:r>
              <a:rPr lang="en-US" sz="1050" dirty="0"/>
              <a:t>[1] </a:t>
            </a:r>
            <a:r>
              <a:rPr lang="en-US" sz="1050" dirty="0">
                <a:hlinkClick r:id="rId2"/>
              </a:rPr>
              <a:t>Air pollution prediction with machine learning: a case study of Indian cities | SpringerLink</a:t>
            </a:r>
            <a:endParaRPr lang="en-US" sz="1050" dirty="0"/>
          </a:p>
          <a:p>
            <a:pPr algn="l"/>
            <a:r>
              <a:rPr lang="en-US" sz="1050" dirty="0"/>
              <a:t>[2] Statistical Abstract (2016) Delhi Govt Portal, </a:t>
            </a:r>
            <a:r>
              <a:rPr lang="en-US" sz="1050" dirty="0">
                <a:hlinkClick r:id="rId3"/>
              </a:rPr>
              <a:t>www.delhi.gov.in</a:t>
            </a:r>
            <a:r>
              <a:rPr lang="en-US" sz="1050" dirty="0"/>
              <a:t>.</a:t>
            </a:r>
          </a:p>
          <a:p>
            <a:pPr algn="l"/>
            <a:r>
              <a:rPr lang="fr-FR" sz="1050" dirty="0"/>
              <a:t>[3] WHO’s Urban Ambient Air Pollution data base Update 2016  </a:t>
            </a:r>
            <a:r>
              <a:rPr lang="fr-FR" sz="1050" dirty="0">
                <a:hlinkClick r:id="rId4"/>
              </a:rPr>
              <a:t>http://www.who.int/phe/health_topics/outdoorair/databases/AAP_database_summary_results_2016_v02.pdf</a:t>
            </a:r>
            <a:r>
              <a:rPr lang="fr-FR" sz="1050" dirty="0"/>
              <a:t>.</a:t>
            </a:r>
          </a:p>
          <a:p>
            <a:pPr algn="l"/>
            <a:r>
              <a:rPr lang="en-US" sz="1050" dirty="0"/>
              <a:t>[4] https://www.dpcc.delhigovt.nic.in/locationmap#gsc.tab=0</a:t>
            </a:r>
          </a:p>
        </p:txBody>
      </p:sp>
    </p:spTree>
    <p:extLst>
      <p:ext uri="{BB962C8B-B14F-4D97-AF65-F5344CB8AC3E}">
        <p14:creationId xmlns:p14="http://schemas.microsoft.com/office/powerpoint/2010/main" val="225243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9D2C-E072-9283-CADB-125386E1494A}"/>
              </a:ext>
            </a:extLst>
          </p:cNvPr>
          <p:cNvSpPr>
            <a:spLocks noGrp="1"/>
          </p:cNvSpPr>
          <p:nvPr>
            <p:ph type="ctrTitle"/>
          </p:nvPr>
        </p:nvSpPr>
        <p:spPr>
          <a:xfrm>
            <a:off x="1669002" y="651198"/>
            <a:ext cx="7093258" cy="1263249"/>
          </a:xfrm>
        </p:spPr>
        <p:txBody>
          <a:bodyPr/>
          <a:lstStyle/>
          <a:p>
            <a:pPr algn="ctr"/>
            <a:r>
              <a:rPr lang="en-US" sz="4000" dirty="0"/>
              <a:t>Background and Problem Definition</a:t>
            </a:r>
          </a:p>
        </p:txBody>
      </p:sp>
      <p:sp>
        <p:nvSpPr>
          <p:cNvPr id="3" name="Subtitle 2">
            <a:extLst>
              <a:ext uri="{FF2B5EF4-FFF2-40B4-BE49-F238E27FC236}">
                <a16:creationId xmlns:a16="http://schemas.microsoft.com/office/drawing/2014/main" id="{4294BD64-FB76-FC97-0922-89A399FB967A}"/>
              </a:ext>
            </a:extLst>
          </p:cNvPr>
          <p:cNvSpPr>
            <a:spLocks noGrp="1"/>
          </p:cNvSpPr>
          <p:nvPr>
            <p:ph type="subTitle" idx="1"/>
          </p:nvPr>
        </p:nvSpPr>
        <p:spPr>
          <a:xfrm>
            <a:off x="671804" y="2099387"/>
            <a:ext cx="8669769" cy="4609323"/>
          </a:xfrm>
        </p:spPr>
        <p:txBody>
          <a:bodyPr>
            <a:normAutofit/>
          </a:bodyPr>
          <a:lstStyle/>
          <a:p>
            <a:pPr marL="285750" indent="-285750" algn="l">
              <a:buFont typeface="Arial" panose="020B0604020202020204" pitchFamily="34" charset="0"/>
              <a:buChar char="•"/>
            </a:pPr>
            <a:r>
              <a:rPr lang="en-US" dirty="0"/>
              <a:t>The issue of pollution in urban cities is a major problem these days especially in cities like the New Delhi is detected with more number of toxic gases in air, which has reduced the air quality of New Delhi. </a:t>
            </a:r>
          </a:p>
          <a:p>
            <a:pPr marL="285750" indent="-285750" algn="l">
              <a:buFont typeface="Arial" panose="020B0604020202020204" pitchFamily="34" charset="0"/>
              <a:buChar char="•"/>
            </a:pPr>
            <a:r>
              <a:rPr lang="en-US" dirty="0"/>
              <a:t>Thus, predictive analytics play a significant role in predicting the future instances of air quality based on the historical data. </a:t>
            </a:r>
          </a:p>
          <a:p>
            <a:pPr marL="285750" indent="-285750" algn="l">
              <a:buFont typeface="Arial" panose="020B0604020202020204" pitchFamily="34" charset="0"/>
              <a:buChar char="•"/>
            </a:pPr>
            <a:r>
              <a:rPr lang="en-US" dirty="0"/>
              <a:t>Forecasting the air quality of the city is mandatory to overcome its consequences. Strategies for air quality management can be developed.  </a:t>
            </a:r>
          </a:p>
          <a:p>
            <a:pPr marL="285750" indent="-285750" algn="l">
              <a:buFont typeface="Arial" panose="020B0604020202020204" pitchFamily="34" charset="0"/>
              <a:buChar char="•"/>
            </a:pPr>
            <a:r>
              <a:rPr lang="en-US" dirty="0"/>
              <a:t>Several machines learning algorithm is widely used these days to predict the future instances. Such as random forest, support vector machine, regression, classification, and so on. </a:t>
            </a:r>
          </a:p>
          <a:p>
            <a:pPr marL="285750" indent="-285750" algn="l">
              <a:buFont typeface="Arial" panose="020B0604020202020204" pitchFamily="34" charset="0"/>
              <a:buChar char="•"/>
            </a:pPr>
            <a:r>
              <a:rPr lang="en-US" dirty="0"/>
              <a:t>Here we have focused mainly on data set of New Delhi for predicting ambient air pollution and quality using several machines learning algorithm.</a:t>
            </a:r>
          </a:p>
        </p:txBody>
      </p:sp>
    </p:spTree>
    <p:extLst>
      <p:ext uri="{BB962C8B-B14F-4D97-AF65-F5344CB8AC3E}">
        <p14:creationId xmlns:p14="http://schemas.microsoft.com/office/powerpoint/2010/main" val="263879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29A9-A048-D370-2DD2-916AA78ACD6F}"/>
              </a:ext>
            </a:extLst>
          </p:cNvPr>
          <p:cNvSpPr>
            <a:spLocks noGrp="1"/>
          </p:cNvSpPr>
          <p:nvPr>
            <p:ph type="title"/>
          </p:nvPr>
        </p:nvSpPr>
        <p:spPr>
          <a:xfrm>
            <a:off x="584028" y="199053"/>
            <a:ext cx="8596668" cy="668694"/>
          </a:xfrm>
        </p:spPr>
        <p:txBody>
          <a:bodyPr/>
          <a:lstStyle/>
          <a:p>
            <a:r>
              <a:rPr lang="en-US" dirty="0"/>
              <a:t>Problem Domain</a:t>
            </a:r>
          </a:p>
        </p:txBody>
      </p:sp>
      <p:sp>
        <p:nvSpPr>
          <p:cNvPr id="3" name="Content Placeholder 2">
            <a:extLst>
              <a:ext uri="{FF2B5EF4-FFF2-40B4-BE49-F238E27FC236}">
                <a16:creationId xmlns:a16="http://schemas.microsoft.com/office/drawing/2014/main" id="{8978B648-779A-0926-A401-4BCA4357252F}"/>
              </a:ext>
            </a:extLst>
          </p:cNvPr>
          <p:cNvSpPr>
            <a:spLocks noGrp="1"/>
          </p:cNvSpPr>
          <p:nvPr>
            <p:ph idx="1"/>
          </p:nvPr>
        </p:nvSpPr>
        <p:spPr>
          <a:xfrm>
            <a:off x="513184" y="1203649"/>
            <a:ext cx="10347649" cy="5346441"/>
          </a:xfrm>
        </p:spPr>
        <p:txBody>
          <a:bodyPr>
            <a:normAutofit fontScale="92500" lnSpcReduction="10000"/>
          </a:bodyPr>
          <a:lstStyle/>
          <a:p>
            <a:pPr>
              <a:buFont typeface="Arial" panose="020B0604020202020204" pitchFamily="34" charset="0"/>
              <a:buChar char="•"/>
            </a:pPr>
            <a:r>
              <a:rPr lang="en-US" dirty="0"/>
              <a:t>Air is mixture of gases around earth and performs a vital role in supporting life on Earth. </a:t>
            </a:r>
          </a:p>
          <a:p>
            <a:pPr>
              <a:buFont typeface="Arial" panose="020B0604020202020204" pitchFamily="34" charset="0"/>
              <a:buChar char="•"/>
            </a:pPr>
            <a:r>
              <a:rPr lang="en-US" dirty="0"/>
              <a:t>But with the passage of time the fresh and pure air is gradually getting contaminated due to increase in air pollution. </a:t>
            </a:r>
          </a:p>
          <a:p>
            <a:pPr>
              <a:buFont typeface="Arial" panose="020B0604020202020204" pitchFamily="34" charset="0"/>
              <a:buChar char="•"/>
            </a:pPr>
            <a:r>
              <a:rPr lang="en-US" dirty="0"/>
              <a:t>Air pollution is the presence of one or more substance at a concentration above their natural levels, with the potential to produce an adverse effect on environment.</a:t>
            </a:r>
          </a:p>
          <a:p>
            <a:pPr>
              <a:buFont typeface="Arial" panose="020B0604020202020204" pitchFamily="34" charset="0"/>
              <a:buChar char="•"/>
            </a:pPr>
            <a:r>
              <a:rPr lang="en-US" dirty="0"/>
              <a:t>According to World Population Review, Delhi, the National Capital Territory (NCT) of India, is the densely populated metropolitan city with a large influx of population from other states of India. As per the last Census carried out in 2011, population of Delhi was 16.7 million [2]</a:t>
            </a:r>
          </a:p>
          <a:p>
            <a:pPr>
              <a:buFont typeface="Arial" panose="020B0604020202020204" pitchFamily="34" charset="0"/>
              <a:buChar char="•"/>
            </a:pPr>
            <a:r>
              <a:rPr lang="en-US" dirty="0"/>
              <a:t>In recent years, rapid industrialization and urbanization posed detrimental effect on environment. Problem of air pollution is increasingly getting more serious. </a:t>
            </a:r>
          </a:p>
          <a:p>
            <a:pPr>
              <a:buFont typeface="Arial" panose="020B0604020202020204" pitchFamily="34" charset="0"/>
              <a:buChar char="•"/>
            </a:pPr>
            <a:r>
              <a:rPr lang="en-US" dirty="0"/>
              <a:t>Increasing levels of pollutants in air is causing extreme health disorder. It directly affects a population of millions who are suffering from shortness of breath, eye irritation to chronic respiratory disorders, pneumonia, acute asthma </a:t>
            </a:r>
            <a:r>
              <a:rPr lang="en-US" dirty="0" err="1"/>
              <a:t>etc</a:t>
            </a:r>
            <a:r>
              <a:rPr lang="en-US" dirty="0"/>
              <a:t> </a:t>
            </a:r>
          </a:p>
          <a:p>
            <a:pPr>
              <a:buFont typeface="Arial" panose="020B0604020202020204" pitchFamily="34" charset="0"/>
              <a:buChar char="•"/>
            </a:pPr>
            <a:r>
              <a:rPr lang="en-US" dirty="0"/>
              <a:t>The main and most dangerous component of these pollutants particles are PM2.5 particles, as the name itself suggests. Atmospheric particles (PM) less than 2.5 μm, about 3% of the diameter of a human hair. Concentrations of PM2.5 it is measured in </a:t>
            </a:r>
            <a:r>
              <a:rPr lang="en-US" dirty="0" err="1"/>
              <a:t>μg</a:t>
            </a:r>
            <a:r>
              <a:rPr lang="en-US" dirty="0"/>
              <a:t>/m3.[3]</a:t>
            </a:r>
          </a:p>
          <a:p>
            <a:pPr>
              <a:buFont typeface="Arial" panose="020B0604020202020204" pitchFamily="34" charset="0"/>
              <a:buChar char="•"/>
            </a:pPr>
            <a:r>
              <a:rPr lang="en-US" dirty="0"/>
              <a:t> </a:t>
            </a:r>
          </a:p>
        </p:txBody>
      </p:sp>
    </p:spTree>
    <p:extLst>
      <p:ext uri="{BB962C8B-B14F-4D97-AF65-F5344CB8AC3E}">
        <p14:creationId xmlns:p14="http://schemas.microsoft.com/office/powerpoint/2010/main" val="1004979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30C2-3BDB-5556-729F-1F58AC2388AA}"/>
              </a:ext>
            </a:extLst>
          </p:cNvPr>
          <p:cNvSpPr>
            <a:spLocks noGrp="1"/>
          </p:cNvSpPr>
          <p:nvPr>
            <p:ph type="title"/>
          </p:nvPr>
        </p:nvSpPr>
        <p:spPr>
          <a:xfrm>
            <a:off x="677334" y="325515"/>
            <a:ext cx="8596668" cy="686540"/>
          </a:xfrm>
        </p:spPr>
        <p:txBody>
          <a:bodyPr/>
          <a:lstStyle/>
          <a:p>
            <a:r>
              <a:rPr lang="en-US" dirty="0"/>
              <a:t>Causes Of Air Pollution</a:t>
            </a:r>
          </a:p>
        </p:txBody>
      </p:sp>
      <p:sp>
        <p:nvSpPr>
          <p:cNvPr id="3" name="Content Placeholder 2">
            <a:extLst>
              <a:ext uri="{FF2B5EF4-FFF2-40B4-BE49-F238E27FC236}">
                <a16:creationId xmlns:a16="http://schemas.microsoft.com/office/drawing/2014/main" id="{229A1E78-4165-E0E7-323B-8863D45D89F8}"/>
              </a:ext>
            </a:extLst>
          </p:cNvPr>
          <p:cNvSpPr>
            <a:spLocks noGrp="1"/>
          </p:cNvSpPr>
          <p:nvPr>
            <p:ph idx="1"/>
          </p:nvPr>
        </p:nvSpPr>
        <p:spPr>
          <a:xfrm>
            <a:off x="355107" y="1438183"/>
            <a:ext cx="9259409" cy="4589755"/>
          </a:xfrm>
        </p:spPr>
        <p:txBody>
          <a:bodyPr>
            <a:normAutofit fontScale="85000" lnSpcReduction="10000"/>
          </a:bodyPr>
          <a:lstStyle/>
          <a:p>
            <a:pPr marL="0" indent="0">
              <a:buNone/>
            </a:pPr>
            <a:r>
              <a:rPr lang="en-US" dirty="0"/>
              <a:t>There can be many cases for Air Pollution , some of them are. </a:t>
            </a:r>
          </a:p>
          <a:p>
            <a:pPr>
              <a:buFont typeface="Arial" panose="020B0604020202020204" pitchFamily="34" charset="0"/>
              <a:buChar char="•"/>
            </a:pPr>
            <a:r>
              <a:rPr lang="en-US" dirty="0">
                <a:solidFill>
                  <a:schemeClr val="accent2">
                    <a:lumMod val="75000"/>
                  </a:schemeClr>
                </a:solidFill>
              </a:rPr>
              <a:t>Industrial exhaust Emission</a:t>
            </a:r>
            <a:r>
              <a:rPr lang="en-US" dirty="0"/>
              <a:t>, harmful gases such as SO2 and NOx from thermal power plants of Rajghat, Badarpur, Indraprastha and other industrial regions adds to the major pollutants of the Delhi air pollution.</a:t>
            </a:r>
          </a:p>
          <a:p>
            <a:pPr>
              <a:buFont typeface="Arial" panose="020B0604020202020204" pitchFamily="34" charset="0"/>
              <a:buChar char="•"/>
            </a:pPr>
            <a:r>
              <a:rPr lang="en-US" dirty="0">
                <a:solidFill>
                  <a:schemeClr val="accent2">
                    <a:lumMod val="75000"/>
                  </a:schemeClr>
                </a:solidFill>
              </a:rPr>
              <a:t>Vehicular emission</a:t>
            </a:r>
            <a:r>
              <a:rPr lang="en-US" dirty="0"/>
              <a:t> Traffic congestion and vehicular emission contributes majorly to degrading the Delhi air quality. The data accessed from the transport department of Delhi government up to 31-Dec 2016 puts the total number of registered vehicles to 1, 01,06,791. The largest number of the registered vehicles in the city are motor cycles and scooters , numbering 63,40,136 . These are considered to be major contributors towards air pollution [2]. </a:t>
            </a:r>
          </a:p>
          <a:p>
            <a:pPr>
              <a:buFont typeface="Arial" panose="020B0604020202020204" pitchFamily="34" charset="0"/>
              <a:buChar char="•"/>
            </a:pPr>
            <a:r>
              <a:rPr lang="en-US" dirty="0">
                <a:solidFill>
                  <a:schemeClr val="accent2">
                    <a:lumMod val="75000"/>
                  </a:schemeClr>
                </a:solidFill>
              </a:rPr>
              <a:t>Landfill Burning </a:t>
            </a:r>
            <a:r>
              <a:rPr lang="en-US" dirty="0"/>
              <a:t>Recent incidents of Landfill burning in summers have even worsen the AQI of Delhi</a:t>
            </a:r>
          </a:p>
          <a:p>
            <a:pPr>
              <a:buFont typeface="Arial" panose="020B0604020202020204" pitchFamily="34" charset="0"/>
              <a:buChar char="•"/>
            </a:pPr>
            <a:r>
              <a:rPr lang="en-US" dirty="0">
                <a:solidFill>
                  <a:schemeClr val="accent2">
                    <a:lumMod val="75000"/>
                  </a:schemeClr>
                </a:solidFill>
              </a:rPr>
              <a:t>Agricultural stubble burning </a:t>
            </a:r>
            <a:r>
              <a:rPr lang="en-US" dirty="0"/>
              <a:t>in Punjab and Haryana .Farmers of Punjab and Haryana burning their rice crop stubble to quickly prepare their field for rabi crop wheat [5]. </a:t>
            </a:r>
          </a:p>
          <a:p>
            <a:pPr>
              <a:buFont typeface="Arial" panose="020B0604020202020204" pitchFamily="34" charset="0"/>
              <a:buChar char="•"/>
            </a:pPr>
            <a:r>
              <a:rPr lang="en-US" dirty="0">
                <a:solidFill>
                  <a:schemeClr val="accent2">
                    <a:lumMod val="75000"/>
                  </a:schemeClr>
                </a:solidFill>
              </a:rPr>
              <a:t>Construction and demolition</a:t>
            </a:r>
            <a:r>
              <a:rPr lang="en-US" dirty="0"/>
              <a:t> Continuous construction and demolition contributing to increased level of dust-borne particulate matters in the air and are, therefore, considered hazardous [6]. </a:t>
            </a:r>
          </a:p>
          <a:p>
            <a:pPr marL="0" indent="0">
              <a:buNone/>
            </a:pPr>
            <a:r>
              <a:rPr lang="en-US" dirty="0"/>
              <a:t>Factors that may indirectly involve in worsening air quality are over -population, road dust, garbage burning  etc.</a:t>
            </a:r>
          </a:p>
        </p:txBody>
      </p:sp>
    </p:spTree>
    <p:extLst>
      <p:ext uri="{BB962C8B-B14F-4D97-AF65-F5344CB8AC3E}">
        <p14:creationId xmlns:p14="http://schemas.microsoft.com/office/powerpoint/2010/main" val="288312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30C2-3BDB-5556-729F-1F58AC2388AA}"/>
              </a:ext>
            </a:extLst>
          </p:cNvPr>
          <p:cNvSpPr>
            <a:spLocks noGrp="1"/>
          </p:cNvSpPr>
          <p:nvPr>
            <p:ph type="title"/>
          </p:nvPr>
        </p:nvSpPr>
        <p:spPr>
          <a:xfrm>
            <a:off x="677334" y="325515"/>
            <a:ext cx="8596668" cy="686540"/>
          </a:xfrm>
        </p:spPr>
        <p:txBody>
          <a:bodyPr/>
          <a:lstStyle/>
          <a:p>
            <a:r>
              <a:rPr lang="en-US" dirty="0"/>
              <a:t>MAJOR Pollutants</a:t>
            </a:r>
          </a:p>
        </p:txBody>
      </p:sp>
      <p:sp>
        <p:nvSpPr>
          <p:cNvPr id="3" name="Content Placeholder 2">
            <a:extLst>
              <a:ext uri="{FF2B5EF4-FFF2-40B4-BE49-F238E27FC236}">
                <a16:creationId xmlns:a16="http://schemas.microsoft.com/office/drawing/2014/main" id="{229A1E78-4165-E0E7-323B-8863D45D89F8}"/>
              </a:ext>
            </a:extLst>
          </p:cNvPr>
          <p:cNvSpPr>
            <a:spLocks noGrp="1"/>
          </p:cNvSpPr>
          <p:nvPr>
            <p:ph idx="1"/>
          </p:nvPr>
        </p:nvSpPr>
        <p:spPr>
          <a:xfrm>
            <a:off x="355107" y="1438183"/>
            <a:ext cx="9259409" cy="4589755"/>
          </a:xfrm>
        </p:spPr>
        <p:txBody>
          <a:bodyPr>
            <a:normAutofit lnSpcReduction="10000"/>
          </a:bodyPr>
          <a:lstStyle/>
          <a:p>
            <a:pPr marL="0" indent="0">
              <a:buNone/>
            </a:pPr>
            <a:r>
              <a:rPr lang="en-US" dirty="0"/>
              <a:t>The major concentration of pollutants in the Delhi air is:- </a:t>
            </a:r>
          </a:p>
          <a:p>
            <a:pPr>
              <a:buAutoNum type="arabicPeriod"/>
            </a:pPr>
            <a:r>
              <a:rPr lang="en-US" dirty="0"/>
              <a:t>Particulate Matter, RSPM and SPM (PM2.5 and PM10) </a:t>
            </a:r>
          </a:p>
          <a:p>
            <a:pPr>
              <a:buAutoNum type="arabicPeriod"/>
            </a:pPr>
            <a:r>
              <a:rPr lang="en-US" dirty="0"/>
              <a:t>Nitrogen Oxide (NOx) industrial combustion processes and primarily as vehicular exhaust. </a:t>
            </a:r>
          </a:p>
          <a:p>
            <a:pPr>
              <a:buAutoNum type="arabicPeriod"/>
            </a:pPr>
            <a:r>
              <a:rPr lang="en-US" dirty="0"/>
              <a:t>Sulphur Dioxide (SO2): It is formed mostly by burning of fossil fuels particularly from thermal power plant. </a:t>
            </a:r>
          </a:p>
          <a:p>
            <a:pPr>
              <a:buAutoNum type="arabicPeriod"/>
            </a:pPr>
            <a:r>
              <a:rPr lang="en-US" dirty="0"/>
              <a:t>Benzene: The main sources of benzene are from vehicle exhaust and other industrial processes since it is an industrial solvent. </a:t>
            </a:r>
          </a:p>
          <a:p>
            <a:pPr>
              <a:buAutoNum type="arabicPeriod"/>
            </a:pPr>
            <a:r>
              <a:rPr lang="en-US" dirty="0"/>
              <a:t>Ozone (O3): Formed by chemical reaction of volatile organic compounds and nitrogen dioxide in the presence of sunlight, so level of ozone is generally higher in the summer. </a:t>
            </a:r>
          </a:p>
          <a:p>
            <a:pPr>
              <a:buAutoNum type="arabicPeriod"/>
            </a:pPr>
            <a:r>
              <a:rPr lang="en-US" dirty="0"/>
              <a:t>Toluene: Toluene is another industrial volatile solvent whose short term exposure causes irritation of eyes and the respiratory tract.</a:t>
            </a:r>
          </a:p>
          <a:p>
            <a:pPr>
              <a:buAutoNum type="arabicPeriod"/>
            </a:pPr>
            <a:r>
              <a:rPr lang="en-US" dirty="0"/>
              <a:t>Carbon Monoxide (CO)</a:t>
            </a:r>
          </a:p>
        </p:txBody>
      </p:sp>
    </p:spTree>
    <p:extLst>
      <p:ext uri="{BB962C8B-B14F-4D97-AF65-F5344CB8AC3E}">
        <p14:creationId xmlns:p14="http://schemas.microsoft.com/office/powerpoint/2010/main" val="4184107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F6C5-852F-C501-F0D0-C4A78FD144D4}"/>
              </a:ext>
            </a:extLst>
          </p:cNvPr>
          <p:cNvSpPr>
            <a:spLocks noGrp="1"/>
          </p:cNvSpPr>
          <p:nvPr>
            <p:ph type="title"/>
          </p:nvPr>
        </p:nvSpPr>
        <p:spPr>
          <a:xfrm>
            <a:off x="677334" y="609600"/>
            <a:ext cx="6549089" cy="837460"/>
          </a:xfrm>
        </p:spPr>
        <p:txBody>
          <a:bodyPr/>
          <a:lstStyle/>
          <a:p>
            <a:r>
              <a:rPr lang="en-US" dirty="0"/>
              <a:t>Geographical Area Of Study</a:t>
            </a:r>
          </a:p>
        </p:txBody>
      </p:sp>
      <p:pic>
        <p:nvPicPr>
          <p:cNvPr id="5" name="Content Placeholder 4">
            <a:extLst>
              <a:ext uri="{FF2B5EF4-FFF2-40B4-BE49-F238E27FC236}">
                <a16:creationId xmlns:a16="http://schemas.microsoft.com/office/drawing/2014/main" id="{F67F6934-E8B9-D7C7-8659-953FD559BD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2390" y="467557"/>
            <a:ext cx="4049063" cy="5507115"/>
          </a:xfrm>
        </p:spPr>
      </p:pic>
      <p:sp>
        <p:nvSpPr>
          <p:cNvPr id="6" name="TextBox 5">
            <a:extLst>
              <a:ext uri="{FF2B5EF4-FFF2-40B4-BE49-F238E27FC236}">
                <a16:creationId xmlns:a16="http://schemas.microsoft.com/office/drawing/2014/main" id="{CBA47703-8C39-D7BD-36AE-3F9E4420259E}"/>
              </a:ext>
            </a:extLst>
          </p:cNvPr>
          <p:cNvSpPr txBox="1"/>
          <p:nvPr/>
        </p:nvSpPr>
        <p:spPr>
          <a:xfrm>
            <a:off x="7562928" y="6116715"/>
            <a:ext cx="2929631" cy="415498"/>
          </a:xfrm>
          <a:prstGeom prst="rect">
            <a:avLst/>
          </a:prstGeom>
          <a:noFill/>
        </p:spPr>
        <p:txBody>
          <a:bodyPr wrap="square" rtlCol="0">
            <a:spAutoFit/>
          </a:bodyPr>
          <a:lstStyle/>
          <a:p>
            <a:r>
              <a:rPr lang="en-US" sz="1050" dirty="0"/>
              <a:t>Taken from: https://www.mapsofindia.com/maps/delhi/</a:t>
            </a:r>
          </a:p>
        </p:txBody>
      </p:sp>
      <p:sp>
        <p:nvSpPr>
          <p:cNvPr id="8" name="TextBox 7">
            <a:extLst>
              <a:ext uri="{FF2B5EF4-FFF2-40B4-BE49-F238E27FC236}">
                <a16:creationId xmlns:a16="http://schemas.microsoft.com/office/drawing/2014/main" id="{6AD77CB2-5F45-5596-B1DC-9894CCA895AA}"/>
              </a:ext>
            </a:extLst>
          </p:cNvPr>
          <p:cNvSpPr txBox="1"/>
          <p:nvPr/>
        </p:nvSpPr>
        <p:spPr>
          <a:xfrm>
            <a:off x="745724" y="1447060"/>
            <a:ext cx="6480699" cy="1200329"/>
          </a:xfrm>
          <a:prstGeom prst="rect">
            <a:avLst/>
          </a:prstGeom>
          <a:noFill/>
        </p:spPr>
        <p:txBody>
          <a:bodyPr wrap="square">
            <a:spAutoFit/>
          </a:bodyPr>
          <a:lstStyle/>
          <a:p>
            <a:pPr marL="285750" indent="-285750">
              <a:buFont typeface="Wingdings" panose="05000000000000000000" pitchFamily="2" charset="2"/>
              <a:buChar char="q"/>
            </a:pPr>
            <a:r>
              <a:rPr lang="en-US" dirty="0"/>
              <a:t>Delhi has been considered for the study whose geographical regions are shown in figure 1. </a:t>
            </a:r>
          </a:p>
          <a:p>
            <a:pPr marL="285750" indent="-285750">
              <a:buFont typeface="Wingdings" panose="05000000000000000000" pitchFamily="2" charset="2"/>
              <a:buChar char="q"/>
            </a:pPr>
            <a:r>
              <a:rPr lang="en-US" dirty="0"/>
              <a:t>There are 40 air monitoring stations at present in Delhi located at different locations.[4] </a:t>
            </a:r>
          </a:p>
        </p:txBody>
      </p:sp>
      <p:pic>
        <p:nvPicPr>
          <p:cNvPr id="10" name="Picture 9">
            <a:extLst>
              <a:ext uri="{FF2B5EF4-FFF2-40B4-BE49-F238E27FC236}">
                <a16:creationId xmlns:a16="http://schemas.microsoft.com/office/drawing/2014/main" id="{A2EE7C0E-ACEB-A282-34F8-DA4487A6C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47" y="2910839"/>
            <a:ext cx="6412711" cy="3410061"/>
          </a:xfrm>
          <a:prstGeom prst="rect">
            <a:avLst/>
          </a:prstGeom>
        </p:spPr>
      </p:pic>
      <p:sp>
        <p:nvSpPr>
          <p:cNvPr id="13" name="TextBox 12">
            <a:extLst>
              <a:ext uri="{FF2B5EF4-FFF2-40B4-BE49-F238E27FC236}">
                <a16:creationId xmlns:a16="http://schemas.microsoft.com/office/drawing/2014/main" id="{5A9D29DA-C655-7F13-9A93-F8DE9FEEEFF0}"/>
              </a:ext>
            </a:extLst>
          </p:cNvPr>
          <p:cNvSpPr txBox="1"/>
          <p:nvPr/>
        </p:nvSpPr>
        <p:spPr>
          <a:xfrm>
            <a:off x="745724" y="6116715"/>
            <a:ext cx="2787589" cy="400110"/>
          </a:xfrm>
          <a:prstGeom prst="rect">
            <a:avLst/>
          </a:prstGeom>
          <a:noFill/>
        </p:spPr>
        <p:txBody>
          <a:bodyPr wrap="square" rtlCol="0">
            <a:spAutoFit/>
          </a:bodyPr>
          <a:lstStyle/>
          <a:p>
            <a:r>
              <a:rPr lang="en-US" sz="1000" dirty="0"/>
              <a:t>Taken from https://www.dpcc.delhigovt.nic.in</a:t>
            </a:r>
          </a:p>
        </p:txBody>
      </p:sp>
    </p:spTree>
    <p:extLst>
      <p:ext uri="{BB962C8B-B14F-4D97-AF65-F5344CB8AC3E}">
        <p14:creationId xmlns:p14="http://schemas.microsoft.com/office/powerpoint/2010/main" val="202780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A1BD-9BB9-F60D-AFFE-A6CB941A2727}"/>
              </a:ext>
            </a:extLst>
          </p:cNvPr>
          <p:cNvSpPr>
            <a:spLocks noGrp="1"/>
          </p:cNvSpPr>
          <p:nvPr>
            <p:ph type="title"/>
          </p:nvPr>
        </p:nvSpPr>
        <p:spPr>
          <a:xfrm>
            <a:off x="541538" y="645111"/>
            <a:ext cx="9144000" cy="1320800"/>
          </a:xfrm>
        </p:spPr>
        <p:txBody>
          <a:bodyPr>
            <a:normAutofit fontScale="90000"/>
          </a:bodyPr>
          <a:lstStyle/>
          <a:p>
            <a:r>
              <a:rPr lang="en-US" sz="2200" dirty="0"/>
              <a:t>Paper 1</a:t>
            </a:r>
            <a:br>
              <a:rPr lang="en-US" dirty="0"/>
            </a:br>
            <a:r>
              <a:rPr lang="en-US" sz="2700" dirty="0"/>
              <a:t>Air pollution prediction with machine learning: a case study of Indian cities[1]</a:t>
            </a:r>
            <a:br>
              <a:rPr lang="en-US" sz="2700" dirty="0"/>
            </a:br>
            <a:r>
              <a:rPr lang="en-US" sz="1300" dirty="0"/>
              <a:t>(Springer)</a:t>
            </a:r>
            <a:endParaRPr lang="en-US" dirty="0"/>
          </a:p>
        </p:txBody>
      </p:sp>
      <p:sp>
        <p:nvSpPr>
          <p:cNvPr id="3" name="Content Placeholder 2">
            <a:extLst>
              <a:ext uri="{FF2B5EF4-FFF2-40B4-BE49-F238E27FC236}">
                <a16:creationId xmlns:a16="http://schemas.microsoft.com/office/drawing/2014/main" id="{0B450E8E-1917-C2DB-0CDE-650A053D49AC}"/>
              </a:ext>
            </a:extLst>
          </p:cNvPr>
          <p:cNvSpPr>
            <a:spLocks noGrp="1"/>
          </p:cNvSpPr>
          <p:nvPr>
            <p:ph idx="1"/>
          </p:nvPr>
        </p:nvSpPr>
        <p:spPr>
          <a:xfrm>
            <a:off x="541538" y="2095130"/>
            <a:ext cx="9223898" cy="4390500"/>
          </a:xfrm>
        </p:spPr>
        <p:txBody>
          <a:bodyPr>
            <a:normAutofit fontScale="92500" lnSpcReduction="20000"/>
          </a:bodyPr>
          <a:lstStyle/>
          <a:p>
            <a:pPr marL="0" indent="0">
              <a:buNone/>
            </a:pPr>
            <a:r>
              <a:rPr lang="en-US" sz="2000" dirty="0"/>
              <a:t>In the mentioned paper, air pollution data of 23 Indian cities for a tenure of six years are investigated. The dataset is cleaned and preprocessed first by filling NAN values, addressing outliers, and normalizing data values. </a:t>
            </a:r>
          </a:p>
          <a:p>
            <a:pPr marL="0" indent="0">
              <a:buNone/>
            </a:pPr>
            <a:r>
              <a:rPr lang="en-US" sz="2000" dirty="0"/>
              <a:t>Then correlation-based feature selection technique is exercised to filter AQI affecting pollutants for further study and logarithmic transformations are applied to the skewed features. </a:t>
            </a:r>
          </a:p>
          <a:p>
            <a:pPr marL="0" indent="0">
              <a:buNone/>
            </a:pPr>
            <a:r>
              <a:rPr lang="en-US" sz="2000" dirty="0"/>
              <a:t>The exploratory data analysis methods are exercised to find various hidden patterns present in the dataset. It was found that almost all pollutants exhibited a significant fall in 2020. </a:t>
            </a:r>
          </a:p>
          <a:p>
            <a:pPr marL="0" indent="0">
              <a:buNone/>
            </a:pPr>
            <a:r>
              <a:rPr lang="en-US" sz="2000" dirty="0"/>
              <a:t>The data imbalance problem is addressed by the SMOTE analysis.</a:t>
            </a:r>
          </a:p>
          <a:p>
            <a:pPr marL="0" indent="0">
              <a:buNone/>
            </a:pPr>
            <a:r>
              <a:rPr lang="en-US" sz="2000" dirty="0"/>
              <a:t>The dataset is split into train-test subsets by the ratio of 75–25% respectively.</a:t>
            </a:r>
          </a:p>
          <a:p>
            <a:pPr marL="0" indent="0">
              <a:buNone/>
            </a:pPr>
            <a:r>
              <a:rPr lang="en-US" sz="2000" dirty="0"/>
              <a:t>ML-based AQI prediction is carried out with and without SMOTE resampling technique and a comparative analysis is presented. The results of ML models for both the train-test subsets are presented in terms of standard metrics like accuracy, precision, recall, and F1-Score.  </a:t>
            </a:r>
          </a:p>
        </p:txBody>
      </p:sp>
      <p:sp>
        <p:nvSpPr>
          <p:cNvPr id="4" name="TextBox 3">
            <a:extLst>
              <a:ext uri="{FF2B5EF4-FFF2-40B4-BE49-F238E27FC236}">
                <a16:creationId xmlns:a16="http://schemas.microsoft.com/office/drawing/2014/main" id="{CBE73382-30CC-F846-D587-8207B1CA329A}"/>
              </a:ext>
            </a:extLst>
          </p:cNvPr>
          <p:cNvSpPr txBox="1"/>
          <p:nvPr/>
        </p:nvSpPr>
        <p:spPr>
          <a:xfrm>
            <a:off x="701336" y="6485630"/>
            <a:ext cx="6312023" cy="246221"/>
          </a:xfrm>
          <a:prstGeom prst="rect">
            <a:avLst/>
          </a:prstGeom>
          <a:noFill/>
        </p:spPr>
        <p:txBody>
          <a:bodyPr wrap="square" rtlCol="0">
            <a:spAutoFit/>
          </a:bodyPr>
          <a:lstStyle/>
          <a:p>
            <a:r>
              <a:rPr lang="en-US" sz="1000" dirty="0">
                <a:hlinkClick r:id="rId2"/>
              </a:rPr>
              <a:t>[1] Air pollution prediction with machine learning: a case study of Indian cities | SpringerLink</a:t>
            </a:r>
            <a:endParaRPr lang="en-US" sz="1000" dirty="0"/>
          </a:p>
        </p:txBody>
      </p:sp>
    </p:spTree>
    <p:extLst>
      <p:ext uri="{BB962C8B-B14F-4D97-AF65-F5344CB8AC3E}">
        <p14:creationId xmlns:p14="http://schemas.microsoft.com/office/powerpoint/2010/main" val="316647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AD86-3C61-C64C-522B-0494C7AE9EA7}"/>
              </a:ext>
            </a:extLst>
          </p:cNvPr>
          <p:cNvSpPr>
            <a:spLocks noGrp="1"/>
          </p:cNvSpPr>
          <p:nvPr>
            <p:ph type="title"/>
          </p:nvPr>
        </p:nvSpPr>
        <p:spPr>
          <a:xfrm>
            <a:off x="677334" y="396536"/>
            <a:ext cx="8596668" cy="686540"/>
          </a:xfrm>
        </p:spPr>
        <p:txBody>
          <a:bodyPr/>
          <a:lstStyle/>
          <a:p>
            <a:r>
              <a:rPr lang="en-US" dirty="0"/>
              <a:t>Contd.</a:t>
            </a:r>
          </a:p>
        </p:txBody>
      </p:sp>
      <p:sp>
        <p:nvSpPr>
          <p:cNvPr id="3" name="Content Placeholder 2">
            <a:extLst>
              <a:ext uri="{FF2B5EF4-FFF2-40B4-BE49-F238E27FC236}">
                <a16:creationId xmlns:a16="http://schemas.microsoft.com/office/drawing/2014/main" id="{955C3738-FFDD-8C0F-96EC-18BFAB03EBF8}"/>
              </a:ext>
            </a:extLst>
          </p:cNvPr>
          <p:cNvSpPr>
            <a:spLocks noGrp="1"/>
          </p:cNvSpPr>
          <p:nvPr>
            <p:ph idx="1"/>
          </p:nvPr>
        </p:nvSpPr>
        <p:spPr>
          <a:xfrm>
            <a:off x="677334" y="1331650"/>
            <a:ext cx="8901672" cy="4429958"/>
          </a:xfrm>
        </p:spPr>
        <p:txBody>
          <a:bodyPr>
            <a:normAutofit lnSpcReduction="10000"/>
          </a:bodyPr>
          <a:lstStyle/>
          <a:p>
            <a:pPr marL="0" indent="0">
              <a:buNone/>
            </a:pPr>
            <a:r>
              <a:rPr lang="en-US" sz="1800" dirty="0"/>
              <a:t>For both the train-test sets, the </a:t>
            </a:r>
            <a:r>
              <a:rPr lang="en-US" sz="1800" dirty="0" err="1"/>
              <a:t>XGBoost</a:t>
            </a:r>
            <a:r>
              <a:rPr lang="en-US" sz="1800" dirty="0"/>
              <a:t> model attained the highest accuracy and the SVM model exhibited the lowest accuracy. </a:t>
            </a:r>
          </a:p>
          <a:p>
            <a:pPr marL="0" indent="0">
              <a:buNone/>
            </a:pPr>
            <a:r>
              <a:rPr lang="en-US" sz="1800" dirty="0"/>
              <a:t>The classical statistical error metrics, namely MAE, RMSE, RMSLE, and R2 are then evaluated to assess and compare the performances of ML models. </a:t>
            </a:r>
          </a:p>
          <a:p>
            <a:pPr marL="0" indent="0">
              <a:buNone/>
            </a:pPr>
            <a:r>
              <a:rPr lang="en-US" sz="1800" dirty="0"/>
              <a:t>The </a:t>
            </a:r>
            <a:r>
              <a:rPr lang="en-US" sz="1800" dirty="0" err="1"/>
              <a:t>XGBoost</a:t>
            </a:r>
            <a:r>
              <a:rPr lang="en-US" sz="1800" dirty="0"/>
              <a:t> model comes out to be the overall best performer by attaining the optimum values in both training and testing phases. </a:t>
            </a:r>
          </a:p>
          <a:p>
            <a:pPr marL="0" indent="0">
              <a:buNone/>
            </a:pPr>
            <a:r>
              <a:rPr lang="en-US" sz="1800" dirty="0"/>
              <a:t>For the training phase, the RF model performed relatively good when exercised with SMOTE. </a:t>
            </a:r>
          </a:p>
          <a:p>
            <a:pPr marL="0" indent="0">
              <a:buNone/>
            </a:pPr>
            <a:r>
              <a:rPr lang="en-US" sz="1800" dirty="0"/>
              <a:t>On the other hand, almost all ML models exhibited improvements in the testing phase. In this phase, the GNB model attained the best results for R2 in target predictions. </a:t>
            </a:r>
          </a:p>
          <a:p>
            <a:pPr marL="0" indent="0">
              <a:buNone/>
            </a:pPr>
            <a:r>
              <a:rPr lang="en-US" sz="1800" dirty="0"/>
              <a:t>The present research endeavors to contribute to the literature by addressing air quality analysis and prediction for India which might have not been properly studied. This work can be extended by employing deep learning techniques for AQI prediction</a:t>
            </a:r>
          </a:p>
          <a:p>
            <a:pPr marL="0" indent="0">
              <a:buNone/>
            </a:pPr>
            <a:endParaRPr lang="en-US" dirty="0"/>
          </a:p>
        </p:txBody>
      </p:sp>
    </p:spTree>
    <p:extLst>
      <p:ext uri="{BB962C8B-B14F-4D97-AF65-F5344CB8AC3E}">
        <p14:creationId xmlns:p14="http://schemas.microsoft.com/office/powerpoint/2010/main" val="408796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A1BD-9BB9-F60D-AFFE-A6CB941A2727}"/>
              </a:ext>
            </a:extLst>
          </p:cNvPr>
          <p:cNvSpPr>
            <a:spLocks noGrp="1"/>
          </p:cNvSpPr>
          <p:nvPr>
            <p:ph type="title"/>
          </p:nvPr>
        </p:nvSpPr>
        <p:spPr>
          <a:xfrm>
            <a:off x="541537" y="645111"/>
            <a:ext cx="9223899" cy="1320800"/>
          </a:xfrm>
        </p:spPr>
        <p:txBody>
          <a:bodyPr>
            <a:normAutofit/>
          </a:bodyPr>
          <a:lstStyle/>
          <a:p>
            <a:r>
              <a:rPr lang="en-US" sz="2200" dirty="0"/>
              <a:t>Paper 2</a:t>
            </a:r>
            <a:br>
              <a:rPr lang="en-US" dirty="0"/>
            </a:br>
            <a:r>
              <a:rPr lang="en-US" sz="2400" dirty="0"/>
              <a:t>A model for particulate matter (PM2.5) prediction for Delhi based on machine learning approaches</a:t>
            </a:r>
            <a:endParaRPr lang="en-US" dirty="0"/>
          </a:p>
        </p:txBody>
      </p:sp>
      <p:sp>
        <p:nvSpPr>
          <p:cNvPr id="3" name="Content Placeholder 2">
            <a:extLst>
              <a:ext uri="{FF2B5EF4-FFF2-40B4-BE49-F238E27FC236}">
                <a16:creationId xmlns:a16="http://schemas.microsoft.com/office/drawing/2014/main" id="{0B450E8E-1917-C2DB-0CDE-650A053D49AC}"/>
              </a:ext>
            </a:extLst>
          </p:cNvPr>
          <p:cNvSpPr>
            <a:spLocks noGrp="1"/>
          </p:cNvSpPr>
          <p:nvPr>
            <p:ph idx="1"/>
          </p:nvPr>
        </p:nvSpPr>
        <p:spPr>
          <a:xfrm>
            <a:off x="541538" y="2139519"/>
            <a:ext cx="8732464" cy="3901844"/>
          </a:xfrm>
        </p:spPr>
        <p:txBody>
          <a:bodyPr/>
          <a:lstStyle/>
          <a:p>
            <a:pPr marL="0" indent="0">
              <a:buNone/>
            </a:pPr>
            <a:endParaRPr lang="en-US" dirty="0"/>
          </a:p>
        </p:txBody>
      </p:sp>
    </p:spTree>
    <p:extLst>
      <p:ext uri="{BB962C8B-B14F-4D97-AF65-F5344CB8AC3E}">
        <p14:creationId xmlns:p14="http://schemas.microsoft.com/office/powerpoint/2010/main" val="242806101"/>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185</TotalTime>
  <Words>1332</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vt:lpstr>
      <vt:lpstr>Wingdings 3</vt:lpstr>
      <vt:lpstr>Facet</vt:lpstr>
      <vt:lpstr>MACHINE LEARNING </vt:lpstr>
      <vt:lpstr>Background and Problem Definition</vt:lpstr>
      <vt:lpstr>Problem Domain</vt:lpstr>
      <vt:lpstr>Causes Of Air Pollution</vt:lpstr>
      <vt:lpstr>MAJOR Pollutants</vt:lpstr>
      <vt:lpstr>Geographical Area Of Study</vt:lpstr>
      <vt:lpstr>Paper 1 Air pollution prediction with machine learning: a case study of Indian cities[1] (Springer)</vt:lpstr>
      <vt:lpstr>Contd.</vt:lpstr>
      <vt:lpstr>Paper 2 A model for particulate matter (PM2.5) prediction for Delhi based on machine learning approaches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Vandana Yadav</dc:creator>
  <cp:lastModifiedBy>Vandana Yadav</cp:lastModifiedBy>
  <cp:revision>4</cp:revision>
  <dcterms:created xsi:type="dcterms:W3CDTF">2022-09-16T16:10:03Z</dcterms:created>
  <dcterms:modified xsi:type="dcterms:W3CDTF">2022-09-21T13:29:39Z</dcterms:modified>
</cp:coreProperties>
</file>