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handoutMasterIdLst>
    <p:handoutMasterId r:id="rId28"/>
  </p:handoutMasterIdLst>
  <p:sldIdLst>
    <p:sldId id="472" r:id="rId2"/>
    <p:sldId id="712" r:id="rId3"/>
    <p:sldId id="597" r:id="rId4"/>
    <p:sldId id="661" r:id="rId5"/>
    <p:sldId id="694" r:id="rId6"/>
    <p:sldId id="708" r:id="rId7"/>
    <p:sldId id="709" r:id="rId8"/>
    <p:sldId id="664" r:id="rId9"/>
    <p:sldId id="714" r:id="rId10"/>
    <p:sldId id="720" r:id="rId11"/>
    <p:sldId id="716" r:id="rId12"/>
    <p:sldId id="717" r:id="rId13"/>
    <p:sldId id="718" r:id="rId14"/>
    <p:sldId id="719" r:id="rId15"/>
    <p:sldId id="636" r:id="rId16"/>
    <p:sldId id="640" r:id="rId17"/>
    <p:sldId id="707" r:id="rId18"/>
    <p:sldId id="670" r:id="rId19"/>
    <p:sldId id="702" r:id="rId20"/>
    <p:sldId id="710" r:id="rId21"/>
    <p:sldId id="687" r:id="rId22"/>
    <p:sldId id="703" r:id="rId23"/>
    <p:sldId id="688" r:id="rId24"/>
    <p:sldId id="566" r:id="rId25"/>
    <p:sldId id="690" r:id="rId26"/>
  </p:sldIdLst>
  <p:sldSz cx="9144000" cy="6858000" type="screen4x3"/>
  <p:notesSz cx="6858000" cy="9144000"/>
  <p:defaultTextStyle>
    <a:defPPr>
      <a:defRPr lang="nl-NL"/>
    </a:defPPr>
    <a:lvl1pPr algn="l" rtl="0" eaLnBrk="0" fontAlgn="base" hangingPunct="0">
      <a:spcBef>
        <a:spcPct val="0"/>
      </a:spcBef>
      <a:spcAft>
        <a:spcPct val="0"/>
      </a:spcAft>
      <a:defRPr sz="2000" i="1" kern="1200">
        <a:solidFill>
          <a:srgbClr val="0D1F74"/>
        </a:solidFill>
        <a:latin typeface="Arial" charset="0"/>
        <a:ea typeface="+mn-ea"/>
        <a:cs typeface="+mn-cs"/>
      </a:defRPr>
    </a:lvl1pPr>
    <a:lvl2pPr marL="457200" algn="l" rtl="0" eaLnBrk="0" fontAlgn="base" hangingPunct="0">
      <a:spcBef>
        <a:spcPct val="0"/>
      </a:spcBef>
      <a:spcAft>
        <a:spcPct val="0"/>
      </a:spcAft>
      <a:defRPr sz="2000" i="1" kern="1200">
        <a:solidFill>
          <a:srgbClr val="0D1F74"/>
        </a:solidFill>
        <a:latin typeface="Arial" charset="0"/>
        <a:ea typeface="+mn-ea"/>
        <a:cs typeface="+mn-cs"/>
      </a:defRPr>
    </a:lvl2pPr>
    <a:lvl3pPr marL="914400" algn="l" rtl="0" eaLnBrk="0" fontAlgn="base" hangingPunct="0">
      <a:spcBef>
        <a:spcPct val="0"/>
      </a:spcBef>
      <a:spcAft>
        <a:spcPct val="0"/>
      </a:spcAft>
      <a:defRPr sz="2000" i="1" kern="1200">
        <a:solidFill>
          <a:srgbClr val="0D1F74"/>
        </a:solidFill>
        <a:latin typeface="Arial" charset="0"/>
        <a:ea typeface="+mn-ea"/>
        <a:cs typeface="+mn-cs"/>
      </a:defRPr>
    </a:lvl3pPr>
    <a:lvl4pPr marL="1371600" algn="l" rtl="0" eaLnBrk="0" fontAlgn="base" hangingPunct="0">
      <a:spcBef>
        <a:spcPct val="0"/>
      </a:spcBef>
      <a:spcAft>
        <a:spcPct val="0"/>
      </a:spcAft>
      <a:defRPr sz="2000" i="1" kern="1200">
        <a:solidFill>
          <a:srgbClr val="0D1F74"/>
        </a:solidFill>
        <a:latin typeface="Arial" charset="0"/>
        <a:ea typeface="+mn-ea"/>
        <a:cs typeface="+mn-cs"/>
      </a:defRPr>
    </a:lvl4pPr>
    <a:lvl5pPr marL="1828800" algn="l" rtl="0" eaLnBrk="0" fontAlgn="base" hangingPunct="0">
      <a:spcBef>
        <a:spcPct val="0"/>
      </a:spcBef>
      <a:spcAft>
        <a:spcPct val="0"/>
      </a:spcAft>
      <a:defRPr sz="2000" i="1" kern="1200">
        <a:solidFill>
          <a:srgbClr val="0D1F74"/>
        </a:solidFill>
        <a:latin typeface="Arial" charset="0"/>
        <a:ea typeface="+mn-ea"/>
        <a:cs typeface="+mn-cs"/>
      </a:defRPr>
    </a:lvl5pPr>
    <a:lvl6pPr marL="2286000" algn="l" defTabSz="914400" rtl="0" eaLnBrk="1" latinLnBrk="0" hangingPunct="1">
      <a:defRPr sz="2000" i="1" kern="1200">
        <a:solidFill>
          <a:srgbClr val="0D1F74"/>
        </a:solidFill>
        <a:latin typeface="Arial" charset="0"/>
        <a:ea typeface="+mn-ea"/>
        <a:cs typeface="+mn-cs"/>
      </a:defRPr>
    </a:lvl6pPr>
    <a:lvl7pPr marL="2743200" algn="l" defTabSz="914400" rtl="0" eaLnBrk="1" latinLnBrk="0" hangingPunct="1">
      <a:defRPr sz="2000" i="1" kern="1200">
        <a:solidFill>
          <a:srgbClr val="0D1F74"/>
        </a:solidFill>
        <a:latin typeface="Arial" charset="0"/>
        <a:ea typeface="+mn-ea"/>
        <a:cs typeface="+mn-cs"/>
      </a:defRPr>
    </a:lvl7pPr>
    <a:lvl8pPr marL="3200400" algn="l" defTabSz="914400" rtl="0" eaLnBrk="1" latinLnBrk="0" hangingPunct="1">
      <a:defRPr sz="2000" i="1" kern="1200">
        <a:solidFill>
          <a:srgbClr val="0D1F74"/>
        </a:solidFill>
        <a:latin typeface="Arial" charset="0"/>
        <a:ea typeface="+mn-ea"/>
        <a:cs typeface="+mn-cs"/>
      </a:defRPr>
    </a:lvl8pPr>
    <a:lvl9pPr marL="3657600" algn="l" defTabSz="914400" rtl="0" eaLnBrk="1" latinLnBrk="0" hangingPunct="1">
      <a:defRPr sz="2000" i="1" kern="1200">
        <a:solidFill>
          <a:srgbClr val="0D1F74"/>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657"/>
    <a:srgbClr val="0000FF"/>
    <a:srgbClr val="0C2074"/>
    <a:srgbClr val="C1C7DC"/>
    <a:srgbClr val="A5DEEB"/>
    <a:srgbClr val="7ECFE2"/>
    <a:srgbClr val="182075"/>
    <a:srgbClr val="0D1F74"/>
    <a:srgbClr val="79C9DD"/>
    <a:srgbClr val="C0D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Stijl, licht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94" autoAdjust="0"/>
    <p:restoredTop sz="82850" autoAdjust="0"/>
  </p:normalViewPr>
  <p:slideViewPr>
    <p:cSldViewPr>
      <p:cViewPr varScale="1">
        <p:scale>
          <a:sx n="119" d="100"/>
          <a:sy n="119" d="100"/>
        </p:scale>
        <p:origin x="3336"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Users/stefanboers/Documents/EMC/Projects/qMicrobiota/3.%20Analysis/Figure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stefanboers/Documents/EMC/Projects/qMicrobiota/3.%20Analysis/Figure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Users/stefanboers/Documents/EMC/Projects/qMicrobiota/3.%20Analysis/Figure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stefanboers/Documents/EMC/Projects/qMicrobiota/3.%20Analysis/Figur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cap="all" spc="50" baseline="0" dirty="0">
                <a:solidFill>
                  <a:schemeClr val="bg2"/>
                </a:solidFill>
                <a:latin typeface="Arial" charset="0"/>
                <a:ea typeface="Arial" charset="0"/>
                <a:cs typeface="Arial" charset="0"/>
              </a:defRPr>
            </a:pPr>
            <a:r>
              <a:rPr lang="en-US" sz="1100" b="0" i="0" u="none" strike="noStrike" cap="none" baseline="0" dirty="0">
                <a:solidFill>
                  <a:schemeClr val="bg2"/>
                </a:solidFill>
                <a:effectLst/>
                <a:latin typeface="Arial" charset="0"/>
                <a:ea typeface="Arial" charset="0"/>
                <a:cs typeface="Arial" charset="0"/>
              </a:rPr>
              <a:t>micPCR/NGS - before correction</a:t>
            </a:r>
            <a:r>
              <a:rPr lang="en-US" sz="1100" b="0" i="0" u="none" strike="noStrike" cap="none" baseline="0" dirty="0">
                <a:solidFill>
                  <a:schemeClr val="bg2"/>
                </a:solidFill>
                <a:latin typeface="Arial" charset="0"/>
                <a:ea typeface="Arial" charset="0"/>
                <a:cs typeface="Arial" charset="0"/>
              </a:rPr>
              <a:t> </a:t>
            </a:r>
            <a:endParaRPr lang="nl-NL" sz="1100" b="0" cap="none" baseline="0" dirty="0">
              <a:solidFill>
                <a:schemeClr val="bg2"/>
              </a:solidFill>
              <a:latin typeface="Arial" charset="0"/>
              <a:ea typeface="Arial" charset="0"/>
              <a:cs typeface="Arial" charset="0"/>
            </a:endParaRPr>
          </a:p>
        </c:rich>
      </c:tx>
      <c:overlay val="0"/>
      <c:spPr>
        <a:noFill/>
        <a:ln>
          <a:noFill/>
        </a:ln>
        <a:effectLst/>
      </c:spPr>
    </c:title>
    <c:autoTitleDeleted val="0"/>
    <c:plotArea>
      <c:layout/>
      <c:barChart>
        <c:barDir val="col"/>
        <c:grouping val="percentStacked"/>
        <c:varyColors val="0"/>
        <c:ser>
          <c:idx val="0"/>
          <c:order val="0"/>
          <c:tx>
            <c:strRef>
              <c:f>'Figure 2 - Juistheid after BS'!$B$2</c:f>
              <c:strCache>
                <c:ptCount val="1"/>
                <c:pt idx="0">
                  <c:v>Clostridium</c:v>
                </c:pt>
              </c:strCache>
            </c:strRef>
          </c:tx>
          <c:spPr>
            <a:solidFill>
              <a:schemeClr val="accent1">
                <a:lumMod val="50000"/>
                <a:alpha val="70000"/>
              </a:schemeClr>
            </a:solidFill>
            <a:ln>
              <a:noFill/>
            </a:ln>
            <a:effectLst/>
          </c:spPr>
          <c:invertIfNegative val="0"/>
          <c:dLbls>
            <c:dLbl>
              <c:idx val="3"/>
              <c:layout>
                <c:manualLayout>
                  <c:x val="0.11191396464939"/>
                  <c:y val="-2.397660487499140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E63-1549-B805-F3EF6A4CDAE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BS'!$B$3:$B$6</c:f>
              <c:numCache>
                <c:formatCode>0</c:formatCode>
                <c:ptCount val="4"/>
                <c:pt idx="0">
                  <c:v>4973.9720332577481</c:v>
                </c:pt>
                <c:pt idx="1">
                  <c:v>586.44688644688654</c:v>
                </c:pt>
                <c:pt idx="2">
                  <c:v>37.199975488300751</c:v>
                </c:pt>
                <c:pt idx="3">
                  <c:v>1.577521285930555</c:v>
                </c:pt>
              </c:numCache>
            </c:numRef>
          </c:val>
          <c:extLst>
            <c:ext xmlns:c16="http://schemas.microsoft.com/office/drawing/2014/chart" uri="{C3380CC4-5D6E-409C-BE32-E72D297353CC}">
              <c16:uniqueId val="{00000001-DE63-1549-B805-F3EF6A4CDAE4}"/>
            </c:ext>
          </c:extLst>
        </c:ser>
        <c:ser>
          <c:idx val="1"/>
          <c:order val="1"/>
          <c:tx>
            <c:strRef>
              <c:f>'Figure 2 - Juistheid after BS'!$C$2</c:f>
              <c:strCache>
                <c:ptCount val="1"/>
                <c:pt idx="0">
                  <c:v>Staphylococcus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BS'!$C$3:$C$6</c:f>
              <c:numCache>
                <c:formatCode>0</c:formatCode>
                <c:ptCount val="4"/>
                <c:pt idx="0">
                  <c:v>4265.7256235827699</c:v>
                </c:pt>
                <c:pt idx="1">
                  <c:v>479.72120472120361</c:v>
                </c:pt>
                <c:pt idx="2">
                  <c:v>51.977622608514473</c:v>
                </c:pt>
                <c:pt idx="3">
                  <c:v>11.567705298801609</c:v>
                </c:pt>
              </c:numCache>
            </c:numRef>
          </c:val>
          <c:extLst>
            <c:ext xmlns:c16="http://schemas.microsoft.com/office/drawing/2014/chart" uri="{C3380CC4-5D6E-409C-BE32-E72D297353CC}">
              <c16:uniqueId val="{00000002-DE63-1549-B805-F3EF6A4CDAE4}"/>
            </c:ext>
          </c:extLst>
        </c:ser>
        <c:ser>
          <c:idx val="2"/>
          <c:order val="2"/>
          <c:tx>
            <c:strRef>
              <c:f>'Figure 2 - Juistheid after BS'!$D$2</c:f>
              <c:strCache>
                <c:ptCount val="1"/>
                <c:pt idx="0">
                  <c:v>Haemophilus</c:v>
                </c:pt>
              </c:strCache>
            </c:strRef>
          </c:tx>
          <c:spPr>
            <a:solidFill>
              <a:schemeClr val="accent1">
                <a:lumMod val="60000"/>
                <a:lumOff val="40000"/>
                <a:alpha val="70000"/>
              </a:schemeClr>
            </a:solidFill>
            <a:ln>
              <a:noFill/>
            </a:ln>
            <a:effectLst/>
          </c:spPr>
          <c:invertIfNegative val="0"/>
          <c:dLbls>
            <c:dLbl>
              <c:idx val="3"/>
              <c:layout>
                <c:manualLayout>
                  <c:x val="0.11191396464939"/>
                  <c:y val="8.0960373153991295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E63-1549-B805-F3EF6A4CDAE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BS'!$D$3:$D$6</c:f>
              <c:numCache>
                <c:formatCode>0</c:formatCode>
                <c:ptCount val="4"/>
                <c:pt idx="0">
                  <c:v>3275.3590325018899</c:v>
                </c:pt>
                <c:pt idx="1">
                  <c:v>215.2116402116402</c:v>
                </c:pt>
                <c:pt idx="2">
                  <c:v>24.144241217013999</c:v>
                </c:pt>
                <c:pt idx="3">
                  <c:v>3.2959936884652379</c:v>
                </c:pt>
              </c:numCache>
            </c:numRef>
          </c:val>
          <c:extLst>
            <c:ext xmlns:c16="http://schemas.microsoft.com/office/drawing/2014/chart" uri="{C3380CC4-5D6E-409C-BE32-E72D297353CC}">
              <c16:uniqueId val="{00000004-DE63-1549-B805-F3EF6A4CDAE4}"/>
            </c:ext>
          </c:extLst>
        </c:ser>
        <c:ser>
          <c:idx val="3"/>
          <c:order val="3"/>
          <c:tx>
            <c:strRef>
              <c:f>'Figure 2 - Juistheid after BS'!$E$2</c:f>
              <c:strCache>
                <c:ptCount val="1"/>
                <c:pt idx="0">
                  <c:v>Moraxella</c:v>
                </c:pt>
              </c:strCache>
            </c:strRef>
          </c:tx>
          <c:spPr>
            <a:solidFill>
              <a:schemeClr val="accent1">
                <a:lumMod val="20000"/>
                <a:lumOff val="80000"/>
                <a:alpha val="70000"/>
              </a:schemeClr>
            </a:solidFill>
            <a:ln>
              <a:noFill/>
            </a:ln>
            <a:effectLst/>
          </c:spPr>
          <c:invertIfNegative val="0"/>
          <c:dLbls>
            <c:dLbl>
              <c:idx val="3"/>
              <c:layout>
                <c:manualLayout>
                  <c:x val="0.11191396464939"/>
                  <c:y val="-4.557631640056419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E63-1549-B805-F3EF6A4CDAE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BS'!$E$3:$E$6</c:f>
              <c:numCache>
                <c:formatCode>0</c:formatCode>
                <c:ptCount val="4"/>
                <c:pt idx="0">
                  <c:v>2327.7248677248572</c:v>
                </c:pt>
                <c:pt idx="1">
                  <c:v>267.71469271469272</c:v>
                </c:pt>
                <c:pt idx="2">
                  <c:v>17.896504934199879</c:v>
                </c:pt>
                <c:pt idx="3">
                  <c:v>1.5502810803513749</c:v>
                </c:pt>
              </c:numCache>
            </c:numRef>
          </c:val>
          <c:extLst>
            <c:ext xmlns:c16="http://schemas.microsoft.com/office/drawing/2014/chart" uri="{C3380CC4-5D6E-409C-BE32-E72D297353CC}">
              <c16:uniqueId val="{00000006-DE63-1549-B805-F3EF6A4CDAE4}"/>
            </c:ext>
          </c:extLst>
        </c:ser>
        <c:ser>
          <c:idx val="4"/>
          <c:order val="4"/>
          <c:tx>
            <c:strRef>
              <c:f>'Figure 2 - Juistheid after BS'!$F$2</c:f>
              <c:strCache>
                <c:ptCount val="1"/>
                <c:pt idx="0">
                  <c:v>Others</c:v>
                </c:pt>
              </c:strCache>
            </c:strRef>
          </c:tx>
          <c:spPr>
            <a:solidFill>
              <a:srgbClr val="FF0000">
                <a:alpha val="70000"/>
              </a:srgbClr>
            </a:solidFill>
            <a:ln>
              <a:noFill/>
            </a:ln>
            <a:effectLst/>
          </c:spPr>
          <c:invertIfNegative val="0"/>
          <c:dLbls>
            <c:dLbl>
              <c:idx val="0"/>
              <c:layout>
                <c:manualLayout>
                  <c:x val="0.11191396464939"/>
                  <c:y val="2.3114768644642202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E63-1549-B805-F3EF6A4CDAE4}"/>
                </c:ext>
              </c:extLst>
            </c:dLbl>
            <c:dLbl>
              <c:idx val="1"/>
              <c:layout>
                <c:manualLayout>
                  <c:x val="0.11191396464939"/>
                  <c:y val="1.830906410060350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E63-1549-B805-F3EF6A4CDAE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BS'!$F$3:$F$6</c:f>
              <c:numCache>
                <c:formatCode>0</c:formatCode>
                <c:ptCount val="4"/>
                <c:pt idx="0">
                  <c:v>34.013605442176868</c:v>
                </c:pt>
                <c:pt idx="1">
                  <c:v>49.603174603174622</c:v>
                </c:pt>
                <c:pt idx="2">
                  <c:v>56.551911012028818</c:v>
                </c:pt>
                <c:pt idx="3">
                  <c:v>59.451954955957063</c:v>
                </c:pt>
              </c:numCache>
            </c:numRef>
          </c:val>
          <c:extLst>
            <c:ext xmlns:c16="http://schemas.microsoft.com/office/drawing/2014/chart" uri="{C3380CC4-5D6E-409C-BE32-E72D297353CC}">
              <c16:uniqueId val="{00000009-DE63-1549-B805-F3EF6A4CDAE4}"/>
            </c:ext>
          </c:extLst>
        </c:ser>
        <c:dLbls>
          <c:dLblPos val="ctr"/>
          <c:showLegendKey val="0"/>
          <c:showVal val="1"/>
          <c:showCatName val="0"/>
          <c:showSerName val="0"/>
          <c:showPercent val="0"/>
          <c:showBubbleSize val="0"/>
        </c:dLbls>
        <c:gapWidth val="50"/>
        <c:overlap val="100"/>
        <c:axId val="-1680556800"/>
        <c:axId val="-1680553408"/>
      </c:barChart>
      <c:catAx>
        <c:axId val="-1680556800"/>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bg2"/>
                    </a:solidFill>
                    <a:latin typeface="+mn-lt"/>
                    <a:ea typeface="+mn-ea"/>
                    <a:cs typeface="+mn-cs"/>
                  </a:defRPr>
                </a:pPr>
                <a:r>
                  <a:rPr lang="en-US" cap="none" baseline="0" noProof="0" dirty="0">
                    <a:solidFill>
                      <a:schemeClr val="bg2"/>
                    </a:solidFill>
                  </a:rPr>
                  <a:t>Number of 16S rRNA gene copies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nl-NL"/>
          </a:p>
        </c:txPr>
        <c:crossAx val="-1680553408"/>
        <c:crosses val="autoZero"/>
        <c:auto val="1"/>
        <c:lblAlgn val="ctr"/>
        <c:lblOffset val="100"/>
        <c:noMultiLvlLbl val="0"/>
      </c:catAx>
      <c:valAx>
        <c:axId val="-1680553408"/>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nl-NL"/>
          </a:p>
        </c:txPr>
        <c:crossAx val="-1680556800"/>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cap="all" spc="50" baseline="0">
                <a:solidFill>
                  <a:schemeClr val="bg2"/>
                </a:solidFill>
                <a:latin typeface="Arial" charset="0"/>
                <a:ea typeface="Arial" charset="0"/>
                <a:cs typeface="Arial" charset="0"/>
              </a:defRPr>
            </a:pPr>
            <a:r>
              <a:rPr lang="en-US" sz="1100" b="0" i="0" cap="none" baseline="0" dirty="0">
                <a:solidFill>
                  <a:schemeClr val="bg2"/>
                </a:solidFill>
                <a:effectLst/>
                <a:latin typeface="Arial" charset="0"/>
                <a:ea typeface="Arial" charset="0"/>
                <a:cs typeface="Arial" charset="0"/>
              </a:rPr>
              <a:t>micPCR/NGS - after correction </a:t>
            </a:r>
            <a:endParaRPr lang="en-US" sz="1100" b="0" cap="none" baseline="0" dirty="0">
              <a:solidFill>
                <a:schemeClr val="bg2"/>
              </a:solidFill>
              <a:effectLst/>
              <a:latin typeface="Arial" charset="0"/>
              <a:ea typeface="Arial" charset="0"/>
              <a:cs typeface="Arial" charset="0"/>
            </a:endParaRPr>
          </a:p>
        </c:rich>
      </c:tx>
      <c:overlay val="0"/>
      <c:spPr>
        <a:noFill/>
        <a:ln>
          <a:noFill/>
        </a:ln>
        <a:effectLst/>
      </c:spPr>
      <c:txPr>
        <a:bodyPr rot="0" spcFirstLastPara="1" vertOverflow="ellipsis" vert="horz" wrap="square" anchor="ctr" anchorCtr="1"/>
        <a:lstStyle/>
        <a:p>
          <a:pPr>
            <a:defRPr sz="1100" b="1" i="0" u="none" strike="noStrike" kern="1200" cap="all" spc="50" baseline="0">
              <a:solidFill>
                <a:schemeClr val="bg2"/>
              </a:solidFill>
              <a:latin typeface="Arial" charset="0"/>
              <a:ea typeface="Arial" charset="0"/>
              <a:cs typeface="Arial" charset="0"/>
            </a:defRPr>
          </a:pPr>
          <a:endParaRPr lang="nl-NL"/>
        </a:p>
      </c:txPr>
    </c:title>
    <c:autoTitleDeleted val="0"/>
    <c:plotArea>
      <c:layout/>
      <c:barChart>
        <c:barDir val="col"/>
        <c:grouping val="percentStacked"/>
        <c:varyColors val="0"/>
        <c:ser>
          <c:idx val="0"/>
          <c:order val="0"/>
          <c:tx>
            <c:strRef>
              <c:f>'Figure 2 - Juistheid after BS'!$B$2</c:f>
              <c:strCache>
                <c:ptCount val="1"/>
                <c:pt idx="0">
                  <c:v>Clostridium</c:v>
                </c:pt>
              </c:strCache>
            </c:strRef>
          </c:tx>
          <c:spPr>
            <a:solidFill>
              <a:schemeClr val="accent1">
                <a:lumMod val="5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BS'!$A$10:$A$13</c:f>
              <c:strCache>
                <c:ptCount val="4"/>
                <c:pt idx="0">
                  <c:v>2,500</c:v>
                </c:pt>
                <c:pt idx="1">
                  <c:v>250</c:v>
                </c:pt>
                <c:pt idx="2">
                  <c:v>25</c:v>
                </c:pt>
                <c:pt idx="3">
                  <c:v>2.5</c:v>
                </c:pt>
              </c:strCache>
            </c:strRef>
          </c:cat>
          <c:val>
            <c:numRef>
              <c:f>'Figure 2 - Juistheid after BS'!$B$10:$B$13</c:f>
              <c:numCache>
                <c:formatCode>0</c:formatCode>
                <c:ptCount val="4"/>
                <c:pt idx="0">
                  <c:v>4973.9720332577481</c:v>
                </c:pt>
                <c:pt idx="1">
                  <c:v>586.44688644688654</c:v>
                </c:pt>
                <c:pt idx="2">
                  <c:v>37.199975488300751</c:v>
                </c:pt>
                <c:pt idx="3">
                  <c:v>0</c:v>
                </c:pt>
              </c:numCache>
            </c:numRef>
          </c:val>
          <c:extLst>
            <c:ext xmlns:c16="http://schemas.microsoft.com/office/drawing/2014/chart" uri="{C3380CC4-5D6E-409C-BE32-E72D297353CC}">
              <c16:uniqueId val="{00000000-1618-0842-B5C5-3B8ADF670077}"/>
            </c:ext>
          </c:extLst>
        </c:ser>
        <c:ser>
          <c:idx val="1"/>
          <c:order val="1"/>
          <c:tx>
            <c:strRef>
              <c:f>'Figure 2 - Juistheid after BS'!$C$2</c:f>
              <c:strCache>
                <c:ptCount val="1"/>
                <c:pt idx="0">
                  <c:v>Staphylococcus</c:v>
                </c:pt>
              </c:strCache>
            </c:strRef>
          </c:tx>
          <c:spPr>
            <a:solidFill>
              <a:schemeClr val="accent1">
                <a:alpha val="70000"/>
              </a:schemeClr>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1-1618-0842-B5C5-3B8ADF67007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BS'!$A$10:$A$13</c:f>
              <c:strCache>
                <c:ptCount val="4"/>
                <c:pt idx="0">
                  <c:v>2,500</c:v>
                </c:pt>
                <c:pt idx="1">
                  <c:v>250</c:v>
                </c:pt>
                <c:pt idx="2">
                  <c:v>25</c:v>
                </c:pt>
                <c:pt idx="3">
                  <c:v>2.5</c:v>
                </c:pt>
              </c:strCache>
            </c:strRef>
          </c:cat>
          <c:val>
            <c:numRef>
              <c:f>'Figure 2 - Juistheid after BS'!$C$10:$C$13</c:f>
              <c:numCache>
                <c:formatCode>0</c:formatCode>
                <c:ptCount val="4"/>
                <c:pt idx="0">
                  <c:v>4242.2809143318664</c:v>
                </c:pt>
                <c:pt idx="1">
                  <c:v>456.27649547030461</c:v>
                </c:pt>
                <c:pt idx="2">
                  <c:v>28.53291335761454</c:v>
                </c:pt>
                <c:pt idx="3">
                  <c:v>0</c:v>
                </c:pt>
              </c:numCache>
            </c:numRef>
          </c:val>
          <c:extLst>
            <c:ext xmlns:c16="http://schemas.microsoft.com/office/drawing/2014/chart" uri="{C3380CC4-5D6E-409C-BE32-E72D297353CC}">
              <c16:uniqueId val="{00000002-1618-0842-B5C5-3B8ADF670077}"/>
            </c:ext>
          </c:extLst>
        </c:ser>
        <c:ser>
          <c:idx val="2"/>
          <c:order val="2"/>
          <c:tx>
            <c:strRef>
              <c:f>'Figure 2 - Juistheid after BS'!$D$2</c:f>
              <c:strCache>
                <c:ptCount val="1"/>
                <c:pt idx="0">
                  <c:v>Haemophilus</c:v>
                </c:pt>
              </c:strCache>
            </c:strRef>
          </c:tx>
          <c:spPr>
            <a:solidFill>
              <a:schemeClr val="accent1">
                <a:lumMod val="60000"/>
                <a:lumOff val="40000"/>
                <a:alpha val="70000"/>
              </a:schemeClr>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3-1618-0842-B5C5-3B8ADF67007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BS'!$A$10:$A$13</c:f>
              <c:strCache>
                <c:ptCount val="4"/>
                <c:pt idx="0">
                  <c:v>2,500</c:v>
                </c:pt>
                <c:pt idx="1">
                  <c:v>250</c:v>
                </c:pt>
                <c:pt idx="2">
                  <c:v>25</c:v>
                </c:pt>
                <c:pt idx="3">
                  <c:v>2.5</c:v>
                </c:pt>
              </c:strCache>
            </c:strRef>
          </c:cat>
          <c:val>
            <c:numRef>
              <c:f>'Figure 2 - Juistheid after BS'!$D$10:$D$13</c:f>
              <c:numCache>
                <c:formatCode>0</c:formatCode>
                <c:ptCount val="4"/>
                <c:pt idx="0">
                  <c:v>3275.3590325018899</c:v>
                </c:pt>
                <c:pt idx="1">
                  <c:v>215.2116402116402</c:v>
                </c:pt>
                <c:pt idx="2">
                  <c:v>24.144241217013999</c:v>
                </c:pt>
                <c:pt idx="3">
                  <c:v>0</c:v>
                </c:pt>
              </c:numCache>
            </c:numRef>
          </c:val>
          <c:extLst>
            <c:ext xmlns:c16="http://schemas.microsoft.com/office/drawing/2014/chart" uri="{C3380CC4-5D6E-409C-BE32-E72D297353CC}">
              <c16:uniqueId val="{00000004-1618-0842-B5C5-3B8ADF670077}"/>
            </c:ext>
          </c:extLst>
        </c:ser>
        <c:ser>
          <c:idx val="3"/>
          <c:order val="3"/>
          <c:tx>
            <c:strRef>
              <c:f>'Figure 2 - Juistheid after BS'!$E$2</c:f>
              <c:strCache>
                <c:ptCount val="1"/>
                <c:pt idx="0">
                  <c:v>Moraxella</c:v>
                </c:pt>
              </c:strCache>
            </c:strRef>
          </c:tx>
          <c:spPr>
            <a:solidFill>
              <a:schemeClr val="accent1">
                <a:lumMod val="20000"/>
                <a:lumOff val="80000"/>
                <a:alpha val="70000"/>
              </a:schemeClr>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5-1618-0842-B5C5-3B8ADF67007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BS'!$A$10:$A$13</c:f>
              <c:strCache>
                <c:ptCount val="4"/>
                <c:pt idx="0">
                  <c:v>2,500</c:v>
                </c:pt>
                <c:pt idx="1">
                  <c:v>250</c:v>
                </c:pt>
                <c:pt idx="2">
                  <c:v>25</c:v>
                </c:pt>
                <c:pt idx="3">
                  <c:v>2.5</c:v>
                </c:pt>
              </c:strCache>
            </c:strRef>
          </c:cat>
          <c:val>
            <c:numRef>
              <c:f>'Figure 2 - Juistheid after BS'!$E$10:$E$13</c:f>
              <c:numCache>
                <c:formatCode>0</c:formatCode>
                <c:ptCount val="4"/>
                <c:pt idx="0">
                  <c:v>2327.7248677248572</c:v>
                </c:pt>
                <c:pt idx="1">
                  <c:v>267.71469271469272</c:v>
                </c:pt>
                <c:pt idx="2">
                  <c:v>17.896504934199879</c:v>
                </c:pt>
                <c:pt idx="3">
                  <c:v>0</c:v>
                </c:pt>
              </c:numCache>
            </c:numRef>
          </c:val>
          <c:extLst>
            <c:ext xmlns:c16="http://schemas.microsoft.com/office/drawing/2014/chart" uri="{C3380CC4-5D6E-409C-BE32-E72D297353CC}">
              <c16:uniqueId val="{00000006-1618-0842-B5C5-3B8ADF670077}"/>
            </c:ext>
          </c:extLst>
        </c:ser>
        <c:ser>
          <c:idx val="4"/>
          <c:order val="4"/>
          <c:tx>
            <c:strRef>
              <c:f>'Figure 2 - Juistheid after BS'!$F$2</c:f>
              <c:strCache>
                <c:ptCount val="1"/>
                <c:pt idx="0">
                  <c:v>Others</c:v>
                </c:pt>
              </c:strCache>
            </c:strRef>
          </c:tx>
          <c:spPr>
            <a:solidFill>
              <a:srgbClr val="FF0000">
                <a:alpha val="70000"/>
              </a:srgbClr>
            </a:solidFill>
            <a:ln>
              <a:noFill/>
            </a:ln>
            <a:effectLst/>
          </c:spPr>
          <c:invertIfNegative val="0"/>
          <c:cat>
            <c:strRef>
              <c:f>'Figure 2 - Juistheid after BS'!$A$10:$A$13</c:f>
              <c:strCache>
                <c:ptCount val="4"/>
                <c:pt idx="0">
                  <c:v>2,500</c:v>
                </c:pt>
                <c:pt idx="1">
                  <c:v>250</c:v>
                </c:pt>
                <c:pt idx="2">
                  <c:v>25</c:v>
                </c:pt>
                <c:pt idx="3">
                  <c:v>2.5</c:v>
                </c:pt>
              </c:strCache>
            </c:strRef>
          </c:cat>
          <c:val>
            <c:numRef>
              <c:f>'Figure 2 - Juistheid after BS'!$F$10:$F$13</c:f>
              <c:numCache>
                <c:formatCode>0</c:formatCode>
                <c:ptCount val="4"/>
                <c:pt idx="0">
                  <c:v>0</c:v>
                </c:pt>
                <c:pt idx="1">
                  <c:v>0</c:v>
                </c:pt>
                <c:pt idx="2">
                  <c:v>0</c:v>
                </c:pt>
                <c:pt idx="3">
                  <c:v>0</c:v>
                </c:pt>
              </c:numCache>
            </c:numRef>
          </c:val>
          <c:extLst>
            <c:ext xmlns:c16="http://schemas.microsoft.com/office/drawing/2014/chart" uri="{C3380CC4-5D6E-409C-BE32-E72D297353CC}">
              <c16:uniqueId val="{00000007-1618-0842-B5C5-3B8ADF670077}"/>
            </c:ext>
          </c:extLst>
        </c:ser>
        <c:dLbls>
          <c:showLegendKey val="0"/>
          <c:showVal val="0"/>
          <c:showCatName val="0"/>
          <c:showSerName val="0"/>
          <c:showPercent val="0"/>
          <c:showBubbleSize val="0"/>
        </c:dLbls>
        <c:gapWidth val="50"/>
        <c:overlap val="100"/>
        <c:axId val="-1681390448"/>
        <c:axId val="-1681386416"/>
      </c:barChart>
      <c:catAx>
        <c:axId val="-1681390448"/>
        <c:scaling>
          <c:orientation val="minMax"/>
        </c:scaling>
        <c:delete val="0"/>
        <c:axPos val="b"/>
        <c:title>
          <c:tx>
            <c:rich>
              <a:bodyPr rot="0" spcFirstLastPara="1" vertOverflow="ellipsis" vert="horz" wrap="square" anchor="ctr" anchorCtr="1"/>
              <a:lstStyle/>
              <a:p>
                <a:pPr>
                  <a:defRPr sz="900" b="0" i="0" u="none" strike="noStrike" kern="1200" cap="none" baseline="0">
                    <a:solidFill>
                      <a:schemeClr val="bg2"/>
                    </a:solidFill>
                    <a:latin typeface="+mn-lt"/>
                    <a:ea typeface="+mn-ea"/>
                    <a:cs typeface="+mn-cs"/>
                  </a:defRPr>
                </a:pPr>
                <a:r>
                  <a:rPr lang="nl-NL" cap="none" baseline="0" dirty="0">
                    <a:solidFill>
                      <a:schemeClr val="bg2"/>
                    </a:solidFill>
                  </a:rPr>
                  <a:t>Number of 16S rRNA gene copies</a:t>
                </a:r>
              </a:p>
            </c:rich>
          </c:tx>
          <c:overlay val="0"/>
          <c:spPr>
            <a:noFill/>
            <a:ln>
              <a:noFill/>
            </a:ln>
            <a:effectLst/>
          </c:spPr>
          <c:txPr>
            <a:bodyPr rot="0" spcFirstLastPara="1" vertOverflow="ellipsis" vert="horz" wrap="square" anchor="ctr" anchorCtr="1"/>
            <a:lstStyle/>
            <a:p>
              <a:pPr>
                <a:defRPr sz="900" b="0" i="0" u="none" strike="noStrike" kern="1200" cap="none" baseline="0">
                  <a:solidFill>
                    <a:schemeClr val="bg2"/>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nl-NL"/>
          </a:p>
        </c:txPr>
        <c:crossAx val="-1681386416"/>
        <c:crosses val="autoZero"/>
        <c:auto val="1"/>
        <c:lblAlgn val="ctr"/>
        <c:lblOffset val="100"/>
        <c:noMultiLvlLbl val="0"/>
      </c:catAx>
      <c:valAx>
        <c:axId val="-1681386416"/>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nl-NL"/>
          </a:p>
        </c:txPr>
        <c:crossAx val="-1681390448"/>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cap="all" spc="50" baseline="0" dirty="0">
                <a:solidFill>
                  <a:schemeClr val="bg2"/>
                </a:solidFill>
                <a:latin typeface="Arial" charset="0"/>
                <a:ea typeface="Arial" charset="0"/>
                <a:cs typeface="Arial" charset="0"/>
              </a:defRPr>
            </a:pPr>
            <a:r>
              <a:rPr lang="en-US" sz="1100" b="0" i="0" u="none" strike="noStrike" cap="none" baseline="0" dirty="0">
                <a:solidFill>
                  <a:schemeClr val="bg2"/>
                </a:solidFill>
                <a:effectLst/>
                <a:latin typeface="Arial" charset="0"/>
                <a:ea typeface="Arial" charset="0"/>
                <a:cs typeface="Arial" charset="0"/>
              </a:rPr>
              <a:t>micPCR/NGS - before correction</a:t>
            </a:r>
            <a:r>
              <a:rPr lang="en-US" sz="1100" b="0" i="0" u="none" strike="noStrike" cap="none" baseline="0" dirty="0">
                <a:solidFill>
                  <a:schemeClr val="bg2"/>
                </a:solidFill>
                <a:latin typeface="Arial" charset="0"/>
                <a:ea typeface="Arial" charset="0"/>
                <a:cs typeface="Arial" charset="0"/>
              </a:rPr>
              <a:t> </a:t>
            </a:r>
            <a:endParaRPr lang="nl-NL" sz="1100" b="0" cap="none" baseline="0" dirty="0">
              <a:solidFill>
                <a:schemeClr val="bg2"/>
              </a:solidFill>
              <a:latin typeface="Arial" charset="0"/>
              <a:ea typeface="Arial" charset="0"/>
              <a:cs typeface="Arial" charset="0"/>
            </a:endParaRPr>
          </a:p>
        </c:rich>
      </c:tx>
      <c:overlay val="0"/>
      <c:spPr>
        <a:noFill/>
        <a:ln>
          <a:noFill/>
        </a:ln>
        <a:effectLst/>
      </c:spPr>
    </c:title>
    <c:autoTitleDeleted val="0"/>
    <c:plotArea>
      <c:layout/>
      <c:barChart>
        <c:barDir val="col"/>
        <c:grouping val="percentStacked"/>
        <c:varyColors val="0"/>
        <c:ser>
          <c:idx val="0"/>
          <c:order val="0"/>
          <c:tx>
            <c:strRef>
              <c:f>'Figure 2 - Juistheid after BS'!$B$2</c:f>
              <c:strCache>
                <c:ptCount val="1"/>
                <c:pt idx="0">
                  <c:v>Clostridium</c:v>
                </c:pt>
              </c:strCache>
            </c:strRef>
          </c:tx>
          <c:spPr>
            <a:solidFill>
              <a:schemeClr val="accent1">
                <a:lumMod val="50000"/>
                <a:alpha val="70000"/>
              </a:schemeClr>
            </a:solidFill>
            <a:ln>
              <a:noFill/>
            </a:ln>
            <a:effectLst/>
          </c:spPr>
          <c:invertIfNegative val="0"/>
          <c:dLbls>
            <c:dLbl>
              <c:idx val="3"/>
              <c:layout>
                <c:manualLayout>
                  <c:x val="0.11191396464939"/>
                  <c:y val="-2.397660487499140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FA0-1A4F-93C3-6CA4C16952F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BS'!$B$3:$B$6</c:f>
              <c:numCache>
                <c:formatCode>0</c:formatCode>
                <c:ptCount val="4"/>
                <c:pt idx="0">
                  <c:v>4973.9720332577481</c:v>
                </c:pt>
                <c:pt idx="1">
                  <c:v>586.44688644688654</c:v>
                </c:pt>
                <c:pt idx="2">
                  <c:v>37.199975488300751</c:v>
                </c:pt>
                <c:pt idx="3">
                  <c:v>1.577521285930555</c:v>
                </c:pt>
              </c:numCache>
            </c:numRef>
          </c:val>
          <c:extLst>
            <c:ext xmlns:c16="http://schemas.microsoft.com/office/drawing/2014/chart" uri="{C3380CC4-5D6E-409C-BE32-E72D297353CC}">
              <c16:uniqueId val="{00000001-FFA0-1A4F-93C3-6CA4C16952F3}"/>
            </c:ext>
          </c:extLst>
        </c:ser>
        <c:ser>
          <c:idx val="1"/>
          <c:order val="1"/>
          <c:tx>
            <c:strRef>
              <c:f>'Figure 2 - Juistheid after BS'!$C$2</c:f>
              <c:strCache>
                <c:ptCount val="1"/>
                <c:pt idx="0">
                  <c:v>Staphylococcus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BS'!$C$3:$C$6</c:f>
              <c:numCache>
                <c:formatCode>0</c:formatCode>
                <c:ptCount val="4"/>
                <c:pt idx="0">
                  <c:v>4265.7256235827699</c:v>
                </c:pt>
                <c:pt idx="1">
                  <c:v>479.72120472120349</c:v>
                </c:pt>
                <c:pt idx="2">
                  <c:v>51.977622608514473</c:v>
                </c:pt>
                <c:pt idx="3">
                  <c:v>11.567705298801609</c:v>
                </c:pt>
              </c:numCache>
            </c:numRef>
          </c:val>
          <c:extLst>
            <c:ext xmlns:c16="http://schemas.microsoft.com/office/drawing/2014/chart" uri="{C3380CC4-5D6E-409C-BE32-E72D297353CC}">
              <c16:uniqueId val="{00000002-FFA0-1A4F-93C3-6CA4C16952F3}"/>
            </c:ext>
          </c:extLst>
        </c:ser>
        <c:ser>
          <c:idx val="2"/>
          <c:order val="2"/>
          <c:tx>
            <c:strRef>
              <c:f>'Figure 2 - Juistheid after BS'!$D$2</c:f>
              <c:strCache>
                <c:ptCount val="1"/>
                <c:pt idx="0">
                  <c:v>Haemophilus</c:v>
                </c:pt>
              </c:strCache>
            </c:strRef>
          </c:tx>
          <c:spPr>
            <a:solidFill>
              <a:schemeClr val="accent1">
                <a:lumMod val="60000"/>
                <a:lumOff val="40000"/>
                <a:alpha val="70000"/>
              </a:schemeClr>
            </a:solidFill>
            <a:ln>
              <a:noFill/>
            </a:ln>
            <a:effectLst/>
          </c:spPr>
          <c:invertIfNegative val="0"/>
          <c:dLbls>
            <c:dLbl>
              <c:idx val="3"/>
              <c:layout>
                <c:manualLayout>
                  <c:x val="0.11191396464939"/>
                  <c:y val="8.0960373153991295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FA0-1A4F-93C3-6CA4C16952F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BS'!$D$3:$D$6</c:f>
              <c:numCache>
                <c:formatCode>0</c:formatCode>
                <c:ptCount val="4"/>
                <c:pt idx="0">
                  <c:v>3275.3590325018899</c:v>
                </c:pt>
                <c:pt idx="1">
                  <c:v>215.2116402116402</c:v>
                </c:pt>
                <c:pt idx="2">
                  <c:v>24.144241217013999</c:v>
                </c:pt>
                <c:pt idx="3">
                  <c:v>3.2959936884652379</c:v>
                </c:pt>
              </c:numCache>
            </c:numRef>
          </c:val>
          <c:extLst>
            <c:ext xmlns:c16="http://schemas.microsoft.com/office/drawing/2014/chart" uri="{C3380CC4-5D6E-409C-BE32-E72D297353CC}">
              <c16:uniqueId val="{00000004-FFA0-1A4F-93C3-6CA4C16952F3}"/>
            </c:ext>
          </c:extLst>
        </c:ser>
        <c:ser>
          <c:idx val="3"/>
          <c:order val="3"/>
          <c:tx>
            <c:strRef>
              <c:f>'Figure 2 - Juistheid after BS'!$E$2</c:f>
              <c:strCache>
                <c:ptCount val="1"/>
                <c:pt idx="0">
                  <c:v>Moraxella</c:v>
                </c:pt>
              </c:strCache>
            </c:strRef>
          </c:tx>
          <c:spPr>
            <a:solidFill>
              <a:schemeClr val="accent1">
                <a:lumMod val="20000"/>
                <a:lumOff val="80000"/>
                <a:alpha val="70000"/>
              </a:schemeClr>
            </a:solidFill>
            <a:ln>
              <a:noFill/>
            </a:ln>
            <a:effectLst/>
          </c:spPr>
          <c:invertIfNegative val="0"/>
          <c:dLbls>
            <c:dLbl>
              <c:idx val="3"/>
              <c:layout>
                <c:manualLayout>
                  <c:x val="0.11191396464939"/>
                  <c:y val="-4.557631640056419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A0-1A4F-93C3-6CA4C16952F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BS'!$E$3:$E$6</c:f>
              <c:numCache>
                <c:formatCode>0</c:formatCode>
                <c:ptCount val="4"/>
                <c:pt idx="0">
                  <c:v>2327.7248677248558</c:v>
                </c:pt>
                <c:pt idx="1">
                  <c:v>267.71469271469272</c:v>
                </c:pt>
                <c:pt idx="2">
                  <c:v>17.896504934199879</c:v>
                </c:pt>
                <c:pt idx="3">
                  <c:v>1.5502810803513749</c:v>
                </c:pt>
              </c:numCache>
            </c:numRef>
          </c:val>
          <c:extLst>
            <c:ext xmlns:c16="http://schemas.microsoft.com/office/drawing/2014/chart" uri="{C3380CC4-5D6E-409C-BE32-E72D297353CC}">
              <c16:uniqueId val="{00000006-FFA0-1A4F-93C3-6CA4C16952F3}"/>
            </c:ext>
          </c:extLst>
        </c:ser>
        <c:ser>
          <c:idx val="4"/>
          <c:order val="4"/>
          <c:tx>
            <c:strRef>
              <c:f>'Figure 2 - Juistheid after BS'!$F$2</c:f>
              <c:strCache>
                <c:ptCount val="1"/>
                <c:pt idx="0">
                  <c:v>Others</c:v>
                </c:pt>
              </c:strCache>
            </c:strRef>
          </c:tx>
          <c:spPr>
            <a:solidFill>
              <a:srgbClr val="FF0000">
                <a:alpha val="70000"/>
              </a:srgbClr>
            </a:solidFill>
            <a:ln>
              <a:noFill/>
            </a:ln>
            <a:effectLst/>
          </c:spPr>
          <c:invertIfNegative val="0"/>
          <c:dLbls>
            <c:dLbl>
              <c:idx val="0"/>
              <c:layout>
                <c:manualLayout>
                  <c:x val="0.11191396464939"/>
                  <c:y val="2.3114768644642202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FA0-1A4F-93C3-6CA4C16952F3}"/>
                </c:ext>
              </c:extLst>
            </c:dLbl>
            <c:dLbl>
              <c:idx val="1"/>
              <c:layout>
                <c:manualLayout>
                  <c:x val="0.11191396464939"/>
                  <c:y val="1.830906410060350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FA0-1A4F-93C3-6CA4C16952F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BS'!$A$3:$A$6</c:f>
              <c:strCache>
                <c:ptCount val="4"/>
                <c:pt idx="0">
                  <c:v>2,500</c:v>
                </c:pt>
                <c:pt idx="1">
                  <c:v>250</c:v>
                </c:pt>
                <c:pt idx="2">
                  <c:v>25</c:v>
                </c:pt>
                <c:pt idx="3">
                  <c:v>2.5</c:v>
                </c:pt>
              </c:strCache>
            </c:strRef>
          </c:cat>
          <c:val>
            <c:numRef>
              <c:f>'Figure 2 - Juistheid after BS'!$F$3:$F$6</c:f>
              <c:numCache>
                <c:formatCode>0</c:formatCode>
                <c:ptCount val="4"/>
                <c:pt idx="0">
                  <c:v>34.013605442176868</c:v>
                </c:pt>
                <c:pt idx="1">
                  <c:v>49.603174603174622</c:v>
                </c:pt>
                <c:pt idx="2">
                  <c:v>56.551911012028818</c:v>
                </c:pt>
                <c:pt idx="3">
                  <c:v>59.451954955957049</c:v>
                </c:pt>
              </c:numCache>
            </c:numRef>
          </c:val>
          <c:extLst>
            <c:ext xmlns:c16="http://schemas.microsoft.com/office/drawing/2014/chart" uri="{C3380CC4-5D6E-409C-BE32-E72D297353CC}">
              <c16:uniqueId val="{00000009-FFA0-1A4F-93C3-6CA4C16952F3}"/>
            </c:ext>
          </c:extLst>
        </c:ser>
        <c:dLbls>
          <c:dLblPos val="ctr"/>
          <c:showLegendKey val="0"/>
          <c:showVal val="1"/>
          <c:showCatName val="0"/>
          <c:showSerName val="0"/>
          <c:showPercent val="0"/>
          <c:showBubbleSize val="0"/>
        </c:dLbls>
        <c:gapWidth val="50"/>
        <c:overlap val="100"/>
        <c:axId val="-1812309536"/>
        <c:axId val="-1812306688"/>
      </c:barChart>
      <c:catAx>
        <c:axId val="-181230953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bg2"/>
                    </a:solidFill>
                    <a:latin typeface="+mn-lt"/>
                    <a:ea typeface="+mn-ea"/>
                    <a:cs typeface="+mn-cs"/>
                  </a:defRPr>
                </a:pPr>
                <a:r>
                  <a:rPr lang="en-US" cap="none" baseline="0" noProof="0" dirty="0">
                    <a:solidFill>
                      <a:schemeClr val="bg2"/>
                    </a:solidFill>
                  </a:rPr>
                  <a:t>Number of 16S rRNA gene copies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nl-NL"/>
          </a:p>
        </c:txPr>
        <c:crossAx val="-1812306688"/>
        <c:crosses val="autoZero"/>
        <c:auto val="1"/>
        <c:lblAlgn val="ctr"/>
        <c:lblOffset val="100"/>
        <c:noMultiLvlLbl val="0"/>
      </c:catAx>
      <c:valAx>
        <c:axId val="-1812306688"/>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nl-NL"/>
          </a:p>
        </c:txPr>
        <c:crossAx val="-181230953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cap="all" spc="50" baseline="0">
                <a:solidFill>
                  <a:schemeClr val="bg2"/>
                </a:solidFill>
                <a:latin typeface="Arial" charset="0"/>
                <a:ea typeface="Arial" charset="0"/>
                <a:cs typeface="Arial" charset="0"/>
              </a:defRPr>
            </a:pPr>
            <a:r>
              <a:rPr lang="en-US" sz="1100" b="0" i="0" cap="none" baseline="0" dirty="0">
                <a:solidFill>
                  <a:schemeClr val="bg2"/>
                </a:solidFill>
                <a:effectLst/>
                <a:latin typeface="Arial" charset="0"/>
                <a:ea typeface="Arial" charset="0"/>
                <a:cs typeface="Arial" charset="0"/>
              </a:rPr>
              <a:t>micPCR/NGS - after correction </a:t>
            </a:r>
            <a:endParaRPr lang="en-US" sz="1100" b="0" cap="none" baseline="0" dirty="0">
              <a:solidFill>
                <a:schemeClr val="bg2"/>
              </a:solidFill>
              <a:effectLst/>
              <a:latin typeface="Arial" charset="0"/>
              <a:ea typeface="Arial" charset="0"/>
              <a:cs typeface="Arial" charset="0"/>
            </a:endParaRPr>
          </a:p>
        </c:rich>
      </c:tx>
      <c:overlay val="0"/>
      <c:spPr>
        <a:noFill/>
        <a:ln>
          <a:noFill/>
        </a:ln>
        <a:effectLst/>
      </c:spPr>
      <c:txPr>
        <a:bodyPr rot="0" spcFirstLastPara="1" vertOverflow="ellipsis" vert="horz" wrap="square" anchor="ctr" anchorCtr="1"/>
        <a:lstStyle/>
        <a:p>
          <a:pPr>
            <a:defRPr sz="1100" b="1" i="0" u="none" strike="noStrike" kern="1200" cap="all" spc="50" baseline="0">
              <a:solidFill>
                <a:schemeClr val="bg2"/>
              </a:solidFill>
              <a:latin typeface="Arial" charset="0"/>
              <a:ea typeface="Arial" charset="0"/>
              <a:cs typeface="Arial" charset="0"/>
            </a:defRPr>
          </a:pPr>
          <a:endParaRPr lang="nl-NL"/>
        </a:p>
      </c:txPr>
    </c:title>
    <c:autoTitleDeleted val="0"/>
    <c:plotArea>
      <c:layout/>
      <c:barChart>
        <c:barDir val="col"/>
        <c:grouping val="percentStacked"/>
        <c:varyColors val="0"/>
        <c:ser>
          <c:idx val="0"/>
          <c:order val="0"/>
          <c:tx>
            <c:strRef>
              <c:f>'Figure 2 - Juistheid after BS'!$B$2</c:f>
              <c:strCache>
                <c:ptCount val="1"/>
                <c:pt idx="0">
                  <c:v>Clostridium</c:v>
                </c:pt>
              </c:strCache>
            </c:strRef>
          </c:tx>
          <c:spPr>
            <a:solidFill>
              <a:schemeClr val="accent1">
                <a:lumMod val="5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BS'!$A$10:$A$13</c:f>
              <c:strCache>
                <c:ptCount val="4"/>
                <c:pt idx="0">
                  <c:v>2,500</c:v>
                </c:pt>
                <c:pt idx="1">
                  <c:v>250</c:v>
                </c:pt>
                <c:pt idx="2">
                  <c:v>25</c:v>
                </c:pt>
                <c:pt idx="3">
                  <c:v>2.5</c:v>
                </c:pt>
              </c:strCache>
            </c:strRef>
          </c:cat>
          <c:val>
            <c:numRef>
              <c:f>'Figure 2 - Juistheid after BS'!$B$10:$B$13</c:f>
              <c:numCache>
                <c:formatCode>0</c:formatCode>
                <c:ptCount val="4"/>
                <c:pt idx="0">
                  <c:v>4973.9720332577481</c:v>
                </c:pt>
                <c:pt idx="1">
                  <c:v>586.44688644688654</c:v>
                </c:pt>
                <c:pt idx="2">
                  <c:v>37.199975488300751</c:v>
                </c:pt>
                <c:pt idx="3">
                  <c:v>0</c:v>
                </c:pt>
              </c:numCache>
            </c:numRef>
          </c:val>
          <c:extLst>
            <c:ext xmlns:c16="http://schemas.microsoft.com/office/drawing/2014/chart" uri="{C3380CC4-5D6E-409C-BE32-E72D297353CC}">
              <c16:uniqueId val="{00000000-53B4-CF4E-834E-F5564A77232A}"/>
            </c:ext>
          </c:extLst>
        </c:ser>
        <c:ser>
          <c:idx val="1"/>
          <c:order val="1"/>
          <c:tx>
            <c:strRef>
              <c:f>'Figure 2 - Juistheid after BS'!$C$2</c:f>
              <c:strCache>
                <c:ptCount val="1"/>
                <c:pt idx="0">
                  <c:v>Staphylococcus</c:v>
                </c:pt>
              </c:strCache>
            </c:strRef>
          </c:tx>
          <c:spPr>
            <a:solidFill>
              <a:schemeClr val="accent1">
                <a:alpha val="70000"/>
              </a:schemeClr>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1-53B4-CF4E-834E-F5564A77232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BS'!$A$10:$A$13</c:f>
              <c:strCache>
                <c:ptCount val="4"/>
                <c:pt idx="0">
                  <c:v>2,500</c:v>
                </c:pt>
                <c:pt idx="1">
                  <c:v>250</c:v>
                </c:pt>
                <c:pt idx="2">
                  <c:v>25</c:v>
                </c:pt>
                <c:pt idx="3">
                  <c:v>2.5</c:v>
                </c:pt>
              </c:strCache>
            </c:strRef>
          </c:cat>
          <c:val>
            <c:numRef>
              <c:f>'Figure 2 - Juistheid after BS'!$C$10:$C$13</c:f>
              <c:numCache>
                <c:formatCode>0</c:formatCode>
                <c:ptCount val="4"/>
                <c:pt idx="0">
                  <c:v>4242.2809143318664</c:v>
                </c:pt>
                <c:pt idx="1">
                  <c:v>456.27649547030461</c:v>
                </c:pt>
                <c:pt idx="2">
                  <c:v>28.53291335761454</c:v>
                </c:pt>
                <c:pt idx="3">
                  <c:v>0</c:v>
                </c:pt>
              </c:numCache>
            </c:numRef>
          </c:val>
          <c:extLst>
            <c:ext xmlns:c16="http://schemas.microsoft.com/office/drawing/2014/chart" uri="{C3380CC4-5D6E-409C-BE32-E72D297353CC}">
              <c16:uniqueId val="{00000002-53B4-CF4E-834E-F5564A77232A}"/>
            </c:ext>
          </c:extLst>
        </c:ser>
        <c:ser>
          <c:idx val="2"/>
          <c:order val="2"/>
          <c:tx>
            <c:strRef>
              <c:f>'Figure 2 - Juistheid after BS'!$D$2</c:f>
              <c:strCache>
                <c:ptCount val="1"/>
                <c:pt idx="0">
                  <c:v>Haemophilus</c:v>
                </c:pt>
              </c:strCache>
            </c:strRef>
          </c:tx>
          <c:spPr>
            <a:solidFill>
              <a:schemeClr val="accent1">
                <a:lumMod val="60000"/>
                <a:lumOff val="40000"/>
                <a:alpha val="70000"/>
              </a:schemeClr>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3-53B4-CF4E-834E-F5564A77232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BS'!$A$10:$A$13</c:f>
              <c:strCache>
                <c:ptCount val="4"/>
                <c:pt idx="0">
                  <c:v>2,500</c:v>
                </c:pt>
                <c:pt idx="1">
                  <c:v>250</c:v>
                </c:pt>
                <c:pt idx="2">
                  <c:v>25</c:v>
                </c:pt>
                <c:pt idx="3">
                  <c:v>2.5</c:v>
                </c:pt>
              </c:strCache>
            </c:strRef>
          </c:cat>
          <c:val>
            <c:numRef>
              <c:f>'Figure 2 - Juistheid after BS'!$D$10:$D$13</c:f>
              <c:numCache>
                <c:formatCode>0</c:formatCode>
                <c:ptCount val="4"/>
                <c:pt idx="0">
                  <c:v>3275.3590325018899</c:v>
                </c:pt>
                <c:pt idx="1">
                  <c:v>215.2116402116402</c:v>
                </c:pt>
                <c:pt idx="2">
                  <c:v>24.144241217013999</c:v>
                </c:pt>
                <c:pt idx="3">
                  <c:v>0</c:v>
                </c:pt>
              </c:numCache>
            </c:numRef>
          </c:val>
          <c:extLst>
            <c:ext xmlns:c16="http://schemas.microsoft.com/office/drawing/2014/chart" uri="{C3380CC4-5D6E-409C-BE32-E72D297353CC}">
              <c16:uniqueId val="{00000004-53B4-CF4E-834E-F5564A77232A}"/>
            </c:ext>
          </c:extLst>
        </c:ser>
        <c:ser>
          <c:idx val="3"/>
          <c:order val="3"/>
          <c:tx>
            <c:strRef>
              <c:f>'Figure 2 - Juistheid after BS'!$E$2</c:f>
              <c:strCache>
                <c:ptCount val="1"/>
                <c:pt idx="0">
                  <c:v>Moraxella</c:v>
                </c:pt>
              </c:strCache>
            </c:strRef>
          </c:tx>
          <c:spPr>
            <a:solidFill>
              <a:schemeClr val="accent1">
                <a:lumMod val="20000"/>
                <a:lumOff val="80000"/>
                <a:alpha val="70000"/>
              </a:schemeClr>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5-53B4-CF4E-834E-F5564A77232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'Figure 2 - Juistheid after BS'!$A$10:$A$13</c:f>
              <c:strCache>
                <c:ptCount val="4"/>
                <c:pt idx="0">
                  <c:v>2,500</c:v>
                </c:pt>
                <c:pt idx="1">
                  <c:v>250</c:v>
                </c:pt>
                <c:pt idx="2">
                  <c:v>25</c:v>
                </c:pt>
                <c:pt idx="3">
                  <c:v>2.5</c:v>
                </c:pt>
              </c:strCache>
            </c:strRef>
          </c:cat>
          <c:val>
            <c:numRef>
              <c:f>'Figure 2 - Juistheid after BS'!$E$10:$E$13</c:f>
              <c:numCache>
                <c:formatCode>0</c:formatCode>
                <c:ptCount val="4"/>
                <c:pt idx="0">
                  <c:v>2327.7248677248558</c:v>
                </c:pt>
                <c:pt idx="1">
                  <c:v>267.71469271469272</c:v>
                </c:pt>
                <c:pt idx="2">
                  <c:v>17.896504934199879</c:v>
                </c:pt>
                <c:pt idx="3">
                  <c:v>0</c:v>
                </c:pt>
              </c:numCache>
            </c:numRef>
          </c:val>
          <c:extLst>
            <c:ext xmlns:c16="http://schemas.microsoft.com/office/drawing/2014/chart" uri="{C3380CC4-5D6E-409C-BE32-E72D297353CC}">
              <c16:uniqueId val="{00000006-53B4-CF4E-834E-F5564A77232A}"/>
            </c:ext>
          </c:extLst>
        </c:ser>
        <c:ser>
          <c:idx val="4"/>
          <c:order val="4"/>
          <c:tx>
            <c:strRef>
              <c:f>'Figure 2 - Juistheid after BS'!$F$2</c:f>
              <c:strCache>
                <c:ptCount val="1"/>
                <c:pt idx="0">
                  <c:v>Others</c:v>
                </c:pt>
              </c:strCache>
            </c:strRef>
          </c:tx>
          <c:spPr>
            <a:solidFill>
              <a:srgbClr val="FF0000">
                <a:alpha val="70000"/>
              </a:srgbClr>
            </a:solidFill>
            <a:ln>
              <a:noFill/>
            </a:ln>
            <a:effectLst/>
          </c:spPr>
          <c:invertIfNegative val="0"/>
          <c:cat>
            <c:strRef>
              <c:f>'Figure 2 - Juistheid after BS'!$A$10:$A$13</c:f>
              <c:strCache>
                <c:ptCount val="4"/>
                <c:pt idx="0">
                  <c:v>2,500</c:v>
                </c:pt>
                <c:pt idx="1">
                  <c:v>250</c:v>
                </c:pt>
                <c:pt idx="2">
                  <c:v>25</c:v>
                </c:pt>
                <c:pt idx="3">
                  <c:v>2.5</c:v>
                </c:pt>
              </c:strCache>
            </c:strRef>
          </c:cat>
          <c:val>
            <c:numRef>
              <c:f>'Figure 2 - Juistheid after BS'!$F$10:$F$13</c:f>
              <c:numCache>
                <c:formatCode>0</c:formatCode>
                <c:ptCount val="4"/>
                <c:pt idx="0">
                  <c:v>0</c:v>
                </c:pt>
                <c:pt idx="1">
                  <c:v>0</c:v>
                </c:pt>
                <c:pt idx="2">
                  <c:v>0</c:v>
                </c:pt>
                <c:pt idx="3">
                  <c:v>0</c:v>
                </c:pt>
              </c:numCache>
            </c:numRef>
          </c:val>
          <c:extLst>
            <c:ext xmlns:c16="http://schemas.microsoft.com/office/drawing/2014/chart" uri="{C3380CC4-5D6E-409C-BE32-E72D297353CC}">
              <c16:uniqueId val="{00000007-53B4-CF4E-834E-F5564A77232A}"/>
            </c:ext>
          </c:extLst>
        </c:ser>
        <c:dLbls>
          <c:showLegendKey val="0"/>
          <c:showVal val="0"/>
          <c:showCatName val="0"/>
          <c:showSerName val="0"/>
          <c:showPercent val="0"/>
          <c:showBubbleSize val="0"/>
        </c:dLbls>
        <c:gapWidth val="50"/>
        <c:overlap val="100"/>
        <c:axId val="-1812164016"/>
        <c:axId val="-1812160624"/>
      </c:barChart>
      <c:catAx>
        <c:axId val="-1812164016"/>
        <c:scaling>
          <c:orientation val="minMax"/>
        </c:scaling>
        <c:delete val="0"/>
        <c:axPos val="b"/>
        <c:title>
          <c:tx>
            <c:rich>
              <a:bodyPr rot="0" spcFirstLastPara="1" vertOverflow="ellipsis" vert="horz" wrap="square" anchor="ctr" anchorCtr="1"/>
              <a:lstStyle/>
              <a:p>
                <a:pPr>
                  <a:defRPr sz="900" b="0" i="0" u="none" strike="noStrike" kern="1200" cap="none" baseline="0">
                    <a:solidFill>
                      <a:schemeClr val="bg2"/>
                    </a:solidFill>
                    <a:latin typeface="+mn-lt"/>
                    <a:ea typeface="+mn-ea"/>
                    <a:cs typeface="+mn-cs"/>
                  </a:defRPr>
                </a:pPr>
                <a:r>
                  <a:rPr lang="nl-NL" cap="none" baseline="0" dirty="0">
                    <a:solidFill>
                      <a:schemeClr val="bg2"/>
                    </a:solidFill>
                  </a:rPr>
                  <a:t>Number of 16S rRNA gene copies</a:t>
                </a:r>
              </a:p>
            </c:rich>
          </c:tx>
          <c:overlay val="0"/>
          <c:spPr>
            <a:noFill/>
            <a:ln>
              <a:noFill/>
            </a:ln>
            <a:effectLst/>
          </c:spPr>
          <c:txPr>
            <a:bodyPr rot="0" spcFirstLastPara="1" vertOverflow="ellipsis" vert="horz" wrap="square" anchor="ctr" anchorCtr="1"/>
            <a:lstStyle/>
            <a:p>
              <a:pPr>
                <a:defRPr sz="900" b="0" i="0" u="none" strike="noStrike" kern="1200" cap="none" baseline="0">
                  <a:solidFill>
                    <a:schemeClr val="bg2"/>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nl-NL"/>
          </a:p>
        </c:txPr>
        <c:crossAx val="-1812160624"/>
        <c:crosses val="autoZero"/>
        <c:auto val="1"/>
        <c:lblAlgn val="ctr"/>
        <c:lblOffset val="100"/>
        <c:noMultiLvlLbl val="0"/>
      </c:catAx>
      <c:valAx>
        <c:axId val="-1812160624"/>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nl-NL"/>
          </a:p>
        </c:txPr>
        <c:crossAx val="-181216401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30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30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30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383BB5B-CBB5-49E9-90B5-F2F8902EA46D}" type="slidenum">
              <a:rPr lang="en-US" altLang="en-US"/>
              <a:pPr/>
              <a:t>‹nr.›</a:t>
            </a:fld>
            <a:endParaRPr lang="en-US" altLang="en-US"/>
          </a:p>
        </p:txBody>
      </p:sp>
    </p:spTree>
    <p:extLst>
      <p:ext uri="{BB962C8B-B14F-4D97-AF65-F5344CB8AC3E}">
        <p14:creationId xmlns:p14="http://schemas.microsoft.com/office/powerpoint/2010/main" val="2381908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i="0">
                <a:solidFill>
                  <a:schemeClr val="tx1"/>
                </a:solidFill>
              </a:defRPr>
            </a:lvl1pPr>
          </a:lstStyle>
          <a:p>
            <a:endParaRPr lang="nl-NL"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endParaRPr lang="nl-NL" alt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143000" y="4343400"/>
            <a:ext cx="45704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a:t>Click to edit Master text styles</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i="0">
                <a:solidFill>
                  <a:schemeClr val="tx1"/>
                </a:solidFill>
              </a:defRPr>
            </a:lvl1pPr>
          </a:lstStyle>
          <a:p>
            <a:endParaRPr lang="nl-NL" alt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fld id="{DDDEBBB4-F3DF-4994-8FCD-7AB7424B9567}" type="slidenum">
              <a:rPr lang="nl-NL" altLang="en-US"/>
              <a:pPr/>
              <a:t>‹nr.›</a:t>
            </a:fld>
            <a:endParaRPr lang="nl-NL" altLang="en-US"/>
          </a:p>
        </p:txBody>
      </p:sp>
    </p:spTree>
    <p:extLst>
      <p:ext uri="{BB962C8B-B14F-4D97-AF65-F5344CB8AC3E}">
        <p14:creationId xmlns:p14="http://schemas.microsoft.com/office/powerpoint/2010/main" val="41055885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EBBB4-F3DF-4994-8FCD-7AB7424B9567}" type="slidenum">
              <a:rPr lang="nl-NL" altLang="en-US" smtClean="0"/>
              <a:pPr/>
              <a:t>1</a:t>
            </a:fld>
            <a:endParaRPr lang="nl-NL" altLang="en-US" dirty="0"/>
          </a:p>
        </p:txBody>
      </p:sp>
    </p:spTree>
    <p:extLst>
      <p:ext uri="{BB962C8B-B14F-4D97-AF65-F5344CB8AC3E}">
        <p14:creationId xmlns:p14="http://schemas.microsoft.com/office/powerpoint/2010/main" val="10148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a:pPr/>
              <a:t>12</a:t>
            </a:fld>
            <a:endParaRPr lang="nl-NL" altLang="en-US"/>
          </a:p>
        </p:txBody>
      </p:sp>
    </p:spTree>
    <p:extLst>
      <p:ext uri="{BB962C8B-B14F-4D97-AF65-F5344CB8AC3E}">
        <p14:creationId xmlns:p14="http://schemas.microsoft.com/office/powerpoint/2010/main" val="16521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14</a:t>
            </a:fld>
            <a:endParaRPr lang="nl-NL" altLang="en-US"/>
          </a:p>
        </p:txBody>
      </p:sp>
    </p:spTree>
    <p:extLst>
      <p:ext uri="{BB962C8B-B14F-4D97-AF65-F5344CB8AC3E}">
        <p14:creationId xmlns:p14="http://schemas.microsoft.com/office/powerpoint/2010/main" val="1510757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l-NL" sz="1200" dirty="0"/>
              <a:t>Verdunningsreeks van zuivere </a:t>
            </a:r>
            <a:r>
              <a:rPr lang="nl-NL" sz="1200" i="1" dirty="0"/>
              <a:t>Salmonella </a:t>
            </a:r>
            <a:r>
              <a:rPr lang="nl-NL" sz="1200" i="1" dirty="0" err="1"/>
              <a:t>bongori</a:t>
            </a:r>
            <a:r>
              <a:rPr lang="nl-NL" sz="1200" i="1" dirty="0"/>
              <a:t> </a:t>
            </a:r>
            <a:r>
              <a:rPr lang="nl-NL" sz="1200" dirty="0"/>
              <a:t>culture: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dirty="0">
              <a:latin typeface="Arial" charset="0"/>
              <a:ea typeface="Arial" charset="0"/>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dirty="0">
                <a:latin typeface="Arial" charset="0"/>
                <a:ea typeface="Arial" charset="0"/>
                <a:cs typeface="Arial" charset="0"/>
              </a:rPr>
              <a:t>E</a:t>
            </a:r>
            <a:r>
              <a:rPr lang="en-US" sz="1200" kern="1200" dirty="0" err="1">
                <a:latin typeface="Arial" charset="0"/>
                <a:ea typeface="Arial" charset="0"/>
                <a:cs typeface="Arial" charset="0"/>
              </a:rPr>
              <a:t>liminate</a:t>
            </a:r>
            <a:r>
              <a:rPr lang="en-US" sz="1200" kern="1200" dirty="0">
                <a:latin typeface="Arial" charset="0"/>
                <a:ea typeface="Arial" charset="0"/>
                <a:cs typeface="Arial" charset="0"/>
              </a:rPr>
              <a:t> OTUs that could not be reproducibly measured in triplicate experiments</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dirty="0">
                <a:latin typeface="Arial" charset="0"/>
                <a:ea typeface="Arial" charset="0"/>
                <a:cs typeface="Arial" charset="0"/>
              </a:rPr>
              <a:t>S</a:t>
            </a:r>
            <a:r>
              <a:rPr lang="en-US" sz="1200" kern="1200" dirty="0" err="1">
                <a:latin typeface="Arial" charset="0"/>
                <a:ea typeface="Arial" charset="0"/>
                <a:cs typeface="Arial" charset="0"/>
              </a:rPr>
              <a:t>ubtract</a:t>
            </a:r>
            <a:r>
              <a:rPr lang="en-US" sz="1200" kern="1200" dirty="0">
                <a:latin typeface="Arial" charset="0"/>
                <a:ea typeface="Arial" charset="0"/>
                <a:cs typeface="Arial" charset="0"/>
              </a:rPr>
              <a:t> 16S copies that were also quantified in a negative extraction control</a:t>
            </a:r>
          </a:p>
          <a:p>
            <a:endParaRPr lang="nl-NL" dirty="0"/>
          </a:p>
          <a:p>
            <a:r>
              <a:rPr lang="nl-NL" sz="1200" kern="1200" dirty="0" err="1">
                <a:solidFill>
                  <a:schemeClr val="tx1"/>
                </a:solidFill>
                <a:effectLst/>
                <a:latin typeface="Arial" charset="0"/>
                <a:ea typeface="+mn-ea"/>
                <a:cs typeface="+mn-cs"/>
              </a:rPr>
              <a:t>such</a:t>
            </a:r>
            <a:r>
              <a:rPr lang="nl-NL" sz="1200" kern="1200" dirty="0">
                <a:solidFill>
                  <a:schemeClr val="tx1"/>
                </a:solidFill>
                <a:effectLst/>
                <a:latin typeface="Arial" charset="0"/>
                <a:ea typeface="+mn-ea"/>
                <a:cs typeface="+mn-cs"/>
              </a:rPr>
              <a:t> as </a:t>
            </a:r>
            <a:r>
              <a:rPr lang="nl-NL" sz="1200" kern="1200" dirty="0" err="1">
                <a:solidFill>
                  <a:schemeClr val="tx1"/>
                </a:solidFill>
                <a:effectLst/>
                <a:latin typeface="Arial" charset="0"/>
                <a:ea typeface="+mn-ea"/>
                <a:cs typeface="+mn-cs"/>
              </a:rPr>
              <a:t>nose</a:t>
            </a:r>
            <a:r>
              <a:rPr lang="nl-NL" sz="1200" kern="1200" dirty="0">
                <a:solidFill>
                  <a:schemeClr val="tx1"/>
                </a:solidFill>
                <a:effectLst/>
                <a:latin typeface="Arial" charset="0"/>
                <a:ea typeface="+mn-ea"/>
                <a:cs typeface="+mn-cs"/>
              </a:rPr>
              <a:t> </a:t>
            </a:r>
            <a:r>
              <a:rPr lang="nl-NL" sz="1200" kern="1200" dirty="0" err="1">
                <a:solidFill>
                  <a:schemeClr val="tx1"/>
                </a:solidFill>
                <a:effectLst/>
                <a:latin typeface="Arial" charset="0"/>
                <a:ea typeface="+mn-ea"/>
                <a:cs typeface="+mn-cs"/>
              </a:rPr>
              <a:t>swabs</a:t>
            </a:r>
            <a:r>
              <a:rPr lang="nl-NL" sz="1200" kern="1200" dirty="0">
                <a:solidFill>
                  <a:schemeClr val="tx1"/>
                </a:solidFill>
                <a:effectLst/>
                <a:latin typeface="Arial" charset="0"/>
                <a:ea typeface="+mn-ea"/>
                <a:cs typeface="+mn-cs"/>
              </a:rPr>
              <a:t>, </a:t>
            </a:r>
            <a:r>
              <a:rPr lang="nl-NL" sz="1200" kern="1200" dirty="0" err="1">
                <a:solidFill>
                  <a:schemeClr val="tx1"/>
                </a:solidFill>
                <a:effectLst/>
                <a:latin typeface="Arial" charset="0"/>
                <a:ea typeface="+mn-ea"/>
                <a:cs typeface="+mn-cs"/>
              </a:rPr>
              <a:t>blood</a:t>
            </a:r>
            <a:r>
              <a:rPr lang="nl-NL" sz="1200" kern="1200" dirty="0">
                <a:solidFill>
                  <a:schemeClr val="tx1"/>
                </a:solidFill>
                <a:effectLst/>
                <a:latin typeface="Arial" charset="0"/>
                <a:ea typeface="+mn-ea"/>
                <a:cs typeface="+mn-cs"/>
              </a:rPr>
              <a:t> or </a:t>
            </a:r>
            <a:r>
              <a:rPr lang="nl-NL" sz="1200" kern="1200" dirty="0" err="1">
                <a:solidFill>
                  <a:schemeClr val="tx1"/>
                </a:solidFill>
                <a:effectLst/>
                <a:latin typeface="Arial" charset="0"/>
                <a:ea typeface="+mn-ea"/>
                <a:cs typeface="+mn-cs"/>
              </a:rPr>
              <a:t>other</a:t>
            </a:r>
            <a:r>
              <a:rPr lang="nl-NL" sz="1200" kern="1200" dirty="0">
                <a:solidFill>
                  <a:schemeClr val="tx1"/>
                </a:solidFill>
                <a:effectLst/>
                <a:latin typeface="Arial" charset="0"/>
                <a:ea typeface="+mn-ea"/>
                <a:cs typeface="+mn-cs"/>
              </a:rPr>
              <a:t> </a:t>
            </a:r>
            <a:r>
              <a:rPr lang="nl-NL" sz="1200" kern="1200" dirty="0" err="1">
                <a:solidFill>
                  <a:schemeClr val="tx1"/>
                </a:solidFill>
                <a:effectLst/>
                <a:latin typeface="Arial" charset="0"/>
                <a:ea typeface="+mn-ea"/>
                <a:cs typeface="+mn-cs"/>
              </a:rPr>
              <a:t>normally</a:t>
            </a:r>
            <a:endParaRPr lang="nl-NL" sz="1200" kern="1200" dirty="0">
              <a:solidFill>
                <a:schemeClr val="tx1"/>
              </a:solidFill>
              <a:effectLst/>
              <a:latin typeface="Arial" charset="0"/>
              <a:ea typeface="+mn-ea"/>
              <a:cs typeface="+mn-cs"/>
            </a:endParaRPr>
          </a:p>
          <a:p>
            <a:r>
              <a:rPr lang="nl-NL" sz="1200" kern="1200" dirty="0" err="1">
                <a:solidFill>
                  <a:schemeClr val="tx1"/>
                </a:solidFill>
                <a:effectLst/>
                <a:latin typeface="Arial" charset="0"/>
                <a:ea typeface="+mn-ea"/>
                <a:cs typeface="+mn-cs"/>
              </a:rPr>
              <a:t>sterile</a:t>
            </a:r>
            <a:r>
              <a:rPr lang="nl-NL" sz="1200" kern="1200" dirty="0">
                <a:solidFill>
                  <a:schemeClr val="tx1"/>
                </a:solidFill>
                <a:effectLst/>
                <a:latin typeface="Arial" charset="0"/>
                <a:ea typeface="+mn-ea"/>
                <a:cs typeface="+mn-cs"/>
              </a:rPr>
              <a:t> sites. T</a:t>
            </a:r>
          </a:p>
          <a:p>
            <a:pPr>
              <a:lnSpc>
                <a:spcPct val="150000"/>
              </a:lnSpc>
            </a:pPr>
            <a:r>
              <a:rPr lang="en-US" sz="1600" dirty="0"/>
              <a:t>De </a:t>
            </a:r>
            <a:r>
              <a:rPr lang="en-US" sz="1600" dirty="0" err="1"/>
              <a:t>betrouwbaarheid</a:t>
            </a:r>
            <a:r>
              <a:rPr lang="en-US" sz="1600" dirty="0"/>
              <a:t> van 16S </a:t>
            </a:r>
            <a:r>
              <a:rPr lang="en-US" sz="1600" dirty="0" err="1"/>
              <a:t>resultaten</a:t>
            </a:r>
            <a:r>
              <a:rPr lang="en-US" sz="1600" dirty="0"/>
              <a:t> </a:t>
            </a:r>
            <a:r>
              <a:rPr lang="en-US" sz="1600" dirty="0" err="1"/>
              <a:t>wordt</a:t>
            </a:r>
            <a:r>
              <a:rPr lang="en-US" sz="1600" dirty="0"/>
              <a:t> </a:t>
            </a:r>
            <a:r>
              <a:rPr lang="en-US" sz="1600" dirty="0" err="1"/>
              <a:t>bedreid</a:t>
            </a:r>
            <a:r>
              <a:rPr lang="en-US" sz="1600" dirty="0"/>
              <a:t> door de </a:t>
            </a:r>
            <a:r>
              <a:rPr lang="en-US" sz="1600" dirty="0" err="1"/>
              <a:t>aanwezigheid</a:t>
            </a:r>
            <a:r>
              <a:rPr lang="en-US" sz="1600" dirty="0"/>
              <a:t> van </a:t>
            </a:r>
            <a:endParaRPr lang="en-US" sz="1500" dirty="0"/>
          </a:p>
          <a:p>
            <a:pPr lvl="1">
              <a:lnSpc>
                <a:spcPct val="150000"/>
              </a:lnSpc>
              <a:buFontTx/>
              <a:buChar char="-"/>
            </a:pPr>
            <a:r>
              <a:rPr lang="en-US" sz="1500" dirty="0"/>
              <a:t>Particularly relevant for clinical samples from normally sterile sites (e.g. blood, CSF etc.) </a:t>
            </a:r>
          </a:p>
          <a:p>
            <a:endParaRPr lang="nl-NL" sz="1200" kern="1200" dirty="0">
              <a:solidFill>
                <a:schemeClr val="tx1"/>
              </a:solidFill>
              <a:effectLst/>
              <a:latin typeface="Arial" charset="0"/>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15</a:t>
            </a:fld>
            <a:endParaRPr lang="nl-NL" altLang="en-US"/>
          </a:p>
        </p:txBody>
      </p:sp>
    </p:spTree>
    <p:extLst>
      <p:ext uri="{BB962C8B-B14F-4D97-AF65-F5344CB8AC3E}">
        <p14:creationId xmlns:p14="http://schemas.microsoft.com/office/powerpoint/2010/main" val="1258990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i="0" dirty="0">
                <a:latin typeface="Arial" charset="0"/>
              </a:rPr>
              <a:t>Microbiota profiles obtained from synthetic microbial community samples</a:t>
            </a:r>
          </a:p>
          <a:p>
            <a:pPr>
              <a:buFontTx/>
              <a:buChar char="-"/>
            </a:pPr>
            <a:r>
              <a:rPr lang="en-US" sz="1200" i="0" dirty="0">
                <a:latin typeface="Arial" charset="0"/>
              </a:rPr>
              <a:t>Successfully detected all four bacterial species at 2,500, 250, and 25 16 copies</a:t>
            </a:r>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16</a:t>
            </a:fld>
            <a:endParaRPr lang="nl-NL" altLang="en-US"/>
          </a:p>
        </p:txBody>
      </p:sp>
    </p:spTree>
    <p:extLst>
      <p:ext uri="{BB962C8B-B14F-4D97-AF65-F5344CB8AC3E}">
        <p14:creationId xmlns:p14="http://schemas.microsoft.com/office/powerpoint/2010/main" val="1721395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i="0" dirty="0">
                <a:latin typeface="Arial" charset="0"/>
              </a:rPr>
              <a:t>Microbiota profiles obtained from synthetic microbial community samples</a:t>
            </a:r>
          </a:p>
          <a:p>
            <a:pPr>
              <a:buFontTx/>
              <a:buChar char="-"/>
            </a:pPr>
            <a:r>
              <a:rPr lang="en-US" sz="1200" i="0" dirty="0">
                <a:latin typeface="Arial" charset="0"/>
              </a:rPr>
              <a:t>Successfully detected all four bacterial species at 2,500, 250, and 25 16 copies</a:t>
            </a:r>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17</a:t>
            </a:fld>
            <a:endParaRPr lang="nl-NL" altLang="en-US"/>
          </a:p>
        </p:txBody>
      </p:sp>
    </p:spTree>
    <p:extLst>
      <p:ext uri="{BB962C8B-B14F-4D97-AF65-F5344CB8AC3E}">
        <p14:creationId xmlns:p14="http://schemas.microsoft.com/office/powerpoint/2010/main" val="577592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18</a:t>
            </a:fld>
            <a:endParaRPr lang="nl-NL" altLang="en-US"/>
          </a:p>
        </p:txBody>
      </p:sp>
    </p:spTree>
    <p:extLst>
      <p:ext uri="{BB962C8B-B14F-4D97-AF65-F5344CB8AC3E}">
        <p14:creationId xmlns:p14="http://schemas.microsoft.com/office/powerpoint/2010/main" val="1996621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br>
              <a:rPr lang="nl-NL" dirty="0"/>
            </a:br>
            <a:r>
              <a:rPr lang="nl-NL" sz="1200" b="0" i="0" kern="1200" dirty="0" err="1">
                <a:solidFill>
                  <a:schemeClr val="tx1"/>
                </a:solidFill>
                <a:effectLst/>
                <a:latin typeface="Arial" charset="0"/>
                <a:ea typeface="+mn-ea"/>
                <a:cs typeface="+mn-cs"/>
              </a:rPr>
              <a:t>Voorgeconfigureerde</a:t>
            </a:r>
            <a:r>
              <a:rPr lang="nl-NL" sz="1200" b="0" i="0" kern="1200" dirty="0">
                <a:solidFill>
                  <a:schemeClr val="tx1"/>
                </a:solidFill>
                <a:effectLst/>
                <a:latin typeface="Arial" charset="0"/>
                <a:ea typeface="+mn-ea"/>
                <a:cs typeface="+mn-cs"/>
              </a:rPr>
              <a:t> </a:t>
            </a:r>
            <a:r>
              <a:rPr lang="nl-NL" sz="1200" b="0" i="0" kern="1200" dirty="0" err="1">
                <a:solidFill>
                  <a:schemeClr val="tx1"/>
                </a:solidFill>
                <a:effectLst/>
                <a:latin typeface="Arial" charset="0"/>
                <a:ea typeface="+mn-ea"/>
                <a:cs typeface="+mn-cs"/>
              </a:rPr>
              <a:t>workflows</a:t>
            </a:r>
            <a:r>
              <a:rPr lang="nl-NL" sz="1200" b="0" i="0" kern="1200" dirty="0">
                <a:solidFill>
                  <a:schemeClr val="tx1"/>
                </a:solidFill>
                <a:effectLst/>
                <a:latin typeface="Arial" charset="0"/>
                <a:ea typeface="+mn-ea"/>
                <a:cs typeface="+mn-cs"/>
              </a:rPr>
              <a:t> : </a:t>
            </a:r>
            <a:r>
              <a:rPr lang="nl-NL" sz="1200" b="0" i="0" kern="1200" dirty="0" err="1">
                <a:solidFill>
                  <a:schemeClr val="tx1"/>
                </a:solidFill>
                <a:effectLst/>
                <a:latin typeface="Arial" charset="0"/>
                <a:ea typeface="+mn-ea"/>
                <a:cs typeface="+mn-cs"/>
              </a:rPr>
              <a:t>Bioinformatician</a:t>
            </a:r>
            <a:r>
              <a:rPr lang="nl-NL" sz="1200" b="0" i="0" kern="1200" dirty="0">
                <a:solidFill>
                  <a:schemeClr val="tx1"/>
                </a:solidFill>
                <a:effectLst/>
                <a:latin typeface="Arial" charset="0"/>
                <a:ea typeface="+mn-ea"/>
                <a:cs typeface="+mn-cs"/>
              </a:rPr>
              <a:t> maakt pijpleiding, deelt met Galaxy -gebruikers</a:t>
            </a:r>
            <a:endParaRPr lang="nl-NL"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19</a:t>
            </a:fld>
            <a:endParaRPr lang="nl-NL" altLang="en-US"/>
          </a:p>
        </p:txBody>
      </p:sp>
    </p:spTree>
    <p:extLst>
      <p:ext uri="{BB962C8B-B14F-4D97-AF65-F5344CB8AC3E}">
        <p14:creationId xmlns:p14="http://schemas.microsoft.com/office/powerpoint/2010/main" val="752591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br>
              <a:rPr lang="nl-NL" dirty="0"/>
            </a:br>
            <a:r>
              <a:rPr lang="nl-NL" sz="1200" b="0" i="0" kern="1200" dirty="0" err="1">
                <a:solidFill>
                  <a:schemeClr val="tx1"/>
                </a:solidFill>
                <a:effectLst/>
                <a:latin typeface="Arial" charset="0"/>
                <a:ea typeface="+mn-ea"/>
                <a:cs typeface="+mn-cs"/>
              </a:rPr>
              <a:t>Voorgeconfigureerde</a:t>
            </a:r>
            <a:r>
              <a:rPr lang="nl-NL" sz="1200" b="0" i="0" kern="1200" dirty="0">
                <a:solidFill>
                  <a:schemeClr val="tx1"/>
                </a:solidFill>
                <a:effectLst/>
                <a:latin typeface="Arial" charset="0"/>
                <a:ea typeface="+mn-ea"/>
                <a:cs typeface="+mn-cs"/>
              </a:rPr>
              <a:t> </a:t>
            </a:r>
            <a:r>
              <a:rPr lang="nl-NL" sz="1200" b="0" i="0" kern="1200" dirty="0" err="1">
                <a:solidFill>
                  <a:schemeClr val="tx1"/>
                </a:solidFill>
                <a:effectLst/>
                <a:latin typeface="Arial" charset="0"/>
                <a:ea typeface="+mn-ea"/>
                <a:cs typeface="+mn-cs"/>
              </a:rPr>
              <a:t>workflows</a:t>
            </a:r>
            <a:r>
              <a:rPr lang="nl-NL" sz="1200" b="0" i="0" kern="1200" dirty="0">
                <a:solidFill>
                  <a:schemeClr val="tx1"/>
                </a:solidFill>
                <a:effectLst/>
                <a:latin typeface="Arial" charset="0"/>
                <a:ea typeface="+mn-ea"/>
                <a:cs typeface="+mn-cs"/>
              </a:rPr>
              <a:t> : </a:t>
            </a:r>
            <a:r>
              <a:rPr lang="nl-NL" sz="1200" b="0" i="0" kern="1200" dirty="0" err="1">
                <a:solidFill>
                  <a:schemeClr val="tx1"/>
                </a:solidFill>
                <a:effectLst/>
                <a:latin typeface="Arial" charset="0"/>
                <a:ea typeface="+mn-ea"/>
                <a:cs typeface="+mn-cs"/>
              </a:rPr>
              <a:t>Bioinformatician</a:t>
            </a:r>
            <a:r>
              <a:rPr lang="nl-NL" sz="1200" b="0" i="0" kern="1200" dirty="0">
                <a:solidFill>
                  <a:schemeClr val="tx1"/>
                </a:solidFill>
                <a:effectLst/>
                <a:latin typeface="Arial" charset="0"/>
                <a:ea typeface="+mn-ea"/>
                <a:cs typeface="+mn-cs"/>
              </a:rPr>
              <a:t> maakt pijpleiding, deelt met Galaxy -gebruikers</a:t>
            </a:r>
            <a:endParaRPr lang="nl-NL"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20</a:t>
            </a:fld>
            <a:endParaRPr lang="nl-NL" altLang="en-US"/>
          </a:p>
        </p:txBody>
      </p:sp>
    </p:spTree>
    <p:extLst>
      <p:ext uri="{BB962C8B-B14F-4D97-AF65-F5344CB8AC3E}">
        <p14:creationId xmlns:p14="http://schemas.microsoft.com/office/powerpoint/2010/main" val="972507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21</a:t>
            </a:fld>
            <a:endParaRPr lang="nl-NL" altLang="en-US"/>
          </a:p>
        </p:txBody>
      </p:sp>
    </p:spTree>
    <p:extLst>
      <p:ext uri="{BB962C8B-B14F-4D97-AF65-F5344CB8AC3E}">
        <p14:creationId xmlns:p14="http://schemas.microsoft.com/office/powerpoint/2010/main" val="846333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i="0" dirty="0"/>
              <a:t>Quantitative Microbiota Profiling for the Routine Clinical Diagnostic Laboratory</a:t>
            </a:r>
          </a:p>
          <a:p>
            <a:endParaRPr lang="nl-NL"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22</a:t>
            </a:fld>
            <a:endParaRPr lang="nl-NL" altLang="en-US"/>
          </a:p>
        </p:txBody>
      </p:sp>
    </p:spTree>
    <p:extLst>
      <p:ext uri="{BB962C8B-B14F-4D97-AF65-F5344CB8AC3E}">
        <p14:creationId xmlns:p14="http://schemas.microsoft.com/office/powerpoint/2010/main" val="679619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l-NL" sz="1200" dirty="0">
                <a:solidFill>
                  <a:srgbClr val="0C2074"/>
                </a:solidFill>
              </a:rPr>
              <a:t>Het 16S gen is aanwezig in alle bacteriën, 16S sequenties zijn uniek per soort</a:t>
            </a:r>
          </a:p>
          <a:p>
            <a:pPr>
              <a:buClrTx/>
            </a:pPr>
            <a:endParaRPr lang="nl-NL" sz="1200" dirty="0">
              <a:solidFill>
                <a:srgbClr val="0C2074"/>
              </a:solidFill>
            </a:endParaRPr>
          </a:p>
          <a:p>
            <a:endParaRPr lang="en-GB" dirty="0"/>
          </a:p>
        </p:txBody>
      </p:sp>
      <p:sp>
        <p:nvSpPr>
          <p:cNvPr id="4" name="Slide Number Placeholder 3"/>
          <p:cNvSpPr>
            <a:spLocks noGrp="1"/>
          </p:cNvSpPr>
          <p:nvPr>
            <p:ph type="sldNum" sz="quarter" idx="10"/>
          </p:nvPr>
        </p:nvSpPr>
        <p:spPr/>
        <p:txBody>
          <a:bodyPr/>
          <a:lstStyle/>
          <a:p>
            <a:fld id="{DDDEBBB4-F3DF-4994-8FCD-7AB7424B9567}" type="slidenum">
              <a:rPr lang="nl-NL" altLang="en-US" smtClean="0"/>
              <a:pPr/>
              <a:t>2</a:t>
            </a:fld>
            <a:endParaRPr lang="nl-NL" altLang="en-US"/>
          </a:p>
        </p:txBody>
      </p:sp>
    </p:spTree>
    <p:extLst>
      <p:ext uri="{BB962C8B-B14F-4D97-AF65-F5344CB8AC3E}">
        <p14:creationId xmlns:p14="http://schemas.microsoft.com/office/powerpoint/2010/main" val="1311698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0" i="0" kern="1200">
                <a:solidFill>
                  <a:schemeClr val="tx1"/>
                </a:solidFill>
                <a:effectLst/>
                <a:latin typeface="Arial" charset="0"/>
                <a:ea typeface="+mn-ea"/>
                <a:cs typeface="+mn-cs"/>
              </a:rPr>
              <a:t>MYcrobiota onthulde de aanwezigheid van bacterieel DNA in 10/23</a:t>
            </a:r>
          </a:p>
          <a:p>
            <a:br>
              <a:rPr lang="nl-NL"/>
            </a:br>
            <a:endParaRPr lang="nl-NL"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23</a:t>
            </a:fld>
            <a:endParaRPr lang="nl-NL" altLang="en-US"/>
          </a:p>
        </p:txBody>
      </p:sp>
    </p:spTree>
    <p:extLst>
      <p:ext uri="{BB962C8B-B14F-4D97-AF65-F5344CB8AC3E}">
        <p14:creationId xmlns:p14="http://schemas.microsoft.com/office/powerpoint/2010/main" val="206738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DEBBB4-F3DF-4994-8FCD-7AB7424B9567}" type="slidenum">
              <a:rPr lang="nl-NL" altLang="en-US" smtClean="0"/>
              <a:pPr/>
              <a:t>24</a:t>
            </a:fld>
            <a:endParaRPr lang="nl-NL" altLang="en-US"/>
          </a:p>
        </p:txBody>
      </p:sp>
    </p:spTree>
    <p:extLst>
      <p:ext uri="{BB962C8B-B14F-4D97-AF65-F5344CB8AC3E}">
        <p14:creationId xmlns:p14="http://schemas.microsoft.com/office/powerpoint/2010/main" val="426179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DEBBB4-F3DF-4994-8FCD-7AB7424B9567}" type="slidenum">
              <a:rPr lang="nl-NL" altLang="en-US" smtClean="0"/>
              <a:pPr/>
              <a:t>25</a:t>
            </a:fld>
            <a:endParaRPr lang="nl-NL" altLang="en-US"/>
          </a:p>
        </p:txBody>
      </p:sp>
    </p:spTree>
    <p:extLst>
      <p:ext uri="{BB962C8B-B14F-4D97-AF65-F5344CB8AC3E}">
        <p14:creationId xmlns:p14="http://schemas.microsoft.com/office/powerpoint/2010/main" val="608714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1"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3</a:t>
            </a:fld>
            <a:endParaRPr lang="nl-NL" altLang="en-US"/>
          </a:p>
        </p:txBody>
      </p:sp>
    </p:spTree>
    <p:extLst>
      <p:ext uri="{BB962C8B-B14F-4D97-AF65-F5344CB8AC3E}">
        <p14:creationId xmlns:p14="http://schemas.microsoft.com/office/powerpoint/2010/main" val="203781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nl-NL" sz="1200" i="0" dirty="0"/>
              <a:t>In (klinische) samples zal dit resulteren in </a:t>
            </a:r>
            <a:r>
              <a:rPr lang="nl-NL" sz="1200" b="1" i="0" dirty="0"/>
              <a:t>onvoorspelbare </a:t>
            </a:r>
            <a:r>
              <a:rPr lang="nl-NL" sz="1200" i="0" dirty="0"/>
              <a:t>verhoudingen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nl-NL" sz="1200" i="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x-none" sz="1200" dirty="0">
              <a:solidFill>
                <a:srgbClr val="000000"/>
              </a:solidFill>
              <a:latin typeface="Arial" charset="0"/>
            </a:endParaRPr>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4</a:t>
            </a:fld>
            <a:endParaRPr lang="nl-NL" altLang="en-US"/>
          </a:p>
        </p:txBody>
      </p:sp>
    </p:spTree>
    <p:extLst>
      <p:ext uri="{BB962C8B-B14F-4D97-AF65-F5344CB8AC3E}">
        <p14:creationId xmlns:p14="http://schemas.microsoft.com/office/powerpoint/2010/main" val="89551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a:pPr/>
              <a:t>7</a:t>
            </a:fld>
            <a:endParaRPr lang="nl-NL" altLang="en-US"/>
          </a:p>
        </p:txBody>
      </p:sp>
    </p:spTree>
    <p:extLst>
      <p:ext uri="{BB962C8B-B14F-4D97-AF65-F5344CB8AC3E}">
        <p14:creationId xmlns:p14="http://schemas.microsoft.com/office/powerpoint/2010/main" val="204629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FontTx/>
              <a:buChar char="-"/>
            </a:pPr>
            <a:endParaRPr lang="en-GB" sz="1200" i="0" dirty="0"/>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8</a:t>
            </a:fld>
            <a:endParaRPr lang="nl-NL" altLang="en-US"/>
          </a:p>
        </p:txBody>
      </p:sp>
    </p:spTree>
    <p:extLst>
      <p:ext uri="{BB962C8B-B14F-4D97-AF65-F5344CB8AC3E}">
        <p14:creationId xmlns:p14="http://schemas.microsoft.com/office/powerpoint/2010/main" val="905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a:solidFill>
                  <a:srgbClr val="000000"/>
                </a:solidFill>
                <a:latin typeface="Arial" charset="0"/>
                <a:cs typeface="Arial" charset="0"/>
              </a:rPr>
              <a:t>. </a:t>
            </a:r>
            <a:r>
              <a:rPr lang="en-US" sz="1200" dirty="0">
                <a:solidFill>
                  <a:srgbClr val="000000"/>
                </a:solidFill>
                <a:latin typeface="Arial" charset="0"/>
                <a:cs typeface="Arial" charset="0"/>
              </a:rPr>
              <a:t>Comparison of the number of chimeric sequences generated during traditional PCR/NGS and </a:t>
            </a:r>
            <a:r>
              <a:rPr lang="en-US" sz="1200" dirty="0" err="1">
                <a:solidFill>
                  <a:srgbClr val="000000"/>
                </a:solidFill>
                <a:latin typeface="Arial" charset="0"/>
                <a:cs typeface="Arial" charset="0"/>
              </a:rPr>
              <a:t>micPCR</a:t>
            </a:r>
            <a:r>
              <a:rPr lang="en-US" sz="1200" dirty="0">
                <a:solidFill>
                  <a:srgbClr val="000000"/>
                </a:solidFill>
                <a:latin typeface="Arial" charset="0"/>
                <a:cs typeface="Arial" charset="0"/>
              </a:rPr>
              <a:t>/NGS. NGS-data were automatically processed using the ‘Full Processing Amplicon’ pipeline (Roche). In order to characterize the number of chimeric sequences more precisely, no additional quality filtering was applied. Potentially chimeric sequences were detected with the UCHIME source code implemented in the </a:t>
            </a:r>
            <a:r>
              <a:rPr lang="en-US" sz="1200" dirty="0" err="1">
                <a:solidFill>
                  <a:srgbClr val="000000"/>
                </a:solidFill>
                <a:latin typeface="Arial" charset="0"/>
                <a:cs typeface="Arial" charset="0"/>
              </a:rPr>
              <a:t>mothur</a:t>
            </a:r>
            <a:r>
              <a:rPr lang="en-US" sz="1200" dirty="0">
                <a:solidFill>
                  <a:srgbClr val="000000"/>
                </a:solidFill>
                <a:latin typeface="Arial" charset="0"/>
                <a:cs typeface="Arial" charset="0"/>
              </a:rPr>
              <a:t> software platform, using firstly the sequences as their own reference and sequentially the SILVA alignment version of the gold database (available at: http://</a:t>
            </a:r>
            <a:r>
              <a:rPr lang="en-US" sz="1200" dirty="0" err="1">
                <a:solidFill>
                  <a:srgbClr val="000000"/>
                </a:solidFill>
                <a:latin typeface="Arial" charset="0"/>
                <a:cs typeface="Arial" charset="0"/>
              </a:rPr>
              <a:t>www.mothur.org</a:t>
            </a:r>
            <a:r>
              <a:rPr lang="en-US" sz="1200" dirty="0">
                <a:solidFill>
                  <a:srgbClr val="000000"/>
                </a:solidFill>
                <a:latin typeface="Arial" charset="0"/>
                <a:cs typeface="Arial" charset="0"/>
              </a:rPr>
              <a:t>/wiki/</a:t>
            </a:r>
            <a:r>
              <a:rPr lang="en-US" sz="1200" dirty="0" err="1">
                <a:solidFill>
                  <a:srgbClr val="000000"/>
                </a:solidFill>
                <a:latin typeface="Arial" charset="0"/>
                <a:cs typeface="Arial" charset="0"/>
              </a:rPr>
              <a:t>Silva_reference_alignement</a:t>
            </a:r>
            <a:r>
              <a:rPr lang="en-US" sz="1200" dirty="0">
                <a:solidFill>
                  <a:srgbClr val="000000"/>
                </a:solidFill>
                <a:latin typeface="Arial" charset="0"/>
                <a:cs typeface="Arial" charset="0"/>
              </a:rPr>
              <a:t>) as reference. Data points represent average values from triplicate experiments (Mock samples) or average values from three independent samples per sample type (nose, feces, sludge) and error bars show standard deviations.</a:t>
            </a:r>
            <a:endParaRPr lang="en-US" sz="1200" b="1" dirty="0">
              <a:solidFill>
                <a:srgbClr val="000000"/>
              </a:solidFill>
              <a:latin typeface="Arial" charset="0"/>
              <a:cs typeface="Arial" charset="0"/>
            </a:endParaRPr>
          </a:p>
          <a:p>
            <a:endParaRPr lang="en-GB" dirty="0"/>
          </a:p>
        </p:txBody>
      </p:sp>
      <p:sp>
        <p:nvSpPr>
          <p:cNvPr id="4" name="Slide Number Placeholder 3"/>
          <p:cNvSpPr>
            <a:spLocks noGrp="1"/>
          </p:cNvSpPr>
          <p:nvPr>
            <p:ph type="sldNum" sz="quarter" idx="10"/>
          </p:nvPr>
        </p:nvSpPr>
        <p:spPr/>
        <p:txBody>
          <a:bodyPr/>
          <a:lstStyle/>
          <a:p>
            <a:fld id="{DDDEBBB4-F3DF-4994-8FCD-7AB7424B9567}" type="slidenum">
              <a:rPr lang="nl-NL" altLang="en-US" smtClean="0"/>
              <a:pPr/>
              <a:t>9</a:t>
            </a:fld>
            <a:endParaRPr lang="nl-NL" altLang="en-US"/>
          </a:p>
        </p:txBody>
      </p:sp>
    </p:spTree>
    <p:extLst>
      <p:ext uri="{BB962C8B-B14F-4D97-AF65-F5344CB8AC3E}">
        <p14:creationId xmlns:p14="http://schemas.microsoft.com/office/powerpoint/2010/main" val="1946171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a:latin typeface="Arial" charset="0"/>
            </a:endParaRPr>
          </a:p>
        </p:txBody>
      </p:sp>
      <p:sp>
        <p:nvSpPr>
          <p:cNvPr id="4" name="Slide Number Placeholder 3"/>
          <p:cNvSpPr>
            <a:spLocks noGrp="1"/>
          </p:cNvSpPr>
          <p:nvPr>
            <p:ph type="sldNum" sz="quarter" idx="10"/>
          </p:nvPr>
        </p:nvSpPr>
        <p:spPr/>
        <p:txBody>
          <a:bodyPr/>
          <a:lstStyle/>
          <a:p>
            <a:fld id="{DDDEBBB4-F3DF-4994-8FCD-7AB7424B9567}" type="slidenum">
              <a:rPr lang="nl-NL" altLang="en-US" smtClean="0"/>
              <a:pPr/>
              <a:t>10</a:t>
            </a:fld>
            <a:endParaRPr lang="nl-NL" altLang="en-US"/>
          </a:p>
        </p:txBody>
      </p:sp>
    </p:spTree>
    <p:extLst>
      <p:ext uri="{BB962C8B-B14F-4D97-AF65-F5344CB8AC3E}">
        <p14:creationId xmlns:p14="http://schemas.microsoft.com/office/powerpoint/2010/main" val="76078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DDDEBBB4-F3DF-4994-8FCD-7AB7424B9567}" type="slidenum">
              <a:rPr lang="nl-NL" altLang="en-US" smtClean="0"/>
              <a:pPr/>
              <a:t>11</a:t>
            </a:fld>
            <a:endParaRPr lang="nl-NL" altLang="en-US"/>
          </a:p>
        </p:txBody>
      </p:sp>
    </p:spTree>
    <p:extLst>
      <p:ext uri="{BB962C8B-B14F-4D97-AF65-F5344CB8AC3E}">
        <p14:creationId xmlns:p14="http://schemas.microsoft.com/office/powerpoint/2010/main" val="1848282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6152" name="Group 4168"/>
          <p:cNvGrpSpPr>
            <a:grpSpLocks/>
          </p:cNvGrpSpPr>
          <p:nvPr/>
        </p:nvGrpSpPr>
        <p:grpSpPr bwMode="auto">
          <a:xfrm>
            <a:off x="0" y="0"/>
            <a:ext cx="9144000" cy="6858000"/>
            <a:chOff x="0" y="0"/>
            <a:chExt cx="5760" cy="4320"/>
          </a:xfrm>
        </p:grpSpPr>
        <p:sp>
          <p:nvSpPr>
            <p:cNvPr id="46153" name="Rectangle 4169"/>
            <p:cNvSpPr>
              <a:spLocks noChangeArrowheads="1"/>
            </p:cNvSpPr>
            <p:nvPr userDrawn="1"/>
          </p:nvSpPr>
          <p:spPr bwMode="white">
            <a:xfrm>
              <a:off x="0" y="0"/>
              <a:ext cx="5760" cy="4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154" name="Group 4170"/>
            <p:cNvGrpSpPr>
              <a:grpSpLocks/>
            </p:cNvGrpSpPr>
            <p:nvPr userDrawn="1"/>
          </p:nvGrpSpPr>
          <p:grpSpPr bwMode="auto">
            <a:xfrm>
              <a:off x="2" y="36"/>
              <a:ext cx="5758" cy="4240"/>
              <a:chOff x="2" y="36"/>
              <a:chExt cx="5758" cy="4240"/>
            </a:xfrm>
          </p:grpSpPr>
          <p:grpSp>
            <p:nvGrpSpPr>
              <p:cNvPr id="46155" name="Group 4171"/>
              <p:cNvGrpSpPr>
                <a:grpSpLocks/>
              </p:cNvGrpSpPr>
              <p:nvPr/>
            </p:nvGrpSpPr>
            <p:grpSpPr bwMode="auto">
              <a:xfrm>
                <a:off x="2" y="49"/>
                <a:ext cx="5758" cy="4227"/>
                <a:chOff x="2" y="49"/>
                <a:chExt cx="5736" cy="4227"/>
              </a:xfrm>
            </p:grpSpPr>
            <p:sp>
              <p:nvSpPr>
                <p:cNvPr id="46156" name="Rectangle 4172"/>
                <p:cNvSpPr>
                  <a:spLocks noChangeArrowheads="1"/>
                </p:cNvSpPr>
                <p:nvPr/>
              </p:nvSpPr>
              <p:spPr bwMode="auto">
                <a:xfrm>
                  <a:off x="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57" name="Rectangle 4173"/>
                <p:cNvSpPr>
                  <a:spLocks noChangeArrowheads="1"/>
                </p:cNvSpPr>
                <p:nvPr/>
              </p:nvSpPr>
              <p:spPr bwMode="auto">
                <a:xfrm>
                  <a:off x="8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58" name="Rectangle 4174"/>
                <p:cNvSpPr>
                  <a:spLocks noChangeArrowheads="1"/>
                </p:cNvSpPr>
                <p:nvPr/>
              </p:nvSpPr>
              <p:spPr bwMode="auto">
                <a:xfrm>
                  <a:off x="17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59" name="Rectangle 4175"/>
                <p:cNvSpPr>
                  <a:spLocks noChangeArrowheads="1"/>
                </p:cNvSpPr>
                <p:nvPr/>
              </p:nvSpPr>
              <p:spPr bwMode="auto">
                <a:xfrm>
                  <a:off x="26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0" name="Rectangle 4176"/>
                <p:cNvSpPr>
                  <a:spLocks noChangeArrowheads="1"/>
                </p:cNvSpPr>
                <p:nvPr/>
              </p:nvSpPr>
              <p:spPr bwMode="auto">
                <a:xfrm>
                  <a:off x="34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1" name="Rectangle 4177"/>
                <p:cNvSpPr>
                  <a:spLocks noChangeArrowheads="1"/>
                </p:cNvSpPr>
                <p:nvPr/>
              </p:nvSpPr>
              <p:spPr bwMode="auto">
                <a:xfrm>
                  <a:off x="433"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2" name="Rectangle 4178"/>
                <p:cNvSpPr>
                  <a:spLocks noChangeArrowheads="1"/>
                </p:cNvSpPr>
                <p:nvPr/>
              </p:nvSpPr>
              <p:spPr bwMode="auto">
                <a:xfrm>
                  <a:off x="519"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3" name="Rectangle 4179"/>
                <p:cNvSpPr>
                  <a:spLocks noChangeArrowheads="1"/>
                </p:cNvSpPr>
                <p:nvPr/>
              </p:nvSpPr>
              <p:spPr bwMode="auto">
                <a:xfrm>
                  <a:off x="60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4" name="Rectangle 4180"/>
                <p:cNvSpPr>
                  <a:spLocks noChangeArrowheads="1"/>
                </p:cNvSpPr>
                <p:nvPr/>
              </p:nvSpPr>
              <p:spPr bwMode="auto">
                <a:xfrm>
                  <a:off x="69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5" name="Rectangle 4181"/>
                <p:cNvSpPr>
                  <a:spLocks noChangeArrowheads="1"/>
                </p:cNvSpPr>
                <p:nvPr/>
              </p:nvSpPr>
              <p:spPr bwMode="auto">
                <a:xfrm>
                  <a:off x="77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6" name="Rectangle 4182"/>
                <p:cNvSpPr>
                  <a:spLocks noChangeArrowheads="1"/>
                </p:cNvSpPr>
                <p:nvPr/>
              </p:nvSpPr>
              <p:spPr bwMode="auto">
                <a:xfrm>
                  <a:off x="864"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7" name="Rectangle 4183"/>
                <p:cNvSpPr>
                  <a:spLocks noChangeArrowheads="1"/>
                </p:cNvSpPr>
                <p:nvPr/>
              </p:nvSpPr>
              <p:spPr bwMode="auto">
                <a:xfrm>
                  <a:off x="95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8" name="Rectangle 4184"/>
                <p:cNvSpPr>
                  <a:spLocks noChangeArrowheads="1"/>
                </p:cNvSpPr>
                <p:nvPr/>
              </p:nvSpPr>
              <p:spPr bwMode="auto">
                <a:xfrm>
                  <a:off x="103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69" name="Rectangle 4185"/>
                <p:cNvSpPr>
                  <a:spLocks noChangeArrowheads="1"/>
                </p:cNvSpPr>
                <p:nvPr/>
              </p:nvSpPr>
              <p:spPr bwMode="auto">
                <a:xfrm>
                  <a:off x="1123"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0" name="Rectangle 4186"/>
                <p:cNvSpPr>
                  <a:spLocks noChangeArrowheads="1"/>
                </p:cNvSpPr>
                <p:nvPr/>
              </p:nvSpPr>
              <p:spPr bwMode="auto">
                <a:xfrm>
                  <a:off x="1209"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1" name="Rectangle 4187"/>
                <p:cNvSpPr>
                  <a:spLocks noChangeArrowheads="1"/>
                </p:cNvSpPr>
                <p:nvPr/>
              </p:nvSpPr>
              <p:spPr bwMode="auto">
                <a:xfrm>
                  <a:off x="129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2" name="Rectangle 4188"/>
                <p:cNvSpPr>
                  <a:spLocks noChangeArrowheads="1"/>
                </p:cNvSpPr>
                <p:nvPr/>
              </p:nvSpPr>
              <p:spPr bwMode="auto">
                <a:xfrm>
                  <a:off x="138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3" name="Rectangle 4189"/>
                <p:cNvSpPr>
                  <a:spLocks noChangeArrowheads="1"/>
                </p:cNvSpPr>
                <p:nvPr/>
              </p:nvSpPr>
              <p:spPr bwMode="auto">
                <a:xfrm>
                  <a:off x="146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4" name="Rectangle 4190"/>
                <p:cNvSpPr>
                  <a:spLocks noChangeArrowheads="1"/>
                </p:cNvSpPr>
                <p:nvPr/>
              </p:nvSpPr>
              <p:spPr bwMode="auto">
                <a:xfrm>
                  <a:off x="155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5" name="Rectangle 4191"/>
                <p:cNvSpPr>
                  <a:spLocks noChangeArrowheads="1"/>
                </p:cNvSpPr>
                <p:nvPr/>
              </p:nvSpPr>
              <p:spPr bwMode="auto">
                <a:xfrm>
                  <a:off x="164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6" name="Rectangle 4192"/>
                <p:cNvSpPr>
                  <a:spLocks noChangeArrowheads="1"/>
                </p:cNvSpPr>
                <p:nvPr/>
              </p:nvSpPr>
              <p:spPr bwMode="auto">
                <a:xfrm>
                  <a:off x="172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7" name="Rectangle 4193"/>
                <p:cNvSpPr>
                  <a:spLocks noChangeArrowheads="1"/>
                </p:cNvSpPr>
                <p:nvPr/>
              </p:nvSpPr>
              <p:spPr bwMode="auto">
                <a:xfrm>
                  <a:off x="1813"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8" name="Rectangle 4194"/>
                <p:cNvSpPr>
                  <a:spLocks noChangeArrowheads="1"/>
                </p:cNvSpPr>
                <p:nvPr/>
              </p:nvSpPr>
              <p:spPr bwMode="auto">
                <a:xfrm>
                  <a:off x="190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79" name="Rectangle 4195"/>
                <p:cNvSpPr>
                  <a:spLocks noChangeArrowheads="1"/>
                </p:cNvSpPr>
                <p:nvPr/>
              </p:nvSpPr>
              <p:spPr bwMode="auto">
                <a:xfrm>
                  <a:off x="198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0" name="Rectangle 4196"/>
                <p:cNvSpPr>
                  <a:spLocks noChangeArrowheads="1"/>
                </p:cNvSpPr>
                <p:nvPr/>
              </p:nvSpPr>
              <p:spPr bwMode="auto">
                <a:xfrm>
                  <a:off x="207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1" name="Rectangle 4197"/>
                <p:cNvSpPr>
                  <a:spLocks noChangeArrowheads="1"/>
                </p:cNvSpPr>
                <p:nvPr/>
              </p:nvSpPr>
              <p:spPr bwMode="auto">
                <a:xfrm>
                  <a:off x="215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2" name="Rectangle 4198"/>
                <p:cNvSpPr>
                  <a:spLocks noChangeArrowheads="1"/>
                </p:cNvSpPr>
                <p:nvPr/>
              </p:nvSpPr>
              <p:spPr bwMode="auto">
                <a:xfrm>
                  <a:off x="224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3" name="Rectangle 4199"/>
                <p:cNvSpPr>
                  <a:spLocks noChangeArrowheads="1"/>
                </p:cNvSpPr>
                <p:nvPr/>
              </p:nvSpPr>
              <p:spPr bwMode="auto">
                <a:xfrm>
                  <a:off x="233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4" name="Rectangle 4200"/>
                <p:cNvSpPr>
                  <a:spLocks noChangeArrowheads="1"/>
                </p:cNvSpPr>
                <p:nvPr/>
              </p:nvSpPr>
              <p:spPr bwMode="auto">
                <a:xfrm>
                  <a:off x="241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5" name="Rectangle 4201"/>
                <p:cNvSpPr>
                  <a:spLocks noChangeArrowheads="1"/>
                </p:cNvSpPr>
                <p:nvPr/>
              </p:nvSpPr>
              <p:spPr bwMode="auto">
                <a:xfrm>
                  <a:off x="2503"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6" name="Rectangle 4202"/>
                <p:cNvSpPr>
                  <a:spLocks noChangeArrowheads="1"/>
                </p:cNvSpPr>
                <p:nvPr/>
              </p:nvSpPr>
              <p:spPr bwMode="auto">
                <a:xfrm>
                  <a:off x="259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7" name="Rectangle 4203"/>
                <p:cNvSpPr>
                  <a:spLocks noChangeArrowheads="1"/>
                </p:cNvSpPr>
                <p:nvPr/>
              </p:nvSpPr>
              <p:spPr bwMode="auto">
                <a:xfrm>
                  <a:off x="267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8" name="Rectangle 4204"/>
                <p:cNvSpPr>
                  <a:spLocks noChangeArrowheads="1"/>
                </p:cNvSpPr>
                <p:nvPr/>
              </p:nvSpPr>
              <p:spPr bwMode="auto">
                <a:xfrm>
                  <a:off x="276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89" name="Rectangle 4205"/>
                <p:cNvSpPr>
                  <a:spLocks noChangeArrowheads="1"/>
                </p:cNvSpPr>
                <p:nvPr/>
              </p:nvSpPr>
              <p:spPr bwMode="auto">
                <a:xfrm>
                  <a:off x="2848"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0" name="Rectangle 4206"/>
                <p:cNvSpPr>
                  <a:spLocks noChangeArrowheads="1"/>
                </p:cNvSpPr>
                <p:nvPr/>
              </p:nvSpPr>
              <p:spPr bwMode="auto">
                <a:xfrm>
                  <a:off x="293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1" name="Rectangle 4207"/>
                <p:cNvSpPr>
                  <a:spLocks noChangeArrowheads="1"/>
                </p:cNvSpPr>
                <p:nvPr/>
              </p:nvSpPr>
              <p:spPr bwMode="auto">
                <a:xfrm>
                  <a:off x="302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2" name="Rectangle 4208"/>
                <p:cNvSpPr>
                  <a:spLocks noChangeArrowheads="1"/>
                </p:cNvSpPr>
                <p:nvPr/>
              </p:nvSpPr>
              <p:spPr bwMode="auto">
                <a:xfrm>
                  <a:off x="310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3" name="Rectangle 4209"/>
                <p:cNvSpPr>
                  <a:spLocks noChangeArrowheads="1"/>
                </p:cNvSpPr>
                <p:nvPr/>
              </p:nvSpPr>
              <p:spPr bwMode="auto">
                <a:xfrm>
                  <a:off x="319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4" name="Rectangle 4210"/>
                <p:cNvSpPr>
                  <a:spLocks noChangeArrowheads="1"/>
                </p:cNvSpPr>
                <p:nvPr/>
              </p:nvSpPr>
              <p:spPr bwMode="auto">
                <a:xfrm>
                  <a:off x="328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5" name="Rectangle 4211"/>
                <p:cNvSpPr>
                  <a:spLocks noChangeArrowheads="1"/>
                </p:cNvSpPr>
                <p:nvPr/>
              </p:nvSpPr>
              <p:spPr bwMode="auto">
                <a:xfrm>
                  <a:off x="336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6" name="Rectangle 4212"/>
                <p:cNvSpPr>
                  <a:spLocks noChangeArrowheads="1"/>
                </p:cNvSpPr>
                <p:nvPr/>
              </p:nvSpPr>
              <p:spPr bwMode="auto">
                <a:xfrm>
                  <a:off x="345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7" name="Rectangle 4213"/>
                <p:cNvSpPr>
                  <a:spLocks noChangeArrowheads="1"/>
                </p:cNvSpPr>
                <p:nvPr/>
              </p:nvSpPr>
              <p:spPr bwMode="auto">
                <a:xfrm>
                  <a:off x="3539"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8" name="Rectangle 4214"/>
                <p:cNvSpPr>
                  <a:spLocks noChangeArrowheads="1"/>
                </p:cNvSpPr>
                <p:nvPr/>
              </p:nvSpPr>
              <p:spPr bwMode="auto">
                <a:xfrm>
                  <a:off x="362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99" name="Rectangle 4215"/>
                <p:cNvSpPr>
                  <a:spLocks noChangeArrowheads="1"/>
                </p:cNvSpPr>
                <p:nvPr/>
              </p:nvSpPr>
              <p:spPr bwMode="auto">
                <a:xfrm>
                  <a:off x="371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0" name="Rectangle 4216"/>
                <p:cNvSpPr>
                  <a:spLocks noChangeArrowheads="1"/>
                </p:cNvSpPr>
                <p:nvPr/>
              </p:nvSpPr>
              <p:spPr bwMode="auto">
                <a:xfrm>
                  <a:off x="379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1" name="Rectangle 4217"/>
                <p:cNvSpPr>
                  <a:spLocks noChangeArrowheads="1"/>
                </p:cNvSpPr>
                <p:nvPr/>
              </p:nvSpPr>
              <p:spPr bwMode="auto">
                <a:xfrm>
                  <a:off x="388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2" name="Rectangle 4218"/>
                <p:cNvSpPr>
                  <a:spLocks noChangeArrowheads="1"/>
                </p:cNvSpPr>
                <p:nvPr/>
              </p:nvSpPr>
              <p:spPr bwMode="auto">
                <a:xfrm>
                  <a:off x="397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3" name="Rectangle 4219"/>
                <p:cNvSpPr>
                  <a:spLocks noChangeArrowheads="1"/>
                </p:cNvSpPr>
                <p:nvPr/>
              </p:nvSpPr>
              <p:spPr bwMode="auto">
                <a:xfrm>
                  <a:off x="405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4" name="Rectangle 4220"/>
                <p:cNvSpPr>
                  <a:spLocks noChangeArrowheads="1"/>
                </p:cNvSpPr>
                <p:nvPr/>
              </p:nvSpPr>
              <p:spPr bwMode="auto">
                <a:xfrm>
                  <a:off x="4142"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5" name="Rectangle 4221"/>
                <p:cNvSpPr>
                  <a:spLocks noChangeArrowheads="1"/>
                </p:cNvSpPr>
                <p:nvPr/>
              </p:nvSpPr>
              <p:spPr bwMode="auto">
                <a:xfrm>
                  <a:off x="4229"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6" name="Rectangle 4222"/>
                <p:cNvSpPr>
                  <a:spLocks noChangeArrowheads="1"/>
                </p:cNvSpPr>
                <p:nvPr/>
              </p:nvSpPr>
              <p:spPr bwMode="auto">
                <a:xfrm>
                  <a:off x="431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7" name="Rectangle 4223"/>
                <p:cNvSpPr>
                  <a:spLocks noChangeArrowheads="1"/>
                </p:cNvSpPr>
                <p:nvPr/>
              </p:nvSpPr>
              <p:spPr bwMode="auto">
                <a:xfrm>
                  <a:off x="440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8" name="Rectangle 4224"/>
                <p:cNvSpPr>
                  <a:spLocks noChangeArrowheads="1"/>
                </p:cNvSpPr>
                <p:nvPr/>
              </p:nvSpPr>
              <p:spPr bwMode="auto">
                <a:xfrm>
                  <a:off x="4487"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09" name="Rectangle 4225"/>
                <p:cNvSpPr>
                  <a:spLocks noChangeArrowheads="1"/>
                </p:cNvSpPr>
                <p:nvPr/>
              </p:nvSpPr>
              <p:spPr bwMode="auto">
                <a:xfrm>
                  <a:off x="457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0" name="Rectangle 4226"/>
                <p:cNvSpPr>
                  <a:spLocks noChangeArrowheads="1"/>
                </p:cNvSpPr>
                <p:nvPr/>
              </p:nvSpPr>
              <p:spPr bwMode="auto">
                <a:xfrm>
                  <a:off x="466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1" name="Rectangle 4227"/>
                <p:cNvSpPr>
                  <a:spLocks noChangeArrowheads="1"/>
                </p:cNvSpPr>
                <p:nvPr/>
              </p:nvSpPr>
              <p:spPr bwMode="auto">
                <a:xfrm>
                  <a:off x="474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2" name="Rectangle 4228"/>
                <p:cNvSpPr>
                  <a:spLocks noChangeArrowheads="1"/>
                </p:cNvSpPr>
                <p:nvPr/>
              </p:nvSpPr>
              <p:spPr bwMode="auto">
                <a:xfrm>
                  <a:off x="4832"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3" name="Rectangle 4229"/>
                <p:cNvSpPr>
                  <a:spLocks noChangeArrowheads="1"/>
                </p:cNvSpPr>
                <p:nvPr/>
              </p:nvSpPr>
              <p:spPr bwMode="auto">
                <a:xfrm>
                  <a:off x="4919"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4" name="Rectangle 4230"/>
                <p:cNvSpPr>
                  <a:spLocks noChangeArrowheads="1"/>
                </p:cNvSpPr>
                <p:nvPr/>
              </p:nvSpPr>
              <p:spPr bwMode="auto">
                <a:xfrm>
                  <a:off x="500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5" name="Rectangle 4231"/>
                <p:cNvSpPr>
                  <a:spLocks noChangeArrowheads="1"/>
                </p:cNvSpPr>
                <p:nvPr/>
              </p:nvSpPr>
              <p:spPr bwMode="auto">
                <a:xfrm>
                  <a:off x="509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6" name="Rectangle 4232"/>
                <p:cNvSpPr>
                  <a:spLocks noChangeArrowheads="1"/>
                </p:cNvSpPr>
                <p:nvPr/>
              </p:nvSpPr>
              <p:spPr bwMode="auto">
                <a:xfrm>
                  <a:off x="517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7" name="Rectangle 4233"/>
                <p:cNvSpPr>
                  <a:spLocks noChangeArrowheads="1"/>
                </p:cNvSpPr>
                <p:nvPr/>
              </p:nvSpPr>
              <p:spPr bwMode="auto">
                <a:xfrm>
                  <a:off x="526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8" name="Rectangle 4234"/>
                <p:cNvSpPr>
                  <a:spLocks noChangeArrowheads="1"/>
                </p:cNvSpPr>
                <p:nvPr/>
              </p:nvSpPr>
              <p:spPr bwMode="auto">
                <a:xfrm>
                  <a:off x="535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19" name="Rectangle 4235"/>
                <p:cNvSpPr>
                  <a:spLocks noChangeArrowheads="1"/>
                </p:cNvSpPr>
                <p:nvPr/>
              </p:nvSpPr>
              <p:spPr bwMode="auto">
                <a:xfrm>
                  <a:off x="543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0" name="Rectangle 4236"/>
                <p:cNvSpPr>
                  <a:spLocks noChangeArrowheads="1"/>
                </p:cNvSpPr>
                <p:nvPr/>
              </p:nvSpPr>
              <p:spPr bwMode="auto">
                <a:xfrm>
                  <a:off x="5523"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1" name="Rectangle 4237"/>
                <p:cNvSpPr>
                  <a:spLocks noChangeArrowheads="1"/>
                </p:cNvSpPr>
                <p:nvPr/>
              </p:nvSpPr>
              <p:spPr bwMode="auto">
                <a:xfrm>
                  <a:off x="5609"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2" name="Rectangle 4238"/>
                <p:cNvSpPr>
                  <a:spLocks noChangeArrowheads="1"/>
                </p:cNvSpPr>
                <p:nvPr/>
              </p:nvSpPr>
              <p:spPr bwMode="auto">
                <a:xfrm>
                  <a:off x="569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3" name="Rectangle 4239"/>
                <p:cNvSpPr>
                  <a:spLocks noChangeArrowheads="1"/>
                </p:cNvSpPr>
                <p:nvPr/>
              </p:nvSpPr>
              <p:spPr bwMode="auto">
                <a:xfrm>
                  <a:off x="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4" name="Rectangle 4240"/>
                <p:cNvSpPr>
                  <a:spLocks noChangeArrowheads="1"/>
                </p:cNvSpPr>
                <p:nvPr/>
              </p:nvSpPr>
              <p:spPr bwMode="auto">
                <a:xfrm>
                  <a:off x="8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5" name="Rectangle 4241"/>
                <p:cNvSpPr>
                  <a:spLocks noChangeArrowheads="1"/>
                </p:cNvSpPr>
                <p:nvPr/>
              </p:nvSpPr>
              <p:spPr bwMode="auto">
                <a:xfrm>
                  <a:off x="17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6" name="Rectangle 4242"/>
                <p:cNvSpPr>
                  <a:spLocks noChangeArrowheads="1"/>
                </p:cNvSpPr>
                <p:nvPr/>
              </p:nvSpPr>
              <p:spPr bwMode="auto">
                <a:xfrm>
                  <a:off x="26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7" name="Rectangle 4243"/>
                <p:cNvSpPr>
                  <a:spLocks noChangeArrowheads="1"/>
                </p:cNvSpPr>
                <p:nvPr/>
              </p:nvSpPr>
              <p:spPr bwMode="auto">
                <a:xfrm>
                  <a:off x="34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8" name="Rectangle 4244"/>
                <p:cNvSpPr>
                  <a:spLocks noChangeArrowheads="1"/>
                </p:cNvSpPr>
                <p:nvPr/>
              </p:nvSpPr>
              <p:spPr bwMode="auto">
                <a:xfrm>
                  <a:off x="433"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29" name="Rectangle 4245"/>
                <p:cNvSpPr>
                  <a:spLocks noChangeArrowheads="1"/>
                </p:cNvSpPr>
                <p:nvPr/>
              </p:nvSpPr>
              <p:spPr bwMode="auto">
                <a:xfrm>
                  <a:off x="519"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0" name="Rectangle 4246"/>
                <p:cNvSpPr>
                  <a:spLocks noChangeArrowheads="1"/>
                </p:cNvSpPr>
                <p:nvPr/>
              </p:nvSpPr>
              <p:spPr bwMode="auto">
                <a:xfrm>
                  <a:off x="60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1" name="Rectangle 4247"/>
                <p:cNvSpPr>
                  <a:spLocks noChangeArrowheads="1"/>
                </p:cNvSpPr>
                <p:nvPr/>
              </p:nvSpPr>
              <p:spPr bwMode="auto">
                <a:xfrm>
                  <a:off x="69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2" name="Rectangle 4248"/>
                <p:cNvSpPr>
                  <a:spLocks noChangeArrowheads="1"/>
                </p:cNvSpPr>
                <p:nvPr/>
              </p:nvSpPr>
              <p:spPr bwMode="auto">
                <a:xfrm>
                  <a:off x="77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3" name="Rectangle 4249"/>
                <p:cNvSpPr>
                  <a:spLocks noChangeArrowheads="1"/>
                </p:cNvSpPr>
                <p:nvPr/>
              </p:nvSpPr>
              <p:spPr bwMode="auto">
                <a:xfrm>
                  <a:off x="864"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4" name="Rectangle 4250"/>
                <p:cNvSpPr>
                  <a:spLocks noChangeArrowheads="1"/>
                </p:cNvSpPr>
                <p:nvPr/>
              </p:nvSpPr>
              <p:spPr bwMode="auto">
                <a:xfrm>
                  <a:off x="95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5" name="Rectangle 4251"/>
                <p:cNvSpPr>
                  <a:spLocks noChangeArrowheads="1"/>
                </p:cNvSpPr>
                <p:nvPr/>
              </p:nvSpPr>
              <p:spPr bwMode="auto">
                <a:xfrm>
                  <a:off x="103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6" name="Rectangle 4252"/>
                <p:cNvSpPr>
                  <a:spLocks noChangeArrowheads="1"/>
                </p:cNvSpPr>
                <p:nvPr/>
              </p:nvSpPr>
              <p:spPr bwMode="auto">
                <a:xfrm>
                  <a:off x="1123"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7" name="Rectangle 4253"/>
                <p:cNvSpPr>
                  <a:spLocks noChangeArrowheads="1"/>
                </p:cNvSpPr>
                <p:nvPr/>
              </p:nvSpPr>
              <p:spPr bwMode="auto">
                <a:xfrm>
                  <a:off x="1209"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8" name="Rectangle 4254"/>
                <p:cNvSpPr>
                  <a:spLocks noChangeArrowheads="1"/>
                </p:cNvSpPr>
                <p:nvPr/>
              </p:nvSpPr>
              <p:spPr bwMode="auto">
                <a:xfrm>
                  <a:off x="129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39" name="Rectangle 4255"/>
                <p:cNvSpPr>
                  <a:spLocks noChangeArrowheads="1"/>
                </p:cNvSpPr>
                <p:nvPr/>
              </p:nvSpPr>
              <p:spPr bwMode="auto">
                <a:xfrm>
                  <a:off x="138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0" name="Rectangle 4256"/>
                <p:cNvSpPr>
                  <a:spLocks noChangeArrowheads="1"/>
                </p:cNvSpPr>
                <p:nvPr/>
              </p:nvSpPr>
              <p:spPr bwMode="auto">
                <a:xfrm>
                  <a:off x="146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1" name="Rectangle 4257"/>
                <p:cNvSpPr>
                  <a:spLocks noChangeArrowheads="1"/>
                </p:cNvSpPr>
                <p:nvPr/>
              </p:nvSpPr>
              <p:spPr bwMode="auto">
                <a:xfrm>
                  <a:off x="155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2" name="Rectangle 4258"/>
                <p:cNvSpPr>
                  <a:spLocks noChangeArrowheads="1"/>
                </p:cNvSpPr>
                <p:nvPr/>
              </p:nvSpPr>
              <p:spPr bwMode="auto">
                <a:xfrm>
                  <a:off x="164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3" name="Rectangle 4259"/>
                <p:cNvSpPr>
                  <a:spLocks noChangeArrowheads="1"/>
                </p:cNvSpPr>
                <p:nvPr/>
              </p:nvSpPr>
              <p:spPr bwMode="auto">
                <a:xfrm>
                  <a:off x="172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4" name="Rectangle 4260"/>
                <p:cNvSpPr>
                  <a:spLocks noChangeArrowheads="1"/>
                </p:cNvSpPr>
                <p:nvPr/>
              </p:nvSpPr>
              <p:spPr bwMode="auto">
                <a:xfrm>
                  <a:off x="1813"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5" name="Rectangle 4261"/>
                <p:cNvSpPr>
                  <a:spLocks noChangeArrowheads="1"/>
                </p:cNvSpPr>
                <p:nvPr/>
              </p:nvSpPr>
              <p:spPr bwMode="auto">
                <a:xfrm>
                  <a:off x="190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6" name="Rectangle 4262"/>
                <p:cNvSpPr>
                  <a:spLocks noChangeArrowheads="1"/>
                </p:cNvSpPr>
                <p:nvPr/>
              </p:nvSpPr>
              <p:spPr bwMode="auto">
                <a:xfrm>
                  <a:off x="198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7" name="Rectangle 4263"/>
                <p:cNvSpPr>
                  <a:spLocks noChangeArrowheads="1"/>
                </p:cNvSpPr>
                <p:nvPr/>
              </p:nvSpPr>
              <p:spPr bwMode="auto">
                <a:xfrm>
                  <a:off x="207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8" name="Rectangle 4264"/>
                <p:cNvSpPr>
                  <a:spLocks noChangeArrowheads="1"/>
                </p:cNvSpPr>
                <p:nvPr/>
              </p:nvSpPr>
              <p:spPr bwMode="auto">
                <a:xfrm>
                  <a:off x="215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49" name="Rectangle 4265"/>
                <p:cNvSpPr>
                  <a:spLocks noChangeArrowheads="1"/>
                </p:cNvSpPr>
                <p:nvPr/>
              </p:nvSpPr>
              <p:spPr bwMode="auto">
                <a:xfrm>
                  <a:off x="224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0" name="Rectangle 4266"/>
                <p:cNvSpPr>
                  <a:spLocks noChangeArrowheads="1"/>
                </p:cNvSpPr>
                <p:nvPr/>
              </p:nvSpPr>
              <p:spPr bwMode="auto">
                <a:xfrm>
                  <a:off x="233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1" name="Rectangle 4267"/>
                <p:cNvSpPr>
                  <a:spLocks noChangeArrowheads="1"/>
                </p:cNvSpPr>
                <p:nvPr/>
              </p:nvSpPr>
              <p:spPr bwMode="auto">
                <a:xfrm>
                  <a:off x="241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2" name="Rectangle 4268"/>
                <p:cNvSpPr>
                  <a:spLocks noChangeArrowheads="1"/>
                </p:cNvSpPr>
                <p:nvPr/>
              </p:nvSpPr>
              <p:spPr bwMode="auto">
                <a:xfrm>
                  <a:off x="2503"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3" name="Rectangle 4269"/>
                <p:cNvSpPr>
                  <a:spLocks noChangeArrowheads="1"/>
                </p:cNvSpPr>
                <p:nvPr/>
              </p:nvSpPr>
              <p:spPr bwMode="auto">
                <a:xfrm>
                  <a:off x="259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4" name="Rectangle 4270"/>
                <p:cNvSpPr>
                  <a:spLocks noChangeArrowheads="1"/>
                </p:cNvSpPr>
                <p:nvPr/>
              </p:nvSpPr>
              <p:spPr bwMode="auto">
                <a:xfrm>
                  <a:off x="267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5" name="Rectangle 4271"/>
                <p:cNvSpPr>
                  <a:spLocks noChangeArrowheads="1"/>
                </p:cNvSpPr>
                <p:nvPr/>
              </p:nvSpPr>
              <p:spPr bwMode="auto">
                <a:xfrm>
                  <a:off x="276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6" name="Rectangle 4272"/>
                <p:cNvSpPr>
                  <a:spLocks noChangeArrowheads="1"/>
                </p:cNvSpPr>
                <p:nvPr/>
              </p:nvSpPr>
              <p:spPr bwMode="auto">
                <a:xfrm>
                  <a:off x="2848"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7" name="Rectangle 4273"/>
                <p:cNvSpPr>
                  <a:spLocks noChangeArrowheads="1"/>
                </p:cNvSpPr>
                <p:nvPr/>
              </p:nvSpPr>
              <p:spPr bwMode="auto">
                <a:xfrm>
                  <a:off x="293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8" name="Rectangle 4274"/>
                <p:cNvSpPr>
                  <a:spLocks noChangeArrowheads="1"/>
                </p:cNvSpPr>
                <p:nvPr/>
              </p:nvSpPr>
              <p:spPr bwMode="auto">
                <a:xfrm>
                  <a:off x="302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59" name="Rectangle 4275"/>
                <p:cNvSpPr>
                  <a:spLocks noChangeArrowheads="1"/>
                </p:cNvSpPr>
                <p:nvPr/>
              </p:nvSpPr>
              <p:spPr bwMode="auto">
                <a:xfrm>
                  <a:off x="310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0" name="Rectangle 4276"/>
                <p:cNvSpPr>
                  <a:spLocks noChangeArrowheads="1"/>
                </p:cNvSpPr>
                <p:nvPr/>
              </p:nvSpPr>
              <p:spPr bwMode="auto">
                <a:xfrm>
                  <a:off x="319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1" name="Rectangle 4277"/>
                <p:cNvSpPr>
                  <a:spLocks noChangeArrowheads="1"/>
                </p:cNvSpPr>
                <p:nvPr/>
              </p:nvSpPr>
              <p:spPr bwMode="auto">
                <a:xfrm>
                  <a:off x="328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2" name="Rectangle 4278"/>
                <p:cNvSpPr>
                  <a:spLocks noChangeArrowheads="1"/>
                </p:cNvSpPr>
                <p:nvPr/>
              </p:nvSpPr>
              <p:spPr bwMode="auto">
                <a:xfrm>
                  <a:off x="336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3" name="Rectangle 4279"/>
                <p:cNvSpPr>
                  <a:spLocks noChangeArrowheads="1"/>
                </p:cNvSpPr>
                <p:nvPr/>
              </p:nvSpPr>
              <p:spPr bwMode="auto">
                <a:xfrm>
                  <a:off x="345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4" name="Rectangle 4280"/>
                <p:cNvSpPr>
                  <a:spLocks noChangeArrowheads="1"/>
                </p:cNvSpPr>
                <p:nvPr/>
              </p:nvSpPr>
              <p:spPr bwMode="auto">
                <a:xfrm>
                  <a:off x="3539"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5" name="Rectangle 4281"/>
                <p:cNvSpPr>
                  <a:spLocks noChangeArrowheads="1"/>
                </p:cNvSpPr>
                <p:nvPr/>
              </p:nvSpPr>
              <p:spPr bwMode="auto">
                <a:xfrm>
                  <a:off x="362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6" name="Rectangle 4282"/>
                <p:cNvSpPr>
                  <a:spLocks noChangeArrowheads="1"/>
                </p:cNvSpPr>
                <p:nvPr/>
              </p:nvSpPr>
              <p:spPr bwMode="auto">
                <a:xfrm>
                  <a:off x="371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7" name="Rectangle 4283"/>
                <p:cNvSpPr>
                  <a:spLocks noChangeArrowheads="1"/>
                </p:cNvSpPr>
                <p:nvPr/>
              </p:nvSpPr>
              <p:spPr bwMode="auto">
                <a:xfrm>
                  <a:off x="379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8" name="Rectangle 4284"/>
                <p:cNvSpPr>
                  <a:spLocks noChangeArrowheads="1"/>
                </p:cNvSpPr>
                <p:nvPr/>
              </p:nvSpPr>
              <p:spPr bwMode="auto">
                <a:xfrm>
                  <a:off x="388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69" name="Rectangle 4285"/>
                <p:cNvSpPr>
                  <a:spLocks noChangeArrowheads="1"/>
                </p:cNvSpPr>
                <p:nvPr/>
              </p:nvSpPr>
              <p:spPr bwMode="auto">
                <a:xfrm>
                  <a:off x="397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0" name="Rectangle 4286"/>
                <p:cNvSpPr>
                  <a:spLocks noChangeArrowheads="1"/>
                </p:cNvSpPr>
                <p:nvPr/>
              </p:nvSpPr>
              <p:spPr bwMode="auto">
                <a:xfrm>
                  <a:off x="405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1" name="Rectangle 4287"/>
                <p:cNvSpPr>
                  <a:spLocks noChangeArrowheads="1"/>
                </p:cNvSpPr>
                <p:nvPr/>
              </p:nvSpPr>
              <p:spPr bwMode="auto">
                <a:xfrm>
                  <a:off x="4142"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2" name="Rectangle 4288"/>
                <p:cNvSpPr>
                  <a:spLocks noChangeArrowheads="1"/>
                </p:cNvSpPr>
                <p:nvPr/>
              </p:nvSpPr>
              <p:spPr bwMode="auto">
                <a:xfrm>
                  <a:off x="4229"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3" name="Rectangle 4289"/>
                <p:cNvSpPr>
                  <a:spLocks noChangeArrowheads="1"/>
                </p:cNvSpPr>
                <p:nvPr/>
              </p:nvSpPr>
              <p:spPr bwMode="auto">
                <a:xfrm>
                  <a:off x="431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4" name="Rectangle 4290"/>
                <p:cNvSpPr>
                  <a:spLocks noChangeArrowheads="1"/>
                </p:cNvSpPr>
                <p:nvPr/>
              </p:nvSpPr>
              <p:spPr bwMode="auto">
                <a:xfrm>
                  <a:off x="440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5" name="Rectangle 4291"/>
                <p:cNvSpPr>
                  <a:spLocks noChangeArrowheads="1"/>
                </p:cNvSpPr>
                <p:nvPr/>
              </p:nvSpPr>
              <p:spPr bwMode="auto">
                <a:xfrm>
                  <a:off x="4487"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6" name="Rectangle 4292"/>
                <p:cNvSpPr>
                  <a:spLocks noChangeArrowheads="1"/>
                </p:cNvSpPr>
                <p:nvPr/>
              </p:nvSpPr>
              <p:spPr bwMode="auto">
                <a:xfrm>
                  <a:off x="457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7" name="Rectangle 4293"/>
                <p:cNvSpPr>
                  <a:spLocks noChangeArrowheads="1"/>
                </p:cNvSpPr>
                <p:nvPr/>
              </p:nvSpPr>
              <p:spPr bwMode="auto">
                <a:xfrm>
                  <a:off x="466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8" name="Rectangle 4294"/>
                <p:cNvSpPr>
                  <a:spLocks noChangeArrowheads="1"/>
                </p:cNvSpPr>
                <p:nvPr/>
              </p:nvSpPr>
              <p:spPr bwMode="auto">
                <a:xfrm>
                  <a:off x="474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79" name="Rectangle 4295"/>
                <p:cNvSpPr>
                  <a:spLocks noChangeArrowheads="1"/>
                </p:cNvSpPr>
                <p:nvPr/>
              </p:nvSpPr>
              <p:spPr bwMode="auto">
                <a:xfrm>
                  <a:off x="4832"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0" name="Rectangle 4296"/>
                <p:cNvSpPr>
                  <a:spLocks noChangeArrowheads="1"/>
                </p:cNvSpPr>
                <p:nvPr/>
              </p:nvSpPr>
              <p:spPr bwMode="auto">
                <a:xfrm>
                  <a:off x="4919"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1" name="Rectangle 4297"/>
                <p:cNvSpPr>
                  <a:spLocks noChangeArrowheads="1"/>
                </p:cNvSpPr>
                <p:nvPr/>
              </p:nvSpPr>
              <p:spPr bwMode="auto">
                <a:xfrm>
                  <a:off x="500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2" name="Rectangle 4298"/>
                <p:cNvSpPr>
                  <a:spLocks noChangeArrowheads="1"/>
                </p:cNvSpPr>
                <p:nvPr/>
              </p:nvSpPr>
              <p:spPr bwMode="auto">
                <a:xfrm>
                  <a:off x="509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3" name="Rectangle 4299"/>
                <p:cNvSpPr>
                  <a:spLocks noChangeArrowheads="1"/>
                </p:cNvSpPr>
                <p:nvPr/>
              </p:nvSpPr>
              <p:spPr bwMode="auto">
                <a:xfrm>
                  <a:off x="517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4" name="Rectangle 4300"/>
                <p:cNvSpPr>
                  <a:spLocks noChangeArrowheads="1"/>
                </p:cNvSpPr>
                <p:nvPr/>
              </p:nvSpPr>
              <p:spPr bwMode="auto">
                <a:xfrm>
                  <a:off x="526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5" name="Rectangle 4301"/>
                <p:cNvSpPr>
                  <a:spLocks noChangeArrowheads="1"/>
                </p:cNvSpPr>
                <p:nvPr/>
              </p:nvSpPr>
              <p:spPr bwMode="auto">
                <a:xfrm>
                  <a:off x="535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6" name="Rectangle 4302"/>
                <p:cNvSpPr>
                  <a:spLocks noChangeArrowheads="1"/>
                </p:cNvSpPr>
                <p:nvPr/>
              </p:nvSpPr>
              <p:spPr bwMode="auto">
                <a:xfrm>
                  <a:off x="543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7" name="Rectangle 4303"/>
                <p:cNvSpPr>
                  <a:spLocks noChangeArrowheads="1"/>
                </p:cNvSpPr>
                <p:nvPr/>
              </p:nvSpPr>
              <p:spPr bwMode="auto">
                <a:xfrm>
                  <a:off x="5523"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8" name="Rectangle 4304"/>
                <p:cNvSpPr>
                  <a:spLocks noChangeArrowheads="1"/>
                </p:cNvSpPr>
                <p:nvPr/>
              </p:nvSpPr>
              <p:spPr bwMode="auto">
                <a:xfrm>
                  <a:off x="5609"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289" name="Rectangle 4305"/>
                <p:cNvSpPr>
                  <a:spLocks noChangeArrowheads="1"/>
                </p:cNvSpPr>
                <p:nvPr/>
              </p:nvSpPr>
              <p:spPr bwMode="auto">
                <a:xfrm>
                  <a:off x="569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pic>
            <p:nvPicPr>
              <p:cNvPr id="46290" name="Picture 4306" descr="C:\Mijn documenten\erasmus_mc\logo_wmf_zwart\E_ZW_NL.WMF"/>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8" y="36"/>
                <a:ext cx="2127"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6151" name="Group 4167"/>
          <p:cNvGrpSpPr>
            <a:grpSpLocks/>
          </p:cNvGrpSpPr>
          <p:nvPr/>
        </p:nvGrpSpPr>
        <p:grpSpPr bwMode="auto">
          <a:xfrm>
            <a:off x="0" y="0"/>
            <a:ext cx="9144000" cy="6858000"/>
            <a:chOff x="0" y="0"/>
            <a:chExt cx="5760" cy="4320"/>
          </a:xfrm>
        </p:grpSpPr>
        <p:pic>
          <p:nvPicPr>
            <p:cNvPr id="46150" name="Picture 4166" descr="C:\Mijn documenten\erasmus_mc\logo_ondergronden\l_nl_wit.pcx"/>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hidden">
            <a:xfrm>
              <a:off x="0" y="0"/>
              <a:ext cx="5760" cy="4320"/>
            </a:xfrm>
            <a:prstGeom prst="rect">
              <a:avLst/>
            </a:prstGeom>
            <a:noFill/>
            <a:extLst>
              <a:ext uri="{909E8E84-426E-40DD-AFC4-6F175D3DCCD1}">
                <a14:hiddenFill xmlns:a14="http://schemas.microsoft.com/office/drawing/2010/main">
                  <a:solidFill>
                    <a:srgbClr val="FFFFFF"/>
                  </a:solidFill>
                </a14:hiddenFill>
              </a:ext>
            </a:extLst>
          </p:spPr>
        </p:pic>
        <p:sp>
          <p:nvSpPr>
            <p:cNvPr id="46008" name="Rectangle 4024"/>
            <p:cNvSpPr>
              <a:spLocks noChangeArrowheads="1"/>
            </p:cNvSpPr>
            <p:nvPr/>
          </p:nvSpPr>
          <p:spPr bwMode="hidden">
            <a:xfrm>
              <a:off x="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09" name="Rectangle 4025"/>
            <p:cNvSpPr>
              <a:spLocks noChangeArrowheads="1"/>
            </p:cNvSpPr>
            <p:nvPr/>
          </p:nvSpPr>
          <p:spPr bwMode="hidden">
            <a:xfrm>
              <a:off x="8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0" name="Rectangle 4026"/>
            <p:cNvSpPr>
              <a:spLocks noChangeArrowheads="1"/>
            </p:cNvSpPr>
            <p:nvPr/>
          </p:nvSpPr>
          <p:spPr bwMode="hidden">
            <a:xfrm>
              <a:off x="17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1" name="Rectangle 4027"/>
            <p:cNvSpPr>
              <a:spLocks noChangeArrowheads="1"/>
            </p:cNvSpPr>
            <p:nvPr/>
          </p:nvSpPr>
          <p:spPr bwMode="hidden">
            <a:xfrm>
              <a:off x="26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2" name="Rectangle 4028"/>
            <p:cNvSpPr>
              <a:spLocks noChangeArrowheads="1"/>
            </p:cNvSpPr>
            <p:nvPr/>
          </p:nvSpPr>
          <p:spPr bwMode="hidden">
            <a:xfrm>
              <a:off x="34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3" name="Rectangle 4029"/>
            <p:cNvSpPr>
              <a:spLocks noChangeArrowheads="1"/>
            </p:cNvSpPr>
            <p:nvPr/>
          </p:nvSpPr>
          <p:spPr bwMode="hidden">
            <a:xfrm>
              <a:off x="433"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4" name="Rectangle 4030"/>
            <p:cNvSpPr>
              <a:spLocks noChangeArrowheads="1"/>
            </p:cNvSpPr>
            <p:nvPr/>
          </p:nvSpPr>
          <p:spPr bwMode="hidden">
            <a:xfrm>
              <a:off x="519"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5" name="Rectangle 4031"/>
            <p:cNvSpPr>
              <a:spLocks noChangeArrowheads="1"/>
            </p:cNvSpPr>
            <p:nvPr/>
          </p:nvSpPr>
          <p:spPr bwMode="hidden">
            <a:xfrm>
              <a:off x="60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6" name="Rectangle 4032"/>
            <p:cNvSpPr>
              <a:spLocks noChangeArrowheads="1"/>
            </p:cNvSpPr>
            <p:nvPr/>
          </p:nvSpPr>
          <p:spPr bwMode="hidden">
            <a:xfrm>
              <a:off x="69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7" name="Rectangle 4033"/>
            <p:cNvSpPr>
              <a:spLocks noChangeArrowheads="1"/>
            </p:cNvSpPr>
            <p:nvPr/>
          </p:nvSpPr>
          <p:spPr bwMode="hidden">
            <a:xfrm>
              <a:off x="77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8" name="Rectangle 4034"/>
            <p:cNvSpPr>
              <a:spLocks noChangeArrowheads="1"/>
            </p:cNvSpPr>
            <p:nvPr/>
          </p:nvSpPr>
          <p:spPr bwMode="hidden">
            <a:xfrm>
              <a:off x="864"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19" name="Rectangle 4035"/>
            <p:cNvSpPr>
              <a:spLocks noChangeArrowheads="1"/>
            </p:cNvSpPr>
            <p:nvPr/>
          </p:nvSpPr>
          <p:spPr bwMode="hidden">
            <a:xfrm>
              <a:off x="95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0" name="Rectangle 4036"/>
            <p:cNvSpPr>
              <a:spLocks noChangeArrowheads="1"/>
            </p:cNvSpPr>
            <p:nvPr/>
          </p:nvSpPr>
          <p:spPr bwMode="hidden">
            <a:xfrm>
              <a:off x="103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1" name="Rectangle 4037"/>
            <p:cNvSpPr>
              <a:spLocks noChangeArrowheads="1"/>
            </p:cNvSpPr>
            <p:nvPr/>
          </p:nvSpPr>
          <p:spPr bwMode="hidden">
            <a:xfrm>
              <a:off x="1123"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2" name="Rectangle 4038"/>
            <p:cNvSpPr>
              <a:spLocks noChangeArrowheads="1"/>
            </p:cNvSpPr>
            <p:nvPr/>
          </p:nvSpPr>
          <p:spPr bwMode="hidden">
            <a:xfrm>
              <a:off x="1209"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3" name="Rectangle 4039"/>
            <p:cNvSpPr>
              <a:spLocks noChangeArrowheads="1"/>
            </p:cNvSpPr>
            <p:nvPr/>
          </p:nvSpPr>
          <p:spPr bwMode="hidden">
            <a:xfrm>
              <a:off x="129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4" name="Rectangle 4040"/>
            <p:cNvSpPr>
              <a:spLocks noChangeArrowheads="1"/>
            </p:cNvSpPr>
            <p:nvPr/>
          </p:nvSpPr>
          <p:spPr bwMode="hidden">
            <a:xfrm>
              <a:off x="138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5" name="Rectangle 4041"/>
            <p:cNvSpPr>
              <a:spLocks noChangeArrowheads="1"/>
            </p:cNvSpPr>
            <p:nvPr/>
          </p:nvSpPr>
          <p:spPr bwMode="hidden">
            <a:xfrm>
              <a:off x="146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6" name="Rectangle 4042"/>
            <p:cNvSpPr>
              <a:spLocks noChangeArrowheads="1"/>
            </p:cNvSpPr>
            <p:nvPr/>
          </p:nvSpPr>
          <p:spPr bwMode="hidden">
            <a:xfrm>
              <a:off x="155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7" name="Rectangle 4043"/>
            <p:cNvSpPr>
              <a:spLocks noChangeArrowheads="1"/>
            </p:cNvSpPr>
            <p:nvPr/>
          </p:nvSpPr>
          <p:spPr bwMode="hidden">
            <a:xfrm>
              <a:off x="164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8" name="Rectangle 4044"/>
            <p:cNvSpPr>
              <a:spLocks noChangeArrowheads="1"/>
            </p:cNvSpPr>
            <p:nvPr/>
          </p:nvSpPr>
          <p:spPr bwMode="hidden">
            <a:xfrm>
              <a:off x="172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29" name="Rectangle 4045"/>
            <p:cNvSpPr>
              <a:spLocks noChangeArrowheads="1"/>
            </p:cNvSpPr>
            <p:nvPr/>
          </p:nvSpPr>
          <p:spPr bwMode="hidden">
            <a:xfrm>
              <a:off x="1813"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0" name="Rectangle 4046"/>
            <p:cNvSpPr>
              <a:spLocks noChangeArrowheads="1"/>
            </p:cNvSpPr>
            <p:nvPr/>
          </p:nvSpPr>
          <p:spPr bwMode="hidden">
            <a:xfrm>
              <a:off x="190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1" name="Rectangle 4047"/>
            <p:cNvSpPr>
              <a:spLocks noChangeArrowheads="1"/>
            </p:cNvSpPr>
            <p:nvPr/>
          </p:nvSpPr>
          <p:spPr bwMode="hidden">
            <a:xfrm>
              <a:off x="198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2" name="Rectangle 4048"/>
            <p:cNvSpPr>
              <a:spLocks noChangeArrowheads="1"/>
            </p:cNvSpPr>
            <p:nvPr/>
          </p:nvSpPr>
          <p:spPr bwMode="hidden">
            <a:xfrm>
              <a:off x="207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3" name="Rectangle 4049"/>
            <p:cNvSpPr>
              <a:spLocks noChangeArrowheads="1"/>
            </p:cNvSpPr>
            <p:nvPr/>
          </p:nvSpPr>
          <p:spPr bwMode="hidden">
            <a:xfrm>
              <a:off x="215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4" name="Rectangle 4050"/>
            <p:cNvSpPr>
              <a:spLocks noChangeArrowheads="1"/>
            </p:cNvSpPr>
            <p:nvPr/>
          </p:nvSpPr>
          <p:spPr bwMode="hidden">
            <a:xfrm>
              <a:off x="224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5" name="Rectangle 4051"/>
            <p:cNvSpPr>
              <a:spLocks noChangeArrowheads="1"/>
            </p:cNvSpPr>
            <p:nvPr/>
          </p:nvSpPr>
          <p:spPr bwMode="hidden">
            <a:xfrm>
              <a:off x="233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6" name="Rectangle 4052"/>
            <p:cNvSpPr>
              <a:spLocks noChangeArrowheads="1"/>
            </p:cNvSpPr>
            <p:nvPr/>
          </p:nvSpPr>
          <p:spPr bwMode="hidden">
            <a:xfrm>
              <a:off x="241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7" name="Rectangle 4053"/>
            <p:cNvSpPr>
              <a:spLocks noChangeArrowheads="1"/>
            </p:cNvSpPr>
            <p:nvPr/>
          </p:nvSpPr>
          <p:spPr bwMode="hidden">
            <a:xfrm>
              <a:off x="2503"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8" name="Rectangle 4054"/>
            <p:cNvSpPr>
              <a:spLocks noChangeArrowheads="1"/>
            </p:cNvSpPr>
            <p:nvPr/>
          </p:nvSpPr>
          <p:spPr bwMode="hidden">
            <a:xfrm>
              <a:off x="259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39" name="Rectangle 4055"/>
            <p:cNvSpPr>
              <a:spLocks noChangeArrowheads="1"/>
            </p:cNvSpPr>
            <p:nvPr/>
          </p:nvSpPr>
          <p:spPr bwMode="hidden">
            <a:xfrm>
              <a:off x="267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0" name="Rectangle 4056"/>
            <p:cNvSpPr>
              <a:spLocks noChangeArrowheads="1"/>
            </p:cNvSpPr>
            <p:nvPr/>
          </p:nvSpPr>
          <p:spPr bwMode="hidden">
            <a:xfrm>
              <a:off x="276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1" name="Rectangle 4057"/>
            <p:cNvSpPr>
              <a:spLocks noChangeArrowheads="1"/>
            </p:cNvSpPr>
            <p:nvPr/>
          </p:nvSpPr>
          <p:spPr bwMode="hidden">
            <a:xfrm>
              <a:off x="2848"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2" name="Rectangle 4058"/>
            <p:cNvSpPr>
              <a:spLocks noChangeArrowheads="1"/>
            </p:cNvSpPr>
            <p:nvPr/>
          </p:nvSpPr>
          <p:spPr bwMode="hidden">
            <a:xfrm>
              <a:off x="293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3" name="Rectangle 4059"/>
            <p:cNvSpPr>
              <a:spLocks noChangeArrowheads="1"/>
            </p:cNvSpPr>
            <p:nvPr/>
          </p:nvSpPr>
          <p:spPr bwMode="hidden">
            <a:xfrm>
              <a:off x="302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4" name="Rectangle 4060"/>
            <p:cNvSpPr>
              <a:spLocks noChangeArrowheads="1"/>
            </p:cNvSpPr>
            <p:nvPr/>
          </p:nvSpPr>
          <p:spPr bwMode="hidden">
            <a:xfrm>
              <a:off x="310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5" name="Rectangle 4061"/>
            <p:cNvSpPr>
              <a:spLocks noChangeArrowheads="1"/>
            </p:cNvSpPr>
            <p:nvPr/>
          </p:nvSpPr>
          <p:spPr bwMode="hidden">
            <a:xfrm>
              <a:off x="319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6" name="Rectangle 4062"/>
            <p:cNvSpPr>
              <a:spLocks noChangeArrowheads="1"/>
            </p:cNvSpPr>
            <p:nvPr/>
          </p:nvSpPr>
          <p:spPr bwMode="hidden">
            <a:xfrm>
              <a:off x="328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7" name="Rectangle 4063"/>
            <p:cNvSpPr>
              <a:spLocks noChangeArrowheads="1"/>
            </p:cNvSpPr>
            <p:nvPr/>
          </p:nvSpPr>
          <p:spPr bwMode="hidden">
            <a:xfrm>
              <a:off x="336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8" name="Rectangle 4064"/>
            <p:cNvSpPr>
              <a:spLocks noChangeArrowheads="1"/>
            </p:cNvSpPr>
            <p:nvPr/>
          </p:nvSpPr>
          <p:spPr bwMode="hidden">
            <a:xfrm>
              <a:off x="345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49" name="Rectangle 4065"/>
            <p:cNvSpPr>
              <a:spLocks noChangeArrowheads="1"/>
            </p:cNvSpPr>
            <p:nvPr/>
          </p:nvSpPr>
          <p:spPr bwMode="hidden">
            <a:xfrm>
              <a:off x="3539"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0" name="Rectangle 4066"/>
            <p:cNvSpPr>
              <a:spLocks noChangeArrowheads="1"/>
            </p:cNvSpPr>
            <p:nvPr/>
          </p:nvSpPr>
          <p:spPr bwMode="hidden">
            <a:xfrm>
              <a:off x="362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1" name="Rectangle 4067"/>
            <p:cNvSpPr>
              <a:spLocks noChangeArrowheads="1"/>
            </p:cNvSpPr>
            <p:nvPr/>
          </p:nvSpPr>
          <p:spPr bwMode="hidden">
            <a:xfrm>
              <a:off x="371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2" name="Rectangle 4068"/>
            <p:cNvSpPr>
              <a:spLocks noChangeArrowheads="1"/>
            </p:cNvSpPr>
            <p:nvPr/>
          </p:nvSpPr>
          <p:spPr bwMode="hidden">
            <a:xfrm>
              <a:off x="379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3" name="Rectangle 4069"/>
            <p:cNvSpPr>
              <a:spLocks noChangeArrowheads="1"/>
            </p:cNvSpPr>
            <p:nvPr/>
          </p:nvSpPr>
          <p:spPr bwMode="hidden">
            <a:xfrm>
              <a:off x="388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4" name="Rectangle 4070"/>
            <p:cNvSpPr>
              <a:spLocks noChangeArrowheads="1"/>
            </p:cNvSpPr>
            <p:nvPr/>
          </p:nvSpPr>
          <p:spPr bwMode="hidden">
            <a:xfrm>
              <a:off x="397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5" name="Rectangle 4071"/>
            <p:cNvSpPr>
              <a:spLocks noChangeArrowheads="1"/>
            </p:cNvSpPr>
            <p:nvPr/>
          </p:nvSpPr>
          <p:spPr bwMode="hidden">
            <a:xfrm>
              <a:off x="405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6" name="Rectangle 4072"/>
            <p:cNvSpPr>
              <a:spLocks noChangeArrowheads="1"/>
            </p:cNvSpPr>
            <p:nvPr/>
          </p:nvSpPr>
          <p:spPr bwMode="hidden">
            <a:xfrm>
              <a:off x="4142"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7" name="Rectangle 4073"/>
            <p:cNvSpPr>
              <a:spLocks noChangeArrowheads="1"/>
            </p:cNvSpPr>
            <p:nvPr/>
          </p:nvSpPr>
          <p:spPr bwMode="hidden">
            <a:xfrm>
              <a:off x="4229"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8" name="Rectangle 4074"/>
            <p:cNvSpPr>
              <a:spLocks noChangeArrowheads="1"/>
            </p:cNvSpPr>
            <p:nvPr/>
          </p:nvSpPr>
          <p:spPr bwMode="hidden">
            <a:xfrm>
              <a:off x="431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59" name="Rectangle 4075"/>
            <p:cNvSpPr>
              <a:spLocks noChangeArrowheads="1"/>
            </p:cNvSpPr>
            <p:nvPr/>
          </p:nvSpPr>
          <p:spPr bwMode="hidden">
            <a:xfrm>
              <a:off x="440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0" name="Rectangle 4076"/>
            <p:cNvSpPr>
              <a:spLocks noChangeArrowheads="1"/>
            </p:cNvSpPr>
            <p:nvPr/>
          </p:nvSpPr>
          <p:spPr bwMode="hidden">
            <a:xfrm>
              <a:off x="4487"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1" name="Rectangle 4077"/>
            <p:cNvSpPr>
              <a:spLocks noChangeArrowheads="1"/>
            </p:cNvSpPr>
            <p:nvPr/>
          </p:nvSpPr>
          <p:spPr bwMode="hidden">
            <a:xfrm>
              <a:off x="457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2" name="Rectangle 4078"/>
            <p:cNvSpPr>
              <a:spLocks noChangeArrowheads="1"/>
            </p:cNvSpPr>
            <p:nvPr/>
          </p:nvSpPr>
          <p:spPr bwMode="hidden">
            <a:xfrm>
              <a:off x="466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3" name="Rectangle 4079"/>
            <p:cNvSpPr>
              <a:spLocks noChangeArrowheads="1"/>
            </p:cNvSpPr>
            <p:nvPr/>
          </p:nvSpPr>
          <p:spPr bwMode="hidden">
            <a:xfrm>
              <a:off x="474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4" name="Rectangle 4080"/>
            <p:cNvSpPr>
              <a:spLocks noChangeArrowheads="1"/>
            </p:cNvSpPr>
            <p:nvPr/>
          </p:nvSpPr>
          <p:spPr bwMode="hidden">
            <a:xfrm>
              <a:off x="4832"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5" name="Rectangle 4081"/>
            <p:cNvSpPr>
              <a:spLocks noChangeArrowheads="1"/>
            </p:cNvSpPr>
            <p:nvPr/>
          </p:nvSpPr>
          <p:spPr bwMode="hidden">
            <a:xfrm>
              <a:off x="4919"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6" name="Rectangle 4082"/>
            <p:cNvSpPr>
              <a:spLocks noChangeArrowheads="1"/>
            </p:cNvSpPr>
            <p:nvPr/>
          </p:nvSpPr>
          <p:spPr bwMode="hidden">
            <a:xfrm>
              <a:off x="500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7" name="Rectangle 4083"/>
            <p:cNvSpPr>
              <a:spLocks noChangeArrowheads="1"/>
            </p:cNvSpPr>
            <p:nvPr/>
          </p:nvSpPr>
          <p:spPr bwMode="hidden">
            <a:xfrm>
              <a:off x="509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8" name="Rectangle 4084"/>
            <p:cNvSpPr>
              <a:spLocks noChangeArrowheads="1"/>
            </p:cNvSpPr>
            <p:nvPr/>
          </p:nvSpPr>
          <p:spPr bwMode="hidden">
            <a:xfrm>
              <a:off x="517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69" name="Rectangle 4085"/>
            <p:cNvSpPr>
              <a:spLocks noChangeArrowheads="1"/>
            </p:cNvSpPr>
            <p:nvPr/>
          </p:nvSpPr>
          <p:spPr bwMode="hidden">
            <a:xfrm>
              <a:off x="526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0" name="Rectangle 4086"/>
            <p:cNvSpPr>
              <a:spLocks noChangeArrowheads="1"/>
            </p:cNvSpPr>
            <p:nvPr/>
          </p:nvSpPr>
          <p:spPr bwMode="hidden">
            <a:xfrm>
              <a:off x="535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1" name="Rectangle 4087"/>
            <p:cNvSpPr>
              <a:spLocks noChangeArrowheads="1"/>
            </p:cNvSpPr>
            <p:nvPr/>
          </p:nvSpPr>
          <p:spPr bwMode="hidden">
            <a:xfrm>
              <a:off x="543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2" name="Rectangle 4088"/>
            <p:cNvSpPr>
              <a:spLocks noChangeArrowheads="1"/>
            </p:cNvSpPr>
            <p:nvPr/>
          </p:nvSpPr>
          <p:spPr bwMode="hidden">
            <a:xfrm>
              <a:off x="5523"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3" name="Rectangle 4089"/>
            <p:cNvSpPr>
              <a:spLocks noChangeArrowheads="1"/>
            </p:cNvSpPr>
            <p:nvPr/>
          </p:nvSpPr>
          <p:spPr bwMode="hidden">
            <a:xfrm>
              <a:off x="5609"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4" name="Rectangle 4090"/>
            <p:cNvSpPr>
              <a:spLocks noChangeArrowheads="1"/>
            </p:cNvSpPr>
            <p:nvPr/>
          </p:nvSpPr>
          <p:spPr bwMode="hidden">
            <a:xfrm>
              <a:off x="569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5" name="Rectangle 4091"/>
            <p:cNvSpPr>
              <a:spLocks noChangeArrowheads="1"/>
            </p:cNvSpPr>
            <p:nvPr/>
          </p:nvSpPr>
          <p:spPr bwMode="hidden">
            <a:xfrm>
              <a:off x="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6" name="Rectangle 4092"/>
            <p:cNvSpPr>
              <a:spLocks noChangeArrowheads="1"/>
            </p:cNvSpPr>
            <p:nvPr/>
          </p:nvSpPr>
          <p:spPr bwMode="hidden">
            <a:xfrm>
              <a:off x="8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7" name="Rectangle 4093"/>
            <p:cNvSpPr>
              <a:spLocks noChangeArrowheads="1"/>
            </p:cNvSpPr>
            <p:nvPr/>
          </p:nvSpPr>
          <p:spPr bwMode="hidden">
            <a:xfrm>
              <a:off x="17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8" name="Rectangle 4094"/>
            <p:cNvSpPr>
              <a:spLocks noChangeArrowheads="1"/>
            </p:cNvSpPr>
            <p:nvPr/>
          </p:nvSpPr>
          <p:spPr bwMode="hidden">
            <a:xfrm>
              <a:off x="26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79" name="Rectangle 4095"/>
            <p:cNvSpPr>
              <a:spLocks noChangeArrowheads="1"/>
            </p:cNvSpPr>
            <p:nvPr/>
          </p:nvSpPr>
          <p:spPr bwMode="hidden">
            <a:xfrm>
              <a:off x="34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0" name="Rectangle 4096"/>
            <p:cNvSpPr>
              <a:spLocks noChangeArrowheads="1"/>
            </p:cNvSpPr>
            <p:nvPr/>
          </p:nvSpPr>
          <p:spPr bwMode="hidden">
            <a:xfrm>
              <a:off x="433"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1" name="Rectangle 4097"/>
            <p:cNvSpPr>
              <a:spLocks noChangeArrowheads="1"/>
            </p:cNvSpPr>
            <p:nvPr/>
          </p:nvSpPr>
          <p:spPr bwMode="hidden">
            <a:xfrm>
              <a:off x="519"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2" name="Rectangle 4098"/>
            <p:cNvSpPr>
              <a:spLocks noChangeArrowheads="1"/>
            </p:cNvSpPr>
            <p:nvPr/>
          </p:nvSpPr>
          <p:spPr bwMode="hidden">
            <a:xfrm>
              <a:off x="60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3" name="Rectangle 4099"/>
            <p:cNvSpPr>
              <a:spLocks noChangeArrowheads="1"/>
            </p:cNvSpPr>
            <p:nvPr/>
          </p:nvSpPr>
          <p:spPr bwMode="hidden">
            <a:xfrm>
              <a:off x="69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4" name="Rectangle 4100"/>
            <p:cNvSpPr>
              <a:spLocks noChangeArrowheads="1"/>
            </p:cNvSpPr>
            <p:nvPr/>
          </p:nvSpPr>
          <p:spPr bwMode="hidden">
            <a:xfrm>
              <a:off x="77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5" name="Rectangle 4101"/>
            <p:cNvSpPr>
              <a:spLocks noChangeArrowheads="1"/>
            </p:cNvSpPr>
            <p:nvPr/>
          </p:nvSpPr>
          <p:spPr bwMode="hidden">
            <a:xfrm>
              <a:off x="864"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6" name="Rectangle 4102"/>
            <p:cNvSpPr>
              <a:spLocks noChangeArrowheads="1"/>
            </p:cNvSpPr>
            <p:nvPr/>
          </p:nvSpPr>
          <p:spPr bwMode="hidden">
            <a:xfrm>
              <a:off x="95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7" name="Rectangle 4103"/>
            <p:cNvSpPr>
              <a:spLocks noChangeArrowheads="1"/>
            </p:cNvSpPr>
            <p:nvPr/>
          </p:nvSpPr>
          <p:spPr bwMode="hidden">
            <a:xfrm>
              <a:off x="103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8" name="Rectangle 4104"/>
            <p:cNvSpPr>
              <a:spLocks noChangeArrowheads="1"/>
            </p:cNvSpPr>
            <p:nvPr/>
          </p:nvSpPr>
          <p:spPr bwMode="hidden">
            <a:xfrm>
              <a:off x="1123"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9" name="Rectangle 4105"/>
            <p:cNvSpPr>
              <a:spLocks noChangeArrowheads="1"/>
            </p:cNvSpPr>
            <p:nvPr/>
          </p:nvSpPr>
          <p:spPr bwMode="hidden">
            <a:xfrm>
              <a:off x="1209"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0" name="Rectangle 4106"/>
            <p:cNvSpPr>
              <a:spLocks noChangeArrowheads="1"/>
            </p:cNvSpPr>
            <p:nvPr/>
          </p:nvSpPr>
          <p:spPr bwMode="hidden">
            <a:xfrm>
              <a:off x="129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1" name="Rectangle 4107"/>
            <p:cNvSpPr>
              <a:spLocks noChangeArrowheads="1"/>
            </p:cNvSpPr>
            <p:nvPr/>
          </p:nvSpPr>
          <p:spPr bwMode="hidden">
            <a:xfrm>
              <a:off x="138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2" name="Rectangle 4108"/>
            <p:cNvSpPr>
              <a:spLocks noChangeArrowheads="1"/>
            </p:cNvSpPr>
            <p:nvPr/>
          </p:nvSpPr>
          <p:spPr bwMode="hidden">
            <a:xfrm>
              <a:off x="146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3" name="Rectangle 4109"/>
            <p:cNvSpPr>
              <a:spLocks noChangeArrowheads="1"/>
            </p:cNvSpPr>
            <p:nvPr/>
          </p:nvSpPr>
          <p:spPr bwMode="hidden">
            <a:xfrm>
              <a:off x="155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4" name="Rectangle 4110"/>
            <p:cNvSpPr>
              <a:spLocks noChangeArrowheads="1"/>
            </p:cNvSpPr>
            <p:nvPr/>
          </p:nvSpPr>
          <p:spPr bwMode="hidden">
            <a:xfrm>
              <a:off x="164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5" name="Rectangle 4111"/>
            <p:cNvSpPr>
              <a:spLocks noChangeArrowheads="1"/>
            </p:cNvSpPr>
            <p:nvPr/>
          </p:nvSpPr>
          <p:spPr bwMode="hidden">
            <a:xfrm>
              <a:off x="172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6" name="Rectangle 4112"/>
            <p:cNvSpPr>
              <a:spLocks noChangeArrowheads="1"/>
            </p:cNvSpPr>
            <p:nvPr/>
          </p:nvSpPr>
          <p:spPr bwMode="hidden">
            <a:xfrm>
              <a:off x="1813"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7" name="Rectangle 4113"/>
            <p:cNvSpPr>
              <a:spLocks noChangeArrowheads="1"/>
            </p:cNvSpPr>
            <p:nvPr/>
          </p:nvSpPr>
          <p:spPr bwMode="hidden">
            <a:xfrm>
              <a:off x="190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8" name="Rectangle 4114"/>
            <p:cNvSpPr>
              <a:spLocks noChangeArrowheads="1"/>
            </p:cNvSpPr>
            <p:nvPr/>
          </p:nvSpPr>
          <p:spPr bwMode="hidden">
            <a:xfrm>
              <a:off x="198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9" name="Rectangle 4115"/>
            <p:cNvSpPr>
              <a:spLocks noChangeArrowheads="1"/>
            </p:cNvSpPr>
            <p:nvPr/>
          </p:nvSpPr>
          <p:spPr bwMode="hidden">
            <a:xfrm>
              <a:off x="207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0" name="Rectangle 4116"/>
            <p:cNvSpPr>
              <a:spLocks noChangeArrowheads="1"/>
            </p:cNvSpPr>
            <p:nvPr/>
          </p:nvSpPr>
          <p:spPr bwMode="hidden">
            <a:xfrm>
              <a:off x="215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1" name="Rectangle 4117"/>
            <p:cNvSpPr>
              <a:spLocks noChangeArrowheads="1"/>
            </p:cNvSpPr>
            <p:nvPr/>
          </p:nvSpPr>
          <p:spPr bwMode="hidden">
            <a:xfrm>
              <a:off x="224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2" name="Rectangle 4118"/>
            <p:cNvSpPr>
              <a:spLocks noChangeArrowheads="1"/>
            </p:cNvSpPr>
            <p:nvPr/>
          </p:nvSpPr>
          <p:spPr bwMode="hidden">
            <a:xfrm>
              <a:off x="233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3" name="Rectangle 4119"/>
            <p:cNvSpPr>
              <a:spLocks noChangeArrowheads="1"/>
            </p:cNvSpPr>
            <p:nvPr/>
          </p:nvSpPr>
          <p:spPr bwMode="hidden">
            <a:xfrm>
              <a:off x="241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4" name="Rectangle 4120"/>
            <p:cNvSpPr>
              <a:spLocks noChangeArrowheads="1"/>
            </p:cNvSpPr>
            <p:nvPr/>
          </p:nvSpPr>
          <p:spPr bwMode="hidden">
            <a:xfrm>
              <a:off x="2503"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5" name="Rectangle 4121"/>
            <p:cNvSpPr>
              <a:spLocks noChangeArrowheads="1"/>
            </p:cNvSpPr>
            <p:nvPr/>
          </p:nvSpPr>
          <p:spPr bwMode="hidden">
            <a:xfrm>
              <a:off x="259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6" name="Rectangle 4122"/>
            <p:cNvSpPr>
              <a:spLocks noChangeArrowheads="1"/>
            </p:cNvSpPr>
            <p:nvPr/>
          </p:nvSpPr>
          <p:spPr bwMode="hidden">
            <a:xfrm>
              <a:off x="267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7" name="Rectangle 4123"/>
            <p:cNvSpPr>
              <a:spLocks noChangeArrowheads="1"/>
            </p:cNvSpPr>
            <p:nvPr/>
          </p:nvSpPr>
          <p:spPr bwMode="hidden">
            <a:xfrm>
              <a:off x="276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8" name="Rectangle 4124"/>
            <p:cNvSpPr>
              <a:spLocks noChangeArrowheads="1"/>
            </p:cNvSpPr>
            <p:nvPr/>
          </p:nvSpPr>
          <p:spPr bwMode="hidden">
            <a:xfrm>
              <a:off x="2848"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9" name="Rectangle 4125"/>
            <p:cNvSpPr>
              <a:spLocks noChangeArrowheads="1"/>
            </p:cNvSpPr>
            <p:nvPr/>
          </p:nvSpPr>
          <p:spPr bwMode="hidden">
            <a:xfrm>
              <a:off x="293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0" name="Rectangle 4126"/>
            <p:cNvSpPr>
              <a:spLocks noChangeArrowheads="1"/>
            </p:cNvSpPr>
            <p:nvPr/>
          </p:nvSpPr>
          <p:spPr bwMode="hidden">
            <a:xfrm>
              <a:off x="302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1" name="Rectangle 4127"/>
            <p:cNvSpPr>
              <a:spLocks noChangeArrowheads="1"/>
            </p:cNvSpPr>
            <p:nvPr/>
          </p:nvSpPr>
          <p:spPr bwMode="hidden">
            <a:xfrm>
              <a:off x="310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2" name="Rectangle 4128"/>
            <p:cNvSpPr>
              <a:spLocks noChangeArrowheads="1"/>
            </p:cNvSpPr>
            <p:nvPr/>
          </p:nvSpPr>
          <p:spPr bwMode="hidden">
            <a:xfrm>
              <a:off x="319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3" name="Rectangle 4129"/>
            <p:cNvSpPr>
              <a:spLocks noChangeArrowheads="1"/>
            </p:cNvSpPr>
            <p:nvPr/>
          </p:nvSpPr>
          <p:spPr bwMode="hidden">
            <a:xfrm>
              <a:off x="328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4" name="Rectangle 4130"/>
            <p:cNvSpPr>
              <a:spLocks noChangeArrowheads="1"/>
            </p:cNvSpPr>
            <p:nvPr/>
          </p:nvSpPr>
          <p:spPr bwMode="hidden">
            <a:xfrm>
              <a:off x="336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5" name="Rectangle 4131"/>
            <p:cNvSpPr>
              <a:spLocks noChangeArrowheads="1"/>
            </p:cNvSpPr>
            <p:nvPr/>
          </p:nvSpPr>
          <p:spPr bwMode="hidden">
            <a:xfrm>
              <a:off x="345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6" name="Rectangle 4132"/>
            <p:cNvSpPr>
              <a:spLocks noChangeArrowheads="1"/>
            </p:cNvSpPr>
            <p:nvPr/>
          </p:nvSpPr>
          <p:spPr bwMode="hidden">
            <a:xfrm>
              <a:off x="3539"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7" name="Rectangle 4133"/>
            <p:cNvSpPr>
              <a:spLocks noChangeArrowheads="1"/>
            </p:cNvSpPr>
            <p:nvPr/>
          </p:nvSpPr>
          <p:spPr bwMode="hidden">
            <a:xfrm>
              <a:off x="362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8" name="Rectangle 4134"/>
            <p:cNvSpPr>
              <a:spLocks noChangeArrowheads="1"/>
            </p:cNvSpPr>
            <p:nvPr/>
          </p:nvSpPr>
          <p:spPr bwMode="hidden">
            <a:xfrm>
              <a:off x="371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19" name="Rectangle 4135"/>
            <p:cNvSpPr>
              <a:spLocks noChangeArrowheads="1"/>
            </p:cNvSpPr>
            <p:nvPr/>
          </p:nvSpPr>
          <p:spPr bwMode="hidden">
            <a:xfrm>
              <a:off x="379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0" name="Rectangle 4136"/>
            <p:cNvSpPr>
              <a:spLocks noChangeArrowheads="1"/>
            </p:cNvSpPr>
            <p:nvPr/>
          </p:nvSpPr>
          <p:spPr bwMode="hidden">
            <a:xfrm>
              <a:off x="388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1" name="Rectangle 4137"/>
            <p:cNvSpPr>
              <a:spLocks noChangeArrowheads="1"/>
            </p:cNvSpPr>
            <p:nvPr/>
          </p:nvSpPr>
          <p:spPr bwMode="hidden">
            <a:xfrm>
              <a:off x="397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2" name="Rectangle 4138"/>
            <p:cNvSpPr>
              <a:spLocks noChangeArrowheads="1"/>
            </p:cNvSpPr>
            <p:nvPr/>
          </p:nvSpPr>
          <p:spPr bwMode="hidden">
            <a:xfrm>
              <a:off x="405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3" name="Rectangle 4139"/>
            <p:cNvSpPr>
              <a:spLocks noChangeArrowheads="1"/>
            </p:cNvSpPr>
            <p:nvPr/>
          </p:nvSpPr>
          <p:spPr bwMode="hidden">
            <a:xfrm>
              <a:off x="4142"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4" name="Rectangle 4140"/>
            <p:cNvSpPr>
              <a:spLocks noChangeArrowheads="1"/>
            </p:cNvSpPr>
            <p:nvPr/>
          </p:nvSpPr>
          <p:spPr bwMode="hidden">
            <a:xfrm>
              <a:off x="4229"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5" name="Rectangle 4141"/>
            <p:cNvSpPr>
              <a:spLocks noChangeArrowheads="1"/>
            </p:cNvSpPr>
            <p:nvPr/>
          </p:nvSpPr>
          <p:spPr bwMode="hidden">
            <a:xfrm>
              <a:off x="431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6" name="Rectangle 4142"/>
            <p:cNvSpPr>
              <a:spLocks noChangeArrowheads="1"/>
            </p:cNvSpPr>
            <p:nvPr/>
          </p:nvSpPr>
          <p:spPr bwMode="hidden">
            <a:xfrm>
              <a:off x="440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7" name="Rectangle 4143"/>
            <p:cNvSpPr>
              <a:spLocks noChangeArrowheads="1"/>
            </p:cNvSpPr>
            <p:nvPr/>
          </p:nvSpPr>
          <p:spPr bwMode="hidden">
            <a:xfrm>
              <a:off x="4487"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8" name="Rectangle 4144"/>
            <p:cNvSpPr>
              <a:spLocks noChangeArrowheads="1"/>
            </p:cNvSpPr>
            <p:nvPr/>
          </p:nvSpPr>
          <p:spPr bwMode="hidden">
            <a:xfrm>
              <a:off x="457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29" name="Rectangle 4145"/>
            <p:cNvSpPr>
              <a:spLocks noChangeArrowheads="1"/>
            </p:cNvSpPr>
            <p:nvPr/>
          </p:nvSpPr>
          <p:spPr bwMode="hidden">
            <a:xfrm>
              <a:off x="466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0" name="Rectangle 4146"/>
            <p:cNvSpPr>
              <a:spLocks noChangeArrowheads="1"/>
            </p:cNvSpPr>
            <p:nvPr/>
          </p:nvSpPr>
          <p:spPr bwMode="hidden">
            <a:xfrm>
              <a:off x="474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1" name="Rectangle 4147"/>
            <p:cNvSpPr>
              <a:spLocks noChangeArrowheads="1"/>
            </p:cNvSpPr>
            <p:nvPr/>
          </p:nvSpPr>
          <p:spPr bwMode="hidden">
            <a:xfrm>
              <a:off x="4832"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2" name="Rectangle 4148"/>
            <p:cNvSpPr>
              <a:spLocks noChangeArrowheads="1"/>
            </p:cNvSpPr>
            <p:nvPr/>
          </p:nvSpPr>
          <p:spPr bwMode="hidden">
            <a:xfrm>
              <a:off x="4919"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3" name="Rectangle 4149"/>
            <p:cNvSpPr>
              <a:spLocks noChangeArrowheads="1"/>
            </p:cNvSpPr>
            <p:nvPr/>
          </p:nvSpPr>
          <p:spPr bwMode="hidden">
            <a:xfrm>
              <a:off x="500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4" name="Rectangle 4150"/>
            <p:cNvSpPr>
              <a:spLocks noChangeArrowheads="1"/>
            </p:cNvSpPr>
            <p:nvPr/>
          </p:nvSpPr>
          <p:spPr bwMode="hidden">
            <a:xfrm>
              <a:off x="509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5" name="Rectangle 4151"/>
            <p:cNvSpPr>
              <a:spLocks noChangeArrowheads="1"/>
            </p:cNvSpPr>
            <p:nvPr/>
          </p:nvSpPr>
          <p:spPr bwMode="hidden">
            <a:xfrm>
              <a:off x="517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6" name="Rectangle 4152"/>
            <p:cNvSpPr>
              <a:spLocks noChangeArrowheads="1"/>
            </p:cNvSpPr>
            <p:nvPr/>
          </p:nvSpPr>
          <p:spPr bwMode="hidden">
            <a:xfrm>
              <a:off x="526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7" name="Rectangle 4153"/>
            <p:cNvSpPr>
              <a:spLocks noChangeArrowheads="1"/>
            </p:cNvSpPr>
            <p:nvPr/>
          </p:nvSpPr>
          <p:spPr bwMode="hidden">
            <a:xfrm>
              <a:off x="535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8" name="Rectangle 4154"/>
            <p:cNvSpPr>
              <a:spLocks noChangeArrowheads="1"/>
            </p:cNvSpPr>
            <p:nvPr/>
          </p:nvSpPr>
          <p:spPr bwMode="hidden">
            <a:xfrm>
              <a:off x="543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39" name="Rectangle 4155"/>
            <p:cNvSpPr>
              <a:spLocks noChangeArrowheads="1"/>
            </p:cNvSpPr>
            <p:nvPr/>
          </p:nvSpPr>
          <p:spPr bwMode="hidden">
            <a:xfrm>
              <a:off x="5523"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40" name="Rectangle 4156"/>
            <p:cNvSpPr>
              <a:spLocks noChangeArrowheads="1"/>
            </p:cNvSpPr>
            <p:nvPr/>
          </p:nvSpPr>
          <p:spPr bwMode="hidden">
            <a:xfrm>
              <a:off x="5609"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41" name="Rectangle 4157"/>
            <p:cNvSpPr>
              <a:spLocks noChangeArrowheads="1"/>
            </p:cNvSpPr>
            <p:nvPr/>
          </p:nvSpPr>
          <p:spPr bwMode="hidden">
            <a:xfrm>
              <a:off x="569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46143" name="Rectangle 4159"/>
          <p:cNvSpPr>
            <a:spLocks noGrp="1" noChangeArrowheads="1"/>
          </p:cNvSpPr>
          <p:nvPr>
            <p:ph type="ctrTitle"/>
          </p:nvPr>
        </p:nvSpPr>
        <p:spPr>
          <a:xfrm>
            <a:off x="685800" y="2438400"/>
            <a:ext cx="7772400" cy="1143000"/>
          </a:xfrm>
        </p:spPr>
        <p:txBody>
          <a:bodyPr anchor="ctr"/>
          <a:lstStyle>
            <a:lvl1pPr algn="ctr">
              <a:defRPr/>
            </a:lvl1pPr>
          </a:lstStyle>
          <a:p>
            <a:pPr lvl="0"/>
            <a:r>
              <a:rPr lang="en-US" altLang="en-US" noProof="0"/>
              <a:t>Click to edit Master title style</a:t>
            </a:r>
            <a:endParaRPr lang="nl-NL" altLang="en-US" noProof="0"/>
          </a:p>
        </p:txBody>
      </p:sp>
      <p:sp>
        <p:nvSpPr>
          <p:cNvPr id="46144" name="Rectangle 4160"/>
          <p:cNvSpPr>
            <a:spLocks noGrp="1" noChangeArrowheads="1"/>
          </p:cNvSpPr>
          <p:nvPr>
            <p:ph type="subTitle" idx="1"/>
          </p:nvPr>
        </p:nvSpPr>
        <p:spPr>
          <a:xfrm>
            <a:off x="1371600" y="3886200"/>
            <a:ext cx="6400800" cy="1600200"/>
          </a:xfrm>
        </p:spPr>
        <p:txBody>
          <a:bodyPr/>
          <a:lstStyle>
            <a:lvl1pPr marL="0" indent="0" algn="ctr">
              <a:buFont typeface="Wingdings" pitchFamily="2" charset="2"/>
              <a:buNone/>
              <a:defRPr/>
            </a:lvl1pPr>
          </a:lstStyle>
          <a:p>
            <a:pPr lvl="0"/>
            <a:r>
              <a:rPr lang="en-US" altLang="en-US" noProof="0"/>
              <a:t>Click to edit Master subtitle style</a:t>
            </a:r>
            <a:endParaRPr lang="nl-NL"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ltLang="en-US"/>
              <a:t>16-10-2001</a:t>
            </a:r>
          </a:p>
        </p:txBody>
      </p:sp>
      <p:sp>
        <p:nvSpPr>
          <p:cNvPr id="5" name="Slide Number Placeholder 4"/>
          <p:cNvSpPr>
            <a:spLocks noGrp="1"/>
          </p:cNvSpPr>
          <p:nvPr>
            <p:ph type="sldNum" sz="quarter" idx="11"/>
          </p:nvPr>
        </p:nvSpPr>
        <p:spPr/>
        <p:txBody>
          <a:bodyPr/>
          <a:lstStyle>
            <a:lvl1pPr>
              <a:defRPr/>
            </a:lvl1pPr>
          </a:lstStyle>
          <a:p>
            <a:fld id="{549AF4CF-DE1D-4F5D-B7E4-5A2E905471C4}" type="slidenum">
              <a:rPr lang="en-US" altLang="en-US"/>
              <a:pPr/>
              <a:t>‹nr.›</a:t>
            </a:fld>
            <a:endParaRPr lang="en-US" altLang="en-US"/>
          </a:p>
        </p:txBody>
      </p:sp>
    </p:spTree>
    <p:extLst>
      <p:ext uri="{BB962C8B-B14F-4D97-AF65-F5344CB8AC3E}">
        <p14:creationId xmlns:p14="http://schemas.microsoft.com/office/powerpoint/2010/main" val="185281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62484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ltLang="en-US"/>
              <a:t>16-10-2001</a:t>
            </a:r>
          </a:p>
        </p:txBody>
      </p:sp>
      <p:sp>
        <p:nvSpPr>
          <p:cNvPr id="5" name="Slide Number Placeholder 4"/>
          <p:cNvSpPr>
            <a:spLocks noGrp="1"/>
          </p:cNvSpPr>
          <p:nvPr>
            <p:ph type="sldNum" sz="quarter" idx="11"/>
          </p:nvPr>
        </p:nvSpPr>
        <p:spPr/>
        <p:txBody>
          <a:bodyPr/>
          <a:lstStyle>
            <a:lvl1pPr>
              <a:defRPr/>
            </a:lvl1pPr>
          </a:lstStyle>
          <a:p>
            <a:fld id="{BCA05401-D618-44BD-B13C-1E3CE71A405D}" type="slidenum">
              <a:rPr lang="en-US" altLang="en-US"/>
              <a:pPr/>
              <a:t>‹nr.›</a:t>
            </a:fld>
            <a:endParaRPr lang="en-US" altLang="en-US"/>
          </a:p>
        </p:txBody>
      </p:sp>
    </p:spTree>
    <p:extLst>
      <p:ext uri="{BB962C8B-B14F-4D97-AF65-F5344CB8AC3E}">
        <p14:creationId xmlns:p14="http://schemas.microsoft.com/office/powerpoint/2010/main" val="156777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ltLang="en-US"/>
              <a:t>16-10-2001</a:t>
            </a:r>
          </a:p>
        </p:txBody>
      </p:sp>
      <p:sp>
        <p:nvSpPr>
          <p:cNvPr id="5" name="Slide Number Placeholder 4"/>
          <p:cNvSpPr>
            <a:spLocks noGrp="1"/>
          </p:cNvSpPr>
          <p:nvPr>
            <p:ph type="sldNum" sz="quarter" idx="11"/>
          </p:nvPr>
        </p:nvSpPr>
        <p:spPr/>
        <p:txBody>
          <a:bodyPr/>
          <a:lstStyle>
            <a:lvl1pPr>
              <a:defRPr/>
            </a:lvl1pPr>
          </a:lstStyle>
          <a:p>
            <a:fld id="{295B34BC-BF5D-42FB-9411-4E53A94F7573}" type="slidenum">
              <a:rPr lang="en-US" altLang="en-US"/>
              <a:pPr/>
              <a:t>‹nr.›</a:t>
            </a:fld>
            <a:endParaRPr lang="en-US" altLang="en-US"/>
          </a:p>
        </p:txBody>
      </p:sp>
    </p:spTree>
    <p:extLst>
      <p:ext uri="{BB962C8B-B14F-4D97-AF65-F5344CB8AC3E}">
        <p14:creationId xmlns:p14="http://schemas.microsoft.com/office/powerpoint/2010/main" val="388615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a:t>16-10-2001</a:t>
            </a:r>
          </a:p>
        </p:txBody>
      </p:sp>
      <p:sp>
        <p:nvSpPr>
          <p:cNvPr id="5" name="Slide Number Placeholder 4"/>
          <p:cNvSpPr>
            <a:spLocks noGrp="1"/>
          </p:cNvSpPr>
          <p:nvPr>
            <p:ph type="sldNum" sz="quarter" idx="11"/>
          </p:nvPr>
        </p:nvSpPr>
        <p:spPr/>
        <p:txBody>
          <a:bodyPr/>
          <a:lstStyle>
            <a:lvl1pPr>
              <a:defRPr/>
            </a:lvl1pPr>
          </a:lstStyle>
          <a:p>
            <a:fld id="{CE56E519-F59B-439C-B232-2B48EB3F23E0}" type="slidenum">
              <a:rPr lang="en-US" altLang="en-US"/>
              <a:pPr/>
              <a:t>‹nr.›</a:t>
            </a:fld>
            <a:endParaRPr lang="en-US" altLang="en-US"/>
          </a:p>
        </p:txBody>
      </p:sp>
    </p:spTree>
    <p:extLst>
      <p:ext uri="{BB962C8B-B14F-4D97-AF65-F5344CB8AC3E}">
        <p14:creationId xmlns:p14="http://schemas.microsoft.com/office/powerpoint/2010/main" val="328081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191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191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ltLang="en-US"/>
              <a:t>16-10-2001</a:t>
            </a:r>
          </a:p>
        </p:txBody>
      </p:sp>
      <p:sp>
        <p:nvSpPr>
          <p:cNvPr id="6" name="Slide Number Placeholder 5"/>
          <p:cNvSpPr>
            <a:spLocks noGrp="1"/>
          </p:cNvSpPr>
          <p:nvPr>
            <p:ph type="sldNum" sz="quarter" idx="11"/>
          </p:nvPr>
        </p:nvSpPr>
        <p:spPr/>
        <p:txBody>
          <a:bodyPr/>
          <a:lstStyle>
            <a:lvl1pPr>
              <a:defRPr/>
            </a:lvl1pPr>
          </a:lstStyle>
          <a:p>
            <a:fld id="{C605CF64-A977-44AE-9DDA-A9B7DF8178D3}" type="slidenum">
              <a:rPr lang="en-US" altLang="en-US"/>
              <a:pPr/>
              <a:t>‹nr.›</a:t>
            </a:fld>
            <a:endParaRPr lang="en-US" altLang="en-US"/>
          </a:p>
        </p:txBody>
      </p:sp>
    </p:spTree>
    <p:extLst>
      <p:ext uri="{BB962C8B-B14F-4D97-AF65-F5344CB8AC3E}">
        <p14:creationId xmlns:p14="http://schemas.microsoft.com/office/powerpoint/2010/main" val="290242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ltLang="en-US"/>
              <a:t>16-10-2001</a:t>
            </a:r>
          </a:p>
        </p:txBody>
      </p:sp>
      <p:sp>
        <p:nvSpPr>
          <p:cNvPr id="8" name="Slide Number Placeholder 7"/>
          <p:cNvSpPr>
            <a:spLocks noGrp="1"/>
          </p:cNvSpPr>
          <p:nvPr>
            <p:ph type="sldNum" sz="quarter" idx="11"/>
          </p:nvPr>
        </p:nvSpPr>
        <p:spPr/>
        <p:txBody>
          <a:bodyPr/>
          <a:lstStyle>
            <a:lvl1pPr>
              <a:defRPr/>
            </a:lvl1pPr>
          </a:lstStyle>
          <a:p>
            <a:fld id="{5F3D760A-39E4-40FC-912F-5AF1ED1AA776}" type="slidenum">
              <a:rPr lang="en-US" altLang="en-US"/>
              <a:pPr/>
              <a:t>‹nr.›</a:t>
            </a:fld>
            <a:endParaRPr lang="en-US" altLang="en-US"/>
          </a:p>
        </p:txBody>
      </p:sp>
    </p:spTree>
    <p:extLst>
      <p:ext uri="{BB962C8B-B14F-4D97-AF65-F5344CB8AC3E}">
        <p14:creationId xmlns:p14="http://schemas.microsoft.com/office/powerpoint/2010/main" val="392304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ltLang="en-US"/>
              <a:t>16-10-2001</a:t>
            </a:r>
          </a:p>
        </p:txBody>
      </p:sp>
      <p:sp>
        <p:nvSpPr>
          <p:cNvPr id="4" name="Slide Number Placeholder 3"/>
          <p:cNvSpPr>
            <a:spLocks noGrp="1"/>
          </p:cNvSpPr>
          <p:nvPr>
            <p:ph type="sldNum" sz="quarter" idx="11"/>
          </p:nvPr>
        </p:nvSpPr>
        <p:spPr/>
        <p:txBody>
          <a:bodyPr/>
          <a:lstStyle>
            <a:lvl1pPr>
              <a:defRPr/>
            </a:lvl1pPr>
          </a:lstStyle>
          <a:p>
            <a:fld id="{44CB626F-C778-4263-B9B6-08E64186B02B}" type="slidenum">
              <a:rPr lang="en-US" altLang="en-US"/>
              <a:pPr/>
              <a:t>‹nr.›</a:t>
            </a:fld>
            <a:endParaRPr lang="en-US" altLang="en-US"/>
          </a:p>
        </p:txBody>
      </p:sp>
    </p:spTree>
    <p:extLst>
      <p:ext uri="{BB962C8B-B14F-4D97-AF65-F5344CB8AC3E}">
        <p14:creationId xmlns:p14="http://schemas.microsoft.com/office/powerpoint/2010/main" val="415085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16-10-2001</a:t>
            </a:r>
          </a:p>
        </p:txBody>
      </p:sp>
      <p:sp>
        <p:nvSpPr>
          <p:cNvPr id="3" name="Slide Number Placeholder 2"/>
          <p:cNvSpPr>
            <a:spLocks noGrp="1"/>
          </p:cNvSpPr>
          <p:nvPr>
            <p:ph type="sldNum" sz="quarter" idx="11"/>
          </p:nvPr>
        </p:nvSpPr>
        <p:spPr/>
        <p:txBody>
          <a:bodyPr/>
          <a:lstStyle>
            <a:lvl1pPr>
              <a:defRPr/>
            </a:lvl1pPr>
          </a:lstStyle>
          <a:p>
            <a:fld id="{B554A5C7-FD55-4FDB-B272-2E9BEF295AFC}" type="slidenum">
              <a:rPr lang="en-US" altLang="en-US"/>
              <a:pPr/>
              <a:t>‹nr.›</a:t>
            </a:fld>
            <a:endParaRPr lang="en-US" altLang="en-US"/>
          </a:p>
        </p:txBody>
      </p:sp>
    </p:spTree>
    <p:extLst>
      <p:ext uri="{BB962C8B-B14F-4D97-AF65-F5344CB8AC3E}">
        <p14:creationId xmlns:p14="http://schemas.microsoft.com/office/powerpoint/2010/main" val="307385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16-10-2001</a:t>
            </a:r>
          </a:p>
        </p:txBody>
      </p:sp>
      <p:sp>
        <p:nvSpPr>
          <p:cNvPr id="6" name="Slide Number Placeholder 5"/>
          <p:cNvSpPr>
            <a:spLocks noGrp="1"/>
          </p:cNvSpPr>
          <p:nvPr>
            <p:ph type="sldNum" sz="quarter" idx="11"/>
          </p:nvPr>
        </p:nvSpPr>
        <p:spPr/>
        <p:txBody>
          <a:bodyPr/>
          <a:lstStyle>
            <a:lvl1pPr>
              <a:defRPr/>
            </a:lvl1pPr>
          </a:lstStyle>
          <a:p>
            <a:fld id="{C530ED91-BF61-45A4-BA37-0D08CDA98920}" type="slidenum">
              <a:rPr lang="en-US" altLang="en-US"/>
              <a:pPr/>
              <a:t>‹nr.›</a:t>
            </a:fld>
            <a:endParaRPr lang="en-US" altLang="en-US"/>
          </a:p>
        </p:txBody>
      </p:sp>
    </p:spTree>
    <p:extLst>
      <p:ext uri="{BB962C8B-B14F-4D97-AF65-F5344CB8AC3E}">
        <p14:creationId xmlns:p14="http://schemas.microsoft.com/office/powerpoint/2010/main" val="275189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16-10-2001</a:t>
            </a:r>
          </a:p>
        </p:txBody>
      </p:sp>
      <p:sp>
        <p:nvSpPr>
          <p:cNvPr id="6" name="Slide Number Placeholder 5"/>
          <p:cNvSpPr>
            <a:spLocks noGrp="1"/>
          </p:cNvSpPr>
          <p:nvPr>
            <p:ph type="sldNum" sz="quarter" idx="11"/>
          </p:nvPr>
        </p:nvSpPr>
        <p:spPr/>
        <p:txBody>
          <a:bodyPr/>
          <a:lstStyle>
            <a:lvl1pPr>
              <a:defRPr/>
            </a:lvl1pPr>
          </a:lstStyle>
          <a:p>
            <a:fld id="{6140F7AE-0ED9-4E2A-887C-84E77D990A5D}" type="slidenum">
              <a:rPr lang="en-US" altLang="en-US"/>
              <a:pPr/>
              <a:t>‹nr.›</a:t>
            </a:fld>
            <a:endParaRPr lang="en-US" altLang="en-US"/>
          </a:p>
        </p:txBody>
      </p:sp>
    </p:spTree>
    <p:extLst>
      <p:ext uri="{BB962C8B-B14F-4D97-AF65-F5344CB8AC3E}">
        <p14:creationId xmlns:p14="http://schemas.microsoft.com/office/powerpoint/2010/main" val="213758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470" name="Group 1462"/>
          <p:cNvGrpSpPr>
            <a:grpSpLocks/>
          </p:cNvGrpSpPr>
          <p:nvPr/>
        </p:nvGrpSpPr>
        <p:grpSpPr bwMode="auto">
          <a:xfrm>
            <a:off x="0" y="0"/>
            <a:ext cx="9144000" cy="6858000"/>
            <a:chOff x="0" y="0"/>
            <a:chExt cx="5760" cy="4320"/>
          </a:xfrm>
        </p:grpSpPr>
        <p:sp>
          <p:nvSpPr>
            <p:cNvPr id="44471" name="Rectangle 1463"/>
            <p:cNvSpPr>
              <a:spLocks noChangeArrowheads="1"/>
            </p:cNvSpPr>
            <p:nvPr userDrawn="1"/>
          </p:nvSpPr>
          <p:spPr bwMode="white">
            <a:xfrm>
              <a:off x="0" y="0"/>
              <a:ext cx="5760" cy="4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72" name="Rectangle 1464"/>
            <p:cNvSpPr>
              <a:spLocks noChangeArrowheads="1"/>
            </p:cNvSpPr>
            <p:nvPr userDrawn="1"/>
          </p:nvSpPr>
          <p:spPr bwMode="auto">
            <a:xfrm>
              <a:off x="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73" name="Rectangle 1465"/>
            <p:cNvSpPr>
              <a:spLocks noChangeArrowheads="1"/>
            </p:cNvSpPr>
            <p:nvPr userDrawn="1"/>
          </p:nvSpPr>
          <p:spPr bwMode="auto">
            <a:xfrm>
              <a:off x="8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74" name="Rectangle 1466"/>
            <p:cNvSpPr>
              <a:spLocks noChangeArrowheads="1"/>
            </p:cNvSpPr>
            <p:nvPr userDrawn="1"/>
          </p:nvSpPr>
          <p:spPr bwMode="auto">
            <a:xfrm>
              <a:off x="17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75" name="Rectangle 1467"/>
            <p:cNvSpPr>
              <a:spLocks noChangeArrowheads="1"/>
            </p:cNvSpPr>
            <p:nvPr userDrawn="1"/>
          </p:nvSpPr>
          <p:spPr bwMode="auto">
            <a:xfrm>
              <a:off x="26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76" name="Rectangle 1468"/>
            <p:cNvSpPr>
              <a:spLocks noChangeArrowheads="1"/>
            </p:cNvSpPr>
            <p:nvPr userDrawn="1"/>
          </p:nvSpPr>
          <p:spPr bwMode="auto">
            <a:xfrm>
              <a:off x="34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77" name="Rectangle 1469"/>
            <p:cNvSpPr>
              <a:spLocks noChangeArrowheads="1"/>
            </p:cNvSpPr>
            <p:nvPr userDrawn="1"/>
          </p:nvSpPr>
          <p:spPr bwMode="auto">
            <a:xfrm>
              <a:off x="43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78" name="Rectangle 1470"/>
            <p:cNvSpPr>
              <a:spLocks noChangeArrowheads="1"/>
            </p:cNvSpPr>
            <p:nvPr userDrawn="1"/>
          </p:nvSpPr>
          <p:spPr bwMode="auto">
            <a:xfrm>
              <a:off x="521"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79" name="Rectangle 1471"/>
            <p:cNvSpPr>
              <a:spLocks noChangeArrowheads="1"/>
            </p:cNvSpPr>
            <p:nvPr userDrawn="1"/>
          </p:nvSpPr>
          <p:spPr bwMode="auto">
            <a:xfrm>
              <a:off x="60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0" name="Rectangle 1472"/>
            <p:cNvSpPr>
              <a:spLocks noChangeArrowheads="1"/>
            </p:cNvSpPr>
            <p:nvPr userDrawn="1"/>
          </p:nvSpPr>
          <p:spPr bwMode="auto">
            <a:xfrm>
              <a:off x="69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1" name="Rectangle 1473"/>
            <p:cNvSpPr>
              <a:spLocks noChangeArrowheads="1"/>
            </p:cNvSpPr>
            <p:nvPr userDrawn="1"/>
          </p:nvSpPr>
          <p:spPr bwMode="auto">
            <a:xfrm>
              <a:off x="78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2" name="Rectangle 1474"/>
            <p:cNvSpPr>
              <a:spLocks noChangeArrowheads="1"/>
            </p:cNvSpPr>
            <p:nvPr userDrawn="1"/>
          </p:nvSpPr>
          <p:spPr bwMode="auto">
            <a:xfrm>
              <a:off x="867"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3" name="Rectangle 1475"/>
            <p:cNvSpPr>
              <a:spLocks noChangeArrowheads="1"/>
            </p:cNvSpPr>
            <p:nvPr userDrawn="1"/>
          </p:nvSpPr>
          <p:spPr bwMode="auto">
            <a:xfrm>
              <a:off x="95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4" name="Rectangle 1476"/>
            <p:cNvSpPr>
              <a:spLocks noChangeArrowheads="1"/>
            </p:cNvSpPr>
            <p:nvPr userDrawn="1"/>
          </p:nvSpPr>
          <p:spPr bwMode="auto">
            <a:xfrm>
              <a:off x="104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5" name="Rectangle 1477"/>
            <p:cNvSpPr>
              <a:spLocks noChangeArrowheads="1"/>
            </p:cNvSpPr>
            <p:nvPr userDrawn="1"/>
          </p:nvSpPr>
          <p:spPr bwMode="auto">
            <a:xfrm>
              <a:off x="112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6" name="Rectangle 1478"/>
            <p:cNvSpPr>
              <a:spLocks noChangeArrowheads="1"/>
            </p:cNvSpPr>
            <p:nvPr userDrawn="1"/>
          </p:nvSpPr>
          <p:spPr bwMode="auto">
            <a:xfrm>
              <a:off x="1214"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7" name="Rectangle 1479"/>
            <p:cNvSpPr>
              <a:spLocks noChangeArrowheads="1"/>
            </p:cNvSpPr>
            <p:nvPr userDrawn="1"/>
          </p:nvSpPr>
          <p:spPr bwMode="auto">
            <a:xfrm>
              <a:off x="130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8" name="Rectangle 1480"/>
            <p:cNvSpPr>
              <a:spLocks noChangeArrowheads="1"/>
            </p:cNvSpPr>
            <p:nvPr userDrawn="1"/>
          </p:nvSpPr>
          <p:spPr bwMode="auto">
            <a:xfrm>
              <a:off x="138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89" name="Rectangle 1481"/>
            <p:cNvSpPr>
              <a:spLocks noChangeArrowheads="1"/>
            </p:cNvSpPr>
            <p:nvPr userDrawn="1"/>
          </p:nvSpPr>
          <p:spPr bwMode="auto">
            <a:xfrm>
              <a:off x="147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0" name="Rectangle 1482"/>
            <p:cNvSpPr>
              <a:spLocks noChangeArrowheads="1"/>
            </p:cNvSpPr>
            <p:nvPr userDrawn="1"/>
          </p:nvSpPr>
          <p:spPr bwMode="auto">
            <a:xfrm>
              <a:off x="156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1" name="Rectangle 1483"/>
            <p:cNvSpPr>
              <a:spLocks noChangeArrowheads="1"/>
            </p:cNvSpPr>
            <p:nvPr userDrawn="1"/>
          </p:nvSpPr>
          <p:spPr bwMode="auto">
            <a:xfrm>
              <a:off x="164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2" name="Rectangle 1484"/>
            <p:cNvSpPr>
              <a:spLocks noChangeArrowheads="1"/>
            </p:cNvSpPr>
            <p:nvPr userDrawn="1"/>
          </p:nvSpPr>
          <p:spPr bwMode="auto">
            <a:xfrm>
              <a:off x="173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3" name="Rectangle 1485"/>
            <p:cNvSpPr>
              <a:spLocks noChangeArrowheads="1"/>
            </p:cNvSpPr>
            <p:nvPr userDrawn="1"/>
          </p:nvSpPr>
          <p:spPr bwMode="auto">
            <a:xfrm>
              <a:off x="182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4" name="Rectangle 1486"/>
            <p:cNvSpPr>
              <a:spLocks noChangeArrowheads="1"/>
            </p:cNvSpPr>
            <p:nvPr userDrawn="1"/>
          </p:nvSpPr>
          <p:spPr bwMode="auto">
            <a:xfrm>
              <a:off x="190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5" name="Rectangle 1487"/>
            <p:cNvSpPr>
              <a:spLocks noChangeArrowheads="1"/>
            </p:cNvSpPr>
            <p:nvPr userDrawn="1"/>
          </p:nvSpPr>
          <p:spPr bwMode="auto">
            <a:xfrm>
              <a:off x="199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6" name="Rectangle 1488"/>
            <p:cNvSpPr>
              <a:spLocks noChangeArrowheads="1"/>
            </p:cNvSpPr>
            <p:nvPr userDrawn="1"/>
          </p:nvSpPr>
          <p:spPr bwMode="auto">
            <a:xfrm>
              <a:off x="208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7" name="Rectangle 1489"/>
            <p:cNvSpPr>
              <a:spLocks noChangeArrowheads="1"/>
            </p:cNvSpPr>
            <p:nvPr userDrawn="1"/>
          </p:nvSpPr>
          <p:spPr bwMode="auto">
            <a:xfrm>
              <a:off x="216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8" name="Rectangle 1490"/>
            <p:cNvSpPr>
              <a:spLocks noChangeArrowheads="1"/>
            </p:cNvSpPr>
            <p:nvPr userDrawn="1"/>
          </p:nvSpPr>
          <p:spPr bwMode="auto">
            <a:xfrm>
              <a:off x="225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99" name="Rectangle 1491"/>
            <p:cNvSpPr>
              <a:spLocks noChangeArrowheads="1"/>
            </p:cNvSpPr>
            <p:nvPr userDrawn="1"/>
          </p:nvSpPr>
          <p:spPr bwMode="auto">
            <a:xfrm>
              <a:off x="234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0" name="Rectangle 1492"/>
            <p:cNvSpPr>
              <a:spLocks noChangeArrowheads="1"/>
            </p:cNvSpPr>
            <p:nvPr userDrawn="1"/>
          </p:nvSpPr>
          <p:spPr bwMode="auto">
            <a:xfrm>
              <a:off x="242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1" name="Rectangle 1493"/>
            <p:cNvSpPr>
              <a:spLocks noChangeArrowheads="1"/>
            </p:cNvSpPr>
            <p:nvPr userDrawn="1"/>
          </p:nvSpPr>
          <p:spPr bwMode="auto">
            <a:xfrm>
              <a:off x="2513"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2" name="Rectangle 1494"/>
            <p:cNvSpPr>
              <a:spLocks noChangeArrowheads="1"/>
            </p:cNvSpPr>
            <p:nvPr userDrawn="1"/>
          </p:nvSpPr>
          <p:spPr bwMode="auto">
            <a:xfrm>
              <a:off x="2600"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3" name="Rectangle 1495"/>
            <p:cNvSpPr>
              <a:spLocks noChangeArrowheads="1"/>
            </p:cNvSpPr>
            <p:nvPr userDrawn="1"/>
          </p:nvSpPr>
          <p:spPr bwMode="auto">
            <a:xfrm>
              <a:off x="268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4" name="Rectangle 1496"/>
            <p:cNvSpPr>
              <a:spLocks noChangeArrowheads="1"/>
            </p:cNvSpPr>
            <p:nvPr userDrawn="1"/>
          </p:nvSpPr>
          <p:spPr bwMode="auto">
            <a:xfrm>
              <a:off x="2773"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5" name="Rectangle 1497"/>
            <p:cNvSpPr>
              <a:spLocks noChangeArrowheads="1"/>
            </p:cNvSpPr>
            <p:nvPr userDrawn="1"/>
          </p:nvSpPr>
          <p:spPr bwMode="auto">
            <a:xfrm>
              <a:off x="2859"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6" name="Rectangle 1498"/>
            <p:cNvSpPr>
              <a:spLocks noChangeArrowheads="1"/>
            </p:cNvSpPr>
            <p:nvPr userDrawn="1"/>
          </p:nvSpPr>
          <p:spPr bwMode="auto">
            <a:xfrm>
              <a:off x="294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7" name="Rectangle 1499"/>
            <p:cNvSpPr>
              <a:spLocks noChangeArrowheads="1"/>
            </p:cNvSpPr>
            <p:nvPr userDrawn="1"/>
          </p:nvSpPr>
          <p:spPr bwMode="auto">
            <a:xfrm>
              <a:off x="3033"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8" name="Rectangle 1500"/>
            <p:cNvSpPr>
              <a:spLocks noChangeArrowheads="1"/>
            </p:cNvSpPr>
            <p:nvPr userDrawn="1"/>
          </p:nvSpPr>
          <p:spPr bwMode="auto">
            <a:xfrm>
              <a:off x="3119"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09" name="Rectangle 1501"/>
            <p:cNvSpPr>
              <a:spLocks noChangeArrowheads="1"/>
            </p:cNvSpPr>
            <p:nvPr userDrawn="1"/>
          </p:nvSpPr>
          <p:spPr bwMode="auto">
            <a:xfrm>
              <a:off x="3206"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0" name="Rectangle 1502"/>
            <p:cNvSpPr>
              <a:spLocks noChangeArrowheads="1"/>
            </p:cNvSpPr>
            <p:nvPr userDrawn="1"/>
          </p:nvSpPr>
          <p:spPr bwMode="auto">
            <a:xfrm>
              <a:off x="3293"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1" name="Rectangle 1503"/>
            <p:cNvSpPr>
              <a:spLocks noChangeArrowheads="1"/>
            </p:cNvSpPr>
            <p:nvPr userDrawn="1"/>
          </p:nvSpPr>
          <p:spPr bwMode="auto">
            <a:xfrm>
              <a:off x="3379"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2" name="Rectangle 1504"/>
            <p:cNvSpPr>
              <a:spLocks noChangeArrowheads="1"/>
            </p:cNvSpPr>
            <p:nvPr userDrawn="1"/>
          </p:nvSpPr>
          <p:spPr bwMode="auto">
            <a:xfrm>
              <a:off x="346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3" name="Rectangle 1505"/>
            <p:cNvSpPr>
              <a:spLocks noChangeArrowheads="1"/>
            </p:cNvSpPr>
            <p:nvPr userDrawn="1"/>
          </p:nvSpPr>
          <p:spPr bwMode="auto">
            <a:xfrm>
              <a:off x="3553"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4" name="Rectangle 1506"/>
            <p:cNvSpPr>
              <a:spLocks noChangeArrowheads="1"/>
            </p:cNvSpPr>
            <p:nvPr userDrawn="1"/>
          </p:nvSpPr>
          <p:spPr bwMode="auto">
            <a:xfrm>
              <a:off x="3639"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5" name="Rectangle 1507"/>
            <p:cNvSpPr>
              <a:spLocks noChangeArrowheads="1"/>
            </p:cNvSpPr>
            <p:nvPr userDrawn="1"/>
          </p:nvSpPr>
          <p:spPr bwMode="auto">
            <a:xfrm>
              <a:off x="372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6" name="Rectangle 1508"/>
            <p:cNvSpPr>
              <a:spLocks noChangeArrowheads="1"/>
            </p:cNvSpPr>
            <p:nvPr userDrawn="1"/>
          </p:nvSpPr>
          <p:spPr bwMode="auto">
            <a:xfrm>
              <a:off x="381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7" name="Rectangle 1509"/>
            <p:cNvSpPr>
              <a:spLocks noChangeArrowheads="1"/>
            </p:cNvSpPr>
            <p:nvPr userDrawn="1"/>
          </p:nvSpPr>
          <p:spPr bwMode="auto">
            <a:xfrm>
              <a:off x="3899"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8" name="Rectangle 1510"/>
            <p:cNvSpPr>
              <a:spLocks noChangeArrowheads="1"/>
            </p:cNvSpPr>
            <p:nvPr userDrawn="1"/>
          </p:nvSpPr>
          <p:spPr bwMode="auto">
            <a:xfrm>
              <a:off x="398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19" name="Rectangle 1511"/>
            <p:cNvSpPr>
              <a:spLocks noChangeArrowheads="1"/>
            </p:cNvSpPr>
            <p:nvPr userDrawn="1"/>
          </p:nvSpPr>
          <p:spPr bwMode="auto">
            <a:xfrm>
              <a:off x="407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0" name="Rectangle 1512"/>
            <p:cNvSpPr>
              <a:spLocks noChangeArrowheads="1"/>
            </p:cNvSpPr>
            <p:nvPr userDrawn="1"/>
          </p:nvSpPr>
          <p:spPr bwMode="auto">
            <a:xfrm>
              <a:off x="4158"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1" name="Rectangle 1513"/>
            <p:cNvSpPr>
              <a:spLocks noChangeArrowheads="1"/>
            </p:cNvSpPr>
            <p:nvPr userDrawn="1"/>
          </p:nvSpPr>
          <p:spPr bwMode="auto">
            <a:xfrm>
              <a:off x="4245"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2" name="Rectangle 1514"/>
            <p:cNvSpPr>
              <a:spLocks noChangeArrowheads="1"/>
            </p:cNvSpPr>
            <p:nvPr userDrawn="1"/>
          </p:nvSpPr>
          <p:spPr bwMode="auto">
            <a:xfrm>
              <a:off x="433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3" name="Rectangle 1515"/>
            <p:cNvSpPr>
              <a:spLocks noChangeArrowheads="1"/>
            </p:cNvSpPr>
            <p:nvPr userDrawn="1"/>
          </p:nvSpPr>
          <p:spPr bwMode="auto">
            <a:xfrm>
              <a:off x="441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4" name="Rectangle 1516"/>
            <p:cNvSpPr>
              <a:spLocks noChangeArrowheads="1"/>
            </p:cNvSpPr>
            <p:nvPr userDrawn="1"/>
          </p:nvSpPr>
          <p:spPr bwMode="auto">
            <a:xfrm>
              <a:off x="4504"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5" name="Rectangle 1517"/>
            <p:cNvSpPr>
              <a:spLocks noChangeArrowheads="1"/>
            </p:cNvSpPr>
            <p:nvPr userDrawn="1"/>
          </p:nvSpPr>
          <p:spPr bwMode="auto">
            <a:xfrm>
              <a:off x="4592"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6" name="Rectangle 1518"/>
            <p:cNvSpPr>
              <a:spLocks noChangeArrowheads="1"/>
            </p:cNvSpPr>
            <p:nvPr userDrawn="1"/>
          </p:nvSpPr>
          <p:spPr bwMode="auto">
            <a:xfrm>
              <a:off x="467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7" name="Rectangle 1519"/>
            <p:cNvSpPr>
              <a:spLocks noChangeArrowheads="1"/>
            </p:cNvSpPr>
            <p:nvPr userDrawn="1"/>
          </p:nvSpPr>
          <p:spPr bwMode="auto">
            <a:xfrm>
              <a:off x="476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8" name="Rectangle 1520"/>
            <p:cNvSpPr>
              <a:spLocks noChangeArrowheads="1"/>
            </p:cNvSpPr>
            <p:nvPr userDrawn="1"/>
          </p:nvSpPr>
          <p:spPr bwMode="auto">
            <a:xfrm>
              <a:off x="4851" y="4232"/>
              <a:ext cx="44"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29" name="Rectangle 1521"/>
            <p:cNvSpPr>
              <a:spLocks noChangeArrowheads="1"/>
            </p:cNvSpPr>
            <p:nvPr userDrawn="1"/>
          </p:nvSpPr>
          <p:spPr bwMode="auto">
            <a:xfrm>
              <a:off x="493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0" name="Rectangle 1522"/>
            <p:cNvSpPr>
              <a:spLocks noChangeArrowheads="1"/>
            </p:cNvSpPr>
            <p:nvPr userDrawn="1"/>
          </p:nvSpPr>
          <p:spPr bwMode="auto">
            <a:xfrm>
              <a:off x="502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1" name="Rectangle 1523"/>
            <p:cNvSpPr>
              <a:spLocks noChangeArrowheads="1"/>
            </p:cNvSpPr>
            <p:nvPr userDrawn="1"/>
          </p:nvSpPr>
          <p:spPr bwMode="auto">
            <a:xfrm>
              <a:off x="511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2" name="Rectangle 1524"/>
            <p:cNvSpPr>
              <a:spLocks noChangeArrowheads="1"/>
            </p:cNvSpPr>
            <p:nvPr userDrawn="1"/>
          </p:nvSpPr>
          <p:spPr bwMode="auto">
            <a:xfrm>
              <a:off x="5198"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3" name="Rectangle 1525"/>
            <p:cNvSpPr>
              <a:spLocks noChangeArrowheads="1"/>
            </p:cNvSpPr>
            <p:nvPr userDrawn="1"/>
          </p:nvSpPr>
          <p:spPr bwMode="auto">
            <a:xfrm>
              <a:off x="528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4" name="Rectangle 1526"/>
            <p:cNvSpPr>
              <a:spLocks noChangeArrowheads="1"/>
            </p:cNvSpPr>
            <p:nvPr userDrawn="1"/>
          </p:nvSpPr>
          <p:spPr bwMode="auto">
            <a:xfrm>
              <a:off x="537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5" name="Rectangle 1527"/>
            <p:cNvSpPr>
              <a:spLocks noChangeArrowheads="1"/>
            </p:cNvSpPr>
            <p:nvPr userDrawn="1"/>
          </p:nvSpPr>
          <p:spPr bwMode="auto">
            <a:xfrm>
              <a:off x="545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6" name="Rectangle 1528"/>
            <p:cNvSpPr>
              <a:spLocks noChangeArrowheads="1"/>
            </p:cNvSpPr>
            <p:nvPr userDrawn="1"/>
          </p:nvSpPr>
          <p:spPr bwMode="auto">
            <a:xfrm>
              <a:off x="5544"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7" name="Rectangle 1529"/>
            <p:cNvSpPr>
              <a:spLocks noChangeArrowheads="1"/>
            </p:cNvSpPr>
            <p:nvPr userDrawn="1"/>
          </p:nvSpPr>
          <p:spPr bwMode="auto">
            <a:xfrm>
              <a:off x="5631"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8" name="Rectangle 1530"/>
            <p:cNvSpPr>
              <a:spLocks noChangeArrowheads="1"/>
            </p:cNvSpPr>
            <p:nvPr userDrawn="1"/>
          </p:nvSpPr>
          <p:spPr bwMode="auto">
            <a:xfrm>
              <a:off x="5717" y="4232"/>
              <a:ext cx="43" cy="44"/>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39" name="Rectangle 1531"/>
            <p:cNvSpPr>
              <a:spLocks noChangeArrowheads="1"/>
            </p:cNvSpPr>
            <p:nvPr userDrawn="1"/>
          </p:nvSpPr>
          <p:spPr bwMode="auto">
            <a:xfrm>
              <a:off x="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0" name="Rectangle 1532"/>
            <p:cNvSpPr>
              <a:spLocks noChangeArrowheads="1"/>
            </p:cNvSpPr>
            <p:nvPr userDrawn="1"/>
          </p:nvSpPr>
          <p:spPr bwMode="auto">
            <a:xfrm>
              <a:off x="8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1" name="Rectangle 1533"/>
            <p:cNvSpPr>
              <a:spLocks noChangeArrowheads="1"/>
            </p:cNvSpPr>
            <p:nvPr userDrawn="1"/>
          </p:nvSpPr>
          <p:spPr bwMode="auto">
            <a:xfrm>
              <a:off x="17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2" name="Rectangle 1534"/>
            <p:cNvSpPr>
              <a:spLocks noChangeArrowheads="1"/>
            </p:cNvSpPr>
            <p:nvPr userDrawn="1"/>
          </p:nvSpPr>
          <p:spPr bwMode="auto">
            <a:xfrm>
              <a:off x="26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3" name="Rectangle 1535"/>
            <p:cNvSpPr>
              <a:spLocks noChangeArrowheads="1"/>
            </p:cNvSpPr>
            <p:nvPr userDrawn="1"/>
          </p:nvSpPr>
          <p:spPr bwMode="auto">
            <a:xfrm>
              <a:off x="34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4" name="Rectangle 1536"/>
            <p:cNvSpPr>
              <a:spLocks noChangeArrowheads="1"/>
            </p:cNvSpPr>
            <p:nvPr userDrawn="1"/>
          </p:nvSpPr>
          <p:spPr bwMode="auto">
            <a:xfrm>
              <a:off x="43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5" name="Rectangle 1537"/>
            <p:cNvSpPr>
              <a:spLocks noChangeArrowheads="1"/>
            </p:cNvSpPr>
            <p:nvPr userDrawn="1"/>
          </p:nvSpPr>
          <p:spPr bwMode="auto">
            <a:xfrm>
              <a:off x="521"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6" name="Rectangle 1538"/>
            <p:cNvSpPr>
              <a:spLocks noChangeArrowheads="1"/>
            </p:cNvSpPr>
            <p:nvPr userDrawn="1"/>
          </p:nvSpPr>
          <p:spPr bwMode="auto">
            <a:xfrm>
              <a:off x="60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7" name="Rectangle 1539"/>
            <p:cNvSpPr>
              <a:spLocks noChangeArrowheads="1"/>
            </p:cNvSpPr>
            <p:nvPr userDrawn="1"/>
          </p:nvSpPr>
          <p:spPr bwMode="auto">
            <a:xfrm>
              <a:off x="69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8" name="Rectangle 1540"/>
            <p:cNvSpPr>
              <a:spLocks noChangeArrowheads="1"/>
            </p:cNvSpPr>
            <p:nvPr userDrawn="1"/>
          </p:nvSpPr>
          <p:spPr bwMode="auto">
            <a:xfrm>
              <a:off x="78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49" name="Rectangle 1541"/>
            <p:cNvSpPr>
              <a:spLocks noChangeArrowheads="1"/>
            </p:cNvSpPr>
            <p:nvPr userDrawn="1"/>
          </p:nvSpPr>
          <p:spPr bwMode="auto">
            <a:xfrm>
              <a:off x="867"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0" name="Rectangle 1542"/>
            <p:cNvSpPr>
              <a:spLocks noChangeArrowheads="1"/>
            </p:cNvSpPr>
            <p:nvPr userDrawn="1"/>
          </p:nvSpPr>
          <p:spPr bwMode="auto">
            <a:xfrm>
              <a:off x="95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1" name="Rectangle 1543"/>
            <p:cNvSpPr>
              <a:spLocks noChangeArrowheads="1"/>
            </p:cNvSpPr>
            <p:nvPr userDrawn="1"/>
          </p:nvSpPr>
          <p:spPr bwMode="auto">
            <a:xfrm>
              <a:off x="104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2" name="Rectangle 1544"/>
            <p:cNvSpPr>
              <a:spLocks noChangeArrowheads="1"/>
            </p:cNvSpPr>
            <p:nvPr userDrawn="1"/>
          </p:nvSpPr>
          <p:spPr bwMode="auto">
            <a:xfrm>
              <a:off x="112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3" name="Rectangle 1545"/>
            <p:cNvSpPr>
              <a:spLocks noChangeArrowheads="1"/>
            </p:cNvSpPr>
            <p:nvPr userDrawn="1"/>
          </p:nvSpPr>
          <p:spPr bwMode="auto">
            <a:xfrm>
              <a:off x="1214"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4" name="Rectangle 1546"/>
            <p:cNvSpPr>
              <a:spLocks noChangeArrowheads="1"/>
            </p:cNvSpPr>
            <p:nvPr userDrawn="1"/>
          </p:nvSpPr>
          <p:spPr bwMode="auto">
            <a:xfrm>
              <a:off x="130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5" name="Rectangle 1547"/>
            <p:cNvSpPr>
              <a:spLocks noChangeArrowheads="1"/>
            </p:cNvSpPr>
            <p:nvPr userDrawn="1"/>
          </p:nvSpPr>
          <p:spPr bwMode="auto">
            <a:xfrm>
              <a:off x="138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6" name="Rectangle 1548"/>
            <p:cNvSpPr>
              <a:spLocks noChangeArrowheads="1"/>
            </p:cNvSpPr>
            <p:nvPr userDrawn="1"/>
          </p:nvSpPr>
          <p:spPr bwMode="auto">
            <a:xfrm>
              <a:off x="147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7" name="Rectangle 1549"/>
            <p:cNvSpPr>
              <a:spLocks noChangeArrowheads="1"/>
            </p:cNvSpPr>
            <p:nvPr userDrawn="1"/>
          </p:nvSpPr>
          <p:spPr bwMode="auto">
            <a:xfrm>
              <a:off x="156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8" name="Rectangle 1550"/>
            <p:cNvSpPr>
              <a:spLocks noChangeArrowheads="1"/>
            </p:cNvSpPr>
            <p:nvPr userDrawn="1"/>
          </p:nvSpPr>
          <p:spPr bwMode="auto">
            <a:xfrm>
              <a:off x="164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59" name="Rectangle 1551"/>
            <p:cNvSpPr>
              <a:spLocks noChangeArrowheads="1"/>
            </p:cNvSpPr>
            <p:nvPr userDrawn="1"/>
          </p:nvSpPr>
          <p:spPr bwMode="auto">
            <a:xfrm>
              <a:off x="173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0" name="Rectangle 1552"/>
            <p:cNvSpPr>
              <a:spLocks noChangeArrowheads="1"/>
            </p:cNvSpPr>
            <p:nvPr userDrawn="1"/>
          </p:nvSpPr>
          <p:spPr bwMode="auto">
            <a:xfrm>
              <a:off x="182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1" name="Rectangle 1553"/>
            <p:cNvSpPr>
              <a:spLocks noChangeArrowheads="1"/>
            </p:cNvSpPr>
            <p:nvPr userDrawn="1"/>
          </p:nvSpPr>
          <p:spPr bwMode="auto">
            <a:xfrm>
              <a:off x="190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2" name="Rectangle 1554"/>
            <p:cNvSpPr>
              <a:spLocks noChangeArrowheads="1"/>
            </p:cNvSpPr>
            <p:nvPr userDrawn="1"/>
          </p:nvSpPr>
          <p:spPr bwMode="auto">
            <a:xfrm>
              <a:off x="199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3" name="Rectangle 1555"/>
            <p:cNvSpPr>
              <a:spLocks noChangeArrowheads="1"/>
            </p:cNvSpPr>
            <p:nvPr userDrawn="1"/>
          </p:nvSpPr>
          <p:spPr bwMode="auto">
            <a:xfrm>
              <a:off x="208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4" name="Rectangle 1556"/>
            <p:cNvSpPr>
              <a:spLocks noChangeArrowheads="1"/>
            </p:cNvSpPr>
            <p:nvPr userDrawn="1"/>
          </p:nvSpPr>
          <p:spPr bwMode="auto">
            <a:xfrm>
              <a:off x="216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5" name="Rectangle 1557"/>
            <p:cNvSpPr>
              <a:spLocks noChangeArrowheads="1"/>
            </p:cNvSpPr>
            <p:nvPr userDrawn="1"/>
          </p:nvSpPr>
          <p:spPr bwMode="auto">
            <a:xfrm>
              <a:off x="225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6" name="Rectangle 1558"/>
            <p:cNvSpPr>
              <a:spLocks noChangeArrowheads="1"/>
            </p:cNvSpPr>
            <p:nvPr userDrawn="1"/>
          </p:nvSpPr>
          <p:spPr bwMode="auto">
            <a:xfrm>
              <a:off x="234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7" name="Rectangle 1559"/>
            <p:cNvSpPr>
              <a:spLocks noChangeArrowheads="1"/>
            </p:cNvSpPr>
            <p:nvPr userDrawn="1"/>
          </p:nvSpPr>
          <p:spPr bwMode="auto">
            <a:xfrm>
              <a:off x="242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8" name="Rectangle 1560"/>
            <p:cNvSpPr>
              <a:spLocks noChangeArrowheads="1"/>
            </p:cNvSpPr>
            <p:nvPr userDrawn="1"/>
          </p:nvSpPr>
          <p:spPr bwMode="auto">
            <a:xfrm>
              <a:off x="2513"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69" name="Rectangle 1561"/>
            <p:cNvSpPr>
              <a:spLocks noChangeArrowheads="1"/>
            </p:cNvSpPr>
            <p:nvPr userDrawn="1"/>
          </p:nvSpPr>
          <p:spPr bwMode="auto">
            <a:xfrm>
              <a:off x="2600"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0" name="Rectangle 1562"/>
            <p:cNvSpPr>
              <a:spLocks noChangeArrowheads="1"/>
            </p:cNvSpPr>
            <p:nvPr userDrawn="1"/>
          </p:nvSpPr>
          <p:spPr bwMode="auto">
            <a:xfrm>
              <a:off x="268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1" name="Rectangle 1563"/>
            <p:cNvSpPr>
              <a:spLocks noChangeArrowheads="1"/>
            </p:cNvSpPr>
            <p:nvPr userDrawn="1"/>
          </p:nvSpPr>
          <p:spPr bwMode="auto">
            <a:xfrm>
              <a:off x="2773"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2" name="Rectangle 1564"/>
            <p:cNvSpPr>
              <a:spLocks noChangeArrowheads="1"/>
            </p:cNvSpPr>
            <p:nvPr userDrawn="1"/>
          </p:nvSpPr>
          <p:spPr bwMode="auto">
            <a:xfrm>
              <a:off x="2859"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3" name="Rectangle 1565"/>
            <p:cNvSpPr>
              <a:spLocks noChangeArrowheads="1"/>
            </p:cNvSpPr>
            <p:nvPr userDrawn="1"/>
          </p:nvSpPr>
          <p:spPr bwMode="auto">
            <a:xfrm>
              <a:off x="294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4" name="Rectangle 1566"/>
            <p:cNvSpPr>
              <a:spLocks noChangeArrowheads="1"/>
            </p:cNvSpPr>
            <p:nvPr userDrawn="1"/>
          </p:nvSpPr>
          <p:spPr bwMode="auto">
            <a:xfrm>
              <a:off x="3033"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5" name="Rectangle 1567"/>
            <p:cNvSpPr>
              <a:spLocks noChangeArrowheads="1"/>
            </p:cNvSpPr>
            <p:nvPr userDrawn="1"/>
          </p:nvSpPr>
          <p:spPr bwMode="auto">
            <a:xfrm>
              <a:off x="3119"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6" name="Rectangle 1568"/>
            <p:cNvSpPr>
              <a:spLocks noChangeArrowheads="1"/>
            </p:cNvSpPr>
            <p:nvPr userDrawn="1"/>
          </p:nvSpPr>
          <p:spPr bwMode="auto">
            <a:xfrm>
              <a:off x="3206"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7" name="Rectangle 1569"/>
            <p:cNvSpPr>
              <a:spLocks noChangeArrowheads="1"/>
            </p:cNvSpPr>
            <p:nvPr userDrawn="1"/>
          </p:nvSpPr>
          <p:spPr bwMode="auto">
            <a:xfrm>
              <a:off x="3293"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8" name="Rectangle 1570"/>
            <p:cNvSpPr>
              <a:spLocks noChangeArrowheads="1"/>
            </p:cNvSpPr>
            <p:nvPr userDrawn="1"/>
          </p:nvSpPr>
          <p:spPr bwMode="auto">
            <a:xfrm>
              <a:off x="3379"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79" name="Rectangle 1571"/>
            <p:cNvSpPr>
              <a:spLocks noChangeArrowheads="1"/>
            </p:cNvSpPr>
            <p:nvPr userDrawn="1"/>
          </p:nvSpPr>
          <p:spPr bwMode="auto">
            <a:xfrm>
              <a:off x="346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0" name="Rectangle 1572"/>
            <p:cNvSpPr>
              <a:spLocks noChangeArrowheads="1"/>
            </p:cNvSpPr>
            <p:nvPr userDrawn="1"/>
          </p:nvSpPr>
          <p:spPr bwMode="auto">
            <a:xfrm>
              <a:off x="3553"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1" name="Rectangle 1573"/>
            <p:cNvSpPr>
              <a:spLocks noChangeArrowheads="1"/>
            </p:cNvSpPr>
            <p:nvPr userDrawn="1"/>
          </p:nvSpPr>
          <p:spPr bwMode="auto">
            <a:xfrm>
              <a:off x="3639"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2" name="Rectangle 1574"/>
            <p:cNvSpPr>
              <a:spLocks noChangeArrowheads="1"/>
            </p:cNvSpPr>
            <p:nvPr userDrawn="1"/>
          </p:nvSpPr>
          <p:spPr bwMode="auto">
            <a:xfrm>
              <a:off x="372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3" name="Rectangle 1575"/>
            <p:cNvSpPr>
              <a:spLocks noChangeArrowheads="1"/>
            </p:cNvSpPr>
            <p:nvPr userDrawn="1"/>
          </p:nvSpPr>
          <p:spPr bwMode="auto">
            <a:xfrm>
              <a:off x="381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4" name="Rectangle 1576"/>
            <p:cNvSpPr>
              <a:spLocks noChangeArrowheads="1"/>
            </p:cNvSpPr>
            <p:nvPr userDrawn="1"/>
          </p:nvSpPr>
          <p:spPr bwMode="auto">
            <a:xfrm>
              <a:off x="3899"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5" name="Rectangle 1577"/>
            <p:cNvSpPr>
              <a:spLocks noChangeArrowheads="1"/>
            </p:cNvSpPr>
            <p:nvPr userDrawn="1"/>
          </p:nvSpPr>
          <p:spPr bwMode="auto">
            <a:xfrm>
              <a:off x="398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6" name="Rectangle 1578"/>
            <p:cNvSpPr>
              <a:spLocks noChangeArrowheads="1"/>
            </p:cNvSpPr>
            <p:nvPr userDrawn="1"/>
          </p:nvSpPr>
          <p:spPr bwMode="auto">
            <a:xfrm>
              <a:off x="407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7" name="Rectangle 1579"/>
            <p:cNvSpPr>
              <a:spLocks noChangeArrowheads="1"/>
            </p:cNvSpPr>
            <p:nvPr userDrawn="1"/>
          </p:nvSpPr>
          <p:spPr bwMode="auto">
            <a:xfrm>
              <a:off x="4158"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8" name="Rectangle 1580"/>
            <p:cNvSpPr>
              <a:spLocks noChangeArrowheads="1"/>
            </p:cNvSpPr>
            <p:nvPr userDrawn="1"/>
          </p:nvSpPr>
          <p:spPr bwMode="auto">
            <a:xfrm>
              <a:off x="4245"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89" name="Rectangle 1581"/>
            <p:cNvSpPr>
              <a:spLocks noChangeArrowheads="1"/>
            </p:cNvSpPr>
            <p:nvPr userDrawn="1"/>
          </p:nvSpPr>
          <p:spPr bwMode="auto">
            <a:xfrm>
              <a:off x="433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0" name="Rectangle 1582"/>
            <p:cNvSpPr>
              <a:spLocks noChangeArrowheads="1"/>
            </p:cNvSpPr>
            <p:nvPr userDrawn="1"/>
          </p:nvSpPr>
          <p:spPr bwMode="auto">
            <a:xfrm>
              <a:off x="441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1" name="Rectangle 1583"/>
            <p:cNvSpPr>
              <a:spLocks noChangeArrowheads="1"/>
            </p:cNvSpPr>
            <p:nvPr userDrawn="1"/>
          </p:nvSpPr>
          <p:spPr bwMode="auto">
            <a:xfrm>
              <a:off x="4504"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2" name="Rectangle 1584"/>
            <p:cNvSpPr>
              <a:spLocks noChangeArrowheads="1"/>
            </p:cNvSpPr>
            <p:nvPr userDrawn="1"/>
          </p:nvSpPr>
          <p:spPr bwMode="auto">
            <a:xfrm>
              <a:off x="4592"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3" name="Rectangle 1585"/>
            <p:cNvSpPr>
              <a:spLocks noChangeArrowheads="1"/>
            </p:cNvSpPr>
            <p:nvPr userDrawn="1"/>
          </p:nvSpPr>
          <p:spPr bwMode="auto">
            <a:xfrm>
              <a:off x="467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4" name="Rectangle 1586"/>
            <p:cNvSpPr>
              <a:spLocks noChangeArrowheads="1"/>
            </p:cNvSpPr>
            <p:nvPr userDrawn="1"/>
          </p:nvSpPr>
          <p:spPr bwMode="auto">
            <a:xfrm>
              <a:off x="476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5" name="Rectangle 1587"/>
            <p:cNvSpPr>
              <a:spLocks noChangeArrowheads="1"/>
            </p:cNvSpPr>
            <p:nvPr userDrawn="1"/>
          </p:nvSpPr>
          <p:spPr bwMode="auto">
            <a:xfrm>
              <a:off x="4851" y="49"/>
              <a:ext cx="44"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6" name="Rectangle 1588"/>
            <p:cNvSpPr>
              <a:spLocks noChangeArrowheads="1"/>
            </p:cNvSpPr>
            <p:nvPr userDrawn="1"/>
          </p:nvSpPr>
          <p:spPr bwMode="auto">
            <a:xfrm>
              <a:off x="493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7" name="Rectangle 1589"/>
            <p:cNvSpPr>
              <a:spLocks noChangeArrowheads="1"/>
            </p:cNvSpPr>
            <p:nvPr userDrawn="1"/>
          </p:nvSpPr>
          <p:spPr bwMode="auto">
            <a:xfrm>
              <a:off x="502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8" name="Rectangle 1590"/>
            <p:cNvSpPr>
              <a:spLocks noChangeArrowheads="1"/>
            </p:cNvSpPr>
            <p:nvPr userDrawn="1"/>
          </p:nvSpPr>
          <p:spPr bwMode="auto">
            <a:xfrm>
              <a:off x="511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599" name="Rectangle 1591"/>
            <p:cNvSpPr>
              <a:spLocks noChangeArrowheads="1"/>
            </p:cNvSpPr>
            <p:nvPr userDrawn="1"/>
          </p:nvSpPr>
          <p:spPr bwMode="auto">
            <a:xfrm>
              <a:off x="5198"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600" name="Rectangle 1592"/>
            <p:cNvSpPr>
              <a:spLocks noChangeArrowheads="1"/>
            </p:cNvSpPr>
            <p:nvPr userDrawn="1"/>
          </p:nvSpPr>
          <p:spPr bwMode="auto">
            <a:xfrm>
              <a:off x="528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601" name="Rectangle 1593"/>
            <p:cNvSpPr>
              <a:spLocks noChangeArrowheads="1"/>
            </p:cNvSpPr>
            <p:nvPr userDrawn="1"/>
          </p:nvSpPr>
          <p:spPr bwMode="auto">
            <a:xfrm>
              <a:off x="537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602" name="Rectangle 1594"/>
            <p:cNvSpPr>
              <a:spLocks noChangeArrowheads="1"/>
            </p:cNvSpPr>
            <p:nvPr userDrawn="1"/>
          </p:nvSpPr>
          <p:spPr bwMode="auto">
            <a:xfrm>
              <a:off x="545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603" name="Rectangle 1595"/>
            <p:cNvSpPr>
              <a:spLocks noChangeArrowheads="1"/>
            </p:cNvSpPr>
            <p:nvPr userDrawn="1"/>
          </p:nvSpPr>
          <p:spPr bwMode="auto">
            <a:xfrm>
              <a:off x="5544"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604" name="Rectangle 1596"/>
            <p:cNvSpPr>
              <a:spLocks noChangeArrowheads="1"/>
            </p:cNvSpPr>
            <p:nvPr userDrawn="1"/>
          </p:nvSpPr>
          <p:spPr bwMode="auto">
            <a:xfrm>
              <a:off x="5631"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605" name="Rectangle 1597"/>
            <p:cNvSpPr>
              <a:spLocks noChangeArrowheads="1"/>
            </p:cNvSpPr>
            <p:nvPr userDrawn="1"/>
          </p:nvSpPr>
          <p:spPr bwMode="auto">
            <a:xfrm>
              <a:off x="5717" y="49"/>
              <a:ext cx="43" cy="43"/>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44606" name="Picture 1598" descr="C:\Mijn documenten\erasmus_mc\logo_wmf_zwart\E_ZW.WMF"/>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4790" y="163"/>
              <a:ext cx="85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469" name="Group 1461"/>
          <p:cNvGrpSpPr>
            <a:grpSpLocks/>
          </p:cNvGrpSpPr>
          <p:nvPr/>
        </p:nvGrpSpPr>
        <p:grpSpPr bwMode="auto">
          <a:xfrm>
            <a:off x="0" y="0"/>
            <a:ext cx="9144000" cy="6858000"/>
            <a:chOff x="0" y="0"/>
            <a:chExt cx="5760" cy="4320"/>
          </a:xfrm>
        </p:grpSpPr>
        <p:pic>
          <p:nvPicPr>
            <p:cNvPr id="44468" name="Picture 1460" descr="C:\Mijn documenten\erasmus_mc\logo_ondergronden\sb_wit.pcx"/>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hidden">
            <a:xfrm>
              <a:off x="0" y="0"/>
              <a:ext cx="5760" cy="4320"/>
            </a:xfrm>
            <a:prstGeom prst="rect">
              <a:avLst/>
            </a:prstGeom>
            <a:noFill/>
            <a:extLst>
              <a:ext uri="{909E8E84-426E-40DD-AFC4-6F175D3DCCD1}">
                <a14:hiddenFill xmlns:a14="http://schemas.microsoft.com/office/drawing/2010/main">
                  <a:solidFill>
                    <a:srgbClr val="FFFFFF"/>
                  </a:solidFill>
                </a14:hiddenFill>
              </a:ext>
            </a:extLst>
          </p:spPr>
        </p:pic>
        <p:sp>
          <p:nvSpPr>
            <p:cNvPr id="44331" name="Rectangle 1323"/>
            <p:cNvSpPr>
              <a:spLocks noChangeArrowheads="1"/>
            </p:cNvSpPr>
            <p:nvPr/>
          </p:nvSpPr>
          <p:spPr bwMode="hidden">
            <a:xfrm>
              <a:off x="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2" name="Rectangle 1324"/>
            <p:cNvSpPr>
              <a:spLocks noChangeArrowheads="1"/>
            </p:cNvSpPr>
            <p:nvPr/>
          </p:nvSpPr>
          <p:spPr bwMode="hidden">
            <a:xfrm>
              <a:off x="8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3" name="Rectangle 1325"/>
            <p:cNvSpPr>
              <a:spLocks noChangeArrowheads="1"/>
            </p:cNvSpPr>
            <p:nvPr/>
          </p:nvSpPr>
          <p:spPr bwMode="hidden">
            <a:xfrm>
              <a:off x="17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4" name="Rectangle 1326"/>
            <p:cNvSpPr>
              <a:spLocks noChangeArrowheads="1"/>
            </p:cNvSpPr>
            <p:nvPr/>
          </p:nvSpPr>
          <p:spPr bwMode="hidden">
            <a:xfrm>
              <a:off x="26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5" name="Rectangle 1327"/>
            <p:cNvSpPr>
              <a:spLocks noChangeArrowheads="1"/>
            </p:cNvSpPr>
            <p:nvPr/>
          </p:nvSpPr>
          <p:spPr bwMode="hidden">
            <a:xfrm>
              <a:off x="34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6" name="Rectangle 1328"/>
            <p:cNvSpPr>
              <a:spLocks noChangeArrowheads="1"/>
            </p:cNvSpPr>
            <p:nvPr/>
          </p:nvSpPr>
          <p:spPr bwMode="hidden">
            <a:xfrm>
              <a:off x="433"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7" name="Rectangle 1329"/>
            <p:cNvSpPr>
              <a:spLocks noChangeArrowheads="1"/>
            </p:cNvSpPr>
            <p:nvPr/>
          </p:nvSpPr>
          <p:spPr bwMode="hidden">
            <a:xfrm>
              <a:off x="519"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8" name="Rectangle 1330"/>
            <p:cNvSpPr>
              <a:spLocks noChangeArrowheads="1"/>
            </p:cNvSpPr>
            <p:nvPr/>
          </p:nvSpPr>
          <p:spPr bwMode="hidden">
            <a:xfrm>
              <a:off x="60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9" name="Rectangle 1331"/>
            <p:cNvSpPr>
              <a:spLocks noChangeArrowheads="1"/>
            </p:cNvSpPr>
            <p:nvPr/>
          </p:nvSpPr>
          <p:spPr bwMode="hidden">
            <a:xfrm>
              <a:off x="69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0" name="Rectangle 1332"/>
            <p:cNvSpPr>
              <a:spLocks noChangeArrowheads="1"/>
            </p:cNvSpPr>
            <p:nvPr/>
          </p:nvSpPr>
          <p:spPr bwMode="hidden">
            <a:xfrm>
              <a:off x="77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1" name="Rectangle 1333"/>
            <p:cNvSpPr>
              <a:spLocks noChangeArrowheads="1"/>
            </p:cNvSpPr>
            <p:nvPr/>
          </p:nvSpPr>
          <p:spPr bwMode="hidden">
            <a:xfrm>
              <a:off x="864"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2" name="Rectangle 1334"/>
            <p:cNvSpPr>
              <a:spLocks noChangeArrowheads="1"/>
            </p:cNvSpPr>
            <p:nvPr/>
          </p:nvSpPr>
          <p:spPr bwMode="hidden">
            <a:xfrm>
              <a:off x="95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3" name="Rectangle 1335"/>
            <p:cNvSpPr>
              <a:spLocks noChangeArrowheads="1"/>
            </p:cNvSpPr>
            <p:nvPr/>
          </p:nvSpPr>
          <p:spPr bwMode="hidden">
            <a:xfrm>
              <a:off x="103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4" name="Rectangle 1336"/>
            <p:cNvSpPr>
              <a:spLocks noChangeArrowheads="1"/>
            </p:cNvSpPr>
            <p:nvPr/>
          </p:nvSpPr>
          <p:spPr bwMode="hidden">
            <a:xfrm>
              <a:off x="1123"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5" name="Rectangle 1337"/>
            <p:cNvSpPr>
              <a:spLocks noChangeArrowheads="1"/>
            </p:cNvSpPr>
            <p:nvPr/>
          </p:nvSpPr>
          <p:spPr bwMode="hidden">
            <a:xfrm>
              <a:off x="1209"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6" name="Rectangle 1338"/>
            <p:cNvSpPr>
              <a:spLocks noChangeArrowheads="1"/>
            </p:cNvSpPr>
            <p:nvPr/>
          </p:nvSpPr>
          <p:spPr bwMode="hidden">
            <a:xfrm>
              <a:off x="129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7" name="Rectangle 1339"/>
            <p:cNvSpPr>
              <a:spLocks noChangeArrowheads="1"/>
            </p:cNvSpPr>
            <p:nvPr/>
          </p:nvSpPr>
          <p:spPr bwMode="hidden">
            <a:xfrm>
              <a:off x="138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8" name="Rectangle 1340"/>
            <p:cNvSpPr>
              <a:spLocks noChangeArrowheads="1"/>
            </p:cNvSpPr>
            <p:nvPr/>
          </p:nvSpPr>
          <p:spPr bwMode="hidden">
            <a:xfrm>
              <a:off x="146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9" name="Rectangle 1341"/>
            <p:cNvSpPr>
              <a:spLocks noChangeArrowheads="1"/>
            </p:cNvSpPr>
            <p:nvPr/>
          </p:nvSpPr>
          <p:spPr bwMode="hidden">
            <a:xfrm>
              <a:off x="155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0" name="Rectangle 1342"/>
            <p:cNvSpPr>
              <a:spLocks noChangeArrowheads="1"/>
            </p:cNvSpPr>
            <p:nvPr/>
          </p:nvSpPr>
          <p:spPr bwMode="hidden">
            <a:xfrm>
              <a:off x="164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1" name="Rectangle 1343"/>
            <p:cNvSpPr>
              <a:spLocks noChangeArrowheads="1"/>
            </p:cNvSpPr>
            <p:nvPr/>
          </p:nvSpPr>
          <p:spPr bwMode="hidden">
            <a:xfrm>
              <a:off x="172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2" name="Rectangle 1344"/>
            <p:cNvSpPr>
              <a:spLocks noChangeArrowheads="1"/>
            </p:cNvSpPr>
            <p:nvPr/>
          </p:nvSpPr>
          <p:spPr bwMode="hidden">
            <a:xfrm>
              <a:off x="1813"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3" name="Rectangle 1345"/>
            <p:cNvSpPr>
              <a:spLocks noChangeArrowheads="1"/>
            </p:cNvSpPr>
            <p:nvPr/>
          </p:nvSpPr>
          <p:spPr bwMode="hidden">
            <a:xfrm>
              <a:off x="190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4" name="Rectangle 1346"/>
            <p:cNvSpPr>
              <a:spLocks noChangeArrowheads="1"/>
            </p:cNvSpPr>
            <p:nvPr/>
          </p:nvSpPr>
          <p:spPr bwMode="hidden">
            <a:xfrm>
              <a:off x="198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5" name="Rectangle 1347"/>
            <p:cNvSpPr>
              <a:spLocks noChangeArrowheads="1"/>
            </p:cNvSpPr>
            <p:nvPr/>
          </p:nvSpPr>
          <p:spPr bwMode="hidden">
            <a:xfrm>
              <a:off x="207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6" name="Rectangle 1348"/>
            <p:cNvSpPr>
              <a:spLocks noChangeArrowheads="1"/>
            </p:cNvSpPr>
            <p:nvPr/>
          </p:nvSpPr>
          <p:spPr bwMode="hidden">
            <a:xfrm>
              <a:off x="215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7" name="Rectangle 1349"/>
            <p:cNvSpPr>
              <a:spLocks noChangeArrowheads="1"/>
            </p:cNvSpPr>
            <p:nvPr/>
          </p:nvSpPr>
          <p:spPr bwMode="hidden">
            <a:xfrm>
              <a:off x="224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8" name="Rectangle 1350"/>
            <p:cNvSpPr>
              <a:spLocks noChangeArrowheads="1"/>
            </p:cNvSpPr>
            <p:nvPr/>
          </p:nvSpPr>
          <p:spPr bwMode="hidden">
            <a:xfrm>
              <a:off x="233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59" name="Rectangle 1351"/>
            <p:cNvSpPr>
              <a:spLocks noChangeArrowheads="1"/>
            </p:cNvSpPr>
            <p:nvPr/>
          </p:nvSpPr>
          <p:spPr bwMode="hidden">
            <a:xfrm>
              <a:off x="241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0" name="Rectangle 1352"/>
            <p:cNvSpPr>
              <a:spLocks noChangeArrowheads="1"/>
            </p:cNvSpPr>
            <p:nvPr/>
          </p:nvSpPr>
          <p:spPr bwMode="hidden">
            <a:xfrm>
              <a:off x="2503"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1" name="Rectangle 1353"/>
            <p:cNvSpPr>
              <a:spLocks noChangeArrowheads="1"/>
            </p:cNvSpPr>
            <p:nvPr/>
          </p:nvSpPr>
          <p:spPr bwMode="hidden">
            <a:xfrm>
              <a:off x="259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2" name="Rectangle 1354"/>
            <p:cNvSpPr>
              <a:spLocks noChangeArrowheads="1"/>
            </p:cNvSpPr>
            <p:nvPr/>
          </p:nvSpPr>
          <p:spPr bwMode="hidden">
            <a:xfrm>
              <a:off x="267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3" name="Rectangle 1355"/>
            <p:cNvSpPr>
              <a:spLocks noChangeArrowheads="1"/>
            </p:cNvSpPr>
            <p:nvPr/>
          </p:nvSpPr>
          <p:spPr bwMode="hidden">
            <a:xfrm>
              <a:off x="276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4" name="Rectangle 1356"/>
            <p:cNvSpPr>
              <a:spLocks noChangeArrowheads="1"/>
            </p:cNvSpPr>
            <p:nvPr/>
          </p:nvSpPr>
          <p:spPr bwMode="hidden">
            <a:xfrm>
              <a:off x="2848"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5" name="Rectangle 1357"/>
            <p:cNvSpPr>
              <a:spLocks noChangeArrowheads="1"/>
            </p:cNvSpPr>
            <p:nvPr/>
          </p:nvSpPr>
          <p:spPr bwMode="hidden">
            <a:xfrm>
              <a:off x="293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6" name="Rectangle 1358"/>
            <p:cNvSpPr>
              <a:spLocks noChangeArrowheads="1"/>
            </p:cNvSpPr>
            <p:nvPr/>
          </p:nvSpPr>
          <p:spPr bwMode="hidden">
            <a:xfrm>
              <a:off x="302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7" name="Rectangle 1359"/>
            <p:cNvSpPr>
              <a:spLocks noChangeArrowheads="1"/>
            </p:cNvSpPr>
            <p:nvPr/>
          </p:nvSpPr>
          <p:spPr bwMode="hidden">
            <a:xfrm>
              <a:off x="310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8" name="Rectangle 1360"/>
            <p:cNvSpPr>
              <a:spLocks noChangeArrowheads="1"/>
            </p:cNvSpPr>
            <p:nvPr/>
          </p:nvSpPr>
          <p:spPr bwMode="hidden">
            <a:xfrm>
              <a:off x="319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69" name="Rectangle 1361"/>
            <p:cNvSpPr>
              <a:spLocks noChangeArrowheads="1"/>
            </p:cNvSpPr>
            <p:nvPr/>
          </p:nvSpPr>
          <p:spPr bwMode="hidden">
            <a:xfrm>
              <a:off x="328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0" name="Rectangle 1362"/>
            <p:cNvSpPr>
              <a:spLocks noChangeArrowheads="1"/>
            </p:cNvSpPr>
            <p:nvPr/>
          </p:nvSpPr>
          <p:spPr bwMode="hidden">
            <a:xfrm>
              <a:off x="336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1" name="Rectangle 1363"/>
            <p:cNvSpPr>
              <a:spLocks noChangeArrowheads="1"/>
            </p:cNvSpPr>
            <p:nvPr/>
          </p:nvSpPr>
          <p:spPr bwMode="hidden">
            <a:xfrm>
              <a:off x="3452"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2" name="Rectangle 1364"/>
            <p:cNvSpPr>
              <a:spLocks noChangeArrowheads="1"/>
            </p:cNvSpPr>
            <p:nvPr/>
          </p:nvSpPr>
          <p:spPr bwMode="hidden">
            <a:xfrm>
              <a:off x="3539"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3" name="Rectangle 1365"/>
            <p:cNvSpPr>
              <a:spLocks noChangeArrowheads="1"/>
            </p:cNvSpPr>
            <p:nvPr/>
          </p:nvSpPr>
          <p:spPr bwMode="hidden">
            <a:xfrm>
              <a:off x="362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4" name="Rectangle 1366"/>
            <p:cNvSpPr>
              <a:spLocks noChangeArrowheads="1"/>
            </p:cNvSpPr>
            <p:nvPr/>
          </p:nvSpPr>
          <p:spPr bwMode="hidden">
            <a:xfrm>
              <a:off x="371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5" name="Rectangle 1367"/>
            <p:cNvSpPr>
              <a:spLocks noChangeArrowheads="1"/>
            </p:cNvSpPr>
            <p:nvPr/>
          </p:nvSpPr>
          <p:spPr bwMode="hidden">
            <a:xfrm>
              <a:off x="3797"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6" name="Rectangle 1368"/>
            <p:cNvSpPr>
              <a:spLocks noChangeArrowheads="1"/>
            </p:cNvSpPr>
            <p:nvPr/>
          </p:nvSpPr>
          <p:spPr bwMode="hidden">
            <a:xfrm>
              <a:off x="388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7" name="Rectangle 1369"/>
            <p:cNvSpPr>
              <a:spLocks noChangeArrowheads="1"/>
            </p:cNvSpPr>
            <p:nvPr/>
          </p:nvSpPr>
          <p:spPr bwMode="hidden">
            <a:xfrm>
              <a:off x="397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8" name="Rectangle 1370"/>
            <p:cNvSpPr>
              <a:spLocks noChangeArrowheads="1"/>
            </p:cNvSpPr>
            <p:nvPr/>
          </p:nvSpPr>
          <p:spPr bwMode="hidden">
            <a:xfrm>
              <a:off x="405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79" name="Rectangle 1371"/>
            <p:cNvSpPr>
              <a:spLocks noChangeArrowheads="1"/>
            </p:cNvSpPr>
            <p:nvPr/>
          </p:nvSpPr>
          <p:spPr bwMode="hidden">
            <a:xfrm>
              <a:off x="4142"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0" name="Rectangle 1372"/>
            <p:cNvSpPr>
              <a:spLocks noChangeArrowheads="1"/>
            </p:cNvSpPr>
            <p:nvPr/>
          </p:nvSpPr>
          <p:spPr bwMode="hidden">
            <a:xfrm>
              <a:off x="4229"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1" name="Rectangle 1373"/>
            <p:cNvSpPr>
              <a:spLocks noChangeArrowheads="1"/>
            </p:cNvSpPr>
            <p:nvPr/>
          </p:nvSpPr>
          <p:spPr bwMode="hidden">
            <a:xfrm>
              <a:off x="431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2" name="Rectangle 1374"/>
            <p:cNvSpPr>
              <a:spLocks noChangeArrowheads="1"/>
            </p:cNvSpPr>
            <p:nvPr/>
          </p:nvSpPr>
          <p:spPr bwMode="hidden">
            <a:xfrm>
              <a:off x="440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3" name="Rectangle 1375"/>
            <p:cNvSpPr>
              <a:spLocks noChangeArrowheads="1"/>
            </p:cNvSpPr>
            <p:nvPr/>
          </p:nvSpPr>
          <p:spPr bwMode="hidden">
            <a:xfrm>
              <a:off x="4487"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4" name="Rectangle 1376"/>
            <p:cNvSpPr>
              <a:spLocks noChangeArrowheads="1"/>
            </p:cNvSpPr>
            <p:nvPr/>
          </p:nvSpPr>
          <p:spPr bwMode="hidden">
            <a:xfrm>
              <a:off x="457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5" name="Rectangle 1377"/>
            <p:cNvSpPr>
              <a:spLocks noChangeArrowheads="1"/>
            </p:cNvSpPr>
            <p:nvPr/>
          </p:nvSpPr>
          <p:spPr bwMode="hidden">
            <a:xfrm>
              <a:off x="466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6" name="Rectangle 1378"/>
            <p:cNvSpPr>
              <a:spLocks noChangeArrowheads="1"/>
            </p:cNvSpPr>
            <p:nvPr/>
          </p:nvSpPr>
          <p:spPr bwMode="hidden">
            <a:xfrm>
              <a:off x="474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7" name="Rectangle 1379"/>
            <p:cNvSpPr>
              <a:spLocks noChangeArrowheads="1"/>
            </p:cNvSpPr>
            <p:nvPr/>
          </p:nvSpPr>
          <p:spPr bwMode="hidden">
            <a:xfrm>
              <a:off x="4832" y="4232"/>
              <a:ext cx="44"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8" name="Rectangle 1380"/>
            <p:cNvSpPr>
              <a:spLocks noChangeArrowheads="1"/>
            </p:cNvSpPr>
            <p:nvPr/>
          </p:nvSpPr>
          <p:spPr bwMode="hidden">
            <a:xfrm>
              <a:off x="4919"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89" name="Rectangle 1381"/>
            <p:cNvSpPr>
              <a:spLocks noChangeArrowheads="1"/>
            </p:cNvSpPr>
            <p:nvPr/>
          </p:nvSpPr>
          <p:spPr bwMode="hidden">
            <a:xfrm>
              <a:off x="500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0" name="Rectangle 1382"/>
            <p:cNvSpPr>
              <a:spLocks noChangeArrowheads="1"/>
            </p:cNvSpPr>
            <p:nvPr/>
          </p:nvSpPr>
          <p:spPr bwMode="hidden">
            <a:xfrm>
              <a:off x="5091"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1" name="Rectangle 1383"/>
            <p:cNvSpPr>
              <a:spLocks noChangeArrowheads="1"/>
            </p:cNvSpPr>
            <p:nvPr/>
          </p:nvSpPr>
          <p:spPr bwMode="hidden">
            <a:xfrm>
              <a:off x="5178"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2" name="Rectangle 1384"/>
            <p:cNvSpPr>
              <a:spLocks noChangeArrowheads="1"/>
            </p:cNvSpPr>
            <p:nvPr/>
          </p:nvSpPr>
          <p:spPr bwMode="hidden">
            <a:xfrm>
              <a:off x="5264"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3" name="Rectangle 1385"/>
            <p:cNvSpPr>
              <a:spLocks noChangeArrowheads="1"/>
            </p:cNvSpPr>
            <p:nvPr/>
          </p:nvSpPr>
          <p:spPr bwMode="hidden">
            <a:xfrm>
              <a:off x="5350"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4" name="Rectangle 1386"/>
            <p:cNvSpPr>
              <a:spLocks noChangeArrowheads="1"/>
            </p:cNvSpPr>
            <p:nvPr/>
          </p:nvSpPr>
          <p:spPr bwMode="hidden">
            <a:xfrm>
              <a:off x="5436"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5" name="Rectangle 1387"/>
            <p:cNvSpPr>
              <a:spLocks noChangeArrowheads="1"/>
            </p:cNvSpPr>
            <p:nvPr/>
          </p:nvSpPr>
          <p:spPr bwMode="hidden">
            <a:xfrm>
              <a:off x="5523"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6" name="Rectangle 1388"/>
            <p:cNvSpPr>
              <a:spLocks noChangeArrowheads="1"/>
            </p:cNvSpPr>
            <p:nvPr/>
          </p:nvSpPr>
          <p:spPr bwMode="hidden">
            <a:xfrm>
              <a:off x="5609"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7" name="Rectangle 1389"/>
            <p:cNvSpPr>
              <a:spLocks noChangeArrowheads="1"/>
            </p:cNvSpPr>
            <p:nvPr/>
          </p:nvSpPr>
          <p:spPr bwMode="hidden">
            <a:xfrm>
              <a:off x="5695" y="4232"/>
              <a:ext cx="43" cy="44"/>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8" name="Rectangle 1390"/>
            <p:cNvSpPr>
              <a:spLocks noChangeArrowheads="1"/>
            </p:cNvSpPr>
            <p:nvPr/>
          </p:nvSpPr>
          <p:spPr bwMode="hidden">
            <a:xfrm>
              <a:off x="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99" name="Rectangle 1391"/>
            <p:cNvSpPr>
              <a:spLocks noChangeArrowheads="1"/>
            </p:cNvSpPr>
            <p:nvPr/>
          </p:nvSpPr>
          <p:spPr bwMode="hidden">
            <a:xfrm>
              <a:off x="8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0" name="Rectangle 1392"/>
            <p:cNvSpPr>
              <a:spLocks noChangeArrowheads="1"/>
            </p:cNvSpPr>
            <p:nvPr/>
          </p:nvSpPr>
          <p:spPr bwMode="hidden">
            <a:xfrm>
              <a:off x="17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1" name="Rectangle 1393"/>
            <p:cNvSpPr>
              <a:spLocks noChangeArrowheads="1"/>
            </p:cNvSpPr>
            <p:nvPr/>
          </p:nvSpPr>
          <p:spPr bwMode="hidden">
            <a:xfrm>
              <a:off x="26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2" name="Rectangle 1394"/>
            <p:cNvSpPr>
              <a:spLocks noChangeArrowheads="1"/>
            </p:cNvSpPr>
            <p:nvPr/>
          </p:nvSpPr>
          <p:spPr bwMode="hidden">
            <a:xfrm>
              <a:off x="34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3" name="Rectangle 1395"/>
            <p:cNvSpPr>
              <a:spLocks noChangeArrowheads="1"/>
            </p:cNvSpPr>
            <p:nvPr/>
          </p:nvSpPr>
          <p:spPr bwMode="hidden">
            <a:xfrm>
              <a:off x="433"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4" name="Rectangle 1396"/>
            <p:cNvSpPr>
              <a:spLocks noChangeArrowheads="1"/>
            </p:cNvSpPr>
            <p:nvPr/>
          </p:nvSpPr>
          <p:spPr bwMode="hidden">
            <a:xfrm>
              <a:off x="519"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5" name="Rectangle 1397"/>
            <p:cNvSpPr>
              <a:spLocks noChangeArrowheads="1"/>
            </p:cNvSpPr>
            <p:nvPr/>
          </p:nvSpPr>
          <p:spPr bwMode="hidden">
            <a:xfrm>
              <a:off x="60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6" name="Rectangle 1398"/>
            <p:cNvSpPr>
              <a:spLocks noChangeArrowheads="1"/>
            </p:cNvSpPr>
            <p:nvPr/>
          </p:nvSpPr>
          <p:spPr bwMode="hidden">
            <a:xfrm>
              <a:off x="69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7" name="Rectangle 1399"/>
            <p:cNvSpPr>
              <a:spLocks noChangeArrowheads="1"/>
            </p:cNvSpPr>
            <p:nvPr/>
          </p:nvSpPr>
          <p:spPr bwMode="hidden">
            <a:xfrm>
              <a:off x="77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8" name="Rectangle 1400"/>
            <p:cNvSpPr>
              <a:spLocks noChangeArrowheads="1"/>
            </p:cNvSpPr>
            <p:nvPr/>
          </p:nvSpPr>
          <p:spPr bwMode="hidden">
            <a:xfrm>
              <a:off x="864"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09" name="Rectangle 1401"/>
            <p:cNvSpPr>
              <a:spLocks noChangeArrowheads="1"/>
            </p:cNvSpPr>
            <p:nvPr/>
          </p:nvSpPr>
          <p:spPr bwMode="hidden">
            <a:xfrm>
              <a:off x="95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0" name="Rectangle 1402"/>
            <p:cNvSpPr>
              <a:spLocks noChangeArrowheads="1"/>
            </p:cNvSpPr>
            <p:nvPr/>
          </p:nvSpPr>
          <p:spPr bwMode="hidden">
            <a:xfrm>
              <a:off x="103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1" name="Rectangle 1403"/>
            <p:cNvSpPr>
              <a:spLocks noChangeArrowheads="1"/>
            </p:cNvSpPr>
            <p:nvPr/>
          </p:nvSpPr>
          <p:spPr bwMode="hidden">
            <a:xfrm>
              <a:off x="1123"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2" name="Rectangle 1404"/>
            <p:cNvSpPr>
              <a:spLocks noChangeArrowheads="1"/>
            </p:cNvSpPr>
            <p:nvPr/>
          </p:nvSpPr>
          <p:spPr bwMode="hidden">
            <a:xfrm>
              <a:off x="1209"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3" name="Rectangle 1405"/>
            <p:cNvSpPr>
              <a:spLocks noChangeArrowheads="1"/>
            </p:cNvSpPr>
            <p:nvPr/>
          </p:nvSpPr>
          <p:spPr bwMode="hidden">
            <a:xfrm>
              <a:off x="129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4" name="Rectangle 1406"/>
            <p:cNvSpPr>
              <a:spLocks noChangeArrowheads="1"/>
            </p:cNvSpPr>
            <p:nvPr/>
          </p:nvSpPr>
          <p:spPr bwMode="hidden">
            <a:xfrm>
              <a:off x="138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5" name="Rectangle 1407"/>
            <p:cNvSpPr>
              <a:spLocks noChangeArrowheads="1"/>
            </p:cNvSpPr>
            <p:nvPr/>
          </p:nvSpPr>
          <p:spPr bwMode="hidden">
            <a:xfrm>
              <a:off x="146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6" name="Rectangle 1408"/>
            <p:cNvSpPr>
              <a:spLocks noChangeArrowheads="1"/>
            </p:cNvSpPr>
            <p:nvPr/>
          </p:nvSpPr>
          <p:spPr bwMode="hidden">
            <a:xfrm>
              <a:off x="155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7" name="Rectangle 1409"/>
            <p:cNvSpPr>
              <a:spLocks noChangeArrowheads="1"/>
            </p:cNvSpPr>
            <p:nvPr/>
          </p:nvSpPr>
          <p:spPr bwMode="hidden">
            <a:xfrm>
              <a:off x="164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8" name="Rectangle 1410"/>
            <p:cNvSpPr>
              <a:spLocks noChangeArrowheads="1"/>
            </p:cNvSpPr>
            <p:nvPr/>
          </p:nvSpPr>
          <p:spPr bwMode="hidden">
            <a:xfrm>
              <a:off x="172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19" name="Rectangle 1411"/>
            <p:cNvSpPr>
              <a:spLocks noChangeArrowheads="1"/>
            </p:cNvSpPr>
            <p:nvPr/>
          </p:nvSpPr>
          <p:spPr bwMode="hidden">
            <a:xfrm>
              <a:off x="1813"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0" name="Rectangle 1412"/>
            <p:cNvSpPr>
              <a:spLocks noChangeArrowheads="1"/>
            </p:cNvSpPr>
            <p:nvPr/>
          </p:nvSpPr>
          <p:spPr bwMode="hidden">
            <a:xfrm>
              <a:off x="190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1" name="Rectangle 1413"/>
            <p:cNvSpPr>
              <a:spLocks noChangeArrowheads="1"/>
            </p:cNvSpPr>
            <p:nvPr/>
          </p:nvSpPr>
          <p:spPr bwMode="hidden">
            <a:xfrm>
              <a:off x="198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2" name="Rectangle 1414"/>
            <p:cNvSpPr>
              <a:spLocks noChangeArrowheads="1"/>
            </p:cNvSpPr>
            <p:nvPr/>
          </p:nvSpPr>
          <p:spPr bwMode="hidden">
            <a:xfrm>
              <a:off x="207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3" name="Rectangle 1415"/>
            <p:cNvSpPr>
              <a:spLocks noChangeArrowheads="1"/>
            </p:cNvSpPr>
            <p:nvPr/>
          </p:nvSpPr>
          <p:spPr bwMode="hidden">
            <a:xfrm>
              <a:off x="215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4" name="Rectangle 1416"/>
            <p:cNvSpPr>
              <a:spLocks noChangeArrowheads="1"/>
            </p:cNvSpPr>
            <p:nvPr/>
          </p:nvSpPr>
          <p:spPr bwMode="hidden">
            <a:xfrm>
              <a:off x="224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5" name="Rectangle 1417"/>
            <p:cNvSpPr>
              <a:spLocks noChangeArrowheads="1"/>
            </p:cNvSpPr>
            <p:nvPr/>
          </p:nvSpPr>
          <p:spPr bwMode="hidden">
            <a:xfrm>
              <a:off x="233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6" name="Rectangle 1418"/>
            <p:cNvSpPr>
              <a:spLocks noChangeArrowheads="1"/>
            </p:cNvSpPr>
            <p:nvPr/>
          </p:nvSpPr>
          <p:spPr bwMode="hidden">
            <a:xfrm>
              <a:off x="241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7" name="Rectangle 1419"/>
            <p:cNvSpPr>
              <a:spLocks noChangeArrowheads="1"/>
            </p:cNvSpPr>
            <p:nvPr/>
          </p:nvSpPr>
          <p:spPr bwMode="hidden">
            <a:xfrm>
              <a:off x="2503"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8" name="Rectangle 1420"/>
            <p:cNvSpPr>
              <a:spLocks noChangeArrowheads="1"/>
            </p:cNvSpPr>
            <p:nvPr/>
          </p:nvSpPr>
          <p:spPr bwMode="hidden">
            <a:xfrm>
              <a:off x="259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29" name="Rectangle 1421"/>
            <p:cNvSpPr>
              <a:spLocks noChangeArrowheads="1"/>
            </p:cNvSpPr>
            <p:nvPr/>
          </p:nvSpPr>
          <p:spPr bwMode="hidden">
            <a:xfrm>
              <a:off x="267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0" name="Rectangle 1422"/>
            <p:cNvSpPr>
              <a:spLocks noChangeArrowheads="1"/>
            </p:cNvSpPr>
            <p:nvPr/>
          </p:nvSpPr>
          <p:spPr bwMode="hidden">
            <a:xfrm>
              <a:off x="276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1" name="Rectangle 1423"/>
            <p:cNvSpPr>
              <a:spLocks noChangeArrowheads="1"/>
            </p:cNvSpPr>
            <p:nvPr/>
          </p:nvSpPr>
          <p:spPr bwMode="hidden">
            <a:xfrm>
              <a:off x="2848"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2" name="Rectangle 1424"/>
            <p:cNvSpPr>
              <a:spLocks noChangeArrowheads="1"/>
            </p:cNvSpPr>
            <p:nvPr/>
          </p:nvSpPr>
          <p:spPr bwMode="hidden">
            <a:xfrm>
              <a:off x="293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3" name="Rectangle 1425"/>
            <p:cNvSpPr>
              <a:spLocks noChangeArrowheads="1"/>
            </p:cNvSpPr>
            <p:nvPr/>
          </p:nvSpPr>
          <p:spPr bwMode="hidden">
            <a:xfrm>
              <a:off x="302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4" name="Rectangle 1426"/>
            <p:cNvSpPr>
              <a:spLocks noChangeArrowheads="1"/>
            </p:cNvSpPr>
            <p:nvPr/>
          </p:nvSpPr>
          <p:spPr bwMode="hidden">
            <a:xfrm>
              <a:off x="310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5" name="Rectangle 1427"/>
            <p:cNvSpPr>
              <a:spLocks noChangeArrowheads="1"/>
            </p:cNvSpPr>
            <p:nvPr/>
          </p:nvSpPr>
          <p:spPr bwMode="hidden">
            <a:xfrm>
              <a:off x="319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6" name="Rectangle 1428"/>
            <p:cNvSpPr>
              <a:spLocks noChangeArrowheads="1"/>
            </p:cNvSpPr>
            <p:nvPr/>
          </p:nvSpPr>
          <p:spPr bwMode="hidden">
            <a:xfrm>
              <a:off x="328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7" name="Rectangle 1429"/>
            <p:cNvSpPr>
              <a:spLocks noChangeArrowheads="1"/>
            </p:cNvSpPr>
            <p:nvPr/>
          </p:nvSpPr>
          <p:spPr bwMode="hidden">
            <a:xfrm>
              <a:off x="336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8" name="Rectangle 1430"/>
            <p:cNvSpPr>
              <a:spLocks noChangeArrowheads="1"/>
            </p:cNvSpPr>
            <p:nvPr/>
          </p:nvSpPr>
          <p:spPr bwMode="hidden">
            <a:xfrm>
              <a:off x="3452"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39" name="Rectangle 1431"/>
            <p:cNvSpPr>
              <a:spLocks noChangeArrowheads="1"/>
            </p:cNvSpPr>
            <p:nvPr/>
          </p:nvSpPr>
          <p:spPr bwMode="hidden">
            <a:xfrm>
              <a:off x="3539"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0" name="Rectangle 1432"/>
            <p:cNvSpPr>
              <a:spLocks noChangeArrowheads="1"/>
            </p:cNvSpPr>
            <p:nvPr/>
          </p:nvSpPr>
          <p:spPr bwMode="hidden">
            <a:xfrm>
              <a:off x="362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1" name="Rectangle 1433"/>
            <p:cNvSpPr>
              <a:spLocks noChangeArrowheads="1"/>
            </p:cNvSpPr>
            <p:nvPr/>
          </p:nvSpPr>
          <p:spPr bwMode="hidden">
            <a:xfrm>
              <a:off x="371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2" name="Rectangle 1434"/>
            <p:cNvSpPr>
              <a:spLocks noChangeArrowheads="1"/>
            </p:cNvSpPr>
            <p:nvPr/>
          </p:nvSpPr>
          <p:spPr bwMode="hidden">
            <a:xfrm>
              <a:off x="3797"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3" name="Rectangle 1435"/>
            <p:cNvSpPr>
              <a:spLocks noChangeArrowheads="1"/>
            </p:cNvSpPr>
            <p:nvPr/>
          </p:nvSpPr>
          <p:spPr bwMode="hidden">
            <a:xfrm>
              <a:off x="388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4" name="Rectangle 1436"/>
            <p:cNvSpPr>
              <a:spLocks noChangeArrowheads="1"/>
            </p:cNvSpPr>
            <p:nvPr/>
          </p:nvSpPr>
          <p:spPr bwMode="hidden">
            <a:xfrm>
              <a:off x="397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5" name="Rectangle 1437"/>
            <p:cNvSpPr>
              <a:spLocks noChangeArrowheads="1"/>
            </p:cNvSpPr>
            <p:nvPr/>
          </p:nvSpPr>
          <p:spPr bwMode="hidden">
            <a:xfrm>
              <a:off x="405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6" name="Rectangle 1438"/>
            <p:cNvSpPr>
              <a:spLocks noChangeArrowheads="1"/>
            </p:cNvSpPr>
            <p:nvPr/>
          </p:nvSpPr>
          <p:spPr bwMode="hidden">
            <a:xfrm>
              <a:off x="4142"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7" name="Rectangle 1439"/>
            <p:cNvSpPr>
              <a:spLocks noChangeArrowheads="1"/>
            </p:cNvSpPr>
            <p:nvPr/>
          </p:nvSpPr>
          <p:spPr bwMode="hidden">
            <a:xfrm>
              <a:off x="4229"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8" name="Rectangle 1440"/>
            <p:cNvSpPr>
              <a:spLocks noChangeArrowheads="1"/>
            </p:cNvSpPr>
            <p:nvPr/>
          </p:nvSpPr>
          <p:spPr bwMode="hidden">
            <a:xfrm>
              <a:off x="431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49" name="Rectangle 1441"/>
            <p:cNvSpPr>
              <a:spLocks noChangeArrowheads="1"/>
            </p:cNvSpPr>
            <p:nvPr/>
          </p:nvSpPr>
          <p:spPr bwMode="hidden">
            <a:xfrm>
              <a:off x="440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0" name="Rectangle 1442"/>
            <p:cNvSpPr>
              <a:spLocks noChangeArrowheads="1"/>
            </p:cNvSpPr>
            <p:nvPr/>
          </p:nvSpPr>
          <p:spPr bwMode="hidden">
            <a:xfrm>
              <a:off x="4487"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1" name="Rectangle 1443"/>
            <p:cNvSpPr>
              <a:spLocks noChangeArrowheads="1"/>
            </p:cNvSpPr>
            <p:nvPr/>
          </p:nvSpPr>
          <p:spPr bwMode="hidden">
            <a:xfrm>
              <a:off x="457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2" name="Rectangle 1444"/>
            <p:cNvSpPr>
              <a:spLocks noChangeArrowheads="1"/>
            </p:cNvSpPr>
            <p:nvPr/>
          </p:nvSpPr>
          <p:spPr bwMode="hidden">
            <a:xfrm>
              <a:off x="466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3" name="Rectangle 1445"/>
            <p:cNvSpPr>
              <a:spLocks noChangeArrowheads="1"/>
            </p:cNvSpPr>
            <p:nvPr/>
          </p:nvSpPr>
          <p:spPr bwMode="hidden">
            <a:xfrm>
              <a:off x="474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4" name="Rectangle 1446"/>
            <p:cNvSpPr>
              <a:spLocks noChangeArrowheads="1"/>
            </p:cNvSpPr>
            <p:nvPr/>
          </p:nvSpPr>
          <p:spPr bwMode="hidden">
            <a:xfrm>
              <a:off x="4832" y="49"/>
              <a:ext cx="44"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5" name="Rectangle 1447"/>
            <p:cNvSpPr>
              <a:spLocks noChangeArrowheads="1"/>
            </p:cNvSpPr>
            <p:nvPr/>
          </p:nvSpPr>
          <p:spPr bwMode="hidden">
            <a:xfrm>
              <a:off x="4919"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6" name="Rectangle 1448"/>
            <p:cNvSpPr>
              <a:spLocks noChangeArrowheads="1"/>
            </p:cNvSpPr>
            <p:nvPr/>
          </p:nvSpPr>
          <p:spPr bwMode="hidden">
            <a:xfrm>
              <a:off x="500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7" name="Rectangle 1449"/>
            <p:cNvSpPr>
              <a:spLocks noChangeArrowheads="1"/>
            </p:cNvSpPr>
            <p:nvPr/>
          </p:nvSpPr>
          <p:spPr bwMode="hidden">
            <a:xfrm>
              <a:off x="5091"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8" name="Rectangle 1450"/>
            <p:cNvSpPr>
              <a:spLocks noChangeArrowheads="1"/>
            </p:cNvSpPr>
            <p:nvPr/>
          </p:nvSpPr>
          <p:spPr bwMode="hidden">
            <a:xfrm>
              <a:off x="5178"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59" name="Rectangle 1451"/>
            <p:cNvSpPr>
              <a:spLocks noChangeArrowheads="1"/>
            </p:cNvSpPr>
            <p:nvPr/>
          </p:nvSpPr>
          <p:spPr bwMode="hidden">
            <a:xfrm>
              <a:off x="5264"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60" name="Rectangle 1452"/>
            <p:cNvSpPr>
              <a:spLocks noChangeArrowheads="1"/>
            </p:cNvSpPr>
            <p:nvPr/>
          </p:nvSpPr>
          <p:spPr bwMode="hidden">
            <a:xfrm>
              <a:off x="5350"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61" name="Rectangle 1453"/>
            <p:cNvSpPr>
              <a:spLocks noChangeArrowheads="1"/>
            </p:cNvSpPr>
            <p:nvPr/>
          </p:nvSpPr>
          <p:spPr bwMode="hidden">
            <a:xfrm>
              <a:off x="5436"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62" name="Rectangle 1454"/>
            <p:cNvSpPr>
              <a:spLocks noChangeArrowheads="1"/>
            </p:cNvSpPr>
            <p:nvPr/>
          </p:nvSpPr>
          <p:spPr bwMode="hidden">
            <a:xfrm>
              <a:off x="5523"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63" name="Rectangle 1455"/>
            <p:cNvSpPr>
              <a:spLocks noChangeArrowheads="1"/>
            </p:cNvSpPr>
            <p:nvPr/>
          </p:nvSpPr>
          <p:spPr bwMode="hidden">
            <a:xfrm>
              <a:off x="5609"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464" name="Rectangle 1456"/>
            <p:cNvSpPr>
              <a:spLocks noChangeArrowheads="1"/>
            </p:cNvSpPr>
            <p:nvPr/>
          </p:nvSpPr>
          <p:spPr bwMode="hidden">
            <a:xfrm>
              <a:off x="5695" y="49"/>
              <a:ext cx="43" cy="43"/>
            </a:xfrm>
            <a:prstGeom prst="rect">
              <a:avLst/>
            </a:prstGeom>
            <a:solidFill>
              <a:srgbClr val="C1C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529" name="Rectangle 505"/>
          <p:cNvSpPr>
            <a:spLocks noGrp="1" noChangeArrowheads="1"/>
          </p:cNvSpPr>
          <p:nvPr>
            <p:ph type="dt" sz="half" idx="2"/>
          </p:nvPr>
        </p:nvSpPr>
        <p:spPr bwMode="auto">
          <a:xfrm>
            <a:off x="7391400" y="6400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i="0">
                <a:solidFill>
                  <a:schemeClr val="tx1"/>
                </a:solidFill>
              </a:defRPr>
            </a:lvl1pPr>
          </a:lstStyle>
          <a:p>
            <a:r>
              <a:rPr lang="en-US" altLang="en-US"/>
              <a:t>16-10-2001</a:t>
            </a:r>
          </a:p>
        </p:txBody>
      </p:sp>
      <p:sp>
        <p:nvSpPr>
          <p:cNvPr id="1530" name="Rectangle 506"/>
          <p:cNvSpPr>
            <a:spLocks noGrp="1" noChangeArrowheads="1"/>
          </p:cNvSpPr>
          <p:nvPr>
            <p:ph type="sldNum" sz="quarter" idx="4"/>
          </p:nvPr>
        </p:nvSpPr>
        <p:spPr bwMode="auto">
          <a:xfrm>
            <a:off x="6477000" y="6400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i="0">
                <a:solidFill>
                  <a:schemeClr val="tx1"/>
                </a:solidFill>
              </a:defRPr>
            </a:lvl1pPr>
          </a:lstStyle>
          <a:p>
            <a:fld id="{BA6C2D21-24CC-43C1-B798-0467DDB12DA1}" type="slidenum">
              <a:rPr lang="en-US" altLang="en-US"/>
              <a:pPr/>
              <a:t>‹nr.›</a:t>
            </a:fld>
            <a:endParaRPr lang="en-US" altLang="en-US"/>
          </a:p>
        </p:txBody>
      </p:sp>
      <p:sp>
        <p:nvSpPr>
          <p:cNvPr id="1531" name="Rectangle 507"/>
          <p:cNvSpPr>
            <a:spLocks noChangeArrowheads="1"/>
          </p:cNvSpPr>
          <p:nvPr/>
        </p:nvSpPr>
        <p:spPr bwMode="auto">
          <a:xfrm>
            <a:off x="304800" y="64008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z="1400" i="0">
              <a:solidFill>
                <a:schemeClr val="tx1"/>
              </a:solidFill>
            </a:endParaRPr>
          </a:p>
        </p:txBody>
      </p:sp>
      <p:sp>
        <p:nvSpPr>
          <p:cNvPr id="1026" name="Rectangle 2"/>
          <p:cNvSpPr>
            <a:spLocks noGrp="1" noChangeArrowheads="1"/>
          </p:cNvSpPr>
          <p:nvPr>
            <p:ph type="title"/>
          </p:nvPr>
        </p:nvSpPr>
        <p:spPr bwMode="auto">
          <a:xfrm>
            <a:off x="328613" y="304800"/>
            <a:ext cx="7215187" cy="609600"/>
          </a:xfrm>
          <a:prstGeom prst="rect">
            <a:avLst/>
          </a:prstGeom>
          <a:noFill/>
          <a:ln>
            <a:noFill/>
          </a:ln>
          <a:effectLst/>
          <a:extLst>
            <a:ext uri="{909E8E84-426E-40DD-AFC4-6F175D3DCCD1}">
              <a14:hiddenFill xmlns:a14="http://schemas.microsoft.com/office/drawing/2010/main">
                <a:solidFill>
                  <a:srgbClr val="0D1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endParaRPr lang="nl-NL" altLang="en-US"/>
          </a:p>
        </p:txBody>
      </p:sp>
      <p:sp>
        <p:nvSpPr>
          <p:cNvPr id="1027" name="Rectangle 3"/>
          <p:cNvSpPr>
            <a:spLocks noGrp="1" noChangeArrowheads="1"/>
          </p:cNvSpPr>
          <p:nvPr>
            <p:ph type="body" idx="1"/>
          </p:nvPr>
        </p:nvSpPr>
        <p:spPr bwMode="auto">
          <a:xfrm>
            <a:off x="304800" y="12192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nl-N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tif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tiff"/><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tif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tiff"/><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4.tiff"/><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tif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tiff"/><Relationship Id="rId4" Type="http://schemas.openxmlformats.org/officeDocument/2006/relationships/image" Target="../media/image14.tiff"/></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7.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tif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5345832"/>
            <a:ext cx="6400800" cy="1107504"/>
          </a:xfrm>
        </p:spPr>
        <p:txBody>
          <a:bodyPr/>
          <a:lstStyle/>
          <a:p>
            <a:pPr>
              <a:lnSpc>
                <a:spcPct val="150000"/>
              </a:lnSpc>
            </a:pPr>
            <a:r>
              <a:rPr lang="nl-NL" dirty="0"/>
              <a:t>Stefan Boers</a:t>
            </a:r>
          </a:p>
          <a:p>
            <a:pPr>
              <a:lnSpc>
                <a:spcPct val="150000"/>
              </a:lnSpc>
            </a:pPr>
            <a:r>
              <a:rPr lang="nl-NL" dirty="0"/>
              <a:t>2018-01-09</a:t>
            </a:r>
            <a:endParaRPr lang="en-US" dirty="0"/>
          </a:p>
          <a:p>
            <a:pPr>
              <a:lnSpc>
                <a:spcPct val="150000"/>
              </a:lnSpc>
            </a:pPr>
            <a:endParaRPr lang="en-GB" dirty="0"/>
          </a:p>
        </p:txBody>
      </p:sp>
      <p:sp>
        <p:nvSpPr>
          <p:cNvPr id="4" name="Rectangle 3"/>
          <p:cNvSpPr/>
          <p:nvPr/>
        </p:nvSpPr>
        <p:spPr>
          <a:xfrm>
            <a:off x="225674" y="2708920"/>
            <a:ext cx="5282430" cy="496996"/>
          </a:xfrm>
          <a:prstGeom prst="rect">
            <a:avLst/>
          </a:prstGeom>
        </p:spPr>
        <p:txBody>
          <a:bodyPr wrap="square">
            <a:spAutoFit/>
          </a:bodyPr>
          <a:lstStyle/>
          <a:p>
            <a:pPr algn="ctr">
              <a:lnSpc>
                <a:spcPct val="150000"/>
              </a:lnSpc>
            </a:pPr>
            <a:r>
              <a:rPr lang="en-GB" i="0" dirty="0"/>
              <a:t>Microbiota analyse in de routine </a:t>
            </a:r>
            <a:r>
              <a:rPr lang="en-GB" i="0" dirty="0" err="1"/>
              <a:t>diagnostiek</a:t>
            </a:r>
            <a:endParaRPr lang="en-GB" i="0"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851879" y="2060848"/>
            <a:ext cx="2880060" cy="2304256"/>
          </a:xfrm>
          <a:prstGeom prst="rect">
            <a:avLst/>
          </a:prstGeom>
        </p:spPr>
      </p:pic>
      <p:pic>
        <p:nvPicPr>
          <p:cNvPr id="7" name="Picture 439" descr="streeklablogo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956376" y="260648"/>
            <a:ext cx="943745" cy="10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12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sz="2000" dirty="0"/>
              <a:t>PCR </a:t>
            </a:r>
            <a:r>
              <a:rPr lang="en-GB" sz="2000" dirty="0" err="1"/>
              <a:t>competitie</a:t>
            </a:r>
            <a:endParaRPr lang="en-GB" sz="2000" dirty="0"/>
          </a:p>
        </p:txBody>
      </p:sp>
      <p:graphicFrame>
        <p:nvGraphicFramePr>
          <p:cNvPr id="3" name="Table 2"/>
          <p:cNvGraphicFramePr>
            <a:graphicFrameLocks noGrp="1"/>
          </p:cNvGraphicFramePr>
          <p:nvPr>
            <p:extLst/>
          </p:nvPr>
        </p:nvGraphicFramePr>
        <p:xfrm>
          <a:off x="1043608" y="1340768"/>
          <a:ext cx="7128792" cy="4655180"/>
        </p:xfrm>
        <a:graphic>
          <a:graphicData uri="http://schemas.openxmlformats.org/drawingml/2006/table">
            <a:tbl>
              <a:tblPr/>
              <a:tblGrid>
                <a:gridCol w="2952328">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360040">
                <a:tc>
                  <a:txBody>
                    <a:bodyPr/>
                    <a:lstStyle/>
                    <a:p>
                      <a:pPr algn="ctr" fontAlgn="b"/>
                      <a:r>
                        <a:rPr lang="en-US" sz="1600" b="1" i="0" u="none" strike="noStrike" dirty="0">
                          <a:solidFill>
                            <a:srgbClr val="000000"/>
                          </a:solidFill>
                          <a:effectLst/>
                          <a:latin typeface="Arial"/>
                          <a:cs typeface="Arial"/>
                        </a:rPr>
                        <a:t>Bacterial Species</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a:cs typeface="Arial"/>
                        </a:rPr>
                        <a:t>Expected</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a:cs typeface="Arial"/>
                        </a:rPr>
                        <a:t>PCR/NGS</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600" b="1" i="0" u="none" strike="noStrike" dirty="0" err="1">
                          <a:solidFill>
                            <a:srgbClr val="000000"/>
                          </a:solidFill>
                          <a:effectLst/>
                          <a:latin typeface="Arial"/>
                          <a:cs typeface="Arial"/>
                        </a:rPr>
                        <a:t>micPCR</a:t>
                      </a:r>
                      <a:r>
                        <a:rPr lang="en-US" sz="1600" b="1" i="0" u="none" strike="noStrike" dirty="0">
                          <a:solidFill>
                            <a:srgbClr val="000000"/>
                          </a:solidFill>
                          <a:effectLst/>
                          <a:latin typeface="Arial"/>
                          <a:cs typeface="Arial"/>
                        </a:rPr>
                        <a:t>/NGS</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400" b="0" i="1" u="none" strike="noStrike" dirty="0">
                          <a:solidFill>
                            <a:srgbClr val="000000"/>
                          </a:solidFill>
                          <a:effectLst/>
                          <a:latin typeface="Arial"/>
                          <a:cs typeface="Arial"/>
                        </a:rPr>
                        <a:t>Clostridium </a:t>
                      </a:r>
                      <a:r>
                        <a:rPr lang="en-US" sz="1400" b="0" i="1" u="none" strike="noStrike" dirty="0" err="1">
                          <a:solidFill>
                            <a:srgbClr val="000000"/>
                          </a:solidFill>
                          <a:effectLst/>
                          <a:latin typeface="Arial"/>
                          <a:cs typeface="Arial"/>
                        </a:rPr>
                        <a:t>beijerinckii</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1,31</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noFill/>
                      <a:prstDash val="solid"/>
                      <a:round/>
                      <a:headEnd type="none" w="med" len="med"/>
                      <a:tailEnd type="none" w="med" len="med"/>
                    </a:lnB>
                    <a:solidFill>
                      <a:srgbClr val="C4C4FF"/>
                    </a:solidFill>
                  </a:tcPr>
                </a:tc>
                <a:tc>
                  <a:txBody>
                    <a:bodyPr/>
                    <a:lstStyle/>
                    <a:p>
                      <a:pPr algn="ctr" fontAlgn="b"/>
                      <a:r>
                        <a:rPr lang="en-US" sz="1400" b="0" i="0" u="none" strike="noStrike">
                          <a:solidFill>
                            <a:srgbClr val="000000"/>
                          </a:solidFill>
                          <a:effectLst/>
                          <a:latin typeface="Arial"/>
                          <a:cs typeface="Arial"/>
                        </a:rPr>
                        <a:t>0,67</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noFill/>
                      <a:prstDash val="solid"/>
                      <a:round/>
                      <a:headEnd type="none" w="med" len="med"/>
                      <a:tailEnd type="none" w="med" len="med"/>
                    </a:lnB>
                    <a:solidFill>
                      <a:srgbClr val="E1E1FF"/>
                    </a:solidFill>
                  </a:tcPr>
                </a:tc>
                <a:extLst>
                  <a:ext uri="{0D108BD9-81ED-4DB2-BD59-A6C34878D82A}">
                    <a16:rowId xmlns:a16="http://schemas.microsoft.com/office/drawing/2014/main" val="10001"/>
                  </a:ext>
                </a:extLst>
              </a:tr>
              <a:tr h="190500">
                <a:tc>
                  <a:txBody>
                    <a:bodyPr/>
                    <a:lstStyle/>
                    <a:p>
                      <a:pPr algn="ctr" fontAlgn="b"/>
                      <a:r>
                        <a:rPr lang="en-US" sz="1400" b="0" i="1" u="none" strike="noStrike" dirty="0" err="1">
                          <a:solidFill>
                            <a:srgbClr val="000000"/>
                          </a:solidFill>
                          <a:effectLst/>
                          <a:latin typeface="Arial"/>
                          <a:cs typeface="Arial"/>
                        </a:rPr>
                        <a:t>Bacteroides</a:t>
                      </a:r>
                      <a:r>
                        <a:rPr lang="en-US" sz="1400" b="0" i="1" u="none" strike="noStrike" dirty="0">
                          <a:solidFill>
                            <a:srgbClr val="000000"/>
                          </a:solidFill>
                          <a:effectLst/>
                          <a:latin typeface="Arial"/>
                          <a:cs typeface="Arial"/>
                        </a:rPr>
                        <a:t> </a:t>
                      </a:r>
                      <a:r>
                        <a:rPr lang="en-US" sz="1400" b="0" i="1" u="none" strike="noStrike" dirty="0" err="1">
                          <a:solidFill>
                            <a:srgbClr val="000000"/>
                          </a:solidFill>
                          <a:effectLst/>
                          <a:latin typeface="Arial"/>
                          <a:cs typeface="Arial"/>
                        </a:rPr>
                        <a:t>vulgatus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1,10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CECEFF"/>
                    </a:solidFill>
                  </a:tcPr>
                </a:tc>
                <a:tc>
                  <a:txBody>
                    <a:bodyPr/>
                    <a:lstStyle/>
                    <a:p>
                      <a:pPr algn="ctr" fontAlgn="b"/>
                      <a:r>
                        <a:rPr lang="en-US" sz="1400" b="0" i="0" u="none" strike="noStrike" dirty="0">
                          <a:solidFill>
                            <a:srgbClr val="000000"/>
                          </a:solidFill>
                          <a:effectLst/>
                          <a:latin typeface="Arial"/>
                          <a:cs typeface="Arial"/>
                        </a:rPr>
                        <a:t>0,04</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EFEFF"/>
                    </a:solidFill>
                  </a:tcPr>
                </a:tc>
                <a:extLst>
                  <a:ext uri="{0D108BD9-81ED-4DB2-BD59-A6C34878D82A}">
                    <a16:rowId xmlns:a16="http://schemas.microsoft.com/office/drawing/2014/main" val="10002"/>
                  </a:ext>
                </a:extLst>
              </a:tr>
              <a:tr h="190500">
                <a:tc>
                  <a:txBody>
                    <a:bodyPr/>
                    <a:lstStyle/>
                    <a:p>
                      <a:pPr algn="ctr" fontAlgn="b"/>
                      <a:r>
                        <a:rPr lang="en-US" sz="1400" b="0" i="1" u="none" strike="noStrike" dirty="0">
                          <a:solidFill>
                            <a:srgbClr val="000000"/>
                          </a:solidFill>
                          <a:effectLst/>
                          <a:latin typeface="Arial"/>
                          <a:cs typeface="Arial"/>
                        </a:rPr>
                        <a:t>Neisseria </a:t>
                      </a:r>
                      <a:r>
                        <a:rPr lang="en-US" sz="1400" b="0" i="1" u="none" strike="noStrike" dirty="0" err="1">
                          <a:solidFill>
                            <a:srgbClr val="000000"/>
                          </a:solidFill>
                          <a:effectLst/>
                          <a:latin typeface="Arial"/>
                          <a:cs typeface="Arial"/>
                        </a:rPr>
                        <a:t>meningitidis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a:cs typeface="Arial"/>
                        </a:rPr>
                        <a:t>0,89</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D7D7FF"/>
                    </a:solidFill>
                  </a:tcPr>
                </a:tc>
                <a:tc>
                  <a:txBody>
                    <a:bodyPr/>
                    <a:lstStyle/>
                    <a:p>
                      <a:pPr algn="ctr" fontAlgn="b"/>
                      <a:r>
                        <a:rPr lang="en-US" sz="1400" b="0" i="0" u="none" strike="noStrike" dirty="0">
                          <a:solidFill>
                            <a:srgbClr val="000000"/>
                          </a:solidFill>
                          <a:effectLst/>
                          <a:latin typeface="Arial"/>
                          <a:cs typeface="Arial"/>
                        </a:rPr>
                        <a:t>0,18</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7F7FF"/>
                    </a:solidFill>
                  </a:tcPr>
                </a:tc>
                <a:extLst>
                  <a:ext uri="{0D108BD9-81ED-4DB2-BD59-A6C34878D82A}">
                    <a16:rowId xmlns:a16="http://schemas.microsoft.com/office/drawing/2014/main" val="10003"/>
                  </a:ext>
                </a:extLst>
              </a:tr>
              <a:tr h="190500">
                <a:tc>
                  <a:txBody>
                    <a:bodyPr/>
                    <a:lstStyle/>
                    <a:p>
                      <a:pPr algn="ctr" fontAlgn="b"/>
                      <a:r>
                        <a:rPr lang="en-US" sz="1400" b="0" i="1" u="none" strike="noStrike" dirty="0">
                          <a:solidFill>
                            <a:srgbClr val="000000"/>
                          </a:solidFill>
                          <a:effectLst/>
                          <a:latin typeface="Arial"/>
                          <a:cs typeface="Arial"/>
                        </a:rPr>
                        <a:t>Listeria </a:t>
                      </a:r>
                      <a:r>
                        <a:rPr lang="en-US" sz="1400" b="0" i="1" u="none" strike="noStrike" dirty="0" err="1">
                          <a:solidFill>
                            <a:srgbClr val="000000"/>
                          </a:solidFill>
                          <a:effectLst/>
                          <a:latin typeface="Arial"/>
                          <a:cs typeface="Arial"/>
                        </a:rPr>
                        <a:t>monocytogenes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0,57</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E6E6FF"/>
                    </a:solidFill>
                  </a:tcPr>
                </a:tc>
                <a:tc>
                  <a:txBody>
                    <a:bodyPr/>
                    <a:lstStyle/>
                    <a:p>
                      <a:pPr algn="ctr" fontAlgn="b"/>
                      <a:r>
                        <a:rPr lang="en-US" sz="1400" b="0" i="0" u="none" strike="noStrike">
                          <a:solidFill>
                            <a:srgbClr val="000000"/>
                          </a:solidFill>
                          <a:effectLst/>
                          <a:latin typeface="Arial"/>
                          <a:cs typeface="Arial"/>
                        </a:rPr>
                        <a:t>0,87</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D8D8FF"/>
                    </a:solidFill>
                  </a:tcPr>
                </a:tc>
                <a:extLst>
                  <a:ext uri="{0D108BD9-81ED-4DB2-BD59-A6C34878D82A}">
                    <a16:rowId xmlns:a16="http://schemas.microsoft.com/office/drawing/2014/main" val="10004"/>
                  </a:ext>
                </a:extLst>
              </a:tr>
              <a:tr h="190500">
                <a:tc>
                  <a:txBody>
                    <a:bodyPr/>
                    <a:lstStyle/>
                    <a:p>
                      <a:pPr algn="ctr" fontAlgn="b"/>
                      <a:r>
                        <a:rPr lang="en-US" sz="1400" b="0" i="1" u="none" strike="noStrike" dirty="0">
                          <a:solidFill>
                            <a:srgbClr val="000000"/>
                          </a:solidFill>
                          <a:effectLst/>
                          <a:latin typeface="Arial"/>
                          <a:cs typeface="Arial"/>
                        </a:rPr>
                        <a:t>Streptococcus </a:t>
                      </a:r>
                      <a:r>
                        <a:rPr lang="en-US" sz="1400" b="0" i="1" u="none" strike="noStrike" dirty="0" err="1">
                          <a:solidFill>
                            <a:srgbClr val="000000"/>
                          </a:solidFill>
                          <a:effectLst/>
                          <a:latin typeface="Arial"/>
                          <a:cs typeface="Arial"/>
                        </a:rPr>
                        <a:t>mutans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0,38</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EEEEFF"/>
                    </a:solidFill>
                  </a:tcPr>
                </a:tc>
                <a:tc>
                  <a:txBody>
                    <a:bodyPr/>
                    <a:lstStyle/>
                    <a:p>
                      <a:pPr algn="ctr" fontAlgn="b"/>
                      <a:r>
                        <a:rPr lang="en-US" sz="1400" b="0" i="0" u="none" strike="noStrike" dirty="0">
                          <a:solidFill>
                            <a:srgbClr val="000000"/>
                          </a:solidFill>
                          <a:effectLst/>
                          <a:latin typeface="Arial"/>
                          <a:cs typeface="Arial"/>
                        </a:rPr>
                        <a:t>0,27</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3F3FF"/>
                    </a:solidFill>
                  </a:tcPr>
                </a:tc>
                <a:extLst>
                  <a:ext uri="{0D108BD9-81ED-4DB2-BD59-A6C34878D82A}">
                    <a16:rowId xmlns:a16="http://schemas.microsoft.com/office/drawing/2014/main" val="10005"/>
                  </a:ext>
                </a:extLst>
              </a:tr>
              <a:tr h="190500">
                <a:tc>
                  <a:txBody>
                    <a:bodyPr/>
                    <a:lstStyle/>
                    <a:p>
                      <a:pPr algn="ctr" fontAlgn="b"/>
                      <a:r>
                        <a:rPr lang="en-US" sz="1400" b="0" i="1" u="none" strike="noStrike" dirty="0">
                          <a:solidFill>
                            <a:srgbClr val="000000"/>
                          </a:solidFill>
                          <a:effectLst/>
                          <a:latin typeface="Arial"/>
                          <a:cs typeface="Arial"/>
                        </a:rPr>
                        <a:t>Lactobacillus </a:t>
                      </a:r>
                      <a:r>
                        <a:rPr lang="en-US" sz="1400" b="0" i="1" u="none" strike="noStrike" dirty="0" err="1">
                          <a:solidFill>
                            <a:srgbClr val="000000"/>
                          </a:solidFill>
                          <a:effectLst/>
                          <a:latin typeface="Arial"/>
                          <a:cs typeface="Arial"/>
                        </a:rPr>
                        <a:t>gasseri</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0,31</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1F1FF"/>
                    </a:solidFill>
                  </a:tcPr>
                </a:tc>
                <a:tc>
                  <a:txBody>
                    <a:bodyPr/>
                    <a:lstStyle/>
                    <a:p>
                      <a:pPr algn="ctr" fontAlgn="b"/>
                      <a:r>
                        <a:rPr lang="en-US" sz="1400" b="0" i="0" u="none" strike="noStrike" dirty="0">
                          <a:solidFill>
                            <a:srgbClr val="000000"/>
                          </a:solidFill>
                          <a:effectLst/>
                          <a:latin typeface="Arial"/>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EFE"/>
                    </a:solidFill>
                  </a:tcPr>
                </a:tc>
                <a:extLst>
                  <a:ext uri="{0D108BD9-81ED-4DB2-BD59-A6C34878D82A}">
                    <a16:rowId xmlns:a16="http://schemas.microsoft.com/office/drawing/2014/main" val="10006"/>
                  </a:ext>
                </a:extLst>
              </a:tr>
              <a:tr h="190500">
                <a:tc>
                  <a:txBody>
                    <a:bodyPr/>
                    <a:lstStyle/>
                    <a:p>
                      <a:pPr algn="ctr" fontAlgn="b"/>
                      <a:r>
                        <a:rPr lang="en-US" sz="1400" b="0" i="1" u="none" strike="noStrike" dirty="0" err="1">
                          <a:solidFill>
                            <a:srgbClr val="000000"/>
                          </a:solidFill>
                          <a:effectLst/>
                          <a:latin typeface="Arial"/>
                          <a:cs typeface="Arial"/>
                        </a:rPr>
                        <a:t>Deinococcus</a:t>
                      </a:r>
                      <a:r>
                        <a:rPr lang="en-US" sz="1400" b="0" i="1" u="none" strike="noStrike" dirty="0">
                          <a:solidFill>
                            <a:srgbClr val="000000"/>
                          </a:solidFill>
                          <a:effectLst/>
                          <a:latin typeface="Arial"/>
                          <a:cs typeface="Arial"/>
                        </a:rPr>
                        <a:t> </a:t>
                      </a:r>
                      <a:r>
                        <a:rPr lang="en-US" sz="1400" b="0" i="1" u="none" strike="noStrike" dirty="0" err="1">
                          <a:solidFill>
                            <a:srgbClr val="000000"/>
                          </a:solidFill>
                          <a:effectLst/>
                          <a:latin typeface="Arial"/>
                          <a:cs typeface="Arial"/>
                        </a:rPr>
                        <a:t>radiodurans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0,13</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AFAFF"/>
                    </a:solidFill>
                  </a:tcPr>
                </a:tc>
                <a:tc>
                  <a:txBody>
                    <a:bodyPr/>
                    <a:lstStyle/>
                    <a:p>
                      <a:pPr algn="ctr" fontAlgn="b"/>
                      <a:r>
                        <a:rPr lang="en-US" sz="1400" b="0" i="0" u="none" strike="noStrike" dirty="0">
                          <a:solidFill>
                            <a:srgbClr val="000000"/>
                          </a:solidFill>
                          <a:effectLst/>
                          <a:latin typeface="Arial"/>
                          <a:cs typeface="Arial"/>
                        </a:rPr>
                        <a:t>-0,65</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DDDD"/>
                    </a:solidFill>
                  </a:tcPr>
                </a:tc>
                <a:extLst>
                  <a:ext uri="{0D108BD9-81ED-4DB2-BD59-A6C34878D82A}">
                    <a16:rowId xmlns:a16="http://schemas.microsoft.com/office/drawing/2014/main" val="10007"/>
                  </a:ext>
                </a:extLst>
              </a:tr>
              <a:tr h="190500">
                <a:tc>
                  <a:txBody>
                    <a:bodyPr/>
                    <a:lstStyle/>
                    <a:p>
                      <a:pPr algn="ctr" fontAlgn="b"/>
                      <a:r>
                        <a:rPr lang="en-US" sz="1400" b="0" i="1" u="none" strike="noStrike" dirty="0">
                          <a:solidFill>
                            <a:srgbClr val="000000"/>
                          </a:solidFill>
                          <a:effectLst/>
                          <a:latin typeface="Arial"/>
                          <a:cs typeface="Arial"/>
                        </a:rPr>
                        <a:t>Streptococcus </a:t>
                      </a:r>
                      <a:r>
                        <a:rPr lang="en-US" sz="1400" b="0" i="1" u="none" strike="noStrike" dirty="0" err="1">
                          <a:solidFill>
                            <a:srgbClr val="000000"/>
                          </a:solidFill>
                          <a:effectLst/>
                          <a:latin typeface="Arial"/>
                          <a:cs typeface="Arial"/>
                        </a:rPr>
                        <a:t>agalactiae</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-0,02</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EFE"/>
                    </a:solidFill>
                  </a:tcPr>
                </a:tc>
                <a:tc>
                  <a:txBody>
                    <a:bodyPr/>
                    <a:lstStyle/>
                    <a:p>
                      <a:pPr algn="ctr" fontAlgn="b"/>
                      <a:r>
                        <a:rPr lang="en-US" sz="1400" b="0" i="0" u="none" strike="noStrike">
                          <a:solidFill>
                            <a:srgbClr val="000000"/>
                          </a:solidFill>
                          <a:effectLst/>
                          <a:latin typeface="Arial"/>
                          <a:cs typeface="Arial"/>
                        </a:rPr>
                        <a:t>0,38</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EEEEFF"/>
                    </a:solidFill>
                  </a:tcPr>
                </a:tc>
                <a:extLst>
                  <a:ext uri="{0D108BD9-81ED-4DB2-BD59-A6C34878D82A}">
                    <a16:rowId xmlns:a16="http://schemas.microsoft.com/office/drawing/2014/main" val="10008"/>
                  </a:ext>
                </a:extLst>
              </a:tr>
              <a:tr h="190500">
                <a:tc>
                  <a:txBody>
                    <a:bodyPr/>
                    <a:lstStyle/>
                    <a:p>
                      <a:pPr algn="ctr" fontAlgn="b"/>
                      <a:r>
                        <a:rPr lang="en-US" sz="1400" b="0" i="1" u="none" strike="noStrike" dirty="0">
                          <a:solidFill>
                            <a:srgbClr val="000000"/>
                          </a:solidFill>
                          <a:effectLst/>
                          <a:latin typeface="Arial"/>
                          <a:cs typeface="Arial"/>
                        </a:rPr>
                        <a:t>Staphylococcus </a:t>
                      </a:r>
                      <a:r>
                        <a:rPr lang="en-US" sz="1400" b="0" i="1" u="none" strike="noStrike" dirty="0" err="1">
                          <a:solidFill>
                            <a:srgbClr val="000000"/>
                          </a:solidFill>
                          <a:effectLst/>
                          <a:latin typeface="Arial"/>
                          <a:cs typeface="Arial"/>
                        </a:rPr>
                        <a:t>aureus</a:t>
                      </a:r>
                      <a:r>
                        <a:rPr lang="en-US" sz="1400" b="0" i="1" u="none" strike="noStrike" dirty="0">
                          <a:solidFill>
                            <a:srgbClr val="000000"/>
                          </a:solidFill>
                          <a:effectLst/>
                          <a:latin typeface="Arial"/>
                          <a:cs typeface="Arial"/>
                        </a:rPr>
                        <a:t>/</a:t>
                      </a:r>
                      <a:r>
                        <a:rPr lang="en-US" sz="1400" b="0" i="1" u="none" strike="noStrike" dirty="0" err="1">
                          <a:solidFill>
                            <a:srgbClr val="000000"/>
                          </a:solidFill>
                          <a:effectLst/>
                          <a:latin typeface="Arial"/>
                          <a:cs typeface="Arial"/>
                        </a:rPr>
                        <a:t>epidermidis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-0,16</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6F6"/>
                    </a:solidFill>
                  </a:tcPr>
                </a:tc>
                <a:tc>
                  <a:txBody>
                    <a:bodyPr/>
                    <a:lstStyle/>
                    <a:p>
                      <a:pPr algn="ctr" fontAlgn="b"/>
                      <a:r>
                        <a:rPr lang="en-US" sz="1400" b="0" i="0" u="none" strike="noStrike" dirty="0">
                          <a:solidFill>
                            <a:srgbClr val="000000"/>
                          </a:solidFill>
                          <a:effectLst/>
                          <a:latin typeface="Arial"/>
                          <a:cs typeface="Arial"/>
                        </a:rPr>
                        <a:t>0,40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EDEDFF"/>
                    </a:solidFill>
                  </a:tcPr>
                </a:tc>
                <a:extLst>
                  <a:ext uri="{0D108BD9-81ED-4DB2-BD59-A6C34878D82A}">
                    <a16:rowId xmlns:a16="http://schemas.microsoft.com/office/drawing/2014/main" val="10009"/>
                  </a:ext>
                </a:extLst>
              </a:tr>
              <a:tr h="190500">
                <a:tc>
                  <a:txBody>
                    <a:bodyPr/>
                    <a:lstStyle/>
                    <a:p>
                      <a:pPr algn="ctr" fontAlgn="b"/>
                      <a:r>
                        <a:rPr lang="en-US" sz="1400" b="0" i="1" u="none" strike="noStrike" dirty="0" err="1">
                          <a:solidFill>
                            <a:srgbClr val="000000"/>
                          </a:solidFill>
                          <a:effectLst/>
                          <a:latin typeface="Arial"/>
                          <a:cs typeface="Arial"/>
                        </a:rPr>
                        <a:t>Propionibacterium</a:t>
                      </a:r>
                      <a:r>
                        <a:rPr lang="en-US" sz="1400" b="0" i="1" u="none" strike="noStrike" dirty="0">
                          <a:solidFill>
                            <a:srgbClr val="000000"/>
                          </a:solidFill>
                          <a:effectLst/>
                          <a:latin typeface="Arial"/>
                          <a:cs typeface="Arial"/>
                        </a:rPr>
                        <a:t> acnes</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a:cs typeface="Arial"/>
                        </a:rPr>
                        <a:t>-0,19</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5F5"/>
                    </a:solidFill>
                  </a:tcPr>
                </a:tc>
                <a:tc>
                  <a:txBody>
                    <a:bodyPr/>
                    <a:lstStyle/>
                    <a:p>
                      <a:pPr algn="ctr" fontAlgn="b"/>
                      <a:r>
                        <a:rPr lang="en-US" sz="1400" b="0" i="0" u="none" strike="noStrike">
                          <a:solidFill>
                            <a:srgbClr val="000000"/>
                          </a:solidFill>
                          <a:effectLst/>
                          <a:latin typeface="Arial"/>
                          <a:cs typeface="Arial"/>
                        </a:rPr>
                        <a:t>0,11</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BFBFF"/>
                    </a:solidFill>
                  </a:tcPr>
                </a:tc>
                <a:extLst>
                  <a:ext uri="{0D108BD9-81ED-4DB2-BD59-A6C34878D82A}">
                    <a16:rowId xmlns:a16="http://schemas.microsoft.com/office/drawing/2014/main" val="10010"/>
                  </a:ext>
                </a:extLst>
              </a:tr>
              <a:tr h="190500">
                <a:tc>
                  <a:txBody>
                    <a:bodyPr/>
                    <a:lstStyle/>
                    <a:p>
                      <a:pPr algn="ctr" fontAlgn="b"/>
                      <a:r>
                        <a:rPr lang="en-US" sz="1400" b="0" i="1" u="none" strike="noStrike" dirty="0" err="1">
                          <a:solidFill>
                            <a:srgbClr val="000000"/>
                          </a:solidFill>
                          <a:effectLst/>
                          <a:latin typeface="Arial"/>
                          <a:cs typeface="Arial"/>
                        </a:rPr>
                        <a:t>Rhodobacter</a:t>
                      </a:r>
                      <a:r>
                        <a:rPr lang="en-US" sz="1400" b="0" i="1" u="none" strike="noStrike" dirty="0">
                          <a:solidFill>
                            <a:srgbClr val="000000"/>
                          </a:solidFill>
                          <a:effectLst/>
                          <a:latin typeface="Arial"/>
                          <a:cs typeface="Arial"/>
                        </a:rPr>
                        <a:t> </a:t>
                      </a:r>
                      <a:r>
                        <a:rPr lang="en-US" sz="1400" b="0" i="1" u="none" strike="noStrike" dirty="0" err="1">
                          <a:solidFill>
                            <a:srgbClr val="000000"/>
                          </a:solidFill>
                          <a:effectLst/>
                          <a:latin typeface="Arial"/>
                          <a:cs typeface="Arial"/>
                        </a:rPr>
                        <a:t>sphaeroides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-0,64</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DEDE"/>
                    </a:solidFill>
                  </a:tcPr>
                </a:tc>
                <a:tc>
                  <a:txBody>
                    <a:bodyPr/>
                    <a:lstStyle/>
                    <a:p>
                      <a:pPr algn="ctr" fontAlgn="b"/>
                      <a:r>
                        <a:rPr lang="en-US" sz="1400" b="0" i="0" u="none" strike="noStrike">
                          <a:solidFill>
                            <a:srgbClr val="000000"/>
                          </a:solidFill>
                          <a:effectLst/>
                          <a:latin typeface="Arial"/>
                          <a:cs typeface="Arial"/>
                        </a:rPr>
                        <a:t>-1,26</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BEBE"/>
                    </a:solidFill>
                  </a:tcPr>
                </a:tc>
                <a:extLst>
                  <a:ext uri="{0D108BD9-81ED-4DB2-BD59-A6C34878D82A}">
                    <a16:rowId xmlns:a16="http://schemas.microsoft.com/office/drawing/2014/main" val="10011"/>
                  </a:ext>
                </a:extLst>
              </a:tr>
              <a:tr h="190500">
                <a:tc>
                  <a:txBody>
                    <a:bodyPr/>
                    <a:lstStyle/>
                    <a:p>
                      <a:pPr algn="ctr" fontAlgn="b"/>
                      <a:r>
                        <a:rPr lang="en-US" sz="1400" b="0" i="1" u="none" strike="noStrike" dirty="0">
                          <a:solidFill>
                            <a:srgbClr val="000000"/>
                          </a:solidFill>
                          <a:effectLst/>
                          <a:latin typeface="Arial"/>
                          <a:cs typeface="Arial"/>
                        </a:rPr>
                        <a:t>Bacillus cereus</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-0,84</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D4D4"/>
                    </a:solidFill>
                  </a:tcPr>
                </a:tc>
                <a:tc>
                  <a:txBody>
                    <a:bodyPr/>
                    <a:lstStyle/>
                    <a:p>
                      <a:pPr algn="ctr" fontAlgn="b"/>
                      <a:r>
                        <a:rPr lang="en-US" sz="1400" b="0" i="0" u="none" strike="noStrike">
                          <a:solidFill>
                            <a:srgbClr val="000000"/>
                          </a:solidFill>
                          <a:effectLst/>
                          <a:latin typeface="Arial"/>
                          <a:cs typeface="Arial"/>
                        </a:rPr>
                        <a:t>0,56</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E6E6FF"/>
                    </a:solidFill>
                  </a:tcPr>
                </a:tc>
                <a:extLst>
                  <a:ext uri="{0D108BD9-81ED-4DB2-BD59-A6C34878D82A}">
                    <a16:rowId xmlns:a16="http://schemas.microsoft.com/office/drawing/2014/main" val="10012"/>
                  </a:ext>
                </a:extLst>
              </a:tr>
              <a:tr h="190500">
                <a:tc>
                  <a:txBody>
                    <a:bodyPr/>
                    <a:lstStyle/>
                    <a:p>
                      <a:pPr algn="ctr" fontAlgn="b"/>
                      <a:r>
                        <a:rPr lang="en-US" sz="1400" b="0" i="1" u="none" strike="noStrike" dirty="0">
                          <a:solidFill>
                            <a:srgbClr val="000000"/>
                          </a:solidFill>
                          <a:effectLst/>
                          <a:latin typeface="Arial"/>
                          <a:cs typeface="Arial"/>
                        </a:rPr>
                        <a:t>Pseudomonas aeruginosa</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-0,87</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D2D2"/>
                    </a:solidFill>
                  </a:tcPr>
                </a:tc>
                <a:tc>
                  <a:txBody>
                    <a:bodyPr/>
                    <a:lstStyle/>
                    <a:p>
                      <a:pPr algn="ctr" fontAlgn="b"/>
                      <a:r>
                        <a:rPr lang="en-US" sz="1400" b="0" i="0" u="none" strike="noStrike">
                          <a:solidFill>
                            <a:srgbClr val="000000"/>
                          </a:solidFill>
                          <a:effectLst/>
                          <a:latin typeface="Arial"/>
                          <a:cs typeface="Arial"/>
                        </a:rPr>
                        <a:t>-0,17</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6F6"/>
                    </a:solidFill>
                  </a:tcPr>
                </a:tc>
                <a:extLst>
                  <a:ext uri="{0D108BD9-81ED-4DB2-BD59-A6C34878D82A}">
                    <a16:rowId xmlns:a16="http://schemas.microsoft.com/office/drawing/2014/main" val="10013"/>
                  </a:ext>
                </a:extLst>
              </a:tr>
              <a:tr h="190500">
                <a:tc>
                  <a:txBody>
                    <a:bodyPr/>
                    <a:lstStyle/>
                    <a:p>
                      <a:pPr algn="ctr" fontAlgn="b"/>
                      <a:r>
                        <a:rPr lang="en-US" sz="1400" b="0" i="1" u="none" strike="noStrike" dirty="0" err="1">
                          <a:solidFill>
                            <a:srgbClr val="000000"/>
                          </a:solidFill>
                          <a:effectLst/>
                          <a:latin typeface="Arial"/>
                          <a:cs typeface="Arial"/>
                        </a:rPr>
                        <a:t>Acinetobacter</a:t>
                      </a:r>
                      <a:r>
                        <a:rPr lang="en-US" sz="1400" b="0" i="1" u="none" strike="noStrike" dirty="0">
                          <a:solidFill>
                            <a:srgbClr val="000000"/>
                          </a:solidFill>
                          <a:effectLst/>
                          <a:latin typeface="Arial"/>
                          <a:cs typeface="Arial"/>
                        </a:rPr>
                        <a:t> </a:t>
                      </a:r>
                      <a:r>
                        <a:rPr lang="en-US" sz="1400" b="0" i="1" u="none" strike="noStrike" dirty="0" err="1">
                          <a:solidFill>
                            <a:srgbClr val="000000"/>
                          </a:solidFill>
                          <a:effectLst/>
                          <a:latin typeface="Arial"/>
                          <a:cs typeface="Arial"/>
                        </a:rPr>
                        <a:t>baumanni</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a:cs typeface="Arial"/>
                        </a:rPr>
                        <a:t>-1,05</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C9C9"/>
                    </a:solidFill>
                  </a:tcPr>
                </a:tc>
                <a:tc>
                  <a:txBody>
                    <a:bodyPr/>
                    <a:lstStyle/>
                    <a:p>
                      <a:pPr algn="ctr" fontAlgn="b"/>
                      <a:r>
                        <a:rPr lang="en-US" sz="1400" b="0" i="0" u="none" strike="noStrike">
                          <a:solidFill>
                            <a:srgbClr val="000000"/>
                          </a:solidFill>
                          <a:effectLst/>
                          <a:latin typeface="Arial"/>
                          <a:cs typeface="Arial"/>
                        </a:rPr>
                        <a:t>-0,62</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DFDF"/>
                    </a:solidFill>
                  </a:tcPr>
                </a:tc>
                <a:extLst>
                  <a:ext uri="{0D108BD9-81ED-4DB2-BD59-A6C34878D82A}">
                    <a16:rowId xmlns:a16="http://schemas.microsoft.com/office/drawing/2014/main" val="10014"/>
                  </a:ext>
                </a:extLst>
              </a:tr>
              <a:tr h="190500">
                <a:tc>
                  <a:txBody>
                    <a:bodyPr/>
                    <a:lstStyle/>
                    <a:p>
                      <a:pPr algn="ctr" fontAlgn="b"/>
                      <a:r>
                        <a:rPr lang="en-US" sz="1400" b="0" i="1" u="none" strike="noStrike" dirty="0">
                          <a:solidFill>
                            <a:srgbClr val="000000"/>
                          </a:solidFill>
                          <a:effectLst/>
                          <a:latin typeface="Arial"/>
                          <a:cs typeface="Arial"/>
                        </a:rPr>
                        <a:t>Enterococcus </a:t>
                      </a:r>
                      <a:r>
                        <a:rPr lang="en-US" sz="1400" b="0" i="1" u="none" strike="noStrike" dirty="0" err="1">
                          <a:solidFill>
                            <a:srgbClr val="000000"/>
                          </a:solidFill>
                          <a:effectLst/>
                          <a:latin typeface="Arial"/>
                          <a:cs typeface="Arial"/>
                        </a:rPr>
                        <a:t>faecalis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a:cs typeface="Arial"/>
                        </a:rPr>
                        <a:t>-1,33</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BABA"/>
                    </a:solidFill>
                  </a:tcPr>
                </a:tc>
                <a:tc>
                  <a:txBody>
                    <a:bodyPr/>
                    <a:lstStyle/>
                    <a:p>
                      <a:pPr algn="ctr" fontAlgn="b"/>
                      <a:r>
                        <a:rPr lang="en-US" sz="1400" b="0" i="0" u="none" strike="noStrike">
                          <a:solidFill>
                            <a:srgbClr val="000000"/>
                          </a:solidFill>
                          <a:effectLst/>
                          <a:latin typeface="Arial"/>
                          <a:cs typeface="Arial"/>
                        </a:rPr>
                        <a:t>-0,23</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3F3"/>
                    </a:solidFill>
                  </a:tcPr>
                </a:tc>
                <a:extLst>
                  <a:ext uri="{0D108BD9-81ED-4DB2-BD59-A6C34878D82A}">
                    <a16:rowId xmlns:a16="http://schemas.microsoft.com/office/drawing/2014/main" val="10015"/>
                  </a:ext>
                </a:extLst>
              </a:tr>
              <a:tr h="190500">
                <a:tc>
                  <a:txBody>
                    <a:bodyPr/>
                    <a:lstStyle/>
                    <a:p>
                      <a:pPr algn="ctr" fontAlgn="b"/>
                      <a:r>
                        <a:rPr lang="en-US" sz="1400" b="0" i="1" u="none" strike="noStrike" dirty="0">
                          <a:solidFill>
                            <a:srgbClr val="000000"/>
                          </a:solidFill>
                          <a:effectLst/>
                          <a:latin typeface="Arial"/>
                          <a:cs typeface="Arial"/>
                        </a:rPr>
                        <a:t>Escherichia coli</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-1,41</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B6B6"/>
                    </a:solidFill>
                  </a:tcPr>
                </a:tc>
                <a:tc>
                  <a:txBody>
                    <a:bodyPr/>
                    <a:lstStyle/>
                    <a:p>
                      <a:pPr algn="ctr" fontAlgn="b"/>
                      <a:r>
                        <a:rPr lang="en-US" sz="1400" b="0" i="0" u="none" strike="noStrike">
                          <a:solidFill>
                            <a:srgbClr val="000000"/>
                          </a:solidFill>
                          <a:effectLst/>
                          <a:latin typeface="Arial"/>
                          <a:cs typeface="Arial"/>
                        </a:rPr>
                        <a:t>-0,20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F4F4"/>
                    </a:solidFill>
                  </a:tcPr>
                </a:tc>
                <a:extLst>
                  <a:ext uri="{0D108BD9-81ED-4DB2-BD59-A6C34878D82A}">
                    <a16:rowId xmlns:a16="http://schemas.microsoft.com/office/drawing/2014/main" val="10016"/>
                  </a:ext>
                </a:extLst>
              </a:tr>
              <a:tr h="190500">
                <a:tc>
                  <a:txBody>
                    <a:bodyPr/>
                    <a:lstStyle/>
                    <a:p>
                      <a:pPr algn="ctr" fontAlgn="b"/>
                      <a:r>
                        <a:rPr lang="en-US" sz="1400" b="0" i="1" u="none" strike="noStrike" dirty="0">
                          <a:solidFill>
                            <a:srgbClr val="000000"/>
                          </a:solidFill>
                          <a:effectLst/>
                          <a:latin typeface="Arial"/>
                          <a:cs typeface="Arial"/>
                        </a:rPr>
                        <a:t>Streptococcus </a:t>
                      </a:r>
                      <a:r>
                        <a:rPr lang="en-US" sz="1400" b="0" i="1" u="none" strike="noStrike" dirty="0" err="1">
                          <a:solidFill>
                            <a:srgbClr val="000000"/>
                          </a:solidFill>
                          <a:effectLst/>
                          <a:latin typeface="Arial"/>
                          <a:cs typeface="Arial"/>
                        </a:rPr>
                        <a:t>pneumoniae</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-2,30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8989"/>
                    </a:solidFill>
                  </a:tcPr>
                </a:tc>
                <a:tc>
                  <a:txBody>
                    <a:bodyPr/>
                    <a:lstStyle/>
                    <a:p>
                      <a:pPr algn="ctr" fontAlgn="b"/>
                      <a:r>
                        <a:rPr lang="en-US" sz="1400" b="0" i="0" u="none" strike="noStrike" dirty="0">
                          <a:solidFill>
                            <a:srgbClr val="000000"/>
                          </a:solidFill>
                          <a:effectLst/>
                          <a:latin typeface="Arial"/>
                          <a:cs typeface="Arial"/>
                        </a:rPr>
                        <a:t>-1,80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A2A2"/>
                    </a:solidFill>
                  </a:tcPr>
                </a:tc>
                <a:extLst>
                  <a:ext uri="{0D108BD9-81ED-4DB2-BD59-A6C34878D82A}">
                    <a16:rowId xmlns:a16="http://schemas.microsoft.com/office/drawing/2014/main" val="10017"/>
                  </a:ext>
                </a:extLst>
              </a:tr>
              <a:tr h="190500">
                <a:tc>
                  <a:txBody>
                    <a:bodyPr/>
                    <a:lstStyle/>
                    <a:p>
                      <a:pPr algn="ctr" fontAlgn="b"/>
                      <a:r>
                        <a:rPr lang="en-US" sz="1400" b="0" i="1" u="none" strike="noStrike" dirty="0" err="1">
                          <a:solidFill>
                            <a:srgbClr val="000000"/>
                          </a:solidFill>
                          <a:effectLst/>
                          <a:latin typeface="Arial"/>
                          <a:cs typeface="Arial"/>
                        </a:rPr>
                        <a:t>Actinomyces</a:t>
                      </a:r>
                      <a:r>
                        <a:rPr lang="en-US" sz="1400" b="0" i="1" u="none" strike="noStrike" dirty="0">
                          <a:solidFill>
                            <a:srgbClr val="000000"/>
                          </a:solidFill>
                          <a:effectLst/>
                          <a:latin typeface="Arial"/>
                          <a:cs typeface="Arial"/>
                        </a:rPr>
                        <a:t> </a:t>
                      </a:r>
                      <a:r>
                        <a:rPr lang="en-US" sz="1400" b="0" i="1" u="none" strike="noStrike" dirty="0" err="1">
                          <a:solidFill>
                            <a:srgbClr val="000000"/>
                          </a:solidFill>
                          <a:effectLst/>
                          <a:latin typeface="Arial"/>
                          <a:cs typeface="Arial"/>
                        </a:rPr>
                        <a:t>odontolyticus</a:t>
                      </a:r>
                      <a:endParaRPr lang="en-US" sz="1400" b="0" i="1" u="none" strike="noStrike" dirty="0">
                        <a:solidFill>
                          <a:srgbClr val="000000"/>
                        </a:solidFill>
                        <a:effectLst/>
                        <a:latin typeface="Arial"/>
                        <a:cs typeface="Arial"/>
                      </a:endParaRP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a:cs typeface="Arial"/>
                        </a:rPr>
                        <a:t>-3,39</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5151"/>
                    </a:solidFill>
                  </a:tcPr>
                </a:tc>
                <a:tc>
                  <a:txBody>
                    <a:bodyPr/>
                    <a:lstStyle/>
                    <a:p>
                      <a:pPr algn="ctr" fontAlgn="b"/>
                      <a:r>
                        <a:rPr lang="en-US" sz="1400" b="0" i="0" u="none" strike="noStrike" dirty="0">
                          <a:solidFill>
                            <a:srgbClr val="000000"/>
                          </a:solidFill>
                          <a:effectLst/>
                          <a:latin typeface="Arial"/>
                          <a:cs typeface="Arial"/>
                        </a:rPr>
                        <a:t>-1,88</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FF9E9E"/>
                    </a:solidFill>
                  </a:tcPr>
                </a:tc>
                <a:extLst>
                  <a:ext uri="{0D108BD9-81ED-4DB2-BD59-A6C34878D82A}">
                    <a16:rowId xmlns:a16="http://schemas.microsoft.com/office/drawing/2014/main" val="10018"/>
                  </a:ext>
                </a:extLst>
              </a:tr>
              <a:tr h="190500">
                <a:tc>
                  <a:txBody>
                    <a:bodyPr/>
                    <a:lstStyle/>
                    <a:p>
                      <a:pPr algn="ctr" fontAlgn="b"/>
                      <a:r>
                        <a:rPr lang="en-US" sz="1400" b="0" i="1" u="none" strike="noStrike" dirty="0">
                          <a:solidFill>
                            <a:srgbClr val="000000"/>
                          </a:solidFill>
                          <a:effectLst/>
                          <a:latin typeface="Arial"/>
                          <a:cs typeface="Arial"/>
                        </a:rPr>
                        <a:t>Helicobacter pylori</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cs typeface="Arial"/>
                        </a:rPr>
                        <a:t>0,00</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a:cs typeface="Arial"/>
                        </a:rPr>
                        <a:t>-4,98</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0000"/>
                    </a:solidFill>
                  </a:tcPr>
                </a:tc>
                <a:tc>
                  <a:txBody>
                    <a:bodyPr/>
                    <a:lstStyle/>
                    <a:p>
                      <a:pPr algn="ctr" fontAlgn="b"/>
                      <a:r>
                        <a:rPr lang="en-US" sz="1400" b="0" i="0" u="none" strike="noStrike" dirty="0">
                          <a:solidFill>
                            <a:srgbClr val="000000"/>
                          </a:solidFill>
                          <a:effectLst/>
                          <a:latin typeface="Arial"/>
                          <a:cs typeface="Arial"/>
                        </a:rPr>
                        <a:t>-1,24</a:t>
                      </a:r>
                    </a:p>
                  </a:txBody>
                  <a:tcPr marL="12700" marR="12700" marT="12700" marB="0" anchor="ctr" anchorCtr="1">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BFBF"/>
                    </a:solidFill>
                  </a:tcPr>
                </a:tc>
                <a:extLst>
                  <a:ext uri="{0D108BD9-81ED-4DB2-BD59-A6C34878D82A}">
                    <a16:rowId xmlns:a16="http://schemas.microsoft.com/office/drawing/2014/main" val="10019"/>
                  </a:ext>
                </a:extLst>
              </a:tr>
            </a:tbl>
          </a:graphicData>
        </a:graphic>
      </p:graphicFrame>
      <p:pic>
        <p:nvPicPr>
          <p:cNvPr id="10"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Boers </a:t>
            </a:r>
            <a:r>
              <a:rPr lang="en-GB" sz="1200" dirty="0" err="1">
                <a:solidFill>
                  <a:srgbClr val="000000"/>
                </a:solidFill>
              </a:rPr>
              <a:t>et al., </a:t>
            </a:r>
            <a:r>
              <a:rPr lang="en-GB" sz="1200" i="0" dirty="0" err="1">
                <a:solidFill>
                  <a:srgbClr val="000000"/>
                </a:solidFill>
              </a:rPr>
              <a:t>Sci</a:t>
            </a:r>
            <a:r>
              <a:rPr lang="en-GB" sz="1200" i="0" dirty="0">
                <a:solidFill>
                  <a:srgbClr val="000000"/>
                </a:solidFill>
              </a:rPr>
              <a:t> Rep 2015; 5: 14181</a:t>
            </a:r>
            <a:endParaRPr lang="en-GB" sz="1200" b="1" i="0" dirty="0">
              <a:solidFill>
                <a:srgbClr val="000000"/>
              </a:solidFill>
            </a:endParaRPr>
          </a:p>
        </p:txBody>
      </p:sp>
    </p:spTree>
    <p:extLst>
      <p:ext uri="{BB962C8B-B14F-4D97-AF65-F5344CB8AC3E}">
        <p14:creationId xmlns:p14="http://schemas.microsoft.com/office/powerpoint/2010/main" val="143596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en-GB" sz="2000"/>
              <a:t>Interne controle</a:t>
            </a:r>
          </a:p>
        </p:txBody>
      </p:sp>
      <p:sp>
        <p:nvSpPr>
          <p:cNvPr id="3" name="Tijdelijke aanduiding voor inhoud 2"/>
          <p:cNvSpPr>
            <a:spLocks noGrp="1"/>
          </p:cNvSpPr>
          <p:nvPr>
            <p:ph idx="1"/>
          </p:nvPr>
        </p:nvSpPr>
        <p:spPr>
          <a:xfrm>
            <a:off x="328613" y="5180070"/>
            <a:ext cx="9019728" cy="1027584"/>
          </a:xfrm>
        </p:spPr>
        <p:txBody>
          <a:bodyPr/>
          <a:lstStyle/>
          <a:p>
            <a:r>
              <a:rPr lang="nl-NL" sz="1600" dirty="0">
                <a:latin typeface="Arial" charset="0"/>
                <a:ea typeface="Arial" charset="0"/>
                <a:cs typeface="Arial" charset="0"/>
              </a:rPr>
              <a:t>Triplo experimenten om de nauwkeurigheid te verbeteren</a:t>
            </a:r>
          </a:p>
        </p:txBody>
      </p:sp>
      <p:graphicFrame>
        <p:nvGraphicFramePr>
          <p:cNvPr id="4" name="Tabel 3"/>
          <p:cNvGraphicFramePr>
            <a:graphicFrameLocks noGrp="1"/>
          </p:cNvGraphicFramePr>
          <p:nvPr>
            <p:extLst>
              <p:ext uri="{D42A27DB-BD31-4B8C-83A1-F6EECF244321}">
                <p14:modId xmlns:p14="http://schemas.microsoft.com/office/powerpoint/2010/main" val="633919728"/>
              </p:ext>
            </p:extLst>
          </p:nvPr>
        </p:nvGraphicFramePr>
        <p:xfrm>
          <a:off x="899592" y="2415208"/>
          <a:ext cx="7351841" cy="2225040"/>
        </p:xfrm>
        <a:graphic>
          <a:graphicData uri="http://schemas.openxmlformats.org/drawingml/2006/table">
            <a:tbl>
              <a:tblPr firstRow="1" bandRow="1">
                <a:tableStyleId>{5C22544A-7EE6-4342-B048-85BDC9FD1C3A}</a:tableStyleId>
              </a:tblPr>
              <a:tblGrid>
                <a:gridCol w="1660843">
                  <a:extLst>
                    <a:ext uri="{9D8B030D-6E8A-4147-A177-3AD203B41FA5}">
                      <a16:colId xmlns:a16="http://schemas.microsoft.com/office/drawing/2014/main" val="20000"/>
                    </a:ext>
                  </a:extLst>
                </a:gridCol>
                <a:gridCol w="1403668">
                  <a:extLst>
                    <a:ext uri="{9D8B030D-6E8A-4147-A177-3AD203B41FA5}">
                      <a16:colId xmlns:a16="http://schemas.microsoft.com/office/drawing/2014/main" val="20001"/>
                    </a:ext>
                  </a:extLst>
                </a:gridCol>
                <a:gridCol w="1889443">
                  <a:extLst>
                    <a:ext uri="{9D8B030D-6E8A-4147-A177-3AD203B41FA5}">
                      <a16:colId xmlns:a16="http://schemas.microsoft.com/office/drawing/2014/main" val="20002"/>
                    </a:ext>
                  </a:extLst>
                </a:gridCol>
                <a:gridCol w="2397887">
                  <a:extLst>
                    <a:ext uri="{9D8B030D-6E8A-4147-A177-3AD203B41FA5}">
                      <a16:colId xmlns:a16="http://schemas.microsoft.com/office/drawing/2014/main" val="20003"/>
                    </a:ext>
                  </a:extLst>
                </a:gridCol>
              </a:tblGrid>
              <a:tr h="370840">
                <a:tc>
                  <a:txBody>
                    <a:bodyPr/>
                    <a:lstStyle/>
                    <a:p>
                      <a:r>
                        <a:rPr lang="en-GB" sz="1500" noProof="0"/>
                        <a:t>OTU</a:t>
                      </a:r>
                    </a:p>
                  </a:txBody>
                  <a:tcPr/>
                </a:tc>
                <a:tc>
                  <a:txBody>
                    <a:bodyPr/>
                    <a:lstStyle/>
                    <a:p>
                      <a:pPr algn="ctr"/>
                      <a:r>
                        <a:rPr lang="en-GB" sz="1500" noProof="0"/>
                        <a:t>NGS reads</a:t>
                      </a:r>
                    </a:p>
                  </a:txBody>
                  <a:tcPr/>
                </a:tc>
                <a:tc>
                  <a:txBody>
                    <a:bodyPr/>
                    <a:lstStyle/>
                    <a:p>
                      <a:pPr algn="ctr"/>
                      <a:r>
                        <a:rPr lang="en-GB" sz="1500" noProof="0"/>
                        <a:t>Correctiefactor</a:t>
                      </a:r>
                    </a:p>
                  </a:txBody>
                  <a:tcPr/>
                </a:tc>
                <a:tc>
                  <a:txBody>
                    <a:bodyPr/>
                    <a:lstStyle/>
                    <a:p>
                      <a:pPr algn="ctr"/>
                      <a:r>
                        <a:rPr lang="en-GB" sz="1500" noProof="0"/>
                        <a:t>16S </a:t>
                      </a:r>
                      <a:r>
                        <a:rPr lang="en-GB" sz="1500" noProof="0" err="1"/>
                        <a:t>rRNA</a:t>
                      </a:r>
                      <a:r>
                        <a:rPr lang="en-GB" sz="1500" noProof="0"/>
                        <a:t> gen kopieen</a:t>
                      </a:r>
                    </a:p>
                  </a:txBody>
                  <a:tcPr/>
                </a:tc>
                <a:extLst>
                  <a:ext uri="{0D108BD9-81ED-4DB2-BD59-A6C34878D82A}">
                    <a16:rowId xmlns:a16="http://schemas.microsoft.com/office/drawing/2014/main" val="10000"/>
                  </a:ext>
                </a:extLst>
              </a:tr>
              <a:tr h="370840">
                <a:tc>
                  <a:txBody>
                    <a:bodyPr/>
                    <a:lstStyle/>
                    <a:p>
                      <a:r>
                        <a:rPr lang="en-GB" sz="1500" i="1" noProof="0"/>
                        <a:t>Clostridium</a:t>
                      </a:r>
                    </a:p>
                  </a:txBody>
                  <a:tcPr/>
                </a:tc>
                <a:tc>
                  <a:txBody>
                    <a:bodyPr/>
                    <a:lstStyle/>
                    <a:p>
                      <a:pPr algn="ctr"/>
                      <a:r>
                        <a:rPr lang="en-GB" sz="1500" noProof="0"/>
                        <a:t>200</a:t>
                      </a:r>
                    </a:p>
                  </a:txBody>
                  <a:tcPr/>
                </a:tc>
                <a:tc>
                  <a:txBody>
                    <a:bodyPr/>
                    <a:lstStyle/>
                    <a:p>
                      <a:pPr algn="ctr"/>
                      <a:r>
                        <a:rPr lang="en-GB" sz="1500" noProof="0"/>
                        <a:t>1.25</a:t>
                      </a:r>
                    </a:p>
                  </a:txBody>
                  <a:tcPr/>
                </a:tc>
                <a:tc>
                  <a:txBody>
                    <a:bodyPr/>
                    <a:lstStyle/>
                    <a:p>
                      <a:pPr algn="ctr"/>
                      <a:r>
                        <a:rPr lang="en-GB" sz="1500" noProof="0"/>
                        <a:t>200*1.25 = 250</a:t>
                      </a:r>
                    </a:p>
                  </a:txBody>
                  <a:tcPr/>
                </a:tc>
                <a:extLst>
                  <a:ext uri="{0D108BD9-81ED-4DB2-BD59-A6C34878D82A}">
                    <a16:rowId xmlns:a16="http://schemas.microsoft.com/office/drawing/2014/main" val="10001"/>
                  </a:ext>
                </a:extLst>
              </a:tr>
              <a:tr h="370840">
                <a:tc>
                  <a:txBody>
                    <a:bodyPr/>
                    <a:lstStyle/>
                    <a:p>
                      <a:r>
                        <a:rPr lang="en-GB" sz="1500" i="1" noProof="0"/>
                        <a:t>Staphylococcus</a:t>
                      </a:r>
                    </a:p>
                  </a:txBody>
                  <a:tcPr/>
                </a:tc>
                <a:tc>
                  <a:txBody>
                    <a:bodyPr/>
                    <a:lstStyle/>
                    <a:p>
                      <a:pPr algn="ctr"/>
                      <a:r>
                        <a:rPr lang="en-GB" sz="1500" noProof="0"/>
                        <a:t>300</a:t>
                      </a:r>
                    </a:p>
                  </a:txBody>
                  <a:tcPr/>
                </a:tc>
                <a:tc>
                  <a:txBody>
                    <a:bodyPr/>
                    <a:lstStyle/>
                    <a:p>
                      <a:pPr algn="ctr"/>
                      <a:r>
                        <a:rPr lang="en-GB" sz="1500" noProof="0"/>
                        <a:t>1.25</a:t>
                      </a:r>
                    </a:p>
                  </a:txBody>
                  <a:tcPr/>
                </a:tc>
                <a:tc>
                  <a:txBody>
                    <a:bodyPr/>
                    <a:lstStyle/>
                    <a:p>
                      <a:pPr algn="ctr"/>
                      <a:r>
                        <a:rPr lang="en-GB" sz="1500" noProof="0"/>
                        <a:t>300*1.25</a:t>
                      </a:r>
                      <a:r>
                        <a:rPr lang="en-GB" sz="1500" baseline="0" noProof="0"/>
                        <a:t> = 375</a:t>
                      </a:r>
                      <a:endParaRPr lang="en-GB" sz="1500" noProof="0"/>
                    </a:p>
                  </a:txBody>
                  <a:tcPr/>
                </a:tc>
                <a:extLst>
                  <a:ext uri="{0D108BD9-81ED-4DB2-BD59-A6C34878D82A}">
                    <a16:rowId xmlns:a16="http://schemas.microsoft.com/office/drawing/2014/main" val="10002"/>
                  </a:ext>
                </a:extLst>
              </a:tr>
              <a:tr h="370840">
                <a:tc>
                  <a:txBody>
                    <a:bodyPr/>
                    <a:lstStyle/>
                    <a:p>
                      <a:r>
                        <a:rPr lang="en-GB" sz="1500" i="1" noProof="0"/>
                        <a:t>Haemophilus</a:t>
                      </a:r>
                    </a:p>
                  </a:txBody>
                  <a:tcPr/>
                </a:tc>
                <a:tc>
                  <a:txBody>
                    <a:bodyPr/>
                    <a:lstStyle/>
                    <a:p>
                      <a:pPr algn="ctr"/>
                      <a:r>
                        <a:rPr lang="en-GB" sz="1500" noProof="0"/>
                        <a:t>100</a:t>
                      </a:r>
                    </a:p>
                  </a:txBody>
                  <a:tcPr/>
                </a:tc>
                <a:tc>
                  <a:txBody>
                    <a:bodyPr/>
                    <a:lstStyle/>
                    <a:p>
                      <a:pPr algn="ctr"/>
                      <a:r>
                        <a:rPr lang="en-GB" sz="1500" noProof="0"/>
                        <a:t>1.25</a:t>
                      </a:r>
                    </a:p>
                  </a:txBody>
                  <a:tcPr/>
                </a:tc>
                <a:tc>
                  <a:txBody>
                    <a:bodyPr/>
                    <a:lstStyle/>
                    <a:p>
                      <a:pPr algn="ctr"/>
                      <a:r>
                        <a:rPr lang="en-GB" sz="1500" noProof="0"/>
                        <a:t>100*1.25</a:t>
                      </a:r>
                      <a:r>
                        <a:rPr lang="en-GB" sz="1500" baseline="0" noProof="0"/>
                        <a:t> = 125</a:t>
                      </a:r>
                      <a:endParaRPr lang="en-GB" sz="1500" noProof="0"/>
                    </a:p>
                  </a:txBody>
                  <a:tcPr/>
                </a:tc>
                <a:extLst>
                  <a:ext uri="{0D108BD9-81ED-4DB2-BD59-A6C34878D82A}">
                    <a16:rowId xmlns:a16="http://schemas.microsoft.com/office/drawing/2014/main" val="10003"/>
                  </a:ext>
                </a:extLst>
              </a:tr>
              <a:tr h="370840">
                <a:tc>
                  <a:txBody>
                    <a:bodyPr/>
                    <a:lstStyle/>
                    <a:p>
                      <a:r>
                        <a:rPr lang="en-GB" sz="1500" i="1" noProof="0"/>
                        <a:t>Moraxella</a:t>
                      </a:r>
                    </a:p>
                  </a:txBody>
                  <a:tcPr/>
                </a:tc>
                <a:tc>
                  <a:txBody>
                    <a:bodyPr/>
                    <a:lstStyle/>
                    <a:p>
                      <a:pPr algn="ctr"/>
                      <a:r>
                        <a:rPr lang="en-GB" sz="1500" noProof="0"/>
                        <a:t>400</a:t>
                      </a:r>
                    </a:p>
                  </a:txBody>
                  <a:tcPr/>
                </a:tc>
                <a:tc>
                  <a:txBody>
                    <a:bodyPr/>
                    <a:lstStyle/>
                    <a:p>
                      <a:pPr algn="ctr"/>
                      <a:r>
                        <a:rPr lang="en-GB" sz="1500" noProof="0"/>
                        <a:t>1.25</a:t>
                      </a:r>
                    </a:p>
                  </a:txBody>
                  <a:tcPr/>
                </a:tc>
                <a:tc>
                  <a:txBody>
                    <a:bodyPr/>
                    <a:lstStyle/>
                    <a:p>
                      <a:pPr algn="ctr"/>
                      <a:r>
                        <a:rPr lang="en-GB" sz="1500" noProof="0"/>
                        <a:t>400*1.25 = 500</a:t>
                      </a:r>
                    </a:p>
                  </a:txBody>
                  <a:tcPr/>
                </a:tc>
                <a:extLst>
                  <a:ext uri="{0D108BD9-81ED-4DB2-BD59-A6C34878D82A}">
                    <a16:rowId xmlns:a16="http://schemas.microsoft.com/office/drawing/2014/main" val="10004"/>
                  </a:ext>
                </a:extLst>
              </a:tr>
              <a:tr h="370840">
                <a:tc>
                  <a:txBody>
                    <a:bodyPr/>
                    <a:lstStyle/>
                    <a:p>
                      <a:r>
                        <a:rPr lang="en-GB" sz="1500" i="1" noProof="0" err="1"/>
                        <a:t>Synechococcus</a:t>
                      </a:r>
                      <a:endParaRPr lang="en-GB" sz="1500" i="1" noProof="0"/>
                    </a:p>
                  </a:txBody>
                  <a:tcPr/>
                </a:tc>
                <a:tc>
                  <a:txBody>
                    <a:bodyPr/>
                    <a:lstStyle/>
                    <a:p>
                      <a:pPr algn="ctr"/>
                      <a:r>
                        <a:rPr lang="en-GB" sz="1500" noProof="0"/>
                        <a:t>80</a:t>
                      </a:r>
                    </a:p>
                  </a:txBody>
                  <a:tcPr/>
                </a:tc>
                <a:tc>
                  <a:txBody>
                    <a:bodyPr/>
                    <a:lstStyle/>
                    <a:p>
                      <a:pPr algn="ctr"/>
                      <a:r>
                        <a:rPr lang="en-GB" sz="1500" noProof="0"/>
                        <a:t>100/80 = 1.25</a:t>
                      </a:r>
                    </a:p>
                  </a:txBody>
                  <a:tcPr/>
                </a:tc>
                <a:tc>
                  <a:txBody>
                    <a:bodyPr/>
                    <a:lstStyle/>
                    <a:p>
                      <a:pPr algn="ctr"/>
                      <a:r>
                        <a:rPr lang="en-GB" sz="1500" noProof="0"/>
                        <a:t>100</a:t>
                      </a:r>
                    </a:p>
                  </a:txBody>
                  <a:tcPr/>
                </a:tc>
                <a:extLst>
                  <a:ext uri="{0D108BD9-81ED-4DB2-BD59-A6C34878D82A}">
                    <a16:rowId xmlns:a16="http://schemas.microsoft.com/office/drawing/2014/main" val="10005"/>
                  </a:ext>
                </a:extLst>
              </a:tr>
            </a:tbl>
          </a:graphicData>
        </a:graphic>
      </p:graphicFrame>
      <p:sp>
        <p:nvSpPr>
          <p:cNvPr id="6" name="Tijdelijke aanduiding voor inhoud 2"/>
          <p:cNvSpPr txBox="1">
            <a:spLocks/>
          </p:cNvSpPr>
          <p:nvPr/>
        </p:nvSpPr>
        <p:spPr bwMode="auto">
          <a:xfrm>
            <a:off x="376561" y="1340768"/>
            <a:ext cx="853440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r>
              <a:rPr lang="en-GB" sz="1600" i="0" kern="0"/>
              <a:t>Sample + 100 16S </a:t>
            </a:r>
            <a:r>
              <a:rPr lang="en-GB" sz="1600" i="0" kern="0" err="1"/>
              <a:t>rRNA</a:t>
            </a:r>
            <a:r>
              <a:rPr lang="en-GB" sz="1600" i="0" kern="0"/>
              <a:t> gen kopieen van </a:t>
            </a:r>
            <a:r>
              <a:rPr lang="en-GB" sz="1600" kern="0" err="1"/>
              <a:t>Synechococcus</a:t>
            </a:r>
            <a:endParaRPr lang="en-GB" sz="1600" i="0" kern="0"/>
          </a:p>
          <a:p>
            <a:endParaRPr lang="en-GB" sz="1800" i="0" kern="0"/>
          </a:p>
        </p:txBody>
      </p:sp>
      <p:pic>
        <p:nvPicPr>
          <p:cNvPr id="7"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kstvak 7"/>
          <p:cNvSpPr txBox="1"/>
          <p:nvPr/>
        </p:nvSpPr>
        <p:spPr>
          <a:xfrm>
            <a:off x="3936206" y="2301754"/>
            <a:ext cx="9242177" cy="2451948"/>
          </a:xfrm>
          <a:prstGeom prst="rect">
            <a:avLst/>
          </a:prstGeom>
          <a:solidFill>
            <a:schemeClr val="bg1"/>
          </a:solidFill>
        </p:spPr>
        <p:txBody>
          <a:bodyPr wrap="square" rtlCol="0">
            <a:spAutoFit/>
          </a:bodyPr>
          <a:lstStyle/>
          <a:p>
            <a:endParaRPr lang="nl-NL"/>
          </a:p>
        </p:txBody>
      </p:sp>
      <p:sp>
        <p:nvSpPr>
          <p:cNvPr id="9"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Boers </a:t>
            </a:r>
            <a:r>
              <a:rPr lang="en-GB" sz="1200" dirty="0" err="1">
                <a:solidFill>
                  <a:srgbClr val="000000"/>
                </a:solidFill>
              </a:rPr>
              <a:t>et al.</a:t>
            </a:r>
            <a:r>
              <a:rPr lang="en-GB" sz="1200" i="0" dirty="0" err="1">
                <a:solidFill>
                  <a:srgbClr val="000000"/>
                </a:solidFill>
              </a:rPr>
              <a:t>, Sci</a:t>
            </a:r>
            <a:r>
              <a:rPr lang="en-GB" sz="1200" i="0" dirty="0">
                <a:solidFill>
                  <a:srgbClr val="000000"/>
                </a:solidFill>
              </a:rPr>
              <a:t> Rep 2017; 7: 45536</a:t>
            </a:r>
            <a:endParaRPr lang="en-GB" sz="1200" b="1" i="0" dirty="0">
              <a:solidFill>
                <a:srgbClr val="000000"/>
              </a:solidFill>
            </a:endParaRPr>
          </a:p>
        </p:txBody>
      </p:sp>
    </p:spTree>
    <p:extLst>
      <p:ext uri="{BB962C8B-B14F-4D97-AF65-F5344CB8AC3E}">
        <p14:creationId xmlns:p14="http://schemas.microsoft.com/office/powerpoint/2010/main" val="5233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328613" y="304800"/>
            <a:ext cx="7215187" cy="609600"/>
          </a:xfrm>
        </p:spPr>
        <p:txBody>
          <a:bodyPr anchor="ctr"/>
          <a:lstStyle/>
          <a:p>
            <a:r>
              <a:rPr lang="en-GB" sz="2000"/>
              <a:t>Kwantificatie</a:t>
            </a:r>
            <a:endParaRPr lang="nl-NL" sz="2000" dirty="0"/>
          </a:p>
        </p:txBody>
      </p:sp>
      <p:pic>
        <p:nvPicPr>
          <p:cNvPr id="8"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eperen 23"/>
          <p:cNvGrpSpPr/>
          <p:nvPr/>
        </p:nvGrpSpPr>
        <p:grpSpPr>
          <a:xfrm>
            <a:off x="4367314" y="1517627"/>
            <a:ext cx="4525166" cy="3447136"/>
            <a:chOff x="4618836" y="1206000"/>
            <a:chExt cx="4525166" cy="3447136"/>
          </a:xfrm>
        </p:grpSpPr>
        <p:sp>
          <p:nvSpPr>
            <p:cNvPr id="19" name="Tijdelijke aanduiding voor inhoud 2"/>
            <p:cNvSpPr txBox="1">
              <a:spLocks/>
            </p:cNvSpPr>
            <p:nvPr/>
          </p:nvSpPr>
          <p:spPr bwMode="auto">
            <a:xfrm>
              <a:off x="4618836" y="1206000"/>
              <a:ext cx="4525166" cy="344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nSpc>
                  <a:spcPct val="150000"/>
                </a:lnSpc>
                <a:buNone/>
              </a:pPr>
              <a:r>
                <a:rPr lang="nl-NL" sz="1600" i="0" kern="0" dirty="0">
                  <a:ea typeface="Arial" charset="0"/>
                  <a:cs typeface="Arial" charset="0"/>
                </a:rPr>
                <a:t>      Totale biomassa kwantificatie (n=37)</a:t>
              </a:r>
            </a:p>
            <a:p>
              <a:pPr>
                <a:lnSpc>
                  <a:spcPct val="150000"/>
                </a:lnSpc>
                <a:buFontTx/>
                <a:buChar char="-"/>
              </a:pPr>
              <a:r>
                <a:rPr lang="nl-NL" sz="1500" i="0" kern="0" dirty="0">
                  <a:ea typeface="Arial" charset="0"/>
                  <a:cs typeface="Arial" charset="0"/>
                </a:rPr>
                <a:t>Factor 1,16 verschil met 16S rRNA gen </a:t>
              </a:r>
              <a:r>
                <a:rPr lang="nl-NL" sz="1500" i="0" kern="0" dirty="0" err="1">
                  <a:ea typeface="Arial" charset="0"/>
                  <a:cs typeface="Arial" charset="0"/>
                </a:rPr>
                <a:t>qPCR</a:t>
              </a:r>
              <a:endParaRPr lang="nl-NL" sz="1500" i="0" kern="0" dirty="0">
                <a:ea typeface="Arial" charset="0"/>
                <a:cs typeface="Arial" charset="0"/>
              </a:endParaRPr>
            </a:p>
            <a:p>
              <a:pPr>
                <a:lnSpc>
                  <a:spcPct val="150000"/>
                </a:lnSpc>
              </a:pPr>
              <a:endParaRPr lang="nl-NL" sz="1600" i="0" kern="0" dirty="0">
                <a:ea typeface="Arial" charset="0"/>
                <a:cs typeface="Arial" charset="0"/>
              </a:endParaRPr>
            </a:p>
            <a:p>
              <a:pPr marL="0" indent="0">
                <a:lnSpc>
                  <a:spcPct val="150000"/>
                </a:lnSpc>
                <a:buNone/>
              </a:pPr>
              <a:r>
                <a:rPr lang="nl-NL" sz="1600" i="0" kern="0" dirty="0">
                  <a:ea typeface="Arial" charset="0"/>
                  <a:cs typeface="Arial" charset="0"/>
                </a:rPr>
                <a:t>      Specifieke biomassa kwantificatie (n=13)</a:t>
              </a:r>
            </a:p>
            <a:p>
              <a:pPr>
                <a:lnSpc>
                  <a:spcPct val="150000"/>
                </a:lnSpc>
                <a:buFontTx/>
                <a:buChar char="-"/>
              </a:pPr>
              <a:r>
                <a:rPr lang="nl-NL" sz="1500" i="0" kern="0" dirty="0">
                  <a:ea typeface="Arial" charset="0"/>
                  <a:cs typeface="Arial" charset="0"/>
                </a:rPr>
                <a:t>Factor 1,20 verschil met </a:t>
              </a:r>
              <a:r>
                <a:rPr lang="nl-NL" sz="1500" kern="0" dirty="0" err="1">
                  <a:ea typeface="Arial" charset="0"/>
                  <a:cs typeface="Arial" charset="0"/>
                </a:rPr>
                <a:t>S.aureus</a:t>
              </a:r>
              <a:r>
                <a:rPr lang="nl-NL" sz="1500" i="0" kern="0" dirty="0">
                  <a:ea typeface="Arial" charset="0"/>
                  <a:cs typeface="Arial" charset="0"/>
                </a:rPr>
                <a:t> </a:t>
              </a:r>
              <a:r>
                <a:rPr lang="nl-NL" sz="1500" i="0" kern="0" dirty="0" err="1">
                  <a:ea typeface="Arial" charset="0"/>
                  <a:cs typeface="Arial" charset="0"/>
                </a:rPr>
                <a:t>qPCR</a:t>
              </a:r>
              <a:endParaRPr lang="nl-NL" sz="1500" i="0" kern="0" dirty="0">
                <a:ea typeface="Arial" charset="0"/>
                <a:cs typeface="Arial" charset="0"/>
              </a:endParaRPr>
            </a:p>
            <a:p>
              <a:pPr>
                <a:lnSpc>
                  <a:spcPct val="150000"/>
                </a:lnSpc>
                <a:buFontTx/>
                <a:buChar char="-"/>
              </a:pPr>
              <a:r>
                <a:rPr lang="nl-NL" sz="1500" i="0" kern="0" dirty="0">
                  <a:ea typeface="Arial" charset="0"/>
                  <a:cs typeface="Arial" charset="0"/>
                </a:rPr>
                <a:t>1 uitbijter met een factor 20 verschil</a:t>
              </a:r>
              <a:endParaRPr lang="nl-NL" sz="1500" i="0" kern="0" dirty="0"/>
            </a:p>
            <a:p>
              <a:pPr marL="0" indent="0">
                <a:lnSpc>
                  <a:spcPct val="150000"/>
                </a:lnSpc>
                <a:buFont typeface="Wingdings" pitchFamily="2" charset="2"/>
                <a:buNone/>
              </a:pPr>
              <a:endParaRPr lang="nl-NL" sz="1600" i="0" kern="0" dirty="0"/>
            </a:p>
          </p:txBody>
        </p:sp>
        <p:sp>
          <p:nvSpPr>
            <p:cNvPr id="9" name="Ovaal 8"/>
            <p:cNvSpPr/>
            <p:nvPr/>
          </p:nvSpPr>
          <p:spPr>
            <a:xfrm>
              <a:off x="4717147" y="1655965"/>
              <a:ext cx="162000" cy="162000"/>
            </a:xfrm>
            <a:prstGeom prst="ellips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i="0"/>
            </a:p>
          </p:txBody>
        </p:sp>
        <p:sp>
          <p:nvSpPr>
            <p:cNvPr id="11" name="Ovaal 10"/>
            <p:cNvSpPr/>
            <p:nvPr/>
          </p:nvSpPr>
          <p:spPr>
            <a:xfrm>
              <a:off x="4717147" y="2883365"/>
              <a:ext cx="162000" cy="162000"/>
            </a:xfrm>
            <a:prstGeom prst="ellipse">
              <a:avLst/>
            </a:prstGeom>
            <a:solidFill>
              <a:srgbClr val="F8981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i="0"/>
            </a:p>
          </p:txBody>
        </p:sp>
      </p:grpSp>
      <p:grpSp>
        <p:nvGrpSpPr>
          <p:cNvPr id="23" name="Groeperen 22"/>
          <p:cNvGrpSpPr/>
          <p:nvPr/>
        </p:nvGrpSpPr>
        <p:grpSpPr>
          <a:xfrm>
            <a:off x="956893" y="1484784"/>
            <a:ext cx="3290865" cy="3744416"/>
            <a:chOff x="1208415" y="1173157"/>
            <a:chExt cx="3290865" cy="3744416"/>
          </a:xfrm>
        </p:grpSpPr>
        <p:grpSp>
          <p:nvGrpSpPr>
            <p:cNvPr id="13" name="Groeperen 12"/>
            <p:cNvGrpSpPr/>
            <p:nvPr/>
          </p:nvGrpSpPr>
          <p:grpSpPr>
            <a:xfrm>
              <a:off x="1906992" y="1173157"/>
              <a:ext cx="2592288" cy="3744416"/>
              <a:chOff x="5723050" y="661573"/>
              <a:chExt cx="4938013" cy="6769100"/>
            </a:xfrm>
          </p:grpSpPr>
          <p:pic>
            <p:nvPicPr>
              <p:cNvPr id="14" name="Afbeelding 13"/>
              <p:cNvPicPr>
                <a:picLocks noChangeAspect="1"/>
              </p:cNvPicPr>
              <p:nvPr/>
            </p:nvPicPr>
            <p:blipFill rotWithShape="1">
              <a:blip r:embed="rId4" cstate="email">
                <a:extLst>
                  <a:ext uri="{28A0092B-C50C-407E-A947-70E740481C1C}">
                    <a14:useLocalDpi xmlns:a14="http://schemas.microsoft.com/office/drawing/2010/main"/>
                  </a:ext>
                </a:extLst>
              </a:blip>
              <a:srcRect l="11561"/>
              <a:stretch/>
            </p:blipFill>
            <p:spPr>
              <a:xfrm>
                <a:off x="5723050" y="661573"/>
                <a:ext cx="2841633" cy="6769100"/>
              </a:xfrm>
              <a:prstGeom prst="rect">
                <a:avLst/>
              </a:prstGeom>
            </p:spPr>
          </p:pic>
          <p:pic>
            <p:nvPicPr>
              <p:cNvPr id="15" name="Afbeelding 14"/>
              <p:cNvPicPr>
                <a:picLocks noChangeAspect="1"/>
              </p:cNvPicPr>
              <p:nvPr/>
            </p:nvPicPr>
            <p:blipFill rotWithShape="1">
              <a:blip r:embed="rId5" cstate="email">
                <a:extLst>
                  <a:ext uri="{28A0092B-C50C-407E-A947-70E740481C1C}">
                    <a14:useLocalDpi xmlns:a14="http://schemas.microsoft.com/office/drawing/2010/main"/>
                  </a:ext>
                </a:extLst>
              </a:blip>
              <a:srcRect r="-18264"/>
              <a:stretch/>
            </p:blipFill>
            <p:spPr>
              <a:xfrm>
                <a:off x="8201465" y="661573"/>
                <a:ext cx="2459598" cy="6769100"/>
              </a:xfrm>
              <a:prstGeom prst="rect">
                <a:avLst/>
              </a:prstGeom>
            </p:spPr>
          </p:pic>
        </p:grpSp>
        <p:sp>
          <p:nvSpPr>
            <p:cNvPr id="16" name="Driehoek 15"/>
            <p:cNvSpPr/>
            <p:nvPr/>
          </p:nvSpPr>
          <p:spPr bwMode="auto">
            <a:xfrm rot="10800000">
              <a:off x="1630141" y="1206000"/>
              <a:ext cx="273403" cy="1718944"/>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
          <p:nvSpPr>
            <p:cNvPr id="18" name="Tekstvak 17"/>
            <p:cNvSpPr txBox="1"/>
            <p:nvPr/>
          </p:nvSpPr>
          <p:spPr>
            <a:xfrm rot="16200000">
              <a:off x="-368207" y="2799518"/>
              <a:ext cx="3430242" cy="276998"/>
            </a:xfrm>
            <a:prstGeom prst="rect">
              <a:avLst/>
            </a:prstGeom>
            <a:noFill/>
          </p:spPr>
          <p:txBody>
            <a:bodyPr wrap="square" rtlCol="0">
              <a:spAutoFit/>
            </a:bodyPr>
            <a:lstStyle/>
            <a:p>
              <a:pPr algn="ctr"/>
              <a:r>
                <a:rPr lang="nl-NL" sz="1200" i="0" dirty="0">
                  <a:solidFill>
                    <a:schemeClr val="bg2"/>
                  </a:solidFill>
                  <a:latin typeface="Arial" charset="0"/>
                  <a:ea typeface="Arial" charset="0"/>
                  <a:cs typeface="Arial" charset="0"/>
                </a:rPr>
                <a:t>Log</a:t>
              </a:r>
              <a:r>
                <a:rPr lang="nl-NL" sz="1200" i="0" baseline="-25000" dirty="0">
                  <a:solidFill>
                    <a:schemeClr val="bg2"/>
                  </a:solidFill>
                  <a:latin typeface="Arial" charset="0"/>
                  <a:ea typeface="Arial" charset="0"/>
                  <a:cs typeface="Arial" charset="0"/>
                </a:rPr>
                <a:t>2</a:t>
              </a:r>
              <a:r>
                <a:rPr lang="nl-NL" sz="1200" i="0" dirty="0">
                  <a:solidFill>
                    <a:schemeClr val="bg2"/>
                  </a:solidFill>
                  <a:latin typeface="Arial" charset="0"/>
                  <a:ea typeface="Arial" charset="0"/>
                  <a:cs typeface="Arial" charset="0"/>
                </a:rPr>
                <a:t> </a:t>
              </a:r>
              <a:r>
                <a:rPr lang="nl-NL" sz="1200" i="0" dirty="0" err="1">
                  <a:solidFill>
                    <a:schemeClr val="bg2"/>
                  </a:solidFill>
                  <a:latin typeface="Arial" charset="0"/>
                  <a:ea typeface="Arial" charset="0"/>
                  <a:cs typeface="Arial" charset="0"/>
                </a:rPr>
                <a:t>fold</a:t>
              </a:r>
              <a:r>
                <a:rPr lang="nl-NL" sz="1200" i="0" dirty="0">
                  <a:solidFill>
                    <a:schemeClr val="bg2"/>
                  </a:solidFill>
                  <a:latin typeface="Arial" charset="0"/>
                  <a:ea typeface="Arial" charset="0"/>
                  <a:cs typeface="Arial" charset="0"/>
                </a:rPr>
                <a:t>-change</a:t>
              </a:r>
            </a:p>
          </p:txBody>
        </p:sp>
        <p:sp>
          <p:nvSpPr>
            <p:cNvPr id="21" name="Driehoek 20"/>
            <p:cNvSpPr/>
            <p:nvPr/>
          </p:nvSpPr>
          <p:spPr bwMode="auto">
            <a:xfrm>
              <a:off x="1630141" y="2687530"/>
              <a:ext cx="273404" cy="1965606"/>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scene3d>
              <a:camera prst="orthographicFront">
                <a:rot lat="0" lon="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grpSp>
      <p:sp>
        <p:nvSpPr>
          <p:cNvPr id="26" name="Rechthoek 25"/>
          <p:cNvSpPr/>
          <p:nvPr/>
        </p:nvSpPr>
        <p:spPr bwMode="auto">
          <a:xfrm>
            <a:off x="4360799" y="3106831"/>
            <a:ext cx="4315657" cy="147429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
        <p:nvSpPr>
          <p:cNvPr id="27" name="Rechthoek 26"/>
          <p:cNvSpPr/>
          <p:nvPr/>
        </p:nvSpPr>
        <p:spPr bwMode="auto">
          <a:xfrm>
            <a:off x="2990103" y="1435503"/>
            <a:ext cx="1077841" cy="3649681"/>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
        <p:nvSpPr>
          <p:cNvPr id="17"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Submitted</a:t>
            </a:r>
            <a:endParaRPr lang="en-GB" sz="1200" b="1" i="0" dirty="0">
              <a:solidFill>
                <a:srgbClr val="000000"/>
              </a:solidFill>
            </a:endParaRPr>
          </a:p>
        </p:txBody>
      </p:sp>
    </p:spTree>
    <p:extLst>
      <p:ext uri="{BB962C8B-B14F-4D97-AF65-F5344CB8AC3E}">
        <p14:creationId xmlns:p14="http://schemas.microsoft.com/office/powerpoint/2010/main" val="166821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328613" y="304800"/>
            <a:ext cx="7215187" cy="609600"/>
          </a:xfrm>
        </p:spPr>
        <p:txBody>
          <a:bodyPr anchor="ctr"/>
          <a:lstStyle/>
          <a:p>
            <a:r>
              <a:rPr lang="en-GB" sz="2000"/>
              <a:t>Kwantificatie</a:t>
            </a:r>
            <a:endParaRPr lang="nl-NL" sz="2000" dirty="0"/>
          </a:p>
        </p:txBody>
      </p:sp>
      <p:pic>
        <p:nvPicPr>
          <p:cNvPr id="8" name="Picture 439" descr="streeklablogo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eperen 23"/>
          <p:cNvGrpSpPr/>
          <p:nvPr/>
        </p:nvGrpSpPr>
        <p:grpSpPr>
          <a:xfrm>
            <a:off x="4367314" y="1517627"/>
            <a:ext cx="4525166" cy="3447136"/>
            <a:chOff x="4618836" y="1206000"/>
            <a:chExt cx="4525166" cy="3447136"/>
          </a:xfrm>
        </p:grpSpPr>
        <p:sp>
          <p:nvSpPr>
            <p:cNvPr id="19" name="Tijdelijke aanduiding voor inhoud 2"/>
            <p:cNvSpPr txBox="1">
              <a:spLocks/>
            </p:cNvSpPr>
            <p:nvPr/>
          </p:nvSpPr>
          <p:spPr bwMode="auto">
            <a:xfrm>
              <a:off x="4618836" y="1206000"/>
              <a:ext cx="4525166" cy="344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nSpc>
                  <a:spcPct val="150000"/>
                </a:lnSpc>
                <a:buNone/>
              </a:pPr>
              <a:r>
                <a:rPr lang="nl-NL" sz="1600" i="0" kern="0" dirty="0">
                  <a:ea typeface="Arial" charset="0"/>
                  <a:cs typeface="Arial" charset="0"/>
                </a:rPr>
                <a:t>      Totale biomassa kwantificatie (n=37)</a:t>
              </a:r>
            </a:p>
            <a:p>
              <a:pPr>
                <a:lnSpc>
                  <a:spcPct val="150000"/>
                </a:lnSpc>
                <a:buFontTx/>
                <a:buChar char="-"/>
              </a:pPr>
              <a:r>
                <a:rPr lang="nl-NL" sz="1500" i="0" kern="0" dirty="0">
                  <a:ea typeface="Arial" charset="0"/>
                  <a:cs typeface="Arial" charset="0"/>
                </a:rPr>
                <a:t>Factor 1,16 verschil met 16S rRNA gen </a:t>
              </a:r>
              <a:r>
                <a:rPr lang="nl-NL" sz="1500" i="0" kern="0" dirty="0" err="1">
                  <a:ea typeface="Arial" charset="0"/>
                  <a:cs typeface="Arial" charset="0"/>
                </a:rPr>
                <a:t>qPCR</a:t>
              </a:r>
              <a:endParaRPr lang="nl-NL" sz="1500" i="0" kern="0" dirty="0">
                <a:ea typeface="Arial" charset="0"/>
                <a:cs typeface="Arial" charset="0"/>
              </a:endParaRPr>
            </a:p>
            <a:p>
              <a:pPr>
                <a:lnSpc>
                  <a:spcPct val="150000"/>
                </a:lnSpc>
              </a:pPr>
              <a:endParaRPr lang="nl-NL" sz="1600" i="0" kern="0" dirty="0">
                <a:ea typeface="Arial" charset="0"/>
                <a:cs typeface="Arial" charset="0"/>
              </a:endParaRPr>
            </a:p>
            <a:p>
              <a:pPr marL="0" indent="0">
                <a:lnSpc>
                  <a:spcPct val="150000"/>
                </a:lnSpc>
                <a:buNone/>
              </a:pPr>
              <a:r>
                <a:rPr lang="nl-NL" sz="1600" i="0" kern="0" dirty="0">
                  <a:ea typeface="Arial" charset="0"/>
                  <a:cs typeface="Arial" charset="0"/>
                </a:rPr>
                <a:t>      Specifieke biomassa kwantificatie (n=13)</a:t>
              </a:r>
            </a:p>
            <a:p>
              <a:pPr>
                <a:lnSpc>
                  <a:spcPct val="150000"/>
                </a:lnSpc>
                <a:buFontTx/>
                <a:buChar char="-"/>
              </a:pPr>
              <a:r>
                <a:rPr lang="nl-NL" sz="1500" i="0" kern="0" dirty="0">
                  <a:ea typeface="Arial" charset="0"/>
                  <a:cs typeface="Arial" charset="0"/>
                </a:rPr>
                <a:t>Factor 1,20 verschil met </a:t>
              </a:r>
              <a:r>
                <a:rPr lang="nl-NL" sz="1500" kern="0" dirty="0" err="1">
                  <a:ea typeface="Arial" charset="0"/>
                  <a:cs typeface="Arial" charset="0"/>
                </a:rPr>
                <a:t>S. aureus</a:t>
              </a:r>
              <a:r>
                <a:rPr lang="nl-NL" sz="1500" i="0" kern="0" dirty="0">
                  <a:ea typeface="Arial" charset="0"/>
                  <a:cs typeface="Arial" charset="0"/>
                </a:rPr>
                <a:t> </a:t>
              </a:r>
              <a:r>
                <a:rPr lang="nl-NL" sz="1500" i="0" kern="0" dirty="0" err="1">
                  <a:ea typeface="Arial" charset="0"/>
                  <a:cs typeface="Arial" charset="0"/>
                </a:rPr>
                <a:t>qPCR</a:t>
              </a:r>
              <a:endParaRPr lang="nl-NL" sz="1500" i="0" kern="0" dirty="0">
                <a:ea typeface="Arial" charset="0"/>
                <a:cs typeface="Arial" charset="0"/>
              </a:endParaRPr>
            </a:p>
            <a:p>
              <a:pPr>
                <a:lnSpc>
                  <a:spcPct val="150000"/>
                </a:lnSpc>
                <a:buFontTx/>
                <a:buChar char="-"/>
              </a:pPr>
              <a:r>
                <a:rPr lang="nl-NL" sz="1500" i="0" kern="0" dirty="0">
                  <a:ea typeface="Arial" charset="0"/>
                  <a:cs typeface="Arial" charset="0"/>
                </a:rPr>
                <a:t>1 uitbijter met een factor 20 verschil</a:t>
              </a:r>
              <a:endParaRPr lang="nl-NL" sz="1500" i="0" kern="0" dirty="0"/>
            </a:p>
            <a:p>
              <a:pPr marL="0" indent="0">
                <a:lnSpc>
                  <a:spcPct val="150000"/>
                </a:lnSpc>
                <a:buFont typeface="Wingdings" pitchFamily="2" charset="2"/>
                <a:buNone/>
              </a:pPr>
              <a:endParaRPr lang="nl-NL" sz="1600" i="0" kern="0" dirty="0"/>
            </a:p>
          </p:txBody>
        </p:sp>
        <p:sp>
          <p:nvSpPr>
            <p:cNvPr id="9" name="Ovaal 8"/>
            <p:cNvSpPr/>
            <p:nvPr/>
          </p:nvSpPr>
          <p:spPr>
            <a:xfrm>
              <a:off x="4717147" y="1655965"/>
              <a:ext cx="162000" cy="162000"/>
            </a:xfrm>
            <a:prstGeom prst="ellips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i="0"/>
            </a:p>
          </p:txBody>
        </p:sp>
        <p:sp>
          <p:nvSpPr>
            <p:cNvPr id="11" name="Ovaal 10"/>
            <p:cNvSpPr/>
            <p:nvPr/>
          </p:nvSpPr>
          <p:spPr>
            <a:xfrm>
              <a:off x="4717147" y="2883365"/>
              <a:ext cx="162000" cy="162000"/>
            </a:xfrm>
            <a:prstGeom prst="ellipse">
              <a:avLst/>
            </a:prstGeom>
            <a:solidFill>
              <a:srgbClr val="F8981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i="0"/>
            </a:p>
          </p:txBody>
        </p:sp>
      </p:grpSp>
      <p:grpSp>
        <p:nvGrpSpPr>
          <p:cNvPr id="23" name="Groeperen 22"/>
          <p:cNvGrpSpPr/>
          <p:nvPr/>
        </p:nvGrpSpPr>
        <p:grpSpPr>
          <a:xfrm>
            <a:off x="956893" y="1484784"/>
            <a:ext cx="3290865" cy="3744416"/>
            <a:chOff x="1208415" y="1173157"/>
            <a:chExt cx="3290865" cy="3744416"/>
          </a:xfrm>
        </p:grpSpPr>
        <p:grpSp>
          <p:nvGrpSpPr>
            <p:cNvPr id="13" name="Groeperen 12"/>
            <p:cNvGrpSpPr/>
            <p:nvPr/>
          </p:nvGrpSpPr>
          <p:grpSpPr>
            <a:xfrm>
              <a:off x="1906992" y="1173157"/>
              <a:ext cx="2592288" cy="3744416"/>
              <a:chOff x="5723050" y="661573"/>
              <a:chExt cx="4938013" cy="6769100"/>
            </a:xfrm>
          </p:grpSpPr>
          <p:pic>
            <p:nvPicPr>
              <p:cNvPr id="14" name="Afbeelding 13"/>
              <p:cNvPicPr>
                <a:picLocks noChangeAspect="1"/>
              </p:cNvPicPr>
              <p:nvPr/>
            </p:nvPicPr>
            <p:blipFill rotWithShape="1">
              <a:blip r:embed="rId3" cstate="email">
                <a:extLst>
                  <a:ext uri="{28A0092B-C50C-407E-A947-70E740481C1C}">
                    <a14:useLocalDpi xmlns:a14="http://schemas.microsoft.com/office/drawing/2010/main"/>
                  </a:ext>
                </a:extLst>
              </a:blip>
              <a:srcRect l="11561"/>
              <a:stretch/>
            </p:blipFill>
            <p:spPr>
              <a:xfrm>
                <a:off x="5723050" y="661573"/>
                <a:ext cx="2841633" cy="6769100"/>
              </a:xfrm>
              <a:prstGeom prst="rect">
                <a:avLst/>
              </a:prstGeom>
            </p:spPr>
          </p:pic>
          <p:pic>
            <p:nvPicPr>
              <p:cNvPr id="15" name="Afbeelding 14"/>
              <p:cNvPicPr>
                <a:picLocks noChangeAspect="1"/>
              </p:cNvPicPr>
              <p:nvPr/>
            </p:nvPicPr>
            <p:blipFill rotWithShape="1">
              <a:blip r:embed="rId4" cstate="email">
                <a:extLst>
                  <a:ext uri="{28A0092B-C50C-407E-A947-70E740481C1C}">
                    <a14:useLocalDpi xmlns:a14="http://schemas.microsoft.com/office/drawing/2010/main"/>
                  </a:ext>
                </a:extLst>
              </a:blip>
              <a:srcRect r="-18264"/>
              <a:stretch/>
            </p:blipFill>
            <p:spPr>
              <a:xfrm>
                <a:off x="8201465" y="661573"/>
                <a:ext cx="2459598" cy="6769100"/>
              </a:xfrm>
              <a:prstGeom prst="rect">
                <a:avLst/>
              </a:prstGeom>
            </p:spPr>
          </p:pic>
        </p:grpSp>
        <p:sp>
          <p:nvSpPr>
            <p:cNvPr id="16" name="Driehoek 15"/>
            <p:cNvSpPr/>
            <p:nvPr/>
          </p:nvSpPr>
          <p:spPr bwMode="auto">
            <a:xfrm rot="10800000">
              <a:off x="1630141" y="1206000"/>
              <a:ext cx="273403" cy="1718944"/>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
          <p:nvSpPr>
            <p:cNvPr id="18" name="Tekstvak 17"/>
            <p:cNvSpPr txBox="1"/>
            <p:nvPr/>
          </p:nvSpPr>
          <p:spPr>
            <a:xfrm rot="16200000">
              <a:off x="-368207" y="2799518"/>
              <a:ext cx="3430242" cy="276998"/>
            </a:xfrm>
            <a:prstGeom prst="rect">
              <a:avLst/>
            </a:prstGeom>
            <a:noFill/>
          </p:spPr>
          <p:txBody>
            <a:bodyPr wrap="square" rtlCol="0">
              <a:spAutoFit/>
            </a:bodyPr>
            <a:lstStyle/>
            <a:p>
              <a:pPr algn="ctr"/>
              <a:r>
                <a:rPr lang="nl-NL" sz="1200" i="0" dirty="0">
                  <a:solidFill>
                    <a:schemeClr val="bg2"/>
                  </a:solidFill>
                  <a:latin typeface="Arial" charset="0"/>
                  <a:ea typeface="Arial" charset="0"/>
                  <a:cs typeface="Arial" charset="0"/>
                </a:rPr>
                <a:t>Log</a:t>
              </a:r>
              <a:r>
                <a:rPr lang="nl-NL" sz="1200" i="0" baseline="-25000" dirty="0">
                  <a:solidFill>
                    <a:schemeClr val="bg2"/>
                  </a:solidFill>
                  <a:latin typeface="Arial" charset="0"/>
                  <a:ea typeface="Arial" charset="0"/>
                  <a:cs typeface="Arial" charset="0"/>
                </a:rPr>
                <a:t>2</a:t>
              </a:r>
              <a:r>
                <a:rPr lang="nl-NL" sz="1200" i="0" dirty="0">
                  <a:solidFill>
                    <a:schemeClr val="bg2"/>
                  </a:solidFill>
                  <a:latin typeface="Arial" charset="0"/>
                  <a:ea typeface="Arial" charset="0"/>
                  <a:cs typeface="Arial" charset="0"/>
                </a:rPr>
                <a:t> </a:t>
              </a:r>
              <a:r>
                <a:rPr lang="nl-NL" sz="1200" i="0" dirty="0" err="1">
                  <a:solidFill>
                    <a:schemeClr val="bg2"/>
                  </a:solidFill>
                  <a:latin typeface="Arial" charset="0"/>
                  <a:ea typeface="Arial" charset="0"/>
                  <a:cs typeface="Arial" charset="0"/>
                </a:rPr>
                <a:t>fold</a:t>
              </a:r>
              <a:r>
                <a:rPr lang="nl-NL" sz="1200" i="0" dirty="0">
                  <a:solidFill>
                    <a:schemeClr val="bg2"/>
                  </a:solidFill>
                  <a:latin typeface="Arial" charset="0"/>
                  <a:ea typeface="Arial" charset="0"/>
                  <a:cs typeface="Arial" charset="0"/>
                </a:rPr>
                <a:t>-change</a:t>
              </a:r>
            </a:p>
          </p:txBody>
        </p:sp>
        <p:sp>
          <p:nvSpPr>
            <p:cNvPr id="21" name="Driehoek 20"/>
            <p:cNvSpPr/>
            <p:nvPr/>
          </p:nvSpPr>
          <p:spPr bwMode="auto">
            <a:xfrm>
              <a:off x="1630141" y="2687530"/>
              <a:ext cx="273404" cy="1965606"/>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scene3d>
              <a:camera prst="orthographicFront">
                <a:rot lat="0" lon="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grpSp>
      <p:sp>
        <p:nvSpPr>
          <p:cNvPr id="17"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Submitted</a:t>
            </a:r>
            <a:endParaRPr lang="en-GB" sz="1200" b="1" i="0" dirty="0">
              <a:solidFill>
                <a:srgbClr val="000000"/>
              </a:solidFill>
            </a:endParaRPr>
          </a:p>
        </p:txBody>
      </p:sp>
    </p:spTree>
    <p:extLst>
      <p:ext uri="{BB962C8B-B14F-4D97-AF65-F5344CB8AC3E}">
        <p14:creationId xmlns:p14="http://schemas.microsoft.com/office/powerpoint/2010/main" val="18619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328613" y="304800"/>
            <a:ext cx="7215187" cy="609600"/>
          </a:xfrm>
        </p:spPr>
        <p:txBody>
          <a:bodyPr anchor="ctr"/>
          <a:lstStyle/>
          <a:p>
            <a:r>
              <a:rPr lang="en-GB" sz="2000"/>
              <a:t>Kwantificatie</a:t>
            </a:r>
            <a:endParaRPr lang="nl-NL" sz="2000" dirty="0"/>
          </a:p>
        </p:txBody>
      </p:sp>
      <p:pic>
        <p:nvPicPr>
          <p:cNvPr id="8"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eperen 23"/>
          <p:cNvGrpSpPr/>
          <p:nvPr/>
        </p:nvGrpSpPr>
        <p:grpSpPr>
          <a:xfrm>
            <a:off x="4367314" y="1517627"/>
            <a:ext cx="4525166" cy="3447136"/>
            <a:chOff x="4618836" y="1206000"/>
            <a:chExt cx="4525166" cy="3447136"/>
          </a:xfrm>
        </p:grpSpPr>
        <p:sp>
          <p:nvSpPr>
            <p:cNvPr id="19" name="Tijdelijke aanduiding voor inhoud 2"/>
            <p:cNvSpPr txBox="1">
              <a:spLocks/>
            </p:cNvSpPr>
            <p:nvPr/>
          </p:nvSpPr>
          <p:spPr bwMode="auto">
            <a:xfrm>
              <a:off x="4618836" y="1206000"/>
              <a:ext cx="4525166" cy="344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nSpc>
                  <a:spcPct val="150000"/>
                </a:lnSpc>
                <a:buNone/>
              </a:pPr>
              <a:r>
                <a:rPr lang="nl-NL" sz="1600" i="0" kern="0" dirty="0">
                  <a:ea typeface="Arial" charset="0"/>
                  <a:cs typeface="Arial" charset="0"/>
                </a:rPr>
                <a:t>      Totale biomassa kwantificatie (n=37)</a:t>
              </a:r>
            </a:p>
            <a:p>
              <a:pPr>
                <a:lnSpc>
                  <a:spcPct val="150000"/>
                </a:lnSpc>
                <a:buFontTx/>
                <a:buChar char="-"/>
              </a:pPr>
              <a:r>
                <a:rPr lang="nl-NL" sz="1500" i="0" kern="0" dirty="0">
                  <a:ea typeface="Arial" charset="0"/>
                  <a:cs typeface="Arial" charset="0"/>
                </a:rPr>
                <a:t>Factor 1,16 verschil met 16S rRNA gen </a:t>
              </a:r>
              <a:r>
                <a:rPr lang="nl-NL" sz="1500" i="0" kern="0" dirty="0" err="1">
                  <a:ea typeface="Arial" charset="0"/>
                  <a:cs typeface="Arial" charset="0"/>
                </a:rPr>
                <a:t>qPCR</a:t>
              </a:r>
              <a:endParaRPr lang="nl-NL" sz="1500" i="0" kern="0" dirty="0">
                <a:ea typeface="Arial" charset="0"/>
                <a:cs typeface="Arial" charset="0"/>
              </a:endParaRPr>
            </a:p>
            <a:p>
              <a:pPr>
                <a:lnSpc>
                  <a:spcPct val="150000"/>
                </a:lnSpc>
              </a:pPr>
              <a:endParaRPr lang="nl-NL" sz="1600" i="0" kern="0" dirty="0">
                <a:ea typeface="Arial" charset="0"/>
                <a:cs typeface="Arial" charset="0"/>
              </a:endParaRPr>
            </a:p>
            <a:p>
              <a:pPr marL="0" indent="0">
                <a:lnSpc>
                  <a:spcPct val="150000"/>
                </a:lnSpc>
                <a:buNone/>
              </a:pPr>
              <a:r>
                <a:rPr lang="nl-NL" sz="1600" i="0" kern="0" dirty="0">
                  <a:ea typeface="Arial" charset="0"/>
                  <a:cs typeface="Arial" charset="0"/>
                </a:rPr>
                <a:t>      Specifieke biomassa kwantificatie (n=13)</a:t>
              </a:r>
            </a:p>
            <a:p>
              <a:pPr>
                <a:lnSpc>
                  <a:spcPct val="150000"/>
                </a:lnSpc>
                <a:buFontTx/>
                <a:buChar char="-"/>
              </a:pPr>
              <a:r>
                <a:rPr lang="nl-NL" sz="1500" i="0" kern="0" dirty="0">
                  <a:ea typeface="Arial" charset="0"/>
                  <a:cs typeface="Arial" charset="0"/>
                </a:rPr>
                <a:t>Factor 1,20 verschil met </a:t>
              </a:r>
              <a:r>
                <a:rPr lang="nl-NL" sz="1500" kern="0" dirty="0" err="1">
                  <a:ea typeface="Arial" charset="0"/>
                  <a:cs typeface="Arial" charset="0"/>
                </a:rPr>
                <a:t>S. aureus</a:t>
              </a:r>
              <a:r>
                <a:rPr lang="nl-NL" sz="1500" i="0" kern="0" dirty="0">
                  <a:ea typeface="Arial" charset="0"/>
                  <a:cs typeface="Arial" charset="0"/>
                </a:rPr>
                <a:t> </a:t>
              </a:r>
              <a:r>
                <a:rPr lang="nl-NL" sz="1500" i="0" kern="0" dirty="0" err="1">
                  <a:ea typeface="Arial" charset="0"/>
                  <a:cs typeface="Arial" charset="0"/>
                </a:rPr>
                <a:t>qPCR</a:t>
              </a:r>
              <a:endParaRPr lang="nl-NL" sz="1500" i="0" kern="0" dirty="0">
                <a:ea typeface="Arial" charset="0"/>
                <a:cs typeface="Arial" charset="0"/>
              </a:endParaRPr>
            </a:p>
            <a:p>
              <a:pPr>
                <a:lnSpc>
                  <a:spcPct val="150000"/>
                </a:lnSpc>
                <a:buFontTx/>
                <a:buChar char="-"/>
              </a:pPr>
              <a:r>
                <a:rPr lang="nl-NL" sz="1500" i="0" kern="0" dirty="0">
                  <a:ea typeface="Arial" charset="0"/>
                  <a:cs typeface="Arial" charset="0"/>
                </a:rPr>
                <a:t>1 uitbijter met een factor 20 verschil</a:t>
              </a:r>
              <a:endParaRPr lang="nl-NL" sz="1500" i="0" kern="0" dirty="0"/>
            </a:p>
            <a:p>
              <a:pPr marL="0" indent="0">
                <a:lnSpc>
                  <a:spcPct val="150000"/>
                </a:lnSpc>
                <a:buFont typeface="Wingdings" pitchFamily="2" charset="2"/>
                <a:buNone/>
              </a:pPr>
              <a:endParaRPr lang="nl-NL" sz="1600" i="0" kern="0" dirty="0"/>
            </a:p>
          </p:txBody>
        </p:sp>
        <p:sp>
          <p:nvSpPr>
            <p:cNvPr id="9" name="Ovaal 8"/>
            <p:cNvSpPr/>
            <p:nvPr/>
          </p:nvSpPr>
          <p:spPr>
            <a:xfrm>
              <a:off x="4717147" y="1655965"/>
              <a:ext cx="162000" cy="162000"/>
            </a:xfrm>
            <a:prstGeom prst="ellips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i="0"/>
            </a:p>
          </p:txBody>
        </p:sp>
        <p:sp>
          <p:nvSpPr>
            <p:cNvPr id="11" name="Ovaal 10"/>
            <p:cNvSpPr/>
            <p:nvPr/>
          </p:nvSpPr>
          <p:spPr>
            <a:xfrm>
              <a:off x="4717147" y="2883365"/>
              <a:ext cx="162000" cy="162000"/>
            </a:xfrm>
            <a:prstGeom prst="ellipse">
              <a:avLst/>
            </a:prstGeom>
            <a:solidFill>
              <a:srgbClr val="F8981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i="0"/>
            </a:p>
          </p:txBody>
        </p:sp>
      </p:grpSp>
      <p:grpSp>
        <p:nvGrpSpPr>
          <p:cNvPr id="23" name="Groeperen 22"/>
          <p:cNvGrpSpPr/>
          <p:nvPr/>
        </p:nvGrpSpPr>
        <p:grpSpPr>
          <a:xfrm>
            <a:off x="956893" y="1484784"/>
            <a:ext cx="3290865" cy="3744416"/>
            <a:chOff x="1208415" y="1173157"/>
            <a:chExt cx="3290865" cy="3744416"/>
          </a:xfrm>
        </p:grpSpPr>
        <p:grpSp>
          <p:nvGrpSpPr>
            <p:cNvPr id="13" name="Groeperen 12"/>
            <p:cNvGrpSpPr/>
            <p:nvPr/>
          </p:nvGrpSpPr>
          <p:grpSpPr>
            <a:xfrm>
              <a:off x="1906992" y="1173157"/>
              <a:ext cx="2592288" cy="3744416"/>
              <a:chOff x="5723050" y="661573"/>
              <a:chExt cx="4938013" cy="6769100"/>
            </a:xfrm>
          </p:grpSpPr>
          <p:pic>
            <p:nvPicPr>
              <p:cNvPr id="14" name="Afbeelding 13"/>
              <p:cNvPicPr>
                <a:picLocks noChangeAspect="1"/>
              </p:cNvPicPr>
              <p:nvPr/>
            </p:nvPicPr>
            <p:blipFill rotWithShape="1">
              <a:blip r:embed="rId4" cstate="email">
                <a:extLst>
                  <a:ext uri="{28A0092B-C50C-407E-A947-70E740481C1C}">
                    <a14:useLocalDpi xmlns:a14="http://schemas.microsoft.com/office/drawing/2010/main"/>
                  </a:ext>
                </a:extLst>
              </a:blip>
              <a:srcRect l="11561"/>
              <a:stretch/>
            </p:blipFill>
            <p:spPr>
              <a:xfrm>
                <a:off x="5723050" y="661573"/>
                <a:ext cx="2841633" cy="6769100"/>
              </a:xfrm>
              <a:prstGeom prst="rect">
                <a:avLst/>
              </a:prstGeom>
            </p:spPr>
          </p:pic>
          <p:pic>
            <p:nvPicPr>
              <p:cNvPr id="15" name="Afbeelding 14"/>
              <p:cNvPicPr>
                <a:picLocks noChangeAspect="1"/>
              </p:cNvPicPr>
              <p:nvPr/>
            </p:nvPicPr>
            <p:blipFill rotWithShape="1">
              <a:blip r:embed="rId5" cstate="email">
                <a:extLst>
                  <a:ext uri="{28A0092B-C50C-407E-A947-70E740481C1C}">
                    <a14:useLocalDpi xmlns:a14="http://schemas.microsoft.com/office/drawing/2010/main"/>
                  </a:ext>
                </a:extLst>
              </a:blip>
              <a:srcRect r="-18264"/>
              <a:stretch/>
            </p:blipFill>
            <p:spPr>
              <a:xfrm>
                <a:off x="8201465" y="661573"/>
                <a:ext cx="2459598" cy="6769100"/>
              </a:xfrm>
              <a:prstGeom prst="rect">
                <a:avLst/>
              </a:prstGeom>
            </p:spPr>
          </p:pic>
        </p:grpSp>
        <p:sp>
          <p:nvSpPr>
            <p:cNvPr id="16" name="Driehoek 15"/>
            <p:cNvSpPr/>
            <p:nvPr/>
          </p:nvSpPr>
          <p:spPr bwMode="auto">
            <a:xfrm rot="10800000">
              <a:off x="1630141" y="1206000"/>
              <a:ext cx="273403" cy="1718944"/>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
          <p:nvSpPr>
            <p:cNvPr id="18" name="Tekstvak 17"/>
            <p:cNvSpPr txBox="1"/>
            <p:nvPr/>
          </p:nvSpPr>
          <p:spPr>
            <a:xfrm rot="16200000">
              <a:off x="-368207" y="2799518"/>
              <a:ext cx="3430242" cy="276998"/>
            </a:xfrm>
            <a:prstGeom prst="rect">
              <a:avLst/>
            </a:prstGeom>
            <a:noFill/>
          </p:spPr>
          <p:txBody>
            <a:bodyPr wrap="square" rtlCol="0">
              <a:spAutoFit/>
            </a:bodyPr>
            <a:lstStyle/>
            <a:p>
              <a:pPr algn="ctr"/>
              <a:r>
                <a:rPr lang="nl-NL" sz="1200" i="0" dirty="0">
                  <a:solidFill>
                    <a:schemeClr val="bg2"/>
                  </a:solidFill>
                  <a:latin typeface="Arial" charset="0"/>
                  <a:ea typeface="Arial" charset="0"/>
                  <a:cs typeface="Arial" charset="0"/>
                </a:rPr>
                <a:t>Log</a:t>
              </a:r>
              <a:r>
                <a:rPr lang="nl-NL" sz="1200" i="0" baseline="-25000" dirty="0">
                  <a:solidFill>
                    <a:schemeClr val="bg2"/>
                  </a:solidFill>
                  <a:latin typeface="Arial" charset="0"/>
                  <a:ea typeface="Arial" charset="0"/>
                  <a:cs typeface="Arial" charset="0"/>
                </a:rPr>
                <a:t>2</a:t>
              </a:r>
              <a:r>
                <a:rPr lang="nl-NL" sz="1200" i="0" dirty="0">
                  <a:solidFill>
                    <a:schemeClr val="bg2"/>
                  </a:solidFill>
                  <a:latin typeface="Arial" charset="0"/>
                  <a:ea typeface="Arial" charset="0"/>
                  <a:cs typeface="Arial" charset="0"/>
                </a:rPr>
                <a:t> fold-change</a:t>
              </a:r>
            </a:p>
          </p:txBody>
        </p:sp>
        <p:sp>
          <p:nvSpPr>
            <p:cNvPr id="21" name="Driehoek 20"/>
            <p:cNvSpPr/>
            <p:nvPr/>
          </p:nvSpPr>
          <p:spPr bwMode="auto">
            <a:xfrm>
              <a:off x="1630141" y="2687530"/>
              <a:ext cx="273404" cy="1965606"/>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scene3d>
              <a:camera prst="orthographicFront">
                <a:rot lat="0" lon="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grpSp>
      <p:sp>
        <p:nvSpPr>
          <p:cNvPr id="17" name="Tijdelijke aanduiding voor inhoud 2"/>
          <p:cNvSpPr txBox="1">
            <a:spLocks/>
          </p:cNvSpPr>
          <p:nvPr/>
        </p:nvSpPr>
        <p:spPr bwMode="auto">
          <a:xfrm>
            <a:off x="328610" y="5600273"/>
            <a:ext cx="8815387" cy="7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a:lnSpc>
                <a:spcPct val="150000"/>
              </a:lnSpc>
            </a:pPr>
            <a:r>
              <a:rPr lang="nl-NL" sz="1600" i="0" kern="0" dirty="0">
                <a:ea typeface="Arial" charset="0"/>
                <a:cs typeface="Arial" charset="0"/>
              </a:rPr>
              <a:t>Combinatie van </a:t>
            </a:r>
            <a:r>
              <a:rPr lang="nl-NL" sz="1600" i="0" kern="0" dirty="0" err="1">
                <a:ea typeface="Arial" charset="0"/>
                <a:cs typeface="Arial" charset="0"/>
              </a:rPr>
              <a:t>micPCR</a:t>
            </a:r>
            <a:r>
              <a:rPr lang="nl-NL" sz="1600" i="0" kern="0" dirty="0">
                <a:ea typeface="Arial" charset="0"/>
                <a:cs typeface="Arial" charset="0"/>
              </a:rPr>
              <a:t> en </a:t>
            </a:r>
            <a:r>
              <a:rPr lang="nl-NL" sz="1600" i="0" kern="0" dirty="0" err="1">
                <a:ea typeface="Arial" charset="0"/>
                <a:cs typeface="Arial" charset="0"/>
              </a:rPr>
              <a:t>qPCR</a:t>
            </a:r>
            <a:r>
              <a:rPr lang="nl-NL" sz="1600" i="0" kern="0" dirty="0">
                <a:ea typeface="Arial" charset="0"/>
                <a:cs typeface="Arial" charset="0"/>
              </a:rPr>
              <a:t> data voor species-specifieke </a:t>
            </a:r>
            <a:r>
              <a:rPr lang="nl-NL" sz="1600" i="0" kern="0" dirty="0" err="1">
                <a:ea typeface="Arial" charset="0"/>
                <a:cs typeface="Arial" charset="0"/>
              </a:rPr>
              <a:t>microbiota</a:t>
            </a:r>
            <a:r>
              <a:rPr lang="nl-NL" sz="1600" i="0" kern="0" dirty="0">
                <a:ea typeface="Arial" charset="0"/>
                <a:cs typeface="Arial" charset="0"/>
              </a:rPr>
              <a:t> analyse </a:t>
            </a:r>
          </a:p>
        </p:txBody>
      </p:sp>
      <p:sp>
        <p:nvSpPr>
          <p:cNvPr id="27"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Submitted</a:t>
            </a:r>
            <a:endParaRPr lang="en-GB" sz="1200" b="1" i="0" dirty="0">
              <a:solidFill>
                <a:srgbClr val="000000"/>
              </a:solidFill>
            </a:endParaRPr>
          </a:p>
        </p:txBody>
      </p:sp>
    </p:spTree>
    <p:extLst>
      <p:ext uri="{BB962C8B-B14F-4D97-AF65-F5344CB8AC3E}">
        <p14:creationId xmlns:p14="http://schemas.microsoft.com/office/powerpoint/2010/main" val="154665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Achtergrond DNA</a:t>
            </a:r>
          </a:p>
        </p:txBody>
      </p:sp>
      <p:pic>
        <p:nvPicPr>
          <p:cNvPr id="6"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jdelijke aanduiding voor inhoud 2"/>
          <p:cNvSpPr>
            <a:spLocks noGrp="1"/>
          </p:cNvSpPr>
          <p:nvPr>
            <p:ph idx="1"/>
          </p:nvPr>
        </p:nvSpPr>
        <p:spPr>
          <a:xfrm>
            <a:off x="304800" y="5373216"/>
            <a:ext cx="8839200" cy="1484784"/>
          </a:xfrm>
        </p:spPr>
        <p:txBody>
          <a:bodyPr/>
          <a:lstStyle/>
          <a:p>
            <a:pPr>
              <a:lnSpc>
                <a:spcPct val="150000"/>
              </a:lnSpc>
            </a:pPr>
            <a:r>
              <a:rPr lang="nl-NL" sz="1600" dirty="0" err="1">
                <a:latin typeface="Arial" charset="0"/>
                <a:ea typeface="Arial" charset="0"/>
                <a:cs typeface="Arial" charset="0"/>
              </a:rPr>
              <a:t>Micelle</a:t>
            </a:r>
            <a:r>
              <a:rPr lang="nl-NL" sz="1600" dirty="0">
                <a:latin typeface="Arial" charset="0"/>
                <a:ea typeface="Arial" charset="0"/>
                <a:cs typeface="Arial" charset="0"/>
              </a:rPr>
              <a:t> PCR maakt achtergrond DNA substractie mogelijk middels negatieve controles</a:t>
            </a:r>
          </a:p>
          <a:p>
            <a:pPr lvl="1">
              <a:lnSpc>
                <a:spcPct val="150000"/>
              </a:lnSpc>
            </a:pPr>
            <a:endParaRPr lang="nl-NL" sz="1600" dirty="0">
              <a:latin typeface="Arial" charset="0"/>
              <a:ea typeface="Arial" charset="0"/>
              <a:cs typeface="Arial" charset="0"/>
            </a:endParaRPr>
          </a:p>
        </p:txBody>
      </p:sp>
      <p:sp>
        <p:nvSpPr>
          <p:cNvPr id="9" name="TextBox 5"/>
          <p:cNvSpPr txBox="1">
            <a:spLocks noChangeArrowheads="1"/>
          </p:cNvSpPr>
          <p:nvPr/>
        </p:nvSpPr>
        <p:spPr bwMode="auto">
          <a:xfrm>
            <a:off x="5111751" y="6381750"/>
            <a:ext cx="4032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i="1">
                <a:solidFill>
                  <a:srgbClr val="0D1F74"/>
                </a:solidFill>
                <a:latin typeface="Arial" charset="0"/>
                <a:ea typeface="ＭＳ Ｐゴシック" charset="0"/>
                <a:cs typeface="ＭＳ Ｐゴシック" charset="0"/>
              </a:defRPr>
            </a:lvl1pPr>
            <a:lvl2pPr marL="742950" indent="-285750">
              <a:defRPr sz="2000" i="1">
                <a:solidFill>
                  <a:srgbClr val="0D1F74"/>
                </a:solidFill>
                <a:latin typeface="Arial" charset="0"/>
                <a:ea typeface="ＭＳ Ｐゴシック" charset="0"/>
              </a:defRPr>
            </a:lvl2pPr>
            <a:lvl3pPr marL="1143000" indent="-228600">
              <a:defRPr sz="2000" i="1">
                <a:solidFill>
                  <a:srgbClr val="0D1F74"/>
                </a:solidFill>
                <a:latin typeface="Arial" charset="0"/>
                <a:ea typeface="ＭＳ Ｐゴシック" charset="0"/>
              </a:defRPr>
            </a:lvl3pPr>
            <a:lvl4pPr marL="1600200" indent="-228600">
              <a:defRPr sz="2000" i="1">
                <a:solidFill>
                  <a:srgbClr val="0D1F74"/>
                </a:solidFill>
                <a:latin typeface="Arial" charset="0"/>
                <a:ea typeface="ＭＳ Ｐゴシック" charset="0"/>
              </a:defRPr>
            </a:lvl4pPr>
            <a:lvl5pPr marL="2057400" indent="-228600">
              <a:defRPr sz="2000" i="1">
                <a:solidFill>
                  <a:srgbClr val="0D1F74"/>
                </a:solidFill>
                <a:latin typeface="Arial" charset="0"/>
                <a:ea typeface="ＭＳ Ｐゴシック" charset="0"/>
              </a:defRPr>
            </a:lvl5pPr>
            <a:lvl6pPr marL="2514600" indent="-228600" eaLnBrk="0" fontAlgn="base" hangingPunct="0">
              <a:spcBef>
                <a:spcPct val="0"/>
              </a:spcBef>
              <a:spcAft>
                <a:spcPct val="0"/>
              </a:spcAft>
              <a:defRPr sz="2000" i="1">
                <a:solidFill>
                  <a:srgbClr val="0D1F74"/>
                </a:solidFill>
                <a:latin typeface="Arial" charset="0"/>
                <a:ea typeface="ＭＳ Ｐゴシック" charset="0"/>
              </a:defRPr>
            </a:lvl6pPr>
            <a:lvl7pPr marL="2971800" indent="-228600" eaLnBrk="0" fontAlgn="base" hangingPunct="0">
              <a:spcBef>
                <a:spcPct val="0"/>
              </a:spcBef>
              <a:spcAft>
                <a:spcPct val="0"/>
              </a:spcAft>
              <a:defRPr sz="2000" i="1">
                <a:solidFill>
                  <a:srgbClr val="0D1F74"/>
                </a:solidFill>
                <a:latin typeface="Arial" charset="0"/>
                <a:ea typeface="ＭＳ Ｐゴシック" charset="0"/>
              </a:defRPr>
            </a:lvl7pPr>
            <a:lvl8pPr marL="3429000" indent="-228600" eaLnBrk="0" fontAlgn="base" hangingPunct="0">
              <a:spcBef>
                <a:spcPct val="0"/>
              </a:spcBef>
              <a:spcAft>
                <a:spcPct val="0"/>
              </a:spcAft>
              <a:defRPr sz="2000" i="1">
                <a:solidFill>
                  <a:srgbClr val="0D1F74"/>
                </a:solidFill>
                <a:latin typeface="Arial" charset="0"/>
                <a:ea typeface="ＭＳ Ｐゴシック" charset="0"/>
              </a:defRPr>
            </a:lvl8pPr>
            <a:lvl9pPr marL="3886200" indent="-228600" eaLnBrk="0" fontAlgn="base" hangingPunct="0">
              <a:spcBef>
                <a:spcPct val="0"/>
              </a:spcBef>
              <a:spcAft>
                <a:spcPct val="0"/>
              </a:spcAft>
              <a:defRPr sz="2000" i="1">
                <a:solidFill>
                  <a:srgbClr val="0D1F74"/>
                </a:solidFill>
                <a:latin typeface="Arial" charset="0"/>
                <a:ea typeface="ＭＳ Ｐゴシック" charset="0"/>
              </a:defRPr>
            </a:lvl9pPr>
          </a:lstStyle>
          <a:p>
            <a:pPr algn="r"/>
            <a:r>
              <a:rPr lang="en-GB" sz="1200" i="0" dirty="0">
                <a:solidFill>
                  <a:srgbClr val="000000"/>
                </a:solidFill>
              </a:rPr>
              <a:t>Salter </a:t>
            </a:r>
            <a:r>
              <a:rPr lang="en-GB" sz="1200" dirty="0">
                <a:solidFill>
                  <a:srgbClr val="000000"/>
                </a:solidFill>
              </a:rPr>
              <a:t>et al.</a:t>
            </a:r>
            <a:r>
              <a:rPr lang="en-GB" sz="1200" i="0" dirty="0">
                <a:solidFill>
                  <a:srgbClr val="000000"/>
                </a:solidFill>
              </a:rPr>
              <a:t>, BMC Biol 2014; 12: 87</a:t>
            </a:r>
          </a:p>
        </p:txBody>
      </p:sp>
      <p:grpSp>
        <p:nvGrpSpPr>
          <p:cNvPr id="3" name="Groeperen 2"/>
          <p:cNvGrpSpPr/>
          <p:nvPr/>
        </p:nvGrpSpPr>
        <p:grpSpPr>
          <a:xfrm>
            <a:off x="2411760" y="1290241"/>
            <a:ext cx="4398096" cy="3781718"/>
            <a:chOff x="2123728" y="1196752"/>
            <a:chExt cx="4398096" cy="3781718"/>
          </a:xfrm>
        </p:grpSpPr>
        <p:pic>
          <p:nvPicPr>
            <p:cNvPr id="8"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123728" y="1196752"/>
              <a:ext cx="2630760" cy="3781718"/>
            </a:xfrm>
            <a:prstGeom prst="rect">
              <a:avLst/>
            </a:prstGeom>
          </p:spPr>
        </p:pic>
        <p:pic>
          <p:nvPicPr>
            <p:cNvPr id="10"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11751" y="1196752"/>
              <a:ext cx="1410073" cy="3554799"/>
            </a:xfrm>
            <a:prstGeom prst="rect">
              <a:avLst/>
            </a:prstGeom>
          </p:spPr>
        </p:pic>
      </p:grpSp>
    </p:spTree>
    <p:extLst>
      <p:ext uri="{BB962C8B-B14F-4D97-AF65-F5344CB8AC3E}">
        <p14:creationId xmlns:p14="http://schemas.microsoft.com/office/powerpoint/2010/main" val="170252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Achtergrond DNA</a:t>
            </a:r>
          </a:p>
        </p:txBody>
      </p:sp>
      <p:pic>
        <p:nvPicPr>
          <p:cNvPr id="17"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eperen 7"/>
          <p:cNvGrpSpPr/>
          <p:nvPr/>
        </p:nvGrpSpPr>
        <p:grpSpPr>
          <a:xfrm>
            <a:off x="877984" y="1340768"/>
            <a:ext cx="7716641" cy="3539058"/>
            <a:chOff x="2631688" y="127587"/>
            <a:chExt cx="7716641" cy="3539058"/>
          </a:xfrm>
        </p:grpSpPr>
        <p:grpSp>
          <p:nvGrpSpPr>
            <p:cNvPr id="9" name="Groeperen 8"/>
            <p:cNvGrpSpPr/>
            <p:nvPr/>
          </p:nvGrpSpPr>
          <p:grpSpPr>
            <a:xfrm>
              <a:off x="2631688" y="127587"/>
              <a:ext cx="7716641" cy="3539058"/>
              <a:chOff x="3378820" y="-7435"/>
              <a:chExt cx="7716641" cy="3539058"/>
            </a:xfrm>
          </p:grpSpPr>
          <p:grpSp>
            <p:nvGrpSpPr>
              <p:cNvPr id="11" name="Groeperen 10"/>
              <p:cNvGrpSpPr/>
              <p:nvPr/>
            </p:nvGrpSpPr>
            <p:grpSpPr>
              <a:xfrm>
                <a:off x="3378820" y="-7435"/>
                <a:ext cx="7716641" cy="3185533"/>
                <a:chOff x="3378820" y="-7435"/>
                <a:chExt cx="7716641" cy="3185533"/>
              </a:xfrm>
            </p:grpSpPr>
            <p:graphicFrame>
              <p:nvGraphicFramePr>
                <p:cNvPr id="16" name="Grafiek 15"/>
                <p:cNvGraphicFramePr>
                  <a:graphicFrameLocks/>
                </p:cNvGraphicFramePr>
                <p:nvPr>
                  <p:extLst>
                    <p:ext uri="{D42A27DB-BD31-4B8C-83A1-F6EECF244321}">
                      <p14:modId xmlns:p14="http://schemas.microsoft.com/office/powerpoint/2010/main" val="1822133819"/>
                    </p:ext>
                  </p:extLst>
                </p:nvPr>
              </p:nvGraphicFramePr>
              <p:xfrm>
                <a:off x="3378820" y="0"/>
                <a:ext cx="3858321" cy="31780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Grafiek 17"/>
                <p:cNvGraphicFramePr>
                  <a:graphicFrameLocks/>
                </p:cNvGraphicFramePr>
                <p:nvPr>
                  <p:extLst>
                    <p:ext uri="{D42A27DB-BD31-4B8C-83A1-F6EECF244321}">
                      <p14:modId xmlns:p14="http://schemas.microsoft.com/office/powerpoint/2010/main" val="833140670"/>
                    </p:ext>
                  </p:extLst>
                </p:nvPr>
              </p:nvGraphicFramePr>
              <p:xfrm>
                <a:off x="7237140" y="-7435"/>
                <a:ext cx="3858321" cy="3178097"/>
              </p:xfrm>
              <a:graphic>
                <a:graphicData uri="http://schemas.openxmlformats.org/drawingml/2006/chart">
                  <c:chart xmlns:c="http://schemas.openxmlformats.org/drawingml/2006/chart" xmlns:r="http://schemas.openxmlformats.org/officeDocument/2006/relationships" r:id="rId5"/>
                </a:graphicData>
              </a:graphic>
            </p:graphicFrame>
          </p:grpSp>
          <p:sp>
            <p:nvSpPr>
              <p:cNvPr id="12" name="Rechthoek 11"/>
              <p:cNvSpPr/>
              <p:nvPr/>
            </p:nvSpPr>
            <p:spPr>
              <a:xfrm>
                <a:off x="3378821" y="0"/>
                <a:ext cx="7716639" cy="353162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13" name="Rechte verbindingslijn 12"/>
              <p:cNvCxnSpPr/>
              <p:nvPr/>
            </p:nvCxnSpPr>
            <p:spPr>
              <a:xfrm flipH="1">
                <a:off x="7237140" y="0"/>
                <a:ext cx="1" cy="3178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p:cNvCxnSpPr/>
              <p:nvPr/>
            </p:nvCxnSpPr>
            <p:spPr>
              <a:xfrm flipH="1">
                <a:off x="3378820" y="3531623"/>
                <a:ext cx="7716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p:cNvCxnSpPr/>
              <p:nvPr/>
            </p:nvCxnSpPr>
            <p:spPr>
              <a:xfrm flipH="1">
                <a:off x="3378820" y="3170662"/>
                <a:ext cx="7716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Afbeelding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799522" y="3369422"/>
              <a:ext cx="3247968" cy="240921"/>
            </a:xfrm>
            <a:prstGeom prst="rect">
              <a:avLst/>
            </a:prstGeom>
          </p:spPr>
        </p:pic>
      </p:grpSp>
      <p:sp>
        <p:nvSpPr>
          <p:cNvPr id="19" name="Rechthoek 18"/>
          <p:cNvSpPr/>
          <p:nvPr/>
        </p:nvSpPr>
        <p:spPr bwMode="auto">
          <a:xfrm>
            <a:off x="4808381" y="1484784"/>
            <a:ext cx="3714166" cy="3025562"/>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
        <p:nvSpPr>
          <p:cNvPr id="21"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Boers </a:t>
            </a:r>
            <a:r>
              <a:rPr lang="en-GB" sz="1200" dirty="0" err="1">
                <a:solidFill>
                  <a:srgbClr val="000000"/>
                </a:solidFill>
              </a:rPr>
              <a:t>et al.</a:t>
            </a:r>
            <a:r>
              <a:rPr lang="en-GB" sz="1200" i="0" dirty="0" err="1">
                <a:solidFill>
                  <a:srgbClr val="000000"/>
                </a:solidFill>
              </a:rPr>
              <a:t>, Sci</a:t>
            </a:r>
            <a:r>
              <a:rPr lang="en-GB" sz="1200" i="0" dirty="0">
                <a:solidFill>
                  <a:srgbClr val="000000"/>
                </a:solidFill>
              </a:rPr>
              <a:t> Rep 2017; 7: 45536</a:t>
            </a:r>
            <a:endParaRPr lang="en-GB" sz="1200" b="1" i="0" dirty="0">
              <a:solidFill>
                <a:srgbClr val="000000"/>
              </a:solidFill>
            </a:endParaRPr>
          </a:p>
        </p:txBody>
      </p:sp>
      <p:grpSp>
        <p:nvGrpSpPr>
          <p:cNvPr id="25" name="Groeperen 24"/>
          <p:cNvGrpSpPr/>
          <p:nvPr/>
        </p:nvGrpSpPr>
        <p:grpSpPr>
          <a:xfrm>
            <a:off x="475196" y="5140838"/>
            <a:ext cx="8489293" cy="1270306"/>
            <a:chOff x="475196" y="5140838"/>
            <a:chExt cx="8489293" cy="1270306"/>
          </a:xfrm>
        </p:grpSpPr>
        <p:sp>
          <p:nvSpPr>
            <p:cNvPr id="26" name="Tijdelijke aanduiding voor inhoud 2"/>
            <p:cNvSpPr txBox="1">
              <a:spLocks/>
            </p:cNvSpPr>
            <p:nvPr/>
          </p:nvSpPr>
          <p:spPr bwMode="auto">
            <a:xfrm>
              <a:off x="1547664" y="5140838"/>
              <a:ext cx="7416825" cy="127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nSpc>
                  <a:spcPct val="150000"/>
                </a:lnSpc>
                <a:buNone/>
              </a:pPr>
              <a:r>
                <a:rPr lang="nl-NL" sz="1600" b="1" i="0" dirty="0"/>
                <a:t>114 </a:t>
              </a:r>
              <a:r>
                <a:rPr lang="nl-NL" sz="1600" i="0" dirty="0"/>
                <a:t>verschillende OTUs aangetoond</a:t>
              </a:r>
              <a:endParaRPr lang="nl-NL" sz="1500" i="0" dirty="0"/>
            </a:p>
          </p:txBody>
        </p:sp>
        <p:pic>
          <p:nvPicPr>
            <p:cNvPr id="27" name="Afbeelding 2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75196" y="5140838"/>
              <a:ext cx="954609" cy="1270306"/>
            </a:xfrm>
            <a:prstGeom prst="rect">
              <a:avLst/>
            </a:prstGeom>
          </p:spPr>
        </p:pic>
      </p:grpSp>
    </p:spTree>
    <p:extLst>
      <p:ext uri="{BB962C8B-B14F-4D97-AF65-F5344CB8AC3E}">
        <p14:creationId xmlns:p14="http://schemas.microsoft.com/office/powerpoint/2010/main" val="159151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Achtergrond DNA</a:t>
            </a:r>
          </a:p>
        </p:txBody>
      </p:sp>
      <p:pic>
        <p:nvPicPr>
          <p:cNvPr id="17"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eperen 7"/>
          <p:cNvGrpSpPr/>
          <p:nvPr/>
        </p:nvGrpSpPr>
        <p:grpSpPr>
          <a:xfrm>
            <a:off x="877984" y="1340768"/>
            <a:ext cx="7716641" cy="3539058"/>
            <a:chOff x="2631688" y="127587"/>
            <a:chExt cx="7716641" cy="3539058"/>
          </a:xfrm>
        </p:grpSpPr>
        <p:grpSp>
          <p:nvGrpSpPr>
            <p:cNvPr id="9" name="Groeperen 8"/>
            <p:cNvGrpSpPr/>
            <p:nvPr/>
          </p:nvGrpSpPr>
          <p:grpSpPr>
            <a:xfrm>
              <a:off x="2631688" y="127587"/>
              <a:ext cx="7716641" cy="3539058"/>
              <a:chOff x="3378820" y="-7435"/>
              <a:chExt cx="7716641" cy="3539058"/>
            </a:xfrm>
          </p:grpSpPr>
          <p:grpSp>
            <p:nvGrpSpPr>
              <p:cNvPr id="11" name="Groeperen 10"/>
              <p:cNvGrpSpPr/>
              <p:nvPr/>
            </p:nvGrpSpPr>
            <p:grpSpPr>
              <a:xfrm>
                <a:off x="3378820" y="-7435"/>
                <a:ext cx="7716641" cy="3185533"/>
                <a:chOff x="3378820" y="-7435"/>
                <a:chExt cx="7716641" cy="3185533"/>
              </a:xfrm>
            </p:grpSpPr>
            <p:graphicFrame>
              <p:nvGraphicFramePr>
                <p:cNvPr id="16" name="Grafiek 15"/>
                <p:cNvGraphicFramePr>
                  <a:graphicFrameLocks/>
                </p:cNvGraphicFramePr>
                <p:nvPr>
                  <p:extLst>
                    <p:ext uri="{D42A27DB-BD31-4B8C-83A1-F6EECF244321}">
                      <p14:modId xmlns:p14="http://schemas.microsoft.com/office/powerpoint/2010/main" val="1822133819"/>
                    </p:ext>
                  </p:extLst>
                </p:nvPr>
              </p:nvGraphicFramePr>
              <p:xfrm>
                <a:off x="3378820" y="0"/>
                <a:ext cx="3858321" cy="31780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Grafiek 17"/>
                <p:cNvGraphicFramePr>
                  <a:graphicFrameLocks/>
                </p:cNvGraphicFramePr>
                <p:nvPr>
                  <p:extLst>
                    <p:ext uri="{D42A27DB-BD31-4B8C-83A1-F6EECF244321}">
                      <p14:modId xmlns:p14="http://schemas.microsoft.com/office/powerpoint/2010/main" val="833140670"/>
                    </p:ext>
                  </p:extLst>
                </p:nvPr>
              </p:nvGraphicFramePr>
              <p:xfrm>
                <a:off x="7237140" y="-7435"/>
                <a:ext cx="3858321" cy="3178097"/>
              </p:xfrm>
              <a:graphic>
                <a:graphicData uri="http://schemas.openxmlformats.org/drawingml/2006/chart">
                  <c:chart xmlns:c="http://schemas.openxmlformats.org/drawingml/2006/chart" xmlns:r="http://schemas.openxmlformats.org/officeDocument/2006/relationships" r:id="rId5"/>
                </a:graphicData>
              </a:graphic>
            </p:graphicFrame>
          </p:grpSp>
          <p:sp>
            <p:nvSpPr>
              <p:cNvPr id="12" name="Rechthoek 11"/>
              <p:cNvSpPr/>
              <p:nvPr/>
            </p:nvSpPr>
            <p:spPr>
              <a:xfrm>
                <a:off x="3378821" y="0"/>
                <a:ext cx="7716639" cy="353162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13" name="Rechte verbindingslijn 12"/>
              <p:cNvCxnSpPr/>
              <p:nvPr/>
            </p:nvCxnSpPr>
            <p:spPr>
              <a:xfrm flipH="1">
                <a:off x="7237140" y="0"/>
                <a:ext cx="1" cy="3178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p:cNvCxnSpPr/>
              <p:nvPr/>
            </p:nvCxnSpPr>
            <p:spPr>
              <a:xfrm flipH="1">
                <a:off x="3378820" y="3531623"/>
                <a:ext cx="7716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p:cNvCxnSpPr/>
              <p:nvPr/>
            </p:nvCxnSpPr>
            <p:spPr>
              <a:xfrm flipH="1">
                <a:off x="3378820" y="3170662"/>
                <a:ext cx="7716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Afbeelding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799522" y="3369422"/>
              <a:ext cx="3247968" cy="240921"/>
            </a:xfrm>
            <a:prstGeom prst="rect">
              <a:avLst/>
            </a:prstGeom>
          </p:spPr>
        </p:pic>
      </p:grpSp>
      <p:sp>
        <p:nvSpPr>
          <p:cNvPr id="22"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Boers </a:t>
            </a:r>
            <a:r>
              <a:rPr lang="en-GB" sz="1200" dirty="0" err="1">
                <a:solidFill>
                  <a:srgbClr val="000000"/>
                </a:solidFill>
              </a:rPr>
              <a:t>et al.</a:t>
            </a:r>
            <a:r>
              <a:rPr lang="en-GB" sz="1200" i="0" dirty="0" err="1">
                <a:solidFill>
                  <a:srgbClr val="000000"/>
                </a:solidFill>
              </a:rPr>
              <a:t>, Sci</a:t>
            </a:r>
            <a:r>
              <a:rPr lang="en-GB" sz="1200" i="0" dirty="0">
                <a:solidFill>
                  <a:srgbClr val="000000"/>
                </a:solidFill>
              </a:rPr>
              <a:t> Rep 2017; 7: 45536</a:t>
            </a:r>
            <a:endParaRPr lang="en-GB" sz="1200" b="1" i="0" dirty="0">
              <a:solidFill>
                <a:srgbClr val="000000"/>
              </a:solidFill>
            </a:endParaRPr>
          </a:p>
        </p:txBody>
      </p:sp>
      <p:grpSp>
        <p:nvGrpSpPr>
          <p:cNvPr id="29" name="Groeperen 28"/>
          <p:cNvGrpSpPr/>
          <p:nvPr/>
        </p:nvGrpSpPr>
        <p:grpSpPr>
          <a:xfrm>
            <a:off x="475196" y="5140838"/>
            <a:ext cx="8489293" cy="1270306"/>
            <a:chOff x="475196" y="5140838"/>
            <a:chExt cx="8489293" cy="1270306"/>
          </a:xfrm>
        </p:grpSpPr>
        <p:sp>
          <p:nvSpPr>
            <p:cNvPr id="30" name="Tijdelijke aanduiding voor inhoud 2"/>
            <p:cNvSpPr txBox="1">
              <a:spLocks/>
            </p:cNvSpPr>
            <p:nvPr/>
          </p:nvSpPr>
          <p:spPr bwMode="auto">
            <a:xfrm>
              <a:off x="1547664" y="5140838"/>
              <a:ext cx="7416825" cy="127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nSpc>
                  <a:spcPct val="150000"/>
                </a:lnSpc>
                <a:buNone/>
              </a:pPr>
              <a:r>
                <a:rPr lang="nl-NL" sz="1600" b="1" i="0" dirty="0"/>
                <a:t>114 </a:t>
              </a:r>
              <a:r>
                <a:rPr lang="nl-NL" sz="1600" i="0" dirty="0"/>
                <a:t>verschillende OTUs aangetoond</a:t>
              </a:r>
              <a:endParaRPr lang="nl-NL" sz="1500" i="0" dirty="0"/>
            </a:p>
          </p:txBody>
        </p:sp>
        <p:pic>
          <p:nvPicPr>
            <p:cNvPr id="31" name="Afbeelding 3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75196" y="5140838"/>
              <a:ext cx="954609" cy="1270306"/>
            </a:xfrm>
            <a:prstGeom prst="rect">
              <a:avLst/>
            </a:prstGeom>
          </p:spPr>
        </p:pic>
      </p:grpSp>
    </p:spTree>
    <p:extLst>
      <p:ext uri="{BB962C8B-B14F-4D97-AF65-F5344CB8AC3E}">
        <p14:creationId xmlns:p14="http://schemas.microsoft.com/office/powerpoint/2010/main" val="70789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3608" y="1268760"/>
            <a:ext cx="7020272" cy="4829946"/>
          </a:xfrm>
          <a:prstGeom prst="rect">
            <a:avLst/>
          </a:prstGeom>
        </p:spPr>
      </p:pic>
      <p:sp>
        <p:nvSpPr>
          <p:cNvPr id="6" name="Title 1"/>
          <p:cNvSpPr>
            <a:spLocks noGrp="1"/>
          </p:cNvSpPr>
          <p:nvPr>
            <p:ph type="title"/>
          </p:nvPr>
        </p:nvSpPr>
        <p:spPr>
          <a:xfrm>
            <a:off x="328613" y="304800"/>
            <a:ext cx="7215187" cy="609600"/>
          </a:xfrm>
        </p:spPr>
        <p:txBody>
          <a:bodyPr anchor="ctr"/>
          <a:lstStyle/>
          <a:p>
            <a:r>
              <a:rPr lang="nl-NL" sz="2000" dirty="0"/>
              <a:t>Data analyse</a:t>
            </a:r>
          </a:p>
        </p:txBody>
      </p:sp>
      <p:pic>
        <p:nvPicPr>
          <p:cNvPr id="7" name="Picture 439" descr="streeklablogo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kstvak 1"/>
          <p:cNvSpPr txBox="1"/>
          <p:nvPr/>
        </p:nvSpPr>
        <p:spPr>
          <a:xfrm>
            <a:off x="4566912" y="5301208"/>
            <a:ext cx="2520280" cy="630942"/>
          </a:xfrm>
          <a:prstGeom prst="rect">
            <a:avLst/>
          </a:prstGeom>
          <a:solidFill>
            <a:schemeClr val="bg1"/>
          </a:solidFill>
        </p:spPr>
        <p:txBody>
          <a:bodyPr wrap="square" rtlCol="0">
            <a:spAutoFit/>
          </a:bodyPr>
          <a:lstStyle/>
          <a:p>
            <a:pPr algn="ctr"/>
            <a:r>
              <a:rPr lang="en-GB" sz="1500" i="0" dirty="0"/>
              <a:t>Massive amount of sequence data</a:t>
            </a:r>
          </a:p>
          <a:p>
            <a:pPr algn="ctr"/>
            <a:endParaRPr lang="en-GB" sz="500" i="0" dirty="0"/>
          </a:p>
        </p:txBody>
      </p:sp>
      <p:sp>
        <p:nvSpPr>
          <p:cNvPr id="8" name="Tekstvak 7"/>
          <p:cNvSpPr txBox="1"/>
          <p:nvPr/>
        </p:nvSpPr>
        <p:spPr>
          <a:xfrm>
            <a:off x="1296000" y="5652000"/>
            <a:ext cx="2520280" cy="323165"/>
          </a:xfrm>
          <a:prstGeom prst="rect">
            <a:avLst/>
          </a:prstGeom>
          <a:solidFill>
            <a:schemeClr val="bg1"/>
          </a:solidFill>
        </p:spPr>
        <p:txBody>
          <a:bodyPr wrap="square" rtlCol="0">
            <a:spAutoFit/>
          </a:bodyPr>
          <a:lstStyle/>
          <a:p>
            <a:pPr algn="ctr"/>
            <a:r>
              <a:rPr lang="en-GB" sz="1500" i="0"/>
              <a:t>NGS machines</a:t>
            </a:r>
            <a:endParaRPr lang="en-GB" sz="500" i="0" dirty="0"/>
          </a:p>
        </p:txBody>
      </p:sp>
    </p:spTree>
    <p:extLst>
      <p:ext uri="{BB962C8B-B14F-4D97-AF65-F5344CB8AC3E}">
        <p14:creationId xmlns:p14="http://schemas.microsoft.com/office/powerpoint/2010/main" val="83972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err="1"/>
              <a:t>Bioinformatica</a:t>
            </a:r>
            <a:endParaRPr lang="nl-NL" sz="2000" dirty="0"/>
          </a:p>
        </p:txBody>
      </p:sp>
      <p:pic>
        <p:nvPicPr>
          <p:cNvPr id="4" name="Picture 2"/>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161463" y="17175163"/>
            <a:ext cx="2000567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313863" y="17327563"/>
            <a:ext cx="2000567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466263" y="17479963"/>
            <a:ext cx="2000567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618663" y="17632363"/>
            <a:ext cx="2000567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22194483" y="17947117"/>
            <a:ext cx="5161317" cy="15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385" y="1196752"/>
            <a:ext cx="9194680" cy="2736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39" descr="streeklablogo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jdelijke aanduiding voor inhoud 2"/>
          <p:cNvSpPr txBox="1">
            <a:spLocks/>
          </p:cNvSpPr>
          <p:nvPr/>
        </p:nvSpPr>
        <p:spPr bwMode="auto">
          <a:xfrm>
            <a:off x="328610" y="4581127"/>
            <a:ext cx="8815387" cy="181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a:lnSpc>
                <a:spcPct val="150000"/>
              </a:lnSpc>
            </a:pPr>
            <a:r>
              <a:rPr lang="nl-NL" sz="1600" i="0" kern="0" dirty="0">
                <a:latin typeface="Arial" charset="0"/>
                <a:ea typeface="Arial" charset="0"/>
                <a:cs typeface="Arial" charset="0"/>
              </a:rPr>
              <a:t>Vertaling van een </a:t>
            </a:r>
            <a:r>
              <a:rPr lang="nl-NL" sz="1600" b="1" i="0" kern="0" dirty="0">
                <a:latin typeface="Arial" charset="0"/>
                <a:ea typeface="Arial" charset="0"/>
                <a:cs typeface="Arial" charset="0"/>
              </a:rPr>
              <a:t>gevalideerde</a:t>
            </a:r>
            <a:r>
              <a:rPr lang="nl-NL" sz="1600" i="0" kern="0" dirty="0">
                <a:latin typeface="Arial" charset="0"/>
                <a:ea typeface="Arial" charset="0"/>
                <a:cs typeface="Arial" charset="0"/>
              </a:rPr>
              <a:t> workflow in een gebruiksvriendelijke pipeline</a:t>
            </a:r>
          </a:p>
          <a:p>
            <a:pPr>
              <a:lnSpc>
                <a:spcPct val="150000"/>
              </a:lnSpc>
            </a:pPr>
            <a:r>
              <a:rPr lang="nl-NL" sz="1600" i="0" kern="0" dirty="0">
                <a:latin typeface="Arial" charset="0"/>
                <a:ea typeface="Arial" charset="0"/>
                <a:cs typeface="Arial" charset="0"/>
              </a:rPr>
              <a:t>’Plug </a:t>
            </a:r>
            <a:r>
              <a:rPr lang="nl-NL" sz="1600" i="0" kern="0" dirty="0" err="1">
                <a:latin typeface="Arial" charset="0"/>
                <a:ea typeface="Arial" charset="0"/>
                <a:cs typeface="Arial" charset="0"/>
              </a:rPr>
              <a:t>and</a:t>
            </a:r>
            <a:r>
              <a:rPr lang="nl-NL" sz="1600" i="0" kern="0" dirty="0">
                <a:latin typeface="Arial" charset="0"/>
                <a:ea typeface="Arial" charset="0"/>
                <a:cs typeface="Arial" charset="0"/>
              </a:rPr>
              <a:t> Play’ </a:t>
            </a:r>
            <a:r>
              <a:rPr lang="mr-IN" sz="1600" i="0" kern="0" dirty="0">
                <a:latin typeface="Arial" charset="0"/>
                <a:ea typeface="Arial" charset="0"/>
                <a:cs typeface="Arial" charset="0"/>
              </a:rPr>
              <a:t>–</a:t>
            </a:r>
            <a:r>
              <a:rPr lang="nl-NL" sz="1600" i="0" kern="0" dirty="0">
                <a:latin typeface="Arial" charset="0"/>
                <a:ea typeface="Arial" charset="0"/>
                <a:cs typeface="Arial" charset="0"/>
              </a:rPr>
              <a:t> gebruiker selecteert input files en drukt op </a:t>
            </a:r>
            <a:r>
              <a:rPr lang="nl-NL" sz="1600" i="0" kern="0" dirty="0" err="1">
                <a:latin typeface="Arial" charset="0"/>
                <a:ea typeface="Arial" charset="0"/>
                <a:cs typeface="Arial" charset="0"/>
              </a:rPr>
              <a:t>Execute</a:t>
            </a:r>
            <a:r>
              <a:rPr lang="nl-NL" sz="1600" i="0" kern="0" dirty="0">
                <a:latin typeface="Arial" charset="0"/>
                <a:ea typeface="Arial" charset="0"/>
                <a:cs typeface="Arial" charset="0"/>
              </a:rPr>
              <a:t>!</a:t>
            </a:r>
          </a:p>
          <a:p>
            <a:pPr>
              <a:lnSpc>
                <a:spcPct val="150000"/>
              </a:lnSpc>
            </a:pPr>
            <a:r>
              <a:rPr lang="nl-NL" sz="1600" i="0" kern="0" dirty="0" err="1">
                <a:latin typeface="Arial" charset="0"/>
                <a:ea typeface="Arial" charset="0"/>
                <a:cs typeface="Arial" charset="0"/>
              </a:rPr>
              <a:t>iReport</a:t>
            </a:r>
            <a:r>
              <a:rPr lang="nl-NL" sz="1600" i="0" kern="0" dirty="0">
                <a:latin typeface="Arial" charset="0"/>
                <a:ea typeface="Arial" charset="0"/>
                <a:cs typeface="Arial" charset="0"/>
              </a:rPr>
              <a:t> rapportage </a:t>
            </a:r>
          </a:p>
        </p:txBody>
      </p:sp>
      <p:sp>
        <p:nvSpPr>
          <p:cNvPr id="11"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Submitted</a:t>
            </a:r>
            <a:endParaRPr lang="en-GB" sz="1200" b="1" i="0" dirty="0">
              <a:solidFill>
                <a:srgbClr val="000000"/>
              </a:solidFill>
            </a:endParaRPr>
          </a:p>
        </p:txBody>
      </p:sp>
    </p:spTree>
    <p:extLst>
      <p:ext uri="{BB962C8B-B14F-4D97-AF65-F5344CB8AC3E}">
        <p14:creationId xmlns:p14="http://schemas.microsoft.com/office/powerpoint/2010/main" val="197605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sz="2000" dirty="0"/>
              <a:t>Microbiota analyse</a:t>
            </a:r>
          </a:p>
        </p:txBody>
      </p:sp>
      <p:sp>
        <p:nvSpPr>
          <p:cNvPr id="3" name="Content Placeholder 2"/>
          <p:cNvSpPr>
            <a:spLocks noGrp="1"/>
          </p:cNvSpPr>
          <p:nvPr>
            <p:ph idx="1"/>
          </p:nvPr>
        </p:nvSpPr>
        <p:spPr>
          <a:xfrm>
            <a:off x="304800" y="1124744"/>
            <a:ext cx="8534400" cy="5276056"/>
          </a:xfrm>
        </p:spPr>
        <p:txBody>
          <a:bodyPr anchor="ctr"/>
          <a:lstStyle/>
          <a:p>
            <a:pPr>
              <a:lnSpc>
                <a:spcPct val="150000"/>
              </a:lnSpc>
            </a:pPr>
            <a:endParaRPr lang="nl-NL" sz="1600" dirty="0"/>
          </a:p>
          <a:p>
            <a:pPr>
              <a:buClrTx/>
            </a:pPr>
            <a:r>
              <a:rPr lang="nl-NL" sz="1600" dirty="0">
                <a:solidFill>
                  <a:srgbClr val="0C2074"/>
                </a:solidFill>
              </a:rPr>
              <a:t>Geeft veel inzicht in de microbiële diversiteit en taxonomie binnen ecosystemen</a:t>
            </a:r>
          </a:p>
          <a:p>
            <a:pPr lvl="1">
              <a:lnSpc>
                <a:spcPct val="150000"/>
              </a:lnSpc>
              <a:buFontTx/>
              <a:buChar char="-"/>
            </a:pPr>
            <a:r>
              <a:rPr lang="nl-NL" sz="1500" dirty="0"/>
              <a:t>middels een 16S </a:t>
            </a:r>
            <a:r>
              <a:rPr lang="nl-NL" sz="1500" dirty="0" err="1"/>
              <a:t>rRNA</a:t>
            </a:r>
            <a:r>
              <a:rPr lang="nl-NL" sz="1500" dirty="0"/>
              <a:t> gen </a:t>
            </a:r>
            <a:r>
              <a:rPr lang="nl-NL" sz="1500" dirty="0" err="1"/>
              <a:t>sequencing</a:t>
            </a:r>
            <a:r>
              <a:rPr lang="nl-NL" sz="1500" dirty="0"/>
              <a:t> benadering</a:t>
            </a:r>
          </a:p>
          <a:p>
            <a:pPr>
              <a:lnSpc>
                <a:spcPct val="150000"/>
              </a:lnSpc>
              <a:buClrTx/>
              <a:buFontTx/>
              <a:buChar char="-"/>
            </a:pPr>
            <a:endParaRPr lang="nl-NL" sz="1500" dirty="0">
              <a:solidFill>
                <a:srgbClr val="0C2074"/>
              </a:solidFill>
            </a:endParaRPr>
          </a:p>
          <a:p>
            <a:pPr>
              <a:lnSpc>
                <a:spcPct val="150000"/>
              </a:lnSpc>
              <a:buClrTx/>
              <a:buFontTx/>
              <a:buChar char="-"/>
            </a:pPr>
            <a:endParaRPr lang="nl-NL" sz="1500" dirty="0">
              <a:solidFill>
                <a:srgbClr val="0C2074"/>
              </a:solidFill>
            </a:endParaRPr>
          </a:p>
          <a:p>
            <a:pPr>
              <a:lnSpc>
                <a:spcPct val="150000"/>
              </a:lnSpc>
              <a:buClrTx/>
            </a:pPr>
            <a:r>
              <a:rPr lang="nl-NL" sz="1600" dirty="0">
                <a:solidFill>
                  <a:srgbClr val="0C2074"/>
                </a:solidFill>
              </a:rPr>
              <a:t>Vele beweringen van associaties tussen de menselijke </a:t>
            </a:r>
            <a:r>
              <a:rPr lang="nl-NL" sz="1600" dirty="0" err="1">
                <a:solidFill>
                  <a:srgbClr val="0C2074"/>
                </a:solidFill>
              </a:rPr>
              <a:t>microbiota</a:t>
            </a:r>
            <a:r>
              <a:rPr lang="nl-NL" sz="1600" dirty="0">
                <a:solidFill>
                  <a:srgbClr val="0C2074"/>
                </a:solidFill>
              </a:rPr>
              <a:t> en ziekte</a:t>
            </a:r>
          </a:p>
          <a:p>
            <a:pPr lvl="1">
              <a:lnSpc>
                <a:spcPct val="150000"/>
              </a:lnSpc>
              <a:buClrTx/>
              <a:buFontTx/>
              <a:buChar char="-"/>
            </a:pPr>
            <a:r>
              <a:rPr lang="nl-NL" sz="1500" dirty="0"/>
              <a:t>Bijvoorbeeld: obesitas, diabetes, en psychische aandoeningen</a:t>
            </a:r>
          </a:p>
          <a:p>
            <a:pPr>
              <a:lnSpc>
                <a:spcPct val="150000"/>
              </a:lnSpc>
              <a:buClrTx/>
            </a:pPr>
            <a:endParaRPr lang="nl-NL" sz="1600" dirty="0"/>
          </a:p>
          <a:p>
            <a:pPr>
              <a:lnSpc>
                <a:spcPct val="150000"/>
              </a:lnSpc>
              <a:buClrTx/>
            </a:pPr>
            <a:endParaRPr lang="nl-NL" sz="1600" dirty="0"/>
          </a:p>
          <a:p>
            <a:pPr>
              <a:lnSpc>
                <a:spcPct val="150000"/>
              </a:lnSpc>
              <a:buClrTx/>
            </a:pPr>
            <a:r>
              <a:rPr lang="nl-NL" sz="1600" dirty="0"/>
              <a:t>Het </a:t>
            </a:r>
            <a:r>
              <a:rPr lang="nl-NL" sz="1600" b="1" dirty="0"/>
              <a:t>ontbreken van een gevalideerd protocol </a:t>
            </a:r>
            <a:r>
              <a:rPr lang="nl-NL" sz="1600" dirty="0"/>
              <a:t>belemmert de implementatie in klinische diagnostiek</a:t>
            </a:r>
            <a:endParaRPr lang="nl-NL" sz="1600" dirty="0">
              <a:solidFill>
                <a:srgbClr val="0C2074"/>
              </a:solidFill>
            </a:endParaRPr>
          </a:p>
          <a:p>
            <a:pPr>
              <a:lnSpc>
                <a:spcPct val="150000"/>
              </a:lnSpc>
              <a:buFontTx/>
              <a:buChar char="-"/>
            </a:pPr>
            <a:endParaRPr lang="nl-NL" sz="1600" dirty="0"/>
          </a:p>
          <a:p>
            <a:pPr>
              <a:lnSpc>
                <a:spcPct val="150000"/>
              </a:lnSpc>
            </a:pPr>
            <a:endParaRPr lang="nl-NL" sz="1600" dirty="0"/>
          </a:p>
        </p:txBody>
      </p:sp>
      <p:pic>
        <p:nvPicPr>
          <p:cNvPr id="4"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321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Afbeelding 2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604953" y="1556792"/>
            <a:ext cx="3395031" cy="2943006"/>
          </a:xfrm>
          <a:prstGeom prst="rect">
            <a:avLst/>
          </a:prstGeom>
          <a:ln>
            <a:solidFill>
              <a:schemeClr val="accent1">
                <a:shade val="50000"/>
              </a:schemeClr>
            </a:solidFill>
          </a:ln>
        </p:spPr>
      </p:pic>
      <p:pic>
        <p:nvPicPr>
          <p:cNvPr id="22" name="Afbeelding 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9512" y="5178360"/>
            <a:ext cx="8820472" cy="1209112"/>
          </a:xfrm>
          <a:prstGeom prst="rect">
            <a:avLst/>
          </a:prstGeom>
          <a:ln>
            <a:solidFill>
              <a:schemeClr val="accent1">
                <a:shade val="50000"/>
              </a:schemeClr>
            </a:solidFill>
          </a:ln>
        </p:spPr>
      </p:pic>
      <p:pic>
        <p:nvPicPr>
          <p:cNvPr id="21" name="Afbeelding 2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83568" y="1278082"/>
            <a:ext cx="4645970" cy="3598718"/>
          </a:xfrm>
          <a:prstGeom prst="rect">
            <a:avLst/>
          </a:prstGeom>
          <a:ln>
            <a:solidFill>
              <a:schemeClr val="accent1">
                <a:shade val="50000"/>
              </a:schemeClr>
            </a:solidFill>
          </a:ln>
        </p:spPr>
      </p:pic>
      <p:sp>
        <p:nvSpPr>
          <p:cNvPr id="2" name="Titel 1"/>
          <p:cNvSpPr>
            <a:spLocks noGrp="1"/>
          </p:cNvSpPr>
          <p:nvPr>
            <p:ph type="title"/>
          </p:nvPr>
        </p:nvSpPr>
        <p:spPr/>
        <p:txBody>
          <a:bodyPr anchor="ctr"/>
          <a:lstStyle/>
          <a:p>
            <a:r>
              <a:rPr lang="nl-NL" sz="2000" dirty="0" err="1"/>
              <a:t>iReport</a:t>
            </a:r>
            <a:endParaRPr lang="nl-NL" sz="2000" dirty="0"/>
          </a:p>
        </p:txBody>
      </p:sp>
      <p:pic>
        <p:nvPicPr>
          <p:cNvPr id="4" name="Picture 2"/>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9161463" y="17175163"/>
            <a:ext cx="2000567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9313863" y="17327563"/>
            <a:ext cx="2000567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9466263" y="17479963"/>
            <a:ext cx="2000567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9618663" y="17632363"/>
            <a:ext cx="2000567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22194483" y="17947117"/>
            <a:ext cx="5161317" cy="153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39" descr="streeklablogo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Right Arrow 9"/>
          <p:cNvSpPr/>
          <p:nvPr/>
        </p:nvSpPr>
        <p:spPr>
          <a:xfrm>
            <a:off x="5132294" y="2861417"/>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ight Arrow 11"/>
          <p:cNvSpPr/>
          <p:nvPr/>
        </p:nvSpPr>
        <p:spPr>
          <a:xfrm rot="5400000">
            <a:off x="2754525" y="4772430"/>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Submitted</a:t>
            </a:r>
            <a:endParaRPr lang="en-GB" sz="1200" b="1" i="0" dirty="0">
              <a:solidFill>
                <a:srgbClr val="000000"/>
              </a:solidFill>
            </a:endParaRPr>
          </a:p>
        </p:txBody>
      </p:sp>
    </p:spTree>
    <p:extLst>
      <p:ext uri="{BB962C8B-B14F-4D97-AF65-F5344CB8AC3E}">
        <p14:creationId xmlns:p14="http://schemas.microsoft.com/office/powerpoint/2010/main" val="31565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sz="2000" dirty="0" err="1">
                <a:latin typeface="Arial" charset="0"/>
                <a:ea typeface="Arial" charset="0"/>
                <a:cs typeface="Arial" charset="0"/>
              </a:rPr>
              <a:t>MYcrobiota</a:t>
            </a:r>
            <a:r>
              <a:rPr lang="en-GB" sz="2000" dirty="0">
                <a:latin typeface="Arial" charset="0"/>
                <a:ea typeface="Arial" charset="0"/>
                <a:cs typeface="Arial" charset="0"/>
              </a:rPr>
              <a:t>…</a:t>
            </a:r>
          </a:p>
        </p:txBody>
      </p:sp>
      <p:sp>
        <p:nvSpPr>
          <p:cNvPr id="5" name="Rechthoek 4"/>
          <p:cNvSpPr/>
          <p:nvPr/>
        </p:nvSpPr>
        <p:spPr>
          <a:xfrm>
            <a:off x="853385" y="1399934"/>
            <a:ext cx="8316416" cy="461665"/>
          </a:xfrm>
          <a:prstGeom prst="rect">
            <a:avLst/>
          </a:prstGeom>
        </p:spPr>
        <p:txBody>
          <a:bodyPr wrap="square">
            <a:spAutoFit/>
          </a:bodyPr>
          <a:lstStyle/>
          <a:p>
            <a:pPr algn="ctr">
              <a:lnSpc>
                <a:spcPct val="150000"/>
              </a:lnSpc>
            </a:pPr>
            <a:r>
              <a:rPr lang="nl-NL" sz="1600" i="0" dirty="0"/>
              <a:t>… maakt de implementatie van </a:t>
            </a:r>
            <a:r>
              <a:rPr lang="nl-NL" sz="1600" i="0" dirty="0" err="1"/>
              <a:t>microbiota</a:t>
            </a:r>
            <a:r>
              <a:rPr lang="nl-NL" sz="1600" i="0" dirty="0"/>
              <a:t> diagnostiek mogelijk in de klinische laboratoria</a:t>
            </a:r>
          </a:p>
        </p:txBody>
      </p:sp>
      <p:pic>
        <p:nvPicPr>
          <p:cNvPr id="9" name="Afbeelding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6823" y="2492896"/>
            <a:ext cx="5566977" cy="2438701"/>
          </a:xfrm>
          <a:prstGeom prst="rect">
            <a:avLst/>
          </a:prstGeom>
        </p:spPr>
      </p:pic>
      <p:pic>
        <p:nvPicPr>
          <p:cNvPr id="10" name="Picture 439" descr="streeklablogo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jdelijke aanduiding voor inhoud 2"/>
          <p:cNvSpPr txBox="1">
            <a:spLocks/>
          </p:cNvSpPr>
          <p:nvPr/>
        </p:nvSpPr>
        <p:spPr bwMode="auto">
          <a:xfrm>
            <a:off x="304800" y="5562894"/>
            <a:ext cx="8839200" cy="105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r>
              <a:rPr lang="nl-NL" sz="1600" i="0" kern="0" dirty="0"/>
              <a:t>&gt;100 klinische samples verwerkt en vergeleken met routine kweekresultaten</a:t>
            </a:r>
            <a:endParaRPr lang="nl-NL" sz="1500" i="0" kern="0" dirty="0"/>
          </a:p>
          <a:p>
            <a:pPr>
              <a:buFontTx/>
              <a:buChar char="-"/>
            </a:pPr>
            <a:endParaRPr lang="nl-NL" sz="1600" i="0" kern="0" dirty="0"/>
          </a:p>
        </p:txBody>
      </p:sp>
    </p:spTree>
    <p:extLst>
      <p:ext uri="{BB962C8B-B14F-4D97-AF65-F5344CB8AC3E}">
        <p14:creationId xmlns:p14="http://schemas.microsoft.com/office/powerpoint/2010/main" val="505245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Voorbeeld: </a:t>
            </a:r>
            <a:r>
              <a:rPr lang="nl-NL" sz="2000" dirty="0" err="1"/>
              <a:t>post-operatieve</a:t>
            </a:r>
            <a:r>
              <a:rPr lang="nl-NL" sz="2000" dirty="0"/>
              <a:t> wond</a:t>
            </a:r>
          </a:p>
        </p:txBody>
      </p:sp>
      <p:pic>
        <p:nvPicPr>
          <p:cNvPr id="8"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3"/>
          <p:cNvGraphicFramePr>
            <a:graphicFrameLocks noGrp="1"/>
          </p:cNvGraphicFramePr>
          <p:nvPr>
            <p:extLst>
              <p:ext uri="{D42A27DB-BD31-4B8C-83A1-F6EECF244321}">
                <p14:modId xmlns:p14="http://schemas.microsoft.com/office/powerpoint/2010/main" val="47342174"/>
              </p:ext>
            </p:extLst>
          </p:nvPr>
        </p:nvGraphicFramePr>
        <p:xfrm>
          <a:off x="683568" y="1520652"/>
          <a:ext cx="7727390" cy="2864336"/>
        </p:xfrm>
        <a:graphic>
          <a:graphicData uri="http://schemas.openxmlformats.org/drawingml/2006/table">
            <a:tbl>
              <a:tblPr firstRow="1" bandRow="1">
                <a:tableStyleId>{69C7853C-536D-4A76-A0AE-DD22124D55A5}</a:tableStyleId>
              </a:tblPr>
              <a:tblGrid>
                <a:gridCol w="2367280">
                  <a:extLst>
                    <a:ext uri="{9D8B030D-6E8A-4147-A177-3AD203B41FA5}">
                      <a16:colId xmlns:a16="http://schemas.microsoft.com/office/drawing/2014/main" val="20000"/>
                    </a:ext>
                  </a:extLst>
                </a:gridCol>
                <a:gridCol w="627380">
                  <a:extLst>
                    <a:ext uri="{9D8B030D-6E8A-4147-A177-3AD203B41FA5}">
                      <a16:colId xmlns:a16="http://schemas.microsoft.com/office/drawing/2014/main" val="20001"/>
                    </a:ext>
                  </a:extLst>
                </a:gridCol>
                <a:gridCol w="617855">
                  <a:extLst>
                    <a:ext uri="{9D8B030D-6E8A-4147-A177-3AD203B41FA5}">
                      <a16:colId xmlns:a16="http://schemas.microsoft.com/office/drawing/2014/main" val="20002"/>
                    </a:ext>
                  </a:extLst>
                </a:gridCol>
                <a:gridCol w="2294255">
                  <a:extLst>
                    <a:ext uri="{9D8B030D-6E8A-4147-A177-3AD203B41FA5}">
                      <a16:colId xmlns:a16="http://schemas.microsoft.com/office/drawing/2014/main" val="20003"/>
                    </a:ext>
                  </a:extLst>
                </a:gridCol>
                <a:gridCol w="1202765">
                  <a:extLst>
                    <a:ext uri="{9D8B030D-6E8A-4147-A177-3AD203B41FA5}">
                      <a16:colId xmlns:a16="http://schemas.microsoft.com/office/drawing/2014/main" val="20004"/>
                    </a:ext>
                  </a:extLst>
                </a:gridCol>
                <a:gridCol w="617855">
                  <a:extLst>
                    <a:ext uri="{9D8B030D-6E8A-4147-A177-3AD203B41FA5}">
                      <a16:colId xmlns:a16="http://schemas.microsoft.com/office/drawing/2014/main" val="20005"/>
                    </a:ext>
                  </a:extLst>
                </a:gridCol>
              </a:tblGrid>
              <a:tr h="1584176">
                <a:tc gridSpan="3">
                  <a:txBody>
                    <a:bodyPr/>
                    <a:lstStyle/>
                    <a:p>
                      <a:pPr algn="ctr"/>
                      <a:endParaRPr lang="en-US" sz="15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5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endParaRPr lang="en-US" sz="15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5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6940">
                <a:tc>
                  <a:txBody>
                    <a:bodyPr/>
                    <a:lstStyle/>
                    <a:p>
                      <a:pPr algn="ctr"/>
                      <a:r>
                        <a:rPr lang="nl-NL" sz="1500" b="1" dirty="0" err="1">
                          <a:solidFill>
                            <a:schemeClr val="bg2"/>
                          </a:solidFill>
                        </a:rPr>
                        <a:t>Taxonomy</a:t>
                      </a:r>
                      <a:endParaRPr lang="en-US" sz="15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sz="1500" b="1" dirty="0">
                          <a:solidFill>
                            <a:schemeClr val="bg2"/>
                          </a:solidFill>
                        </a:rPr>
                        <a:t>CFU</a:t>
                      </a:r>
                      <a:endParaRPr lang="en-US" sz="15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bg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l-NL" sz="1500" b="1" dirty="0" err="1">
                          <a:solidFill>
                            <a:schemeClr val="bg2"/>
                          </a:solidFill>
                        </a:rPr>
                        <a:t>Taxonomy</a:t>
                      </a:r>
                      <a:endParaRPr lang="en-US" sz="15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l-NL" sz="1500" b="1" dirty="0">
                          <a:solidFill>
                            <a:schemeClr val="bg2"/>
                          </a:solidFill>
                        </a:rPr>
                        <a:t>16S </a:t>
                      </a:r>
                      <a:r>
                        <a:rPr lang="nl-NL" sz="1500" b="1" dirty="0" err="1">
                          <a:solidFill>
                            <a:schemeClr val="bg2"/>
                          </a:solidFill>
                        </a:rPr>
                        <a:t>copies</a:t>
                      </a:r>
                      <a:endParaRPr lang="en-US" sz="15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500" b="1" dirty="0">
                          <a:solidFill>
                            <a:schemeClr val="bg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256940">
                <a:tc rowSpan="2">
                  <a:txBody>
                    <a:bodyPr/>
                    <a:lstStyle/>
                    <a:p>
                      <a:pPr algn="l"/>
                      <a:r>
                        <a:rPr lang="nl-NL" sz="1500" i="0" dirty="0"/>
                        <a:t>Huidflora</a:t>
                      </a:r>
                      <a:endParaRPr lang="en-US" sz="1500"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nl-NL" sz="1500" dirty="0"/>
                        <a:t>+</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5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nl-NL" sz="1500" i="0" dirty="0"/>
                        <a:t>Anaerobe</a:t>
                      </a:r>
                      <a:r>
                        <a:rPr lang="nl-NL" sz="1500" i="0" baseline="0" dirty="0"/>
                        <a:t> bacteriën (12)</a:t>
                      </a:r>
                      <a:endParaRPr lang="en-US" sz="15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a:r>
                        <a:rPr lang="nl-NL" sz="1500" dirty="0"/>
                        <a:t>251.692</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a:r>
                        <a:rPr lang="en-US" sz="1500"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256940">
                <a:tc vMerge="1">
                  <a:txBody>
                    <a:bodyPr/>
                    <a:lstStyle/>
                    <a:p>
                      <a:pPr algn="l"/>
                      <a:endParaRPr lang="en-US" sz="15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nl-NL" sz="1500" i="1" dirty="0"/>
                        <a:t>Streptococcus</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a:r>
                        <a:rPr lang="nl-NL" sz="1500" dirty="0"/>
                        <a:t>30.408</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a:r>
                        <a:rPr lang="en-US" sz="15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256940">
                <a:tc>
                  <a:txBody>
                    <a:bodyPr/>
                    <a:lstStyle/>
                    <a:p>
                      <a:pPr algn="l"/>
                      <a:r>
                        <a:rPr lang="en-US" sz="1500" i="1" dirty="0"/>
                        <a:t>Staphylococcus aureus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nl-NL" sz="1500" i="1" dirty="0"/>
                        <a:t>Staphylococcus aureus*</a:t>
                      </a:r>
                      <a:endParaRPr lang="en-US" sz="15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a:r>
                        <a:rPr lang="nl-NL" sz="1500" dirty="0"/>
                        <a:t>8.960</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r"/>
                      <a:r>
                        <a:rPr lang="en-US" sz="15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bl>
          </a:graphicData>
        </a:graphic>
      </p:graphicFrame>
      <p:pic>
        <p:nvPicPr>
          <p:cNvPr id="16"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91680" y="1687114"/>
            <a:ext cx="1681830" cy="1265706"/>
          </a:xfrm>
          <a:prstGeom prst="rect">
            <a:avLst/>
          </a:prstGeom>
        </p:spPr>
      </p:pic>
      <p:pic>
        <p:nvPicPr>
          <p:cNvPr id="17" name="Afbeelding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175336" y="1590370"/>
            <a:ext cx="2130424" cy="1459195"/>
          </a:xfrm>
          <a:prstGeom prst="rect">
            <a:avLst/>
          </a:prstGeom>
        </p:spPr>
      </p:pic>
      <p:sp>
        <p:nvSpPr>
          <p:cNvPr id="19" name="Tijdelijke aanduiding voor inhoud 2"/>
          <p:cNvSpPr txBox="1">
            <a:spLocks/>
          </p:cNvSpPr>
          <p:nvPr/>
        </p:nvSpPr>
        <p:spPr bwMode="auto">
          <a:xfrm>
            <a:off x="304800" y="5361054"/>
            <a:ext cx="8839200" cy="145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r>
              <a:rPr lang="nl-NL" sz="1600" i="0" kern="0" dirty="0"/>
              <a:t>Identificeer en kwantificeer anaerobe bacteriën net zo gemakkelijk als aerobe bacteriën</a:t>
            </a:r>
          </a:p>
        </p:txBody>
      </p:sp>
    </p:spTree>
    <p:extLst>
      <p:ext uri="{BB962C8B-B14F-4D97-AF65-F5344CB8AC3E}">
        <p14:creationId xmlns:p14="http://schemas.microsoft.com/office/powerpoint/2010/main" val="180700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Voorbeeld: gewrichtsvochten</a:t>
            </a:r>
          </a:p>
        </p:txBody>
      </p:sp>
      <p:sp>
        <p:nvSpPr>
          <p:cNvPr id="3" name="Tijdelijke aanduiding voor inhoud 2"/>
          <p:cNvSpPr>
            <a:spLocks noGrp="1"/>
          </p:cNvSpPr>
          <p:nvPr>
            <p:ph idx="1"/>
          </p:nvPr>
        </p:nvSpPr>
        <p:spPr>
          <a:xfrm>
            <a:off x="304800" y="1700808"/>
            <a:ext cx="8839200" cy="4680520"/>
          </a:xfrm>
        </p:spPr>
        <p:txBody>
          <a:bodyPr/>
          <a:lstStyle/>
          <a:p>
            <a:pPr>
              <a:lnSpc>
                <a:spcPct val="150000"/>
              </a:lnSpc>
            </a:pPr>
            <a:r>
              <a:rPr lang="nl-NL" sz="1600" dirty="0"/>
              <a:t>Samples afkomstig van patiënten met vermoedelijke septische artritis (n=19)</a:t>
            </a:r>
          </a:p>
          <a:p>
            <a:pPr>
              <a:lnSpc>
                <a:spcPct val="150000"/>
              </a:lnSpc>
            </a:pPr>
            <a:endParaRPr lang="nl-NL" sz="1600" dirty="0"/>
          </a:p>
          <a:p>
            <a:pPr>
              <a:lnSpc>
                <a:spcPct val="150000"/>
              </a:lnSpc>
            </a:pPr>
            <a:r>
              <a:rPr lang="nl-NL" sz="1500" dirty="0" err="1"/>
              <a:t>MYcrobiota </a:t>
            </a:r>
            <a:r>
              <a:rPr lang="nl-NL" sz="1500" b="1" dirty="0"/>
              <a:t>confirmeerde</a:t>
            </a:r>
            <a:r>
              <a:rPr lang="nl-NL" sz="1500" dirty="0"/>
              <a:t> 12/19 kweek-negatieve resultaten</a:t>
            </a:r>
          </a:p>
          <a:p>
            <a:pPr>
              <a:lnSpc>
                <a:spcPct val="150000"/>
              </a:lnSpc>
            </a:pPr>
            <a:endParaRPr lang="nl-NL" sz="1500" dirty="0"/>
          </a:p>
          <a:p>
            <a:pPr>
              <a:lnSpc>
                <a:spcPct val="150000"/>
              </a:lnSpc>
            </a:pPr>
            <a:r>
              <a:rPr lang="nl-NL" sz="1500" dirty="0"/>
              <a:t>MYcrobiota detecteerde bacterieel DNA in 7/19 kweek-negatieve samples:</a:t>
            </a:r>
          </a:p>
          <a:p>
            <a:pPr lvl="1">
              <a:lnSpc>
                <a:spcPct val="150000"/>
              </a:lnSpc>
              <a:buFontTx/>
              <a:buChar char="-"/>
            </a:pPr>
            <a:r>
              <a:rPr lang="nl-NL" sz="1500" i="1" dirty="0" err="1">
                <a:latin typeface="Arial" charset="0"/>
                <a:ea typeface="Arial" charset="0"/>
                <a:cs typeface="Arial" charset="0"/>
              </a:rPr>
              <a:t>Parvimonas, Prevotella, Ruminococcus,</a:t>
            </a:r>
          </a:p>
          <a:p>
            <a:pPr lvl="1">
              <a:lnSpc>
                <a:spcPct val="150000"/>
              </a:lnSpc>
              <a:buFontTx/>
              <a:buChar char="-"/>
            </a:pPr>
            <a:r>
              <a:rPr lang="nl-NL" sz="1500" i="1" dirty="0">
                <a:latin typeface="Arial" charset="0"/>
                <a:ea typeface="Arial" charset="0"/>
                <a:cs typeface="Arial" charset="0"/>
              </a:rPr>
              <a:t>Kingella -&gt; </a:t>
            </a:r>
            <a:r>
              <a:rPr lang="nl-NL" sz="1500" dirty="0">
                <a:latin typeface="Arial" charset="0"/>
                <a:ea typeface="Arial" charset="0"/>
                <a:cs typeface="Arial" charset="0"/>
              </a:rPr>
              <a:t>geconfirmeerd met </a:t>
            </a:r>
            <a:r>
              <a:rPr lang="nl-NL" sz="1500" i="1" dirty="0" err="1">
                <a:latin typeface="Arial" charset="0"/>
                <a:ea typeface="Arial" charset="0"/>
                <a:cs typeface="Arial" charset="0"/>
              </a:rPr>
              <a:t>Kingella</a:t>
            </a:r>
            <a:r>
              <a:rPr lang="nl-NL" sz="1500" i="1" dirty="0">
                <a:latin typeface="Arial" charset="0"/>
                <a:ea typeface="Arial" charset="0"/>
                <a:cs typeface="Arial" charset="0"/>
              </a:rPr>
              <a:t> </a:t>
            </a:r>
            <a:r>
              <a:rPr lang="nl-NL" sz="1500" i="1" dirty="0" err="1">
                <a:latin typeface="Arial" charset="0"/>
                <a:ea typeface="Arial" charset="0"/>
                <a:cs typeface="Arial" charset="0"/>
              </a:rPr>
              <a:t>kingae</a:t>
            </a:r>
            <a:r>
              <a:rPr lang="nl-NL" sz="1500" i="1" dirty="0">
                <a:latin typeface="Arial" charset="0"/>
                <a:ea typeface="Arial" charset="0"/>
                <a:cs typeface="Arial" charset="0"/>
              </a:rPr>
              <a:t> </a:t>
            </a:r>
            <a:r>
              <a:rPr lang="nl-NL" sz="1500" dirty="0">
                <a:latin typeface="Arial" charset="0"/>
                <a:ea typeface="Arial" charset="0"/>
                <a:cs typeface="Arial" charset="0"/>
              </a:rPr>
              <a:t>specifieke PCR</a:t>
            </a:r>
          </a:p>
          <a:p>
            <a:pPr lvl="1">
              <a:lnSpc>
                <a:spcPct val="150000"/>
              </a:lnSpc>
              <a:buFontTx/>
              <a:buChar char="-"/>
            </a:pPr>
            <a:r>
              <a:rPr lang="nl-NL" sz="1500" i="1" dirty="0">
                <a:latin typeface="Arial" charset="0"/>
                <a:ea typeface="Arial" charset="0"/>
                <a:cs typeface="Arial" charset="0"/>
              </a:rPr>
              <a:t>Ureaplasma,</a:t>
            </a:r>
          </a:p>
          <a:p>
            <a:pPr lvl="1">
              <a:lnSpc>
                <a:spcPct val="150000"/>
              </a:lnSpc>
              <a:buFontTx/>
              <a:buChar char="-"/>
            </a:pPr>
            <a:r>
              <a:rPr lang="nl-NL" sz="1500" i="1" dirty="0">
                <a:latin typeface="Arial" charset="0"/>
                <a:ea typeface="Arial" charset="0"/>
                <a:cs typeface="Arial" charset="0"/>
              </a:rPr>
              <a:t>Enterococcus, Turicella.</a:t>
            </a:r>
          </a:p>
          <a:p>
            <a:pPr marL="0" indent="0">
              <a:lnSpc>
                <a:spcPct val="150000"/>
              </a:lnSpc>
              <a:buNone/>
            </a:pPr>
            <a:endParaRPr lang="nl-NL" sz="1600" dirty="0"/>
          </a:p>
        </p:txBody>
      </p:sp>
      <p:pic>
        <p:nvPicPr>
          <p:cNvPr id="8"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71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NL" sz="2000" dirty="0"/>
              <a:t>Conclusies</a:t>
            </a:r>
          </a:p>
        </p:txBody>
      </p:sp>
      <p:sp>
        <p:nvSpPr>
          <p:cNvPr id="3" name="Content Placeholder 2"/>
          <p:cNvSpPr>
            <a:spLocks noGrp="1"/>
          </p:cNvSpPr>
          <p:nvPr>
            <p:ph idx="1"/>
          </p:nvPr>
        </p:nvSpPr>
        <p:spPr>
          <a:xfrm>
            <a:off x="304800" y="1196752"/>
            <a:ext cx="8839200" cy="5204048"/>
          </a:xfrm>
        </p:spPr>
        <p:txBody>
          <a:bodyPr/>
          <a:lstStyle/>
          <a:p>
            <a:pPr>
              <a:lnSpc>
                <a:spcPct val="200000"/>
              </a:lnSpc>
            </a:pPr>
            <a:r>
              <a:rPr lang="nl-NL" sz="1600" dirty="0"/>
              <a:t>MYcrobiota biedt zeer nauwkeurige kwantitatieve </a:t>
            </a:r>
            <a:r>
              <a:rPr lang="nl-NL" sz="1600" dirty="0" err="1"/>
              <a:t>microbiota</a:t>
            </a:r>
            <a:r>
              <a:rPr lang="nl-NL" sz="1600" dirty="0"/>
              <a:t> analyses</a:t>
            </a:r>
          </a:p>
          <a:p>
            <a:pPr>
              <a:lnSpc>
                <a:spcPct val="200000"/>
              </a:lnSpc>
            </a:pPr>
            <a:r>
              <a:rPr lang="nl-NL" sz="1600" dirty="0"/>
              <a:t>Verbetert de standaardisatie van </a:t>
            </a:r>
            <a:r>
              <a:rPr lang="nl-NL" sz="1600" dirty="0" err="1"/>
              <a:t>microbiota</a:t>
            </a:r>
            <a:r>
              <a:rPr lang="nl-NL" sz="1600" dirty="0"/>
              <a:t> analyse door de kwantitatieve benadering</a:t>
            </a:r>
          </a:p>
          <a:p>
            <a:pPr>
              <a:lnSpc>
                <a:spcPct val="200000"/>
              </a:lnSpc>
            </a:pPr>
            <a:r>
              <a:rPr lang="nl-NL" sz="1600" dirty="0"/>
              <a:t>Zeer geschikt voor de verwerking van samples met een lage biomassa</a:t>
            </a:r>
          </a:p>
          <a:p>
            <a:pPr>
              <a:lnSpc>
                <a:spcPct val="200000"/>
              </a:lnSpc>
            </a:pPr>
            <a:r>
              <a:rPr lang="nl-NL" sz="1600" dirty="0" err="1"/>
              <a:t>Microbiota</a:t>
            </a:r>
            <a:r>
              <a:rPr lang="nl-NL" sz="1600" dirty="0"/>
              <a:t> analyse toegankelijk zonder </a:t>
            </a:r>
            <a:r>
              <a:rPr lang="nl-NL" sz="1600" dirty="0" err="1"/>
              <a:t>bioinformatica</a:t>
            </a:r>
            <a:r>
              <a:rPr lang="nl-NL" sz="1600" dirty="0"/>
              <a:t> expertise</a:t>
            </a:r>
          </a:p>
          <a:p>
            <a:pPr>
              <a:lnSpc>
                <a:spcPct val="200000"/>
              </a:lnSpc>
            </a:pPr>
            <a:r>
              <a:rPr lang="nl-NL" sz="1600" dirty="0"/>
              <a:t>iReports zijn relatief kleine bestanden (download, delen, bewaren)</a:t>
            </a:r>
          </a:p>
        </p:txBody>
      </p:sp>
      <p:pic>
        <p:nvPicPr>
          <p:cNvPr id="4"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4653136"/>
            <a:ext cx="9144000" cy="496996"/>
          </a:xfrm>
          <a:prstGeom prst="rect">
            <a:avLst/>
          </a:prstGeom>
        </p:spPr>
        <p:txBody>
          <a:bodyPr wrap="square">
            <a:spAutoFit/>
          </a:bodyPr>
          <a:lstStyle/>
          <a:p>
            <a:pPr algn="ctr">
              <a:lnSpc>
                <a:spcPct val="150000"/>
              </a:lnSpc>
            </a:pPr>
            <a:r>
              <a:rPr lang="nl-NL" i="0" dirty="0"/>
              <a:t>MYcrobiota maakt de implementatie van </a:t>
            </a:r>
            <a:r>
              <a:rPr lang="nl-NL" i="0" dirty="0" err="1"/>
              <a:t>microbiota</a:t>
            </a:r>
            <a:r>
              <a:rPr lang="nl-NL" i="0" dirty="0"/>
              <a:t> diagnostiek mogelijk</a:t>
            </a:r>
          </a:p>
        </p:txBody>
      </p:sp>
    </p:spTree>
    <p:extLst>
      <p:ext uri="{BB962C8B-B14F-4D97-AF65-F5344CB8AC3E}">
        <p14:creationId xmlns:p14="http://schemas.microsoft.com/office/powerpoint/2010/main" val="127954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a:blip r:embed="rId3"/>
          <a:stretch>
            <a:fillRect/>
          </a:stretch>
        </p:blipFill>
        <p:spPr>
          <a:xfrm>
            <a:off x="2555776" y="1484784"/>
            <a:ext cx="3312368" cy="4218683"/>
          </a:xfrm>
          <a:prstGeom prst="rect">
            <a:avLst/>
          </a:prstGeom>
        </p:spPr>
      </p:pic>
      <p:sp>
        <p:nvSpPr>
          <p:cNvPr id="6" name="Title 1"/>
          <p:cNvSpPr txBox="1">
            <a:spLocks/>
          </p:cNvSpPr>
          <p:nvPr/>
        </p:nvSpPr>
        <p:spPr bwMode="auto">
          <a:xfrm>
            <a:off x="328613" y="304800"/>
            <a:ext cx="7215187" cy="609600"/>
          </a:xfrm>
          <a:prstGeom prst="rect">
            <a:avLst/>
          </a:prstGeom>
          <a:noFill/>
          <a:ln>
            <a:noFill/>
          </a:ln>
          <a:effectLst/>
          <a:extLst>
            <a:ext uri="{909E8E84-426E-40DD-AFC4-6F175D3DCCD1}">
              <a14:hiddenFill xmlns:a14="http://schemas.microsoft.com/office/drawing/2010/main">
                <a:solidFill>
                  <a:srgbClr val="0D1F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nl-NL" sz="2000" i="0" kern="0" dirty="0"/>
              <a:t>…Huh, ik?.... Vragen?...eh!...</a:t>
            </a:r>
          </a:p>
        </p:txBody>
      </p:sp>
      <p:pic>
        <p:nvPicPr>
          <p:cNvPr id="4" name="Picture 439" descr="streeklablogo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66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Rondzending</a:t>
            </a:r>
          </a:p>
        </p:txBody>
      </p:sp>
      <p:pic>
        <p:nvPicPr>
          <p:cNvPr id="8"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4932040" y="6381750"/>
            <a:ext cx="4211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i="1">
                <a:solidFill>
                  <a:srgbClr val="0D1F74"/>
                </a:solidFill>
                <a:latin typeface="Arial" charset="0"/>
                <a:ea typeface="ＭＳ Ｐゴシック" charset="0"/>
                <a:cs typeface="ＭＳ Ｐゴシック" charset="0"/>
              </a:defRPr>
            </a:lvl1pPr>
            <a:lvl2pPr marL="742950" indent="-285750">
              <a:defRPr sz="2000" i="1">
                <a:solidFill>
                  <a:srgbClr val="0D1F74"/>
                </a:solidFill>
                <a:latin typeface="Arial" charset="0"/>
                <a:ea typeface="ＭＳ Ｐゴシック" charset="0"/>
              </a:defRPr>
            </a:lvl2pPr>
            <a:lvl3pPr marL="1143000" indent="-228600">
              <a:defRPr sz="2000" i="1">
                <a:solidFill>
                  <a:srgbClr val="0D1F74"/>
                </a:solidFill>
                <a:latin typeface="Arial" charset="0"/>
                <a:ea typeface="ＭＳ Ｐゴシック" charset="0"/>
              </a:defRPr>
            </a:lvl3pPr>
            <a:lvl4pPr marL="1600200" indent="-228600">
              <a:defRPr sz="2000" i="1">
                <a:solidFill>
                  <a:srgbClr val="0D1F74"/>
                </a:solidFill>
                <a:latin typeface="Arial" charset="0"/>
                <a:ea typeface="ＭＳ Ｐゴシック" charset="0"/>
              </a:defRPr>
            </a:lvl4pPr>
            <a:lvl5pPr marL="2057400" indent="-228600">
              <a:defRPr sz="2000" i="1">
                <a:solidFill>
                  <a:srgbClr val="0D1F74"/>
                </a:solidFill>
                <a:latin typeface="Arial" charset="0"/>
                <a:ea typeface="ＭＳ Ｐゴシック" charset="0"/>
              </a:defRPr>
            </a:lvl5pPr>
            <a:lvl6pPr marL="2514600" indent="-228600" eaLnBrk="0" fontAlgn="base" hangingPunct="0">
              <a:spcBef>
                <a:spcPct val="0"/>
              </a:spcBef>
              <a:spcAft>
                <a:spcPct val="0"/>
              </a:spcAft>
              <a:defRPr sz="2000" i="1">
                <a:solidFill>
                  <a:srgbClr val="0D1F74"/>
                </a:solidFill>
                <a:latin typeface="Arial" charset="0"/>
                <a:ea typeface="ＭＳ Ｐゴシック" charset="0"/>
              </a:defRPr>
            </a:lvl6pPr>
            <a:lvl7pPr marL="2971800" indent="-228600" eaLnBrk="0" fontAlgn="base" hangingPunct="0">
              <a:spcBef>
                <a:spcPct val="0"/>
              </a:spcBef>
              <a:spcAft>
                <a:spcPct val="0"/>
              </a:spcAft>
              <a:defRPr sz="2000" i="1">
                <a:solidFill>
                  <a:srgbClr val="0D1F74"/>
                </a:solidFill>
                <a:latin typeface="Arial" charset="0"/>
                <a:ea typeface="ＭＳ Ｐゴシック" charset="0"/>
              </a:defRPr>
            </a:lvl7pPr>
            <a:lvl8pPr marL="3429000" indent="-228600" eaLnBrk="0" fontAlgn="base" hangingPunct="0">
              <a:spcBef>
                <a:spcPct val="0"/>
              </a:spcBef>
              <a:spcAft>
                <a:spcPct val="0"/>
              </a:spcAft>
              <a:defRPr sz="2000" i="1">
                <a:solidFill>
                  <a:srgbClr val="0D1F74"/>
                </a:solidFill>
                <a:latin typeface="Arial" charset="0"/>
                <a:ea typeface="ＭＳ Ｐゴシック" charset="0"/>
              </a:defRPr>
            </a:lvl8pPr>
            <a:lvl9pPr marL="3886200" indent="-228600" eaLnBrk="0" fontAlgn="base" hangingPunct="0">
              <a:spcBef>
                <a:spcPct val="0"/>
              </a:spcBef>
              <a:spcAft>
                <a:spcPct val="0"/>
              </a:spcAft>
              <a:defRPr sz="2000" i="1">
                <a:solidFill>
                  <a:srgbClr val="0D1F74"/>
                </a:solidFill>
                <a:latin typeface="Arial" charset="0"/>
                <a:ea typeface="ＭＳ Ｐゴシック" charset="0"/>
              </a:defRPr>
            </a:lvl9pPr>
          </a:lstStyle>
          <a:p>
            <a:pPr algn="r" eaLnBrk="1" hangingPunct="1">
              <a:spcBef>
                <a:spcPct val="30000"/>
              </a:spcBef>
              <a:defRPr/>
            </a:pPr>
            <a:r>
              <a:rPr lang="en-GB" sz="1200" i="0" dirty="0">
                <a:solidFill>
                  <a:srgbClr val="000000"/>
                </a:solidFill>
              </a:rPr>
              <a:t>Hiergeist </a:t>
            </a:r>
            <a:r>
              <a:rPr lang="en-GB" sz="1200" dirty="0">
                <a:solidFill>
                  <a:srgbClr val="000000"/>
                </a:solidFill>
              </a:rPr>
              <a:t>et al.</a:t>
            </a:r>
            <a:r>
              <a:rPr lang="en-GB" sz="1200" i="0" dirty="0">
                <a:solidFill>
                  <a:srgbClr val="000000"/>
                </a:solidFill>
              </a:rPr>
              <a:t>, Int J Med </a:t>
            </a:r>
            <a:r>
              <a:rPr lang="en-GB" sz="1200" i="0" dirty="0" err="1">
                <a:solidFill>
                  <a:srgbClr val="000000"/>
                </a:solidFill>
              </a:rPr>
              <a:t>Microbiol</a:t>
            </a:r>
            <a:r>
              <a:rPr lang="en-GB" sz="1200" i="0" dirty="0">
                <a:solidFill>
                  <a:srgbClr val="000000"/>
                </a:solidFill>
              </a:rPr>
              <a:t> 2016; 306(5): 334-342</a:t>
            </a:r>
          </a:p>
        </p:txBody>
      </p:sp>
      <p:grpSp>
        <p:nvGrpSpPr>
          <p:cNvPr id="10" name="Group 9"/>
          <p:cNvGrpSpPr/>
          <p:nvPr/>
        </p:nvGrpSpPr>
        <p:grpSpPr>
          <a:xfrm>
            <a:off x="-48275" y="1196752"/>
            <a:ext cx="9289032" cy="5014934"/>
            <a:chOff x="516727" y="1124744"/>
            <a:chExt cx="8195732" cy="4210273"/>
          </a:xfrm>
        </p:grpSpPr>
        <p:pic>
          <p:nvPicPr>
            <p:cNvPr id="11" name="Afbeelding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3812" y="1124744"/>
              <a:ext cx="7956376" cy="4137316"/>
            </a:xfrm>
            <a:prstGeom prst="rect">
              <a:avLst/>
            </a:prstGeom>
          </p:spPr>
        </p:pic>
        <p:sp>
          <p:nvSpPr>
            <p:cNvPr id="12" name="Tekstvak 6"/>
            <p:cNvSpPr txBox="1"/>
            <p:nvPr/>
          </p:nvSpPr>
          <p:spPr>
            <a:xfrm>
              <a:off x="516727" y="4653136"/>
              <a:ext cx="8195732" cy="681881"/>
            </a:xfrm>
            <a:prstGeom prst="rect">
              <a:avLst/>
            </a:prstGeom>
            <a:solidFill>
              <a:schemeClr val="bg1"/>
            </a:solidFill>
          </p:spPr>
          <p:txBody>
            <a:bodyPr wrap="square" rtlCol="0">
              <a:spAutoFit/>
            </a:bodyPr>
            <a:lstStyle/>
            <a:p>
              <a:endParaRPr lang="nl-NL"/>
            </a:p>
          </p:txBody>
        </p:sp>
      </p:grpSp>
    </p:spTree>
    <p:extLst>
      <p:ext uri="{BB962C8B-B14F-4D97-AF65-F5344CB8AC3E}">
        <p14:creationId xmlns:p14="http://schemas.microsoft.com/office/powerpoint/2010/main" val="21523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28613" y="304800"/>
            <a:ext cx="7215187" cy="609600"/>
          </a:xfrm>
        </p:spPr>
        <p:txBody>
          <a:bodyPr anchor="ctr"/>
          <a:lstStyle/>
          <a:p>
            <a:r>
              <a:rPr lang="nl-NL" sz="2000" dirty="0" err="1"/>
              <a:t>Microbiota</a:t>
            </a:r>
            <a:r>
              <a:rPr lang="nl-NL" sz="2000" dirty="0"/>
              <a:t> analyse – de traditionele manier</a:t>
            </a:r>
          </a:p>
        </p:txBody>
      </p:sp>
      <p:sp>
        <p:nvSpPr>
          <p:cNvPr id="22" name="Tijdelijke aanduiding voor inhoud 2"/>
          <p:cNvSpPr txBox="1">
            <a:spLocks/>
          </p:cNvSpPr>
          <p:nvPr/>
        </p:nvSpPr>
        <p:spPr bwMode="auto">
          <a:xfrm>
            <a:off x="328613" y="4296760"/>
            <a:ext cx="8995915" cy="237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a:lnSpc>
                <a:spcPct val="150000"/>
              </a:lnSpc>
            </a:pPr>
            <a:r>
              <a:rPr lang="nl-NL" sz="1600" i="0" dirty="0"/>
              <a:t>PCR wordt uitgevoerd in een enkel reactievolume (1 compartiment)</a:t>
            </a:r>
          </a:p>
          <a:p>
            <a:pPr lvl="1">
              <a:lnSpc>
                <a:spcPct val="150000"/>
              </a:lnSpc>
              <a:buFontTx/>
              <a:buChar char="-"/>
            </a:pPr>
            <a:r>
              <a:rPr lang="nl-NL" sz="1500" i="0" dirty="0"/>
              <a:t>Competitie als gevolg van ongelijke efficiëntie van 16S rRNA gen amplificaties</a:t>
            </a:r>
          </a:p>
          <a:p>
            <a:pPr lvl="1">
              <a:lnSpc>
                <a:spcPct val="150000"/>
              </a:lnSpc>
              <a:buFontTx/>
              <a:buChar char="-"/>
            </a:pPr>
            <a:r>
              <a:rPr lang="nl-NL" sz="1500" i="0" dirty="0"/>
              <a:t>Gevoelig voor </a:t>
            </a:r>
            <a:r>
              <a:rPr lang="nl-NL" sz="1500" i="0" dirty="0" err="1"/>
              <a:t>chimeervorming</a:t>
            </a:r>
            <a:endParaRPr lang="nl-NL" sz="1500" i="0" dirty="0"/>
          </a:p>
        </p:txBody>
      </p:sp>
      <p:grpSp>
        <p:nvGrpSpPr>
          <p:cNvPr id="2" name="Groeperen 1"/>
          <p:cNvGrpSpPr/>
          <p:nvPr/>
        </p:nvGrpSpPr>
        <p:grpSpPr>
          <a:xfrm>
            <a:off x="179512" y="1700808"/>
            <a:ext cx="8779888" cy="2166021"/>
            <a:chOff x="179512" y="1052736"/>
            <a:chExt cx="8779888" cy="2166021"/>
          </a:xfrm>
        </p:grpSpPr>
        <p:pic>
          <p:nvPicPr>
            <p:cNvPr id="35" name="Afbeelding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66780" y="1702640"/>
              <a:ext cx="2213531" cy="1516117"/>
            </a:xfrm>
            <a:prstGeom prst="rect">
              <a:avLst/>
            </a:prstGeom>
          </p:spPr>
        </p:pic>
        <p:pic>
          <p:nvPicPr>
            <p:cNvPr id="20"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9512" y="1918664"/>
              <a:ext cx="1589549" cy="1080120"/>
            </a:xfrm>
            <a:prstGeom prst="rect">
              <a:avLst/>
            </a:prstGeom>
          </p:spPr>
        </p:pic>
        <p:sp>
          <p:nvSpPr>
            <p:cNvPr id="23" name="Content Placeholder 2"/>
            <p:cNvSpPr txBox="1">
              <a:spLocks/>
            </p:cNvSpPr>
            <p:nvPr/>
          </p:nvSpPr>
          <p:spPr bwMode="auto">
            <a:xfrm>
              <a:off x="179512" y="1484784"/>
              <a:ext cx="158417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Sampling</a:t>
              </a:r>
            </a:p>
          </p:txBody>
        </p:sp>
        <p:sp>
          <p:nvSpPr>
            <p:cNvPr id="24" name="Content Placeholder 2"/>
            <p:cNvSpPr txBox="1">
              <a:spLocks/>
            </p:cNvSpPr>
            <p:nvPr/>
          </p:nvSpPr>
          <p:spPr bwMode="auto">
            <a:xfrm>
              <a:off x="2123728" y="1484784"/>
              <a:ext cx="129614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Extraction</a:t>
              </a:r>
            </a:p>
          </p:txBody>
        </p:sp>
        <p:sp>
          <p:nvSpPr>
            <p:cNvPr id="25" name="Content Placeholder 2"/>
            <p:cNvSpPr txBox="1">
              <a:spLocks/>
            </p:cNvSpPr>
            <p:nvPr/>
          </p:nvSpPr>
          <p:spPr bwMode="auto">
            <a:xfrm>
              <a:off x="3707904" y="1484784"/>
              <a:ext cx="151216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Amplification</a:t>
              </a:r>
            </a:p>
          </p:txBody>
        </p:sp>
        <p:sp>
          <p:nvSpPr>
            <p:cNvPr id="26" name="Content Placeholder 2"/>
            <p:cNvSpPr txBox="1">
              <a:spLocks/>
            </p:cNvSpPr>
            <p:nvPr/>
          </p:nvSpPr>
          <p:spPr bwMode="auto">
            <a:xfrm>
              <a:off x="5508104" y="1484784"/>
              <a:ext cx="144016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NGS</a:t>
              </a:r>
            </a:p>
          </p:txBody>
        </p:sp>
        <p:sp>
          <p:nvSpPr>
            <p:cNvPr id="27" name="Content Placeholder 2"/>
            <p:cNvSpPr txBox="1">
              <a:spLocks/>
            </p:cNvSpPr>
            <p:nvPr/>
          </p:nvSpPr>
          <p:spPr bwMode="auto">
            <a:xfrm>
              <a:off x="7087192" y="1484784"/>
              <a:ext cx="187220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Bioinformatics</a:t>
              </a:r>
            </a:p>
          </p:txBody>
        </p:sp>
        <p:pic>
          <p:nvPicPr>
            <p:cNvPr id="28" name="Picture 1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67744" y="1802978"/>
              <a:ext cx="936104" cy="1411830"/>
            </a:xfrm>
            <a:prstGeom prst="rect">
              <a:avLst/>
            </a:prstGeom>
          </p:spPr>
        </p:pic>
        <p:sp>
          <p:nvSpPr>
            <p:cNvPr id="29" name="Right Arrow 20"/>
            <p:cNvSpPr/>
            <p:nvPr/>
          </p:nvSpPr>
          <p:spPr bwMode="auto">
            <a:xfrm>
              <a:off x="179512" y="1052736"/>
              <a:ext cx="8640960" cy="360040"/>
            </a:xfrm>
            <a:prstGeom prst="rightArrow">
              <a:avLst>
                <a:gd name="adj1" fmla="val 23516"/>
                <a:gd name="adj2" fmla="val 109378"/>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000" b="0" i="1" u="none" strike="noStrike" cap="none" normalizeH="0" baseline="0">
                <a:ln>
                  <a:noFill/>
                </a:ln>
                <a:solidFill>
                  <a:schemeClr val="tx1"/>
                </a:solidFill>
                <a:effectLst/>
                <a:latin typeface="Arial" charset="0"/>
              </a:endParaRPr>
            </a:p>
          </p:txBody>
        </p:sp>
        <p:pic>
          <p:nvPicPr>
            <p:cNvPr id="30" name="Picture 1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214581" y="1918664"/>
              <a:ext cx="1605891" cy="1080000"/>
            </a:xfrm>
            <a:prstGeom prst="rect">
              <a:avLst/>
            </a:prstGeom>
          </p:spPr>
        </p:pic>
      </p:grpSp>
      <p:pic>
        <p:nvPicPr>
          <p:cNvPr id="17" name="Picture 439" descr="streeklablogo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hthoek 2"/>
          <p:cNvSpPr/>
          <p:nvPr/>
        </p:nvSpPr>
        <p:spPr bwMode="auto">
          <a:xfrm>
            <a:off x="3633351" y="2132856"/>
            <a:ext cx="1661273" cy="1730024"/>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pic>
        <p:nvPicPr>
          <p:cNvPr id="19" name="Afbeelding 18"/>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3942829" y="2558580"/>
            <a:ext cx="1041279" cy="1041279"/>
          </a:xfrm>
          <a:prstGeom prst="ellipse">
            <a:avLst/>
          </a:prstGeom>
          <a:ln w="25400">
            <a:solidFill>
              <a:schemeClr val="bg2"/>
            </a:solidFill>
          </a:ln>
        </p:spPr>
      </p:pic>
    </p:spTree>
    <p:extLst>
      <p:ext uri="{BB962C8B-B14F-4D97-AF65-F5344CB8AC3E}">
        <p14:creationId xmlns:p14="http://schemas.microsoft.com/office/powerpoint/2010/main" val="146139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Het ontstaan van </a:t>
            </a:r>
            <a:r>
              <a:rPr lang="nl-NL" sz="2000" dirty="0" err="1"/>
              <a:t>chimeren</a:t>
            </a:r>
            <a:endParaRPr lang="nl-NL" sz="2000" dirty="0"/>
          </a:p>
        </p:txBody>
      </p:sp>
      <p:pic>
        <p:nvPicPr>
          <p:cNvPr id="4" name="Picture 439" descr="streeklablogo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69256" y="1662721"/>
            <a:ext cx="4317936" cy="3053740"/>
          </a:xfrm>
          <a:prstGeom prst="rect">
            <a:avLst/>
          </a:prstGeom>
        </p:spPr>
      </p:pic>
      <p:sp>
        <p:nvSpPr>
          <p:cNvPr id="14" name="Rechthoek 13"/>
          <p:cNvSpPr/>
          <p:nvPr/>
        </p:nvSpPr>
        <p:spPr bwMode="auto">
          <a:xfrm>
            <a:off x="1979712" y="2439220"/>
            <a:ext cx="5564088" cy="3025562"/>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Tree>
    <p:extLst>
      <p:ext uri="{BB962C8B-B14F-4D97-AF65-F5344CB8AC3E}">
        <p14:creationId xmlns:p14="http://schemas.microsoft.com/office/powerpoint/2010/main" val="211150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Het ontstaan van </a:t>
            </a:r>
            <a:r>
              <a:rPr lang="nl-NL" sz="2000" dirty="0" err="1"/>
              <a:t>chimeren</a:t>
            </a:r>
            <a:endParaRPr lang="nl-NL" sz="2000" dirty="0"/>
          </a:p>
        </p:txBody>
      </p:sp>
      <p:pic>
        <p:nvPicPr>
          <p:cNvPr id="4" name="Picture 439" descr="streeklablogo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69256" y="1662721"/>
            <a:ext cx="4317936" cy="3053740"/>
          </a:xfrm>
          <a:prstGeom prst="rect">
            <a:avLst/>
          </a:prstGeom>
        </p:spPr>
      </p:pic>
      <p:sp>
        <p:nvSpPr>
          <p:cNvPr id="9" name="Rechthoek 8"/>
          <p:cNvSpPr/>
          <p:nvPr/>
        </p:nvSpPr>
        <p:spPr bwMode="auto">
          <a:xfrm>
            <a:off x="1633500" y="4149080"/>
            <a:ext cx="5453692" cy="2121298"/>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Tree>
    <p:extLst>
      <p:ext uri="{BB962C8B-B14F-4D97-AF65-F5344CB8AC3E}">
        <p14:creationId xmlns:p14="http://schemas.microsoft.com/office/powerpoint/2010/main" val="45171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lstStyle/>
          <a:p>
            <a:r>
              <a:rPr lang="nl-NL" sz="2000" dirty="0"/>
              <a:t>Het ontstaan van </a:t>
            </a:r>
            <a:r>
              <a:rPr lang="nl-NL" sz="2000" dirty="0" err="1"/>
              <a:t>chimeren</a:t>
            </a:r>
            <a:endParaRPr lang="nl-NL" sz="2000" dirty="0"/>
          </a:p>
        </p:txBody>
      </p:sp>
      <p:pic>
        <p:nvPicPr>
          <p:cNvPr id="4"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769256" y="1662721"/>
            <a:ext cx="4317936" cy="3053740"/>
          </a:xfrm>
          <a:prstGeom prst="rect">
            <a:avLst/>
          </a:prstGeom>
        </p:spPr>
      </p:pic>
      <p:grpSp>
        <p:nvGrpSpPr>
          <p:cNvPr id="13" name="Groeperen 12"/>
          <p:cNvGrpSpPr/>
          <p:nvPr/>
        </p:nvGrpSpPr>
        <p:grpSpPr>
          <a:xfrm>
            <a:off x="475196" y="5140838"/>
            <a:ext cx="8489293" cy="1270306"/>
            <a:chOff x="475196" y="5140838"/>
            <a:chExt cx="8489293" cy="1270306"/>
          </a:xfrm>
        </p:grpSpPr>
        <p:sp>
          <p:nvSpPr>
            <p:cNvPr id="10" name="Tijdelijke aanduiding voor inhoud 2"/>
            <p:cNvSpPr txBox="1">
              <a:spLocks/>
            </p:cNvSpPr>
            <p:nvPr/>
          </p:nvSpPr>
          <p:spPr bwMode="auto">
            <a:xfrm>
              <a:off x="1547664" y="5140838"/>
              <a:ext cx="7416825" cy="127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nSpc>
                  <a:spcPct val="150000"/>
                </a:lnSpc>
                <a:buNone/>
              </a:pPr>
              <a:r>
                <a:rPr lang="nl-NL" sz="1600" b="1" i="0" dirty="0"/>
                <a:t>10 </a:t>
              </a:r>
              <a:r>
                <a:rPr lang="mr-IN" sz="1600" b="1" i="0" dirty="0"/>
                <a:t>–</a:t>
              </a:r>
              <a:r>
                <a:rPr lang="nl-NL" sz="1600" b="1" i="0" dirty="0"/>
                <a:t> 60% </a:t>
              </a:r>
              <a:r>
                <a:rPr lang="nl-NL" sz="1600" i="0" dirty="0"/>
                <a:t>van de resultaten gebaseerd op foutieve taxonomische identificatie</a:t>
              </a:r>
              <a:endParaRPr lang="nl-NL" sz="1500" i="0" dirty="0"/>
            </a:p>
          </p:txBody>
        </p:sp>
        <p:pic>
          <p:nvPicPr>
            <p:cNvPr id="12" name="Afbeelding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5196" y="5140838"/>
              <a:ext cx="954609" cy="1270306"/>
            </a:xfrm>
            <a:prstGeom prst="rect">
              <a:avLst/>
            </a:prstGeom>
          </p:spPr>
        </p:pic>
      </p:grpSp>
    </p:spTree>
    <p:extLst>
      <p:ext uri="{BB962C8B-B14F-4D97-AF65-F5344CB8AC3E}">
        <p14:creationId xmlns:p14="http://schemas.microsoft.com/office/powerpoint/2010/main" val="58748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28613" y="304800"/>
            <a:ext cx="7215187" cy="609600"/>
          </a:xfrm>
        </p:spPr>
        <p:txBody>
          <a:bodyPr anchor="ctr"/>
          <a:lstStyle/>
          <a:p>
            <a:r>
              <a:rPr lang="nl-NL" sz="2000" dirty="0" err="1"/>
              <a:t>Microbiota</a:t>
            </a:r>
            <a:r>
              <a:rPr lang="nl-NL" sz="2000" dirty="0"/>
              <a:t> analyse – de </a:t>
            </a:r>
            <a:r>
              <a:rPr lang="nl-NL" sz="2000" dirty="0" err="1"/>
              <a:t>micelle</a:t>
            </a:r>
            <a:r>
              <a:rPr lang="nl-NL" sz="2000" dirty="0"/>
              <a:t> manier</a:t>
            </a:r>
            <a:endParaRPr lang="en-GB" sz="2000" dirty="0"/>
          </a:p>
        </p:txBody>
      </p:sp>
      <p:pic>
        <p:nvPicPr>
          <p:cNvPr id="21"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eperen 18"/>
          <p:cNvGrpSpPr/>
          <p:nvPr/>
        </p:nvGrpSpPr>
        <p:grpSpPr>
          <a:xfrm>
            <a:off x="179512" y="1700808"/>
            <a:ext cx="8779888" cy="2166021"/>
            <a:chOff x="179512" y="1052736"/>
            <a:chExt cx="8779888" cy="2166021"/>
          </a:xfrm>
        </p:grpSpPr>
        <p:pic>
          <p:nvPicPr>
            <p:cNvPr id="25" name="Afbeelding 2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66780" y="1702640"/>
              <a:ext cx="2213531" cy="1516117"/>
            </a:xfrm>
            <a:prstGeom prst="rect">
              <a:avLst/>
            </a:prstGeom>
          </p:spPr>
        </p:pic>
        <p:pic>
          <p:nvPicPr>
            <p:cNvPr id="26" name="Picture 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9512" y="1918664"/>
              <a:ext cx="1589549" cy="1080120"/>
            </a:xfrm>
            <a:prstGeom prst="rect">
              <a:avLst/>
            </a:prstGeom>
          </p:spPr>
        </p:pic>
        <p:sp>
          <p:nvSpPr>
            <p:cNvPr id="27" name="Content Placeholder 2"/>
            <p:cNvSpPr txBox="1">
              <a:spLocks/>
            </p:cNvSpPr>
            <p:nvPr/>
          </p:nvSpPr>
          <p:spPr bwMode="auto">
            <a:xfrm>
              <a:off x="179512" y="1484784"/>
              <a:ext cx="158417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Sampling</a:t>
              </a:r>
            </a:p>
          </p:txBody>
        </p:sp>
        <p:sp>
          <p:nvSpPr>
            <p:cNvPr id="28" name="Content Placeholder 2"/>
            <p:cNvSpPr txBox="1">
              <a:spLocks/>
            </p:cNvSpPr>
            <p:nvPr/>
          </p:nvSpPr>
          <p:spPr bwMode="auto">
            <a:xfrm>
              <a:off x="2123728" y="1484784"/>
              <a:ext cx="129614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Extraction</a:t>
              </a:r>
            </a:p>
          </p:txBody>
        </p:sp>
        <p:sp>
          <p:nvSpPr>
            <p:cNvPr id="29" name="Content Placeholder 2"/>
            <p:cNvSpPr txBox="1">
              <a:spLocks/>
            </p:cNvSpPr>
            <p:nvPr/>
          </p:nvSpPr>
          <p:spPr bwMode="auto">
            <a:xfrm>
              <a:off x="3707904" y="1484784"/>
              <a:ext cx="151216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Amplification</a:t>
              </a:r>
            </a:p>
          </p:txBody>
        </p:sp>
        <p:sp>
          <p:nvSpPr>
            <p:cNvPr id="30" name="Content Placeholder 2"/>
            <p:cNvSpPr txBox="1">
              <a:spLocks/>
            </p:cNvSpPr>
            <p:nvPr/>
          </p:nvSpPr>
          <p:spPr bwMode="auto">
            <a:xfrm>
              <a:off x="5508104" y="1484784"/>
              <a:ext cx="144016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NGS</a:t>
              </a:r>
            </a:p>
          </p:txBody>
        </p:sp>
        <p:sp>
          <p:nvSpPr>
            <p:cNvPr id="31" name="Content Placeholder 2"/>
            <p:cNvSpPr txBox="1">
              <a:spLocks/>
            </p:cNvSpPr>
            <p:nvPr/>
          </p:nvSpPr>
          <p:spPr bwMode="auto">
            <a:xfrm>
              <a:off x="7087192" y="1484784"/>
              <a:ext cx="187220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marL="0" indent="0" algn="ctr">
                <a:buNone/>
              </a:pPr>
              <a:r>
                <a:rPr lang="en-GB" sz="1600" i="0" dirty="0"/>
                <a:t>Bioinformatics</a:t>
              </a:r>
            </a:p>
          </p:txBody>
        </p:sp>
        <p:pic>
          <p:nvPicPr>
            <p:cNvPr id="32" name="Picture 1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267744" y="1802978"/>
              <a:ext cx="936104" cy="1411830"/>
            </a:xfrm>
            <a:prstGeom prst="rect">
              <a:avLst/>
            </a:prstGeom>
          </p:spPr>
        </p:pic>
        <p:sp>
          <p:nvSpPr>
            <p:cNvPr id="33" name="Right Arrow 20"/>
            <p:cNvSpPr/>
            <p:nvPr/>
          </p:nvSpPr>
          <p:spPr bwMode="auto">
            <a:xfrm>
              <a:off x="179512" y="1052736"/>
              <a:ext cx="8640960" cy="360040"/>
            </a:xfrm>
            <a:prstGeom prst="rightArrow">
              <a:avLst>
                <a:gd name="adj1" fmla="val 23516"/>
                <a:gd name="adj2" fmla="val 109378"/>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000" b="0" i="1" u="none" strike="noStrike" cap="none" normalizeH="0" baseline="0">
                <a:ln>
                  <a:noFill/>
                </a:ln>
                <a:solidFill>
                  <a:schemeClr val="tx1"/>
                </a:solidFill>
                <a:effectLst/>
                <a:latin typeface="Arial" charset="0"/>
              </a:endParaRPr>
            </a:p>
          </p:txBody>
        </p:sp>
        <p:pic>
          <p:nvPicPr>
            <p:cNvPr id="34" name="Picture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214581" y="1918664"/>
              <a:ext cx="1605891" cy="1080000"/>
            </a:xfrm>
            <a:prstGeom prst="rect">
              <a:avLst/>
            </a:prstGeom>
          </p:spPr>
        </p:pic>
      </p:grpSp>
      <p:sp>
        <p:nvSpPr>
          <p:cNvPr id="36" name="Tijdelijke aanduiding voor inhoud 2"/>
          <p:cNvSpPr txBox="1">
            <a:spLocks/>
          </p:cNvSpPr>
          <p:nvPr/>
        </p:nvSpPr>
        <p:spPr bwMode="auto">
          <a:xfrm>
            <a:off x="328613" y="4296760"/>
            <a:ext cx="9427963" cy="237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ea typeface="+mn-ea"/>
                <a:cs typeface="+mn-cs"/>
              </a:defRPr>
            </a:lvl1pPr>
            <a:lvl2pPr marL="765175" indent="-19050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2pPr>
            <a:lvl3pPr marL="1139825"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3pPr>
            <a:lvl4pPr marL="1519238" indent="-184150"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4pPr>
            <a:lvl5pPr marL="19097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5pPr>
            <a:lvl6pPr marL="23669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6pPr>
            <a:lvl7pPr marL="28241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7pPr>
            <a:lvl8pPr marL="32813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8pPr>
            <a:lvl9pPr marL="3738563" indent="-195263" algn="l" rtl="0" eaLnBrk="1" fontAlgn="base" hangingPunct="1">
              <a:lnSpc>
                <a:spcPct val="120000"/>
              </a:lnSpc>
              <a:spcBef>
                <a:spcPct val="20000"/>
              </a:spcBef>
              <a:spcAft>
                <a:spcPct val="0"/>
              </a:spcAft>
              <a:buClr>
                <a:srgbClr val="0C2074"/>
              </a:buClr>
              <a:buFont typeface="Wingdings" pitchFamily="2" charset="2"/>
              <a:buChar char="§"/>
              <a:defRPr sz="2000">
                <a:solidFill>
                  <a:schemeClr val="tx1"/>
                </a:solidFill>
                <a:latin typeface="+mn-lt"/>
              </a:defRPr>
            </a:lvl9pPr>
          </a:lstStyle>
          <a:p>
            <a:pPr>
              <a:lnSpc>
                <a:spcPct val="150000"/>
              </a:lnSpc>
            </a:pPr>
            <a:r>
              <a:rPr lang="nl-NL" sz="1600" i="0" dirty="0"/>
              <a:t>Elk DNA molecuul wordt </a:t>
            </a:r>
            <a:r>
              <a:rPr lang="nl-NL" sz="1600" b="1" i="0" dirty="0"/>
              <a:t>individueel</a:t>
            </a:r>
            <a:r>
              <a:rPr lang="nl-NL" sz="1600" i="0" dirty="0"/>
              <a:t> geamplificeerd (~10</a:t>
            </a:r>
            <a:r>
              <a:rPr lang="nl-NL" sz="1600" i="0" baseline="30000" dirty="0"/>
              <a:t>10</a:t>
            </a:r>
            <a:r>
              <a:rPr lang="nl-NL" sz="1600" i="0" dirty="0"/>
              <a:t> compartimenten) </a:t>
            </a:r>
          </a:p>
          <a:p>
            <a:pPr lvl="1">
              <a:lnSpc>
                <a:spcPct val="150000"/>
              </a:lnSpc>
              <a:buFontTx/>
              <a:buChar char="-"/>
            </a:pPr>
            <a:r>
              <a:rPr lang="nl-NL" sz="1500" i="0" dirty="0">
                <a:latin typeface="Arial" charset="0"/>
                <a:ea typeface="Arial" charset="0"/>
                <a:cs typeface="Arial" charset="0"/>
              </a:rPr>
              <a:t>Niet gevoelig voor </a:t>
            </a:r>
            <a:r>
              <a:rPr lang="nl-NL" sz="1500" i="0" dirty="0" err="1">
                <a:latin typeface="Arial" charset="0"/>
                <a:ea typeface="Arial" charset="0"/>
                <a:cs typeface="Arial" charset="0"/>
              </a:rPr>
              <a:t>chimeervorming</a:t>
            </a:r>
            <a:r>
              <a:rPr lang="nl-NL" sz="1500" i="0" dirty="0">
                <a:latin typeface="Arial" charset="0"/>
                <a:ea typeface="Arial" charset="0"/>
                <a:cs typeface="Arial" charset="0"/>
              </a:rPr>
              <a:t> en PCR competitie</a:t>
            </a:r>
          </a:p>
          <a:p>
            <a:pPr lvl="1">
              <a:lnSpc>
                <a:spcPct val="150000"/>
              </a:lnSpc>
              <a:buFontTx/>
              <a:buChar char="-"/>
            </a:pPr>
            <a:r>
              <a:rPr lang="nl-NL" sz="1500" i="0" dirty="0">
                <a:latin typeface="Arial" charset="0"/>
                <a:ea typeface="Arial" charset="0"/>
                <a:cs typeface="Arial" charset="0"/>
              </a:rPr>
              <a:t>Toevoeging van een </a:t>
            </a:r>
            <a:r>
              <a:rPr lang="nl-NL" sz="1500" b="1" i="0" dirty="0">
                <a:latin typeface="Arial" charset="0"/>
                <a:ea typeface="Arial" charset="0"/>
                <a:cs typeface="Arial" charset="0"/>
              </a:rPr>
              <a:t>interne controle </a:t>
            </a:r>
            <a:r>
              <a:rPr lang="nl-NL" sz="1500" i="0" dirty="0">
                <a:latin typeface="Arial" charset="0"/>
                <a:ea typeface="Arial" charset="0"/>
                <a:cs typeface="Arial" charset="0"/>
              </a:rPr>
              <a:t>om resultaten uit te drukken in 16S rRNA gen kopieën</a:t>
            </a:r>
          </a:p>
          <a:p>
            <a:pPr lvl="1">
              <a:lnSpc>
                <a:spcPct val="150000"/>
              </a:lnSpc>
              <a:buFontTx/>
              <a:buChar char="-"/>
            </a:pPr>
            <a:r>
              <a:rPr lang="nl-NL" sz="1500" i="0" dirty="0"/>
              <a:t>Verbeterd de standaardisatie van </a:t>
            </a:r>
            <a:r>
              <a:rPr lang="nl-NL" sz="1500" i="0" dirty="0" err="1"/>
              <a:t>microbiota</a:t>
            </a:r>
            <a:r>
              <a:rPr lang="nl-NL" sz="1500" i="0" dirty="0"/>
              <a:t> analyses</a:t>
            </a:r>
          </a:p>
        </p:txBody>
      </p:sp>
      <p:pic>
        <p:nvPicPr>
          <p:cNvPr id="37" name="Picture 30" descr="Afgedraaid 2.tif"/>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3950303" y="2574248"/>
            <a:ext cx="1009944" cy="1009944"/>
          </a:xfrm>
          <a:prstGeom prst="ellipse">
            <a:avLst/>
          </a:prstGeom>
          <a:ln w="25400">
            <a:solidFill>
              <a:schemeClr val="bg2"/>
            </a:solidFill>
          </a:ln>
        </p:spPr>
      </p:pic>
      <p:sp>
        <p:nvSpPr>
          <p:cNvPr id="38" name="Rechthoek 37"/>
          <p:cNvSpPr/>
          <p:nvPr/>
        </p:nvSpPr>
        <p:spPr bwMode="auto">
          <a:xfrm>
            <a:off x="3633351" y="2132856"/>
            <a:ext cx="1661273" cy="1730024"/>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000" b="0" i="1" u="none" strike="noStrike" cap="none" normalizeH="0" baseline="0">
              <a:ln>
                <a:noFill/>
              </a:ln>
              <a:solidFill>
                <a:srgbClr val="0D1F74"/>
              </a:solidFill>
              <a:effectLst/>
              <a:latin typeface="Arial" charset="0"/>
            </a:endParaRPr>
          </a:p>
        </p:txBody>
      </p:sp>
    </p:spTree>
    <p:extLst>
      <p:ext uri="{BB962C8B-B14F-4D97-AF65-F5344CB8AC3E}">
        <p14:creationId xmlns:p14="http://schemas.microsoft.com/office/powerpoint/2010/main" val="47633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sz="2000" dirty="0" err="1"/>
              <a:t>Chimeren</a:t>
            </a:r>
            <a:endParaRPr lang="en-GB" sz="2000" dirty="0"/>
          </a:p>
        </p:txBody>
      </p:sp>
      <p:pic>
        <p:nvPicPr>
          <p:cNvPr id="8" name="Picture 439" descr="streeklablogo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87192" y="332656"/>
            <a:ext cx="437136" cy="47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ock mix chimeras.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2060848"/>
            <a:ext cx="3602736" cy="3243072"/>
          </a:xfrm>
          <a:prstGeom prst="rect">
            <a:avLst/>
          </a:prstGeom>
        </p:spPr>
      </p:pic>
      <p:pic>
        <p:nvPicPr>
          <p:cNvPr id="4" name="Picture 3" descr="Mock mix rarefaction.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12464" y="1700808"/>
            <a:ext cx="5431536" cy="3962400"/>
          </a:xfrm>
          <a:prstGeom prst="rect">
            <a:avLst/>
          </a:prstGeom>
        </p:spPr>
      </p:pic>
      <p:sp>
        <p:nvSpPr>
          <p:cNvPr id="9" name="TextBox 3"/>
          <p:cNvSpPr txBox="1"/>
          <p:nvPr/>
        </p:nvSpPr>
        <p:spPr>
          <a:xfrm>
            <a:off x="5148064" y="6392361"/>
            <a:ext cx="3995935" cy="276999"/>
          </a:xfrm>
          <a:prstGeom prst="rect">
            <a:avLst/>
          </a:prstGeom>
          <a:noFill/>
        </p:spPr>
        <p:txBody>
          <a:bodyPr wrap="square" rtlCol="0">
            <a:spAutoFit/>
          </a:bodyPr>
          <a:lstStyle/>
          <a:p>
            <a:pPr algn="r"/>
            <a:r>
              <a:rPr lang="en-GB" sz="1200" i="0" dirty="0" err="1">
                <a:solidFill>
                  <a:srgbClr val="000000"/>
                </a:solidFill>
              </a:rPr>
              <a:t>Boers </a:t>
            </a:r>
            <a:r>
              <a:rPr lang="en-GB" sz="1200" dirty="0" err="1">
                <a:solidFill>
                  <a:srgbClr val="000000"/>
                </a:solidFill>
              </a:rPr>
              <a:t>et al., </a:t>
            </a:r>
            <a:r>
              <a:rPr lang="en-GB" sz="1200" i="0" dirty="0" err="1">
                <a:solidFill>
                  <a:srgbClr val="000000"/>
                </a:solidFill>
              </a:rPr>
              <a:t>Sci</a:t>
            </a:r>
            <a:r>
              <a:rPr lang="en-GB" sz="1200" i="0" dirty="0">
                <a:solidFill>
                  <a:srgbClr val="000000"/>
                </a:solidFill>
              </a:rPr>
              <a:t> Rep 2015; 5: 14181</a:t>
            </a:r>
            <a:endParaRPr lang="en-GB" sz="1200" b="1" i="0" dirty="0">
              <a:solidFill>
                <a:srgbClr val="000000"/>
              </a:solidFill>
            </a:endParaRPr>
          </a:p>
        </p:txBody>
      </p:sp>
    </p:spTree>
    <p:extLst>
      <p:ext uri="{BB962C8B-B14F-4D97-AF65-F5344CB8AC3E}">
        <p14:creationId xmlns:p14="http://schemas.microsoft.com/office/powerpoint/2010/main" val="16570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D_1636_cID_601_wit_logo_klein_rechtsboven_nederlands">
  <a:themeElements>
    <a:clrScheme name="">
      <a:dk1>
        <a:srgbClr val="0C2074"/>
      </a:dk1>
      <a:lt1>
        <a:srgbClr val="FFFFFF"/>
      </a:lt1>
      <a:dk2>
        <a:srgbClr val="7DCFE2"/>
      </a:dk2>
      <a:lt2>
        <a:srgbClr val="000000"/>
      </a:lt2>
      <a:accent1>
        <a:srgbClr val="4B78B5"/>
      </a:accent1>
      <a:accent2>
        <a:srgbClr val="E0DC24"/>
      </a:accent2>
      <a:accent3>
        <a:srgbClr val="FFFFFF"/>
      </a:accent3>
      <a:accent4>
        <a:srgbClr val="091A62"/>
      </a:accent4>
      <a:accent5>
        <a:srgbClr val="B1BED7"/>
      </a:accent5>
      <a:accent6>
        <a:srgbClr val="CBC720"/>
      </a:accent6>
      <a:hlink>
        <a:srgbClr val="1CB01C"/>
      </a:hlink>
      <a:folHlink>
        <a:srgbClr val="DC2424"/>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altLang="en-US" sz="2000" b="0" i="1" u="none" strike="noStrike" cap="none" normalizeH="0" baseline="0" smtClean="0">
            <a:ln>
              <a:noFill/>
            </a:ln>
            <a:solidFill>
              <a:srgbClr val="0D1F74"/>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altLang="en-US" sz="2000" b="0" i="1" u="none" strike="noStrike" cap="none" normalizeH="0" baseline="0" smtClean="0">
            <a:ln>
              <a:noFill/>
            </a:ln>
            <a:solidFill>
              <a:srgbClr val="0D1F74"/>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mID_1636_cID_601_wit_logo_klein_rechtsboven_nederlands</Template>
  <TotalTime>64794</TotalTime>
  <Words>1211</Words>
  <Application>Microsoft Macintosh PowerPoint</Application>
  <PresentationFormat>Diavoorstelling (4:3)</PresentationFormat>
  <Paragraphs>294</Paragraphs>
  <Slides>25</Slides>
  <Notes>22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25</vt:i4>
      </vt:variant>
    </vt:vector>
  </HeadingPairs>
  <TitlesOfParts>
    <vt:vector size="29" baseType="lpstr">
      <vt:lpstr>ＭＳ Ｐゴシック</vt:lpstr>
      <vt:lpstr>Arial</vt:lpstr>
      <vt:lpstr>Wingdings</vt:lpstr>
      <vt:lpstr>mID_1636_cID_601_wit_logo_klein_rechtsboven_nederlands</vt:lpstr>
      <vt:lpstr>PowerPoint-presentatie</vt:lpstr>
      <vt:lpstr>Microbiota analyse</vt:lpstr>
      <vt:lpstr>Rondzending</vt:lpstr>
      <vt:lpstr>Microbiota analyse – de traditionele manier</vt:lpstr>
      <vt:lpstr>Het ontstaan van chimeren</vt:lpstr>
      <vt:lpstr>Het ontstaan van chimeren</vt:lpstr>
      <vt:lpstr>Het ontstaan van chimeren</vt:lpstr>
      <vt:lpstr>Microbiota analyse – de micelle manier</vt:lpstr>
      <vt:lpstr>Chimeren</vt:lpstr>
      <vt:lpstr>PCR competitie</vt:lpstr>
      <vt:lpstr>Interne controle</vt:lpstr>
      <vt:lpstr>Kwantificatie</vt:lpstr>
      <vt:lpstr>Kwantificatie</vt:lpstr>
      <vt:lpstr>Kwantificatie</vt:lpstr>
      <vt:lpstr>Achtergrond DNA</vt:lpstr>
      <vt:lpstr>Achtergrond DNA</vt:lpstr>
      <vt:lpstr>Achtergrond DNA</vt:lpstr>
      <vt:lpstr>Data analyse</vt:lpstr>
      <vt:lpstr>Bioinformatica</vt:lpstr>
      <vt:lpstr>iReport</vt:lpstr>
      <vt:lpstr>MYcrobiota…</vt:lpstr>
      <vt:lpstr>Voorbeeld: post-operatieve wond</vt:lpstr>
      <vt:lpstr>Voorbeeld: gewrichtsvochten</vt:lpstr>
      <vt:lpstr>Conclusies</vt:lpstr>
      <vt:lpstr>PowerPoint-presentatie</vt:lpstr>
    </vt:vector>
  </TitlesOfParts>
  <Company>Erasmus MC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 Hays</dc:creator>
  <cp:lastModifiedBy>Stefan Boers</cp:lastModifiedBy>
  <cp:revision>1041</cp:revision>
  <dcterms:created xsi:type="dcterms:W3CDTF">2013-12-02T06:42:53Z</dcterms:created>
  <dcterms:modified xsi:type="dcterms:W3CDTF">2018-03-08T16:29:49Z</dcterms:modified>
</cp:coreProperties>
</file>