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2"/>
  </p:notesMasterIdLst>
  <p:sldIdLst>
    <p:sldId id="287" r:id="rId2"/>
    <p:sldId id="274" r:id="rId3"/>
    <p:sldId id="260" r:id="rId4"/>
    <p:sldId id="258" r:id="rId5"/>
    <p:sldId id="289" r:id="rId6"/>
    <p:sldId id="257" r:id="rId7"/>
    <p:sldId id="286" r:id="rId8"/>
    <p:sldId id="273" r:id="rId9"/>
    <p:sldId id="288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E98CE-E003-4670-8634-B4E6B7953603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6A7A0-4F4C-47F2-A258-79AC60471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7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F54926-077D-47C7-99B6-ABFAA83AF2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831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F54926-077D-47C7-99B6-ABFAA83AF2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334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869B-798D-4246-88EA-67A0CD1CC86C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9765-041C-4992-857A-2B7AD7FFA5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02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869B-798D-4246-88EA-67A0CD1CC86C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9765-041C-4992-857A-2B7AD7FF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3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869B-798D-4246-88EA-67A0CD1CC86C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9765-041C-4992-857A-2B7AD7FF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869B-798D-4246-88EA-67A0CD1CC86C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9765-041C-4992-857A-2B7AD7FF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1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869B-798D-4246-88EA-67A0CD1CC86C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9765-041C-4992-857A-2B7AD7FFA5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5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869B-798D-4246-88EA-67A0CD1CC86C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9765-041C-4992-857A-2B7AD7FF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9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869B-798D-4246-88EA-67A0CD1CC86C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9765-041C-4992-857A-2B7AD7FF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5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869B-798D-4246-88EA-67A0CD1CC86C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9765-041C-4992-857A-2B7AD7FF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8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869B-798D-4246-88EA-67A0CD1CC86C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9765-041C-4992-857A-2B7AD7FF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9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0C869B-798D-4246-88EA-67A0CD1CC86C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669765-041C-4992-857A-2B7AD7FF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1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869B-798D-4246-88EA-67A0CD1CC86C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9765-041C-4992-857A-2B7AD7FF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6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11624"/>
            <a:ext cx="10058400" cy="1001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0C869B-798D-4246-88EA-67A0CD1CC86C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669765-041C-4992-857A-2B7AD7FFA5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097280" y="1218015"/>
            <a:ext cx="10058400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11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ylervigen.com/spurious-correla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artner.com/en/articles/what-s-new-in-the-2022-gartner-hype-cycle-for-emerging-technologi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ium.ai/blog/6-important-ai-near-future-breakthroughs-or-why-the-ai-hype-peak-is-likely-to-be-ahead-of-u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deskresearch.com/publications/samestats" TargetMode="External"/><Relationship Id="rId2" Type="http://schemas.openxmlformats.org/officeDocument/2006/relationships/hyperlink" Target="https://www.theatlantic.com/technology/archive/2017/09/saving-the-world-from-code/540393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tomasreimers/axolotl-a-keylogger-for-iphone-and-android-a8b7b62cdab4" TargetMode="External"/><Relationship Id="rId4" Type="http://schemas.openxmlformats.org/officeDocument/2006/relationships/hyperlink" Target="https://blog.hackster.io/your-computers-hard-drive-can-be-used-to-listen-to-what-you-re-saying-808b83f19f80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ewatlas.com/robotics/dog-robot-keeps-runn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8C54-67BD-4BED-89EB-E5065B24D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Econometrics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8D41C-2AFE-4B10-BE8E-05CFEF557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ADEC|ADAN 7430.02|.03: what is this about</a:t>
            </a:r>
          </a:p>
          <a:p>
            <a:r>
              <a:rPr lang="en-US"/>
              <a:t>August 25</a:t>
            </a:r>
            <a:r>
              <a:rPr lang="en-US" baseline="30000"/>
              <a:t>th</a:t>
            </a:r>
            <a:r>
              <a:rPr lang="en-US"/>
              <a:t>,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19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0D55-AED6-49E9-8283-3A459386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process vs hypothesis space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4A8B5F-1BCC-4118-1BE1-8BEBE942B6CA}"/>
              </a:ext>
            </a:extLst>
          </p:cNvPr>
          <p:cNvGrpSpPr/>
          <p:nvPr/>
        </p:nvGrpSpPr>
        <p:grpSpPr>
          <a:xfrm>
            <a:off x="459736" y="2651259"/>
            <a:ext cx="6123944" cy="2643106"/>
            <a:chOff x="852928" y="2596406"/>
            <a:chExt cx="6177964" cy="271246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F52D542-046E-4C4D-8E50-8782614471C3}"/>
                </a:ext>
              </a:extLst>
            </p:cNvPr>
            <p:cNvSpPr/>
            <p:nvPr/>
          </p:nvSpPr>
          <p:spPr>
            <a:xfrm>
              <a:off x="852928" y="2596406"/>
              <a:ext cx="6177963" cy="2712464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E7E9080-4FE9-4660-89CB-FAA2D53C24A3}"/>
                </a:ext>
              </a:extLst>
            </p:cNvPr>
            <p:cNvSpPr/>
            <p:nvPr/>
          </p:nvSpPr>
          <p:spPr>
            <a:xfrm>
              <a:off x="4648840" y="3234979"/>
              <a:ext cx="2382052" cy="1967409"/>
            </a:xfrm>
            <a:custGeom>
              <a:avLst/>
              <a:gdLst>
                <a:gd name="connsiteX0" fmla="*/ 1751960 w 2382052"/>
                <a:gd name="connsiteY0" fmla="*/ 0 h 1967409"/>
                <a:gd name="connsiteX1" fmla="*/ 1918414 w 2382052"/>
                <a:gd name="connsiteY1" fmla="*/ 5567 h 1967409"/>
                <a:gd name="connsiteX2" fmla="*/ 2009229 w 2382052"/>
                <a:gd name="connsiteY2" fmla="*/ 71200 h 1967409"/>
                <a:gd name="connsiteX3" fmla="*/ 2382052 w 2382052"/>
                <a:gd name="connsiteY3" fmla="*/ 717660 h 1967409"/>
                <a:gd name="connsiteX4" fmla="*/ 495442 w 2382052"/>
                <a:gd name="connsiteY4" fmla="*/ 1967313 h 1967409"/>
                <a:gd name="connsiteX5" fmla="*/ 494846 w 2382052"/>
                <a:gd name="connsiteY5" fmla="*/ 1967409 h 1967409"/>
                <a:gd name="connsiteX6" fmla="*/ 400063 w 2382052"/>
                <a:gd name="connsiteY6" fmla="*/ 1898341 h 1967409"/>
                <a:gd name="connsiteX7" fmla="*/ 0 w 2382052"/>
                <a:gd name="connsiteY7" fmla="*/ 1160289 h 1967409"/>
                <a:gd name="connsiteX8" fmla="*/ 1751960 w 2382052"/>
                <a:gd name="connsiteY8" fmla="*/ 0 h 196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2052" h="1967409">
                  <a:moveTo>
                    <a:pt x="1751960" y="0"/>
                  </a:moveTo>
                  <a:lnTo>
                    <a:pt x="1918414" y="5567"/>
                  </a:lnTo>
                  <a:lnTo>
                    <a:pt x="2009229" y="71200"/>
                  </a:lnTo>
                  <a:cubicBezTo>
                    <a:pt x="2246995" y="263369"/>
                    <a:pt x="2382052" y="483590"/>
                    <a:pt x="2382052" y="717660"/>
                  </a:cubicBezTo>
                  <a:cubicBezTo>
                    <a:pt x="2382052" y="1279430"/>
                    <a:pt x="1604124" y="1761426"/>
                    <a:pt x="495442" y="1967313"/>
                  </a:cubicBezTo>
                  <a:lnTo>
                    <a:pt x="494846" y="1967409"/>
                  </a:lnTo>
                  <a:lnTo>
                    <a:pt x="400063" y="1898341"/>
                  </a:lnTo>
                  <a:cubicBezTo>
                    <a:pt x="150135" y="1697774"/>
                    <a:pt x="0" y="1440644"/>
                    <a:pt x="0" y="1160289"/>
                  </a:cubicBezTo>
                  <a:cubicBezTo>
                    <a:pt x="0" y="519479"/>
                    <a:pt x="784379" y="0"/>
                    <a:pt x="175196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99F3C24-48D0-4C81-B551-977C5AFD031E}"/>
                </a:ext>
              </a:extLst>
            </p:cNvPr>
            <p:cNvSpPr/>
            <p:nvPr/>
          </p:nvSpPr>
          <p:spPr>
            <a:xfrm>
              <a:off x="5371712" y="3858113"/>
              <a:ext cx="1650405" cy="1224453"/>
            </a:xfrm>
            <a:custGeom>
              <a:avLst/>
              <a:gdLst>
                <a:gd name="connsiteX0" fmla="*/ 1002767 w 1650405"/>
                <a:gd name="connsiteY0" fmla="*/ 0 h 1224453"/>
                <a:gd name="connsiteX1" fmla="*/ 1563424 w 1650405"/>
                <a:gd name="connsiteY1" fmla="*/ 123883 h 1224453"/>
                <a:gd name="connsiteX2" fmla="*/ 1650405 w 1650405"/>
                <a:gd name="connsiteY2" fmla="*/ 175797 h 1224453"/>
                <a:gd name="connsiteX3" fmla="*/ 1643804 w 1650405"/>
                <a:gd name="connsiteY3" fmla="*/ 233192 h 1224453"/>
                <a:gd name="connsiteX4" fmla="*/ 297850 w 1650405"/>
                <a:gd name="connsiteY4" fmla="*/ 1219134 h 1224453"/>
                <a:gd name="connsiteX5" fmla="*/ 277910 w 1650405"/>
                <a:gd name="connsiteY5" fmla="*/ 1224453 h 1224453"/>
                <a:gd name="connsiteX6" fmla="*/ 171257 w 1650405"/>
                <a:gd name="connsiteY6" fmla="*/ 1130946 h 1224453"/>
                <a:gd name="connsiteX7" fmla="*/ 0 w 1650405"/>
                <a:gd name="connsiteY7" fmla="*/ 725379 h 1224453"/>
                <a:gd name="connsiteX8" fmla="*/ 1002767 w 1650405"/>
                <a:gd name="connsiteY8" fmla="*/ 0 h 122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405" h="1224453">
                  <a:moveTo>
                    <a:pt x="1002767" y="0"/>
                  </a:moveTo>
                  <a:cubicBezTo>
                    <a:pt x="1210447" y="0"/>
                    <a:pt x="1403381" y="45670"/>
                    <a:pt x="1563424" y="123883"/>
                  </a:cubicBezTo>
                  <a:lnTo>
                    <a:pt x="1650405" y="175797"/>
                  </a:lnTo>
                  <a:lnTo>
                    <a:pt x="1643804" y="233192"/>
                  </a:lnTo>
                  <a:cubicBezTo>
                    <a:pt x="1548892" y="643525"/>
                    <a:pt x="1037357" y="999782"/>
                    <a:pt x="297850" y="1219134"/>
                  </a:cubicBezTo>
                  <a:lnTo>
                    <a:pt x="277910" y="1224453"/>
                  </a:lnTo>
                  <a:lnTo>
                    <a:pt x="171257" y="1130946"/>
                  </a:lnTo>
                  <a:cubicBezTo>
                    <a:pt x="63134" y="1015174"/>
                    <a:pt x="0" y="875610"/>
                    <a:pt x="0" y="725379"/>
                  </a:cubicBezTo>
                  <a:cubicBezTo>
                    <a:pt x="0" y="324763"/>
                    <a:pt x="448954" y="0"/>
                    <a:pt x="1002767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561485-2C97-4157-880F-D26D984601A2}"/>
                </a:ext>
              </a:extLst>
            </p:cNvPr>
            <p:cNvSpPr txBox="1"/>
            <p:nvPr/>
          </p:nvSpPr>
          <p:spPr>
            <a:xfrm>
              <a:off x="5102198" y="3673447"/>
              <a:ext cx="878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PolyR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8B9E339-39DC-4224-A2F5-07AC974C61AC}"/>
                </a:ext>
              </a:extLst>
            </p:cNvPr>
            <p:cNvSpPr/>
            <p:nvPr/>
          </p:nvSpPr>
          <p:spPr>
            <a:xfrm>
              <a:off x="3350239" y="2596406"/>
              <a:ext cx="3482910" cy="1077042"/>
            </a:xfrm>
            <a:custGeom>
              <a:avLst/>
              <a:gdLst>
                <a:gd name="connsiteX0" fmla="*/ 591671 w 3482910"/>
                <a:gd name="connsiteY0" fmla="*/ 0 h 1077042"/>
                <a:gd name="connsiteX1" fmla="*/ 3437906 w 3482910"/>
                <a:gd name="connsiteY1" fmla="*/ 828326 h 1077042"/>
                <a:gd name="connsiteX2" fmla="*/ 3482910 w 3482910"/>
                <a:gd name="connsiteY2" fmla="*/ 882313 h 1077042"/>
                <a:gd name="connsiteX3" fmla="*/ 3234668 w 3482910"/>
                <a:gd name="connsiteY3" fmla="*/ 953644 h 1077042"/>
                <a:gd name="connsiteX4" fmla="*/ 2074689 w 3482910"/>
                <a:gd name="connsiteY4" fmla="*/ 1077042 h 1077042"/>
                <a:gd name="connsiteX5" fmla="*/ 0 w 3482910"/>
                <a:gd name="connsiteY5" fmla="*/ 354503 h 1077042"/>
                <a:gd name="connsiteX6" fmla="*/ 250404 w 3482910"/>
                <a:gd name="connsiteY6" fmla="*/ 10098 h 1077042"/>
                <a:gd name="connsiteX7" fmla="*/ 253153 w 3482910"/>
                <a:gd name="connsiteY7" fmla="*/ 8523 h 1077042"/>
                <a:gd name="connsiteX8" fmla="*/ 275841 w 3482910"/>
                <a:gd name="connsiteY8" fmla="*/ 7002 h 1077042"/>
                <a:gd name="connsiteX9" fmla="*/ 591671 w 3482910"/>
                <a:gd name="connsiteY9" fmla="*/ 0 h 107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2910" h="1077042">
                  <a:moveTo>
                    <a:pt x="591671" y="0"/>
                  </a:moveTo>
                  <a:cubicBezTo>
                    <a:pt x="1871170" y="0"/>
                    <a:pt x="2968973" y="341554"/>
                    <a:pt x="3437906" y="828326"/>
                  </a:cubicBezTo>
                  <a:lnTo>
                    <a:pt x="3482910" y="882313"/>
                  </a:lnTo>
                  <a:lnTo>
                    <a:pt x="3234668" y="953644"/>
                  </a:lnTo>
                  <a:cubicBezTo>
                    <a:pt x="2903545" y="1031551"/>
                    <a:pt x="2504371" y="1077042"/>
                    <a:pt x="2074689" y="1077042"/>
                  </a:cubicBezTo>
                  <a:cubicBezTo>
                    <a:pt x="928870" y="1077042"/>
                    <a:pt x="0" y="753550"/>
                    <a:pt x="0" y="354503"/>
                  </a:cubicBezTo>
                  <a:cubicBezTo>
                    <a:pt x="0" y="229801"/>
                    <a:pt x="90710" y="112477"/>
                    <a:pt x="250404" y="10098"/>
                  </a:cubicBezTo>
                  <a:lnTo>
                    <a:pt x="253153" y="8523"/>
                  </a:lnTo>
                  <a:lnTo>
                    <a:pt x="275841" y="7002"/>
                  </a:lnTo>
                  <a:cubicBezTo>
                    <a:pt x="379683" y="2372"/>
                    <a:pt x="485046" y="0"/>
                    <a:pt x="591671" y="0"/>
                  </a:cubicBezTo>
                  <a:close/>
                </a:path>
              </a:pathLst>
            </a:cu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B44600-8948-49D7-B065-C002528DE16B}"/>
                </a:ext>
              </a:extLst>
            </p:cNvPr>
            <p:cNvSpPr txBox="1"/>
            <p:nvPr/>
          </p:nvSpPr>
          <p:spPr>
            <a:xfrm>
              <a:off x="4424723" y="2984829"/>
              <a:ext cx="878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Splines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9C86D9-3BE1-4645-B491-445D329976D7}"/>
                </a:ext>
              </a:extLst>
            </p:cNvPr>
            <p:cNvSpPr txBox="1"/>
            <p:nvPr/>
          </p:nvSpPr>
          <p:spPr>
            <a:xfrm>
              <a:off x="1513755" y="4042779"/>
              <a:ext cx="1221761" cy="379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3038" marR="0" lvl="0" indent="-173038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Real “f”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647DBAD-F24B-4180-9668-652671A53A39}"/>
                    </a:ext>
                  </a:extLst>
                </p:cNvPr>
                <p:cNvSpPr txBox="1"/>
                <p:nvPr/>
              </p:nvSpPr>
              <p:spPr>
                <a:xfrm>
                  <a:off x="4548948" y="4100664"/>
                  <a:ext cx="1221761" cy="4157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68275" marR="0" lvl="0" indent="-168275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𝒇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sub>
                          </m:sSub>
                        </m:e>
                      </m:acc>
                    </m:oMath>
                  </a14:m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647DBAD-F24B-4180-9668-652671A53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948" y="4100664"/>
                  <a:ext cx="1221761" cy="415755"/>
                </a:xfrm>
                <a:prstGeom prst="rect">
                  <a:avLst/>
                </a:prstGeom>
                <a:blipFill>
                  <a:blip r:embed="rId2"/>
                  <a:stretch>
                    <a:fillRect l="-3015" r="-503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ACDD878-5B74-4B29-A9E2-10C7F66F5632}"/>
                    </a:ext>
                  </a:extLst>
                </p:cNvPr>
                <p:cNvSpPr txBox="1"/>
                <p:nvPr/>
              </p:nvSpPr>
              <p:spPr>
                <a:xfrm>
                  <a:off x="3494954" y="3114177"/>
                  <a:ext cx="1221761" cy="384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68275" marR="0" lvl="0" indent="-168275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𝒇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𝒔</m:t>
                              </m:r>
                            </m:sub>
                          </m:sSub>
                        </m:e>
                      </m:acc>
                    </m:oMath>
                  </a14:m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ACDD878-5B74-4B29-A9E2-10C7F66F56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954" y="3114177"/>
                  <a:ext cx="1221761" cy="384529"/>
                </a:xfrm>
                <a:prstGeom prst="rect">
                  <a:avLst/>
                </a:prstGeom>
                <a:blipFill>
                  <a:blip r:embed="rId3"/>
                  <a:stretch>
                    <a:fillRect l="-3015" t="-1613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4774158-AC19-45B4-9CE2-CF1AF7A66E04}"/>
                    </a:ext>
                  </a:extLst>
                </p:cNvPr>
                <p:cNvSpPr txBox="1"/>
                <p:nvPr/>
              </p:nvSpPr>
              <p:spPr>
                <a:xfrm>
                  <a:off x="5272527" y="4412111"/>
                  <a:ext cx="1221761" cy="384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68275" marR="0" lvl="0" indent="-168275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𝒇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𝒍</m:t>
                              </m:r>
                            </m:sub>
                          </m:sSub>
                        </m:e>
                      </m:acc>
                    </m:oMath>
                  </a14:m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4774158-AC19-45B4-9CE2-CF1AF7A66E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527" y="4412111"/>
                  <a:ext cx="1221761" cy="384529"/>
                </a:xfrm>
                <a:prstGeom prst="rect">
                  <a:avLst/>
                </a:prstGeom>
                <a:blipFill>
                  <a:blip r:embed="rId4"/>
                  <a:stretch>
                    <a:fillRect l="-3015" t="-1639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385021F-8D33-48D0-A068-28D1BD08A14E}"/>
              </a:ext>
            </a:extLst>
          </p:cNvPr>
          <p:cNvSpPr txBox="1"/>
          <p:nvPr/>
        </p:nvSpPr>
        <p:spPr>
          <a:xfrm>
            <a:off x="6574982" y="1817395"/>
            <a:ext cx="50561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marR="0" lvl="0" indent="-17303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Given a hypothesis space, we can identify the best (closest?) function to that elusive “real f”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3038" marR="0" lvl="0" indent="-17303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3038" marR="0" lvl="0" indent="-17303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 hypothesis spaces will lead to different approximating functions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3038" marR="0" lvl="0" indent="-17303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3038" marR="0" lvl="0" indent="-17303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Crucial: the objective of the learning (“measure of success”) dictates whether an approximation is better than another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3038" marR="0" lvl="0" indent="-17303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3038" marR="0" lvl="0" indent="-17303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Usually involving a test on “unseen” (by the training process)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D2799-705C-8B0E-ECCB-10046363B3A8}"/>
              </a:ext>
            </a:extLst>
          </p:cNvPr>
          <p:cNvSpPr txBox="1"/>
          <p:nvPr/>
        </p:nvSpPr>
        <p:spPr>
          <a:xfrm>
            <a:off x="924791" y="1309257"/>
            <a:ext cx="10359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can probably (likely!) never identify the real data generating process function!</a:t>
            </a:r>
          </a:p>
        </p:txBody>
      </p:sp>
    </p:spTree>
    <p:extLst>
      <p:ext uri="{BB962C8B-B14F-4D97-AF65-F5344CB8AC3E}">
        <p14:creationId xmlns:p14="http://schemas.microsoft.com/office/powerpoint/2010/main" val="320372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ABC7-D0D2-4BA4-A2CA-36101361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Caveat Emptor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36C50-B6D7-4F0F-A51E-72A637EA2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the big picture while studying the details</a:t>
            </a:r>
          </a:p>
        </p:txBody>
      </p:sp>
    </p:spTree>
    <p:extLst>
      <p:ext uri="{BB962C8B-B14F-4D97-AF65-F5344CB8AC3E}">
        <p14:creationId xmlns:p14="http://schemas.microsoft.com/office/powerpoint/2010/main" val="153421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7BE5-AAB8-4987-A699-B9DED5F2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relevance of caring to understand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FCE7-C320-406C-A8E0-D8896235F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8206" y="6026409"/>
            <a:ext cx="4905605" cy="3034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Credit: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http://www.tylervigen.com/spurious-correlations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86" y="1690688"/>
            <a:ext cx="10645714" cy="4196868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127173" y="1943100"/>
            <a:ext cx="1983921" cy="334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7629526" y="1417239"/>
            <a:ext cx="3461656" cy="934075"/>
          </a:xfrm>
          <a:prstGeom prst="wedgeEllipseCallout">
            <a:avLst>
              <a:gd name="adj1" fmla="val -64802"/>
              <a:gd name="adj2" fmla="val 2212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Correlation ≠ causation</a:t>
            </a:r>
          </a:p>
        </p:txBody>
      </p:sp>
    </p:spTree>
    <p:extLst>
      <p:ext uri="{BB962C8B-B14F-4D97-AF65-F5344CB8AC3E}">
        <p14:creationId xmlns:p14="http://schemas.microsoft.com/office/powerpoint/2010/main" val="39538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7BE5-AAB8-4987-A699-B9DED5F2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 we know</a:t>
            </a:r>
          </a:p>
        </p:txBody>
      </p:sp>
      <p:pic>
        <p:nvPicPr>
          <p:cNvPr id="4" name="Picture 2" descr="https://cdn-images-1.medium.com/max/1200/1*hr0jA_thHZpZ7GFKgWlGMA.png">
            <a:extLst>
              <a:ext uri="{FF2B5EF4-FFF2-40B4-BE49-F238E27FC236}">
                <a16:creationId xmlns:a16="http://schemas.microsoft.com/office/drawing/2014/main" id="{EA4F9FA7-A535-4279-A9F8-C6CDF432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48" y="1213072"/>
            <a:ext cx="6067425" cy="507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06376" y="1311721"/>
            <a:ext cx="47902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do you think our knowledge places us?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you identify ambiguities in this question?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 3 ambiguities that come to mind in 20 words or less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ponder (about this picture, but relevant in general):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Scale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Bias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does it matter?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Related: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Gartner’s Hype Cycle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5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7BE5-AAB8-4987-A699-B9DED5F2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 we know (updated)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84C0947-D453-CB83-858E-8B5ADCAAF6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1A4C20-1473-7702-944C-006E2442A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440" y="1213072"/>
            <a:ext cx="7485417" cy="5120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09009E-5EA7-E39A-4840-BC81403EA075}"/>
              </a:ext>
            </a:extLst>
          </p:cNvPr>
          <p:cNvSpPr txBox="1"/>
          <p:nvPr/>
        </p:nvSpPr>
        <p:spPr>
          <a:xfrm>
            <a:off x="8831179" y="1798721"/>
            <a:ext cx="25506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dirty="0">
                <a:solidFill>
                  <a:srgbClr val="01012A"/>
                </a:solidFill>
                <a:effectLst/>
                <a:latin typeface="CentraNo1"/>
              </a:rPr>
              <a:t>Source: </a:t>
            </a:r>
          </a:p>
          <a:p>
            <a:r>
              <a:rPr lang="en-US" sz="1100" b="1" i="0" dirty="0">
                <a:solidFill>
                  <a:srgbClr val="01012A"/>
                </a:solidFill>
                <a:effectLst/>
                <a:latin typeface="CentraNo1"/>
              </a:rPr>
              <a:t>6 important AI near-future breakthroughs, or why the AI hype peak is likely to be ahead of us</a:t>
            </a:r>
            <a:endParaRPr lang="en-US" sz="1100" dirty="0">
              <a:hlinkClick r:id="rId4"/>
            </a:endParaRPr>
          </a:p>
          <a:p>
            <a:r>
              <a:rPr lang="en-US" sz="1100" dirty="0">
                <a:hlinkClick r:id="rId4"/>
              </a:rPr>
              <a:t>https://www.codium.ai/blog/6-important-ai-near-future-breakthroughs-or-why-the-ai-hype-peak-is-likely-to-be-ahead-of-us/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218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7E95-2DE7-4BF6-843B-A3D0CD4E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for your library of “uh-</a:t>
            </a:r>
            <a:r>
              <a:rPr lang="en-US" dirty="0" err="1"/>
              <a:t>oh”s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9FB8-0EDA-4FE4-8333-78C4C9C4D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154" y="1343932"/>
            <a:ext cx="11122219" cy="4644572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The coming software Apocalypse</a:t>
            </a:r>
            <a:endParaRPr lang="en-US" dirty="0"/>
          </a:p>
          <a:p>
            <a:pPr lvl="1"/>
            <a:r>
              <a:rPr lang="en-US" sz="1800" dirty="0"/>
              <a:t>The software did exactly what it was told to do. The reason it failed is that it was told to do the wrong thing.</a:t>
            </a:r>
            <a:endParaRPr lang="en-US" sz="1400" dirty="0"/>
          </a:p>
          <a:p>
            <a:pPr lvl="1"/>
            <a:r>
              <a:rPr lang="en-US" sz="1800" dirty="0"/>
              <a:t>“Software engineers don’t understand the </a:t>
            </a:r>
            <a:r>
              <a:rPr lang="en-US" sz="1800" i="1" dirty="0"/>
              <a:t>problem</a:t>
            </a:r>
            <a:r>
              <a:rPr lang="en-US" sz="1800" dirty="0"/>
              <a:t> they’re trying to solve, and don’t care to.”</a:t>
            </a:r>
          </a:p>
          <a:p>
            <a:pPr lvl="1"/>
            <a:r>
              <a:rPr lang="en-US" sz="1800" dirty="0"/>
              <a:t>“I hope people won’t be allowed to write programs if they don’t understand these simple things.”</a:t>
            </a:r>
          </a:p>
          <a:p>
            <a:pPr lvl="1"/>
            <a:r>
              <a:rPr lang="en-US" sz="1800" dirty="0"/>
              <a:t>“When your tires are flat, you look at your tires, they are flat. When your software is broken, you look at your software, you see nothing.”</a:t>
            </a:r>
          </a:p>
          <a:p>
            <a:r>
              <a:rPr lang="en-US" dirty="0">
                <a:hlinkClick r:id="rId3"/>
              </a:rPr>
              <a:t>Same Stats, Different Graphs</a:t>
            </a:r>
            <a:endParaRPr lang="en-US" dirty="0"/>
          </a:p>
          <a:p>
            <a:pPr lvl="1"/>
            <a:r>
              <a:rPr lang="en-US" sz="1800" dirty="0"/>
              <a:t>“...make both calculations and graphs. Both sorts of output should be studied; each will contribute to understanding.” </a:t>
            </a:r>
            <a:r>
              <a:rPr lang="en-US" sz="1800" i="1" dirty="0"/>
              <a:t>F. J. </a:t>
            </a:r>
            <a:r>
              <a:rPr lang="en-US" sz="1800" i="1" dirty="0" err="1"/>
              <a:t>Anscombe</a:t>
            </a:r>
            <a:r>
              <a:rPr lang="en-US" sz="1800" i="1" dirty="0"/>
              <a:t>, 1973 </a:t>
            </a:r>
            <a:endParaRPr lang="en-US" dirty="0"/>
          </a:p>
          <a:p>
            <a:r>
              <a:rPr lang="en-US" dirty="0">
                <a:hlinkClick r:id="rId4"/>
              </a:rPr>
              <a:t>Hard disks listening to ambient sounds</a:t>
            </a:r>
            <a:endParaRPr lang="en-US" dirty="0"/>
          </a:p>
          <a:p>
            <a:r>
              <a:rPr lang="en-US" sz="1800" dirty="0"/>
              <a:t>“[…]something as innocuous as your computer’s hard disk can be used to record sound. The technique works by measuring the vibrations of the hard drive’s magnetic disks.”</a:t>
            </a:r>
            <a:endParaRPr lang="en-US" sz="1800" i="1" dirty="0"/>
          </a:p>
          <a:p>
            <a:r>
              <a:rPr lang="en-US" dirty="0">
                <a:hlinkClick r:id="rId5"/>
              </a:rPr>
              <a:t>Using Machine Learning to build </a:t>
            </a:r>
            <a:r>
              <a:rPr lang="en-US" dirty="0" err="1">
                <a:hlinkClick r:id="rId5"/>
              </a:rPr>
              <a:t>keyloggers</a:t>
            </a:r>
            <a:r>
              <a:rPr lang="en-US" dirty="0">
                <a:hlinkClick r:id="rId5"/>
              </a:rPr>
              <a:t> for smart phones</a:t>
            </a:r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5462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ABC7-D0D2-4BA4-A2CA-36101361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Economics &amp;</a:t>
            </a:r>
            <a:br>
              <a:rPr lang="en-US" dirty="0"/>
            </a:br>
            <a:r>
              <a:rPr lang="en-US" dirty="0"/>
              <a:t>Machine Learning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36C50-B6D7-4F0F-A51E-72A637EA2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1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0D55-AED6-49E9-8283-3A459386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Economics vs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C4AA5-FA0F-4ED1-B786-1FB0725A9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213072"/>
            <a:ext cx="10058400" cy="402336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 Not opposites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sym typeface="Wingdings" panose="05000000000000000000" pitchFamily="2" charset="2"/>
              </a:rPr>
              <a:t> Economics – ML – AI will be applied depending on problem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sym typeface="Wingdings" panose="05000000000000000000" pitchFamily="2" charset="2"/>
              </a:rPr>
              <a:t> Traditional economics focused on inference: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ym typeface="Wingdings" panose="05000000000000000000" pitchFamily="2" charset="2"/>
              </a:rPr>
              <a:t>what feature has most effect, and how much, on an outcome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ym typeface="Wingdings" panose="05000000000000000000" pitchFamily="2" charset="2"/>
              </a:rPr>
              <a:t>Confidence levels (intervals) around estimates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ym typeface="Wingdings" panose="05000000000000000000" pitchFamily="2" charset="2"/>
              </a:rPr>
              <a:t>Goodness of fit tests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sym typeface="Wingdings" panose="05000000000000000000" pitchFamily="2" charset="2"/>
              </a:rPr>
              <a:t> Machine learning focused on predictions: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ym typeface="Wingdings" panose="05000000000000000000" pitchFamily="2" charset="2"/>
              </a:rPr>
              <a:t>Given what I know about an input (“situation”), what is the best guess for </a:t>
            </a:r>
            <a:r>
              <a:rPr lang="en-US">
                <a:sym typeface="Wingdings" panose="05000000000000000000" pitchFamily="2" charset="2"/>
              </a:rPr>
              <a:t>the outcome?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Test results by keeping data in reserve, and evaluating performance there</a:t>
            </a:r>
          </a:p>
          <a:p>
            <a:pPr marL="176213" indent="-176213">
              <a:buFont typeface="Courier New" panose="02070309020205020404" pitchFamily="49" charset="0"/>
              <a:buChar char="o"/>
            </a:pPr>
            <a:r>
              <a:rPr lang="en-US" sz="1800" dirty="0"/>
              <a:t>Absence of structural models (and goodness-of-fit tests) leads to Train/Test, or even Train/Validate/Test, paradigm for estimating performance of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10DF3-BAC3-402C-AB1F-004256B570E3}"/>
              </a:ext>
            </a:extLst>
          </p:cNvPr>
          <p:cNvGrpSpPr/>
          <p:nvPr/>
        </p:nvGrpSpPr>
        <p:grpSpPr>
          <a:xfrm>
            <a:off x="1210056" y="5493799"/>
            <a:ext cx="9095335" cy="799141"/>
            <a:chOff x="1552175" y="4948516"/>
            <a:chExt cx="9095335" cy="7991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230F42-6D8C-4D5E-A7CD-DA17CCE95FD9}"/>
                </a:ext>
              </a:extLst>
            </p:cNvPr>
            <p:cNvSpPr/>
            <p:nvPr/>
          </p:nvSpPr>
          <p:spPr>
            <a:xfrm>
              <a:off x="1552175" y="4948518"/>
              <a:ext cx="3027509" cy="79913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Train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CFABC4-2385-4CDC-92F2-136BCCF8D3D9}"/>
                </a:ext>
              </a:extLst>
            </p:cNvPr>
            <p:cNvSpPr/>
            <p:nvPr/>
          </p:nvSpPr>
          <p:spPr>
            <a:xfrm>
              <a:off x="4586088" y="4948516"/>
              <a:ext cx="3027509" cy="79913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Validate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7ABAB7-FE1C-401C-9415-442A2A76381F}"/>
                </a:ext>
              </a:extLst>
            </p:cNvPr>
            <p:cNvSpPr/>
            <p:nvPr/>
          </p:nvSpPr>
          <p:spPr>
            <a:xfrm>
              <a:off x="7620001" y="4948516"/>
              <a:ext cx="3027509" cy="79913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Test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52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98FB-D667-20F9-2379-38804740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(Model) Learning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AAEA6-366C-B12D-C72E-65B6E9F2C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3616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Regression vs Classification</a:t>
            </a:r>
          </a:p>
          <a:p>
            <a:pPr marL="464058" lvl="1" indent="-171450">
              <a:buFont typeface="Arial" panose="020B0604020202020204" pitchFamily="34" charset="0"/>
              <a:buChar char="•"/>
            </a:pPr>
            <a:r>
              <a:rPr lang="en-US" dirty="0"/>
              <a:t>Continuous (including ordinal) response vs discrete, categorical response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Supervised, Unsupervised, Semi-supervised</a:t>
            </a:r>
          </a:p>
          <a:p>
            <a:pPr marL="464058" lvl="1" indent="-171450">
              <a:buFont typeface="Arial" panose="020B0604020202020204" pitchFamily="34" charset="0"/>
              <a:buChar char="•"/>
            </a:pPr>
            <a:r>
              <a:rPr lang="en-US" dirty="0"/>
              <a:t>Supervised: clear “ask” (target variable) used to guide learning</a:t>
            </a:r>
          </a:p>
          <a:p>
            <a:pPr marL="464058" lvl="1" indent="-171450">
              <a:buFont typeface="Arial" panose="020B0604020202020204" pitchFamily="34" charset="0"/>
              <a:buChar char="•"/>
            </a:pPr>
            <a:r>
              <a:rPr lang="en-US" dirty="0"/>
              <a:t>Unsupervised: “tell me something” – no target to guide learning, think clustering of comments in positive, negative, neutral</a:t>
            </a:r>
          </a:p>
          <a:p>
            <a:pPr marL="646938" lvl="2" indent="-171450">
              <a:buFont typeface="Arial" panose="020B0604020202020204" pitchFamily="34" charset="0"/>
              <a:buChar char="•"/>
            </a:pPr>
            <a:r>
              <a:rPr lang="en-US" sz="1700" dirty="0"/>
              <a:t>If this sounds uninteresting or “</a:t>
            </a:r>
            <a:r>
              <a:rPr lang="en-US" sz="1700" dirty="0" err="1"/>
              <a:t>soo</a:t>
            </a:r>
            <a:r>
              <a:rPr lang="en-US" sz="1700" dirty="0"/>
              <a:t> last century</a:t>
            </a:r>
            <a:r>
              <a:rPr lang="en-US" sz="1700"/>
              <a:t>”, read </a:t>
            </a:r>
            <a:r>
              <a:rPr lang="en-US" sz="1700" dirty="0">
                <a:hlinkClick r:id="rId2"/>
              </a:rPr>
              <a:t>https://newatlas.com/robotics/dog-robot-keeps-running/</a:t>
            </a:r>
            <a:r>
              <a:rPr lang="en-US" sz="1700" dirty="0"/>
              <a:t> </a:t>
            </a:r>
            <a:endParaRPr lang="en-US" sz="1500" dirty="0"/>
          </a:p>
          <a:p>
            <a:pPr marL="464058" lvl="1" indent="-171450">
              <a:buFont typeface="Arial" panose="020B0604020202020204" pitchFamily="34" charset="0"/>
              <a:buChar char="•"/>
            </a:pPr>
            <a:r>
              <a:rPr lang="en-US" dirty="0"/>
              <a:t>Semi-supervised: small amount of training data, learn something, surface ambiguous (hard to classify) data points, get input, iterate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Single vs ensemble models</a:t>
            </a:r>
          </a:p>
          <a:p>
            <a:pPr marL="464058" lvl="1" indent="-171450">
              <a:buFont typeface="Arial" panose="020B0604020202020204" pitchFamily="34" charset="0"/>
              <a:buChar char="•"/>
            </a:pPr>
            <a:r>
              <a:rPr lang="en-US" dirty="0"/>
              <a:t>Think: linear regression vs random forest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Structural vs data-driven models</a:t>
            </a:r>
          </a:p>
          <a:p>
            <a:pPr marL="464058" lvl="1" indent="-171450">
              <a:buFont typeface="Arial" panose="020B0604020202020204" pitchFamily="34" charset="0"/>
              <a:buChar char="•"/>
            </a:pPr>
            <a:r>
              <a:rPr lang="en-US" dirty="0"/>
              <a:t>Think linear regression vs tree models</a:t>
            </a:r>
          </a:p>
        </p:txBody>
      </p:sp>
    </p:spTree>
    <p:extLst>
      <p:ext uri="{BB962C8B-B14F-4D97-AF65-F5344CB8AC3E}">
        <p14:creationId xmlns:p14="http://schemas.microsoft.com/office/powerpoint/2010/main" val="22609504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</Words>
  <Application>Microsoft Office PowerPoint</Application>
  <PresentationFormat>Widescreen</PresentationFormat>
  <Paragraphs>79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CentraNo1</vt:lpstr>
      <vt:lpstr>Courier New</vt:lpstr>
      <vt:lpstr>Wingdings</vt:lpstr>
      <vt:lpstr>Retrospect</vt:lpstr>
      <vt:lpstr>Big Data Econometrics</vt:lpstr>
      <vt:lpstr>Caveat Emptor</vt:lpstr>
      <vt:lpstr>The relevance of caring to understand</vt:lpstr>
      <vt:lpstr>How much do we know</vt:lpstr>
      <vt:lpstr>How much do we know (updated)</vt:lpstr>
      <vt:lpstr>Starter for your library of “uh-oh”s</vt:lpstr>
      <vt:lpstr>Economics &amp; Machine Learning</vt:lpstr>
      <vt:lpstr>Economics vs Machine Learning</vt:lpstr>
      <vt:lpstr>(Model) Learning Types</vt:lpstr>
      <vt:lpstr>Generating process vs hypothesis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2023-08-30T04:04:00Z</dcterms:created>
  <dcterms:modified xsi:type="dcterms:W3CDTF">2025-08-24T11:50:48Z</dcterms:modified>
</cp:coreProperties>
</file>