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401" r:id="rId2"/>
    <p:sldId id="404" r:id="rId3"/>
    <p:sldId id="405" r:id="rId4"/>
  </p:sldIdLst>
  <p:sldSz cx="9144000" cy="5715000" type="screen16x10"/>
  <p:notesSz cx="7315200" cy="96012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68731" autoAdjust="0"/>
  </p:normalViewPr>
  <p:slideViewPr>
    <p:cSldViewPr snapToGrid="0">
      <p:cViewPr varScale="1">
        <p:scale>
          <a:sx n="145" d="100"/>
          <a:sy n="145" d="100"/>
        </p:scale>
        <p:origin x="-184" y="-96"/>
      </p:cViewPr>
      <p:guideLst>
        <p:guide orient="horz" pos="1692"/>
        <p:guide pos="2880"/>
      </p:guideLst>
    </p:cSldViewPr>
  </p:slideViewPr>
  <p:outlineViewPr>
    <p:cViewPr>
      <p:scale>
        <a:sx n="33" d="100"/>
        <a:sy n="33" d="100"/>
      </p:scale>
      <p:origin x="0" y="3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624" y="-9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80" tIns="49040" rIns="98080" bIns="49040" numCol="1" anchor="t" anchorCtr="0" compatLnSpc="1">
            <a:prstTxWarp prst="textNoShape">
              <a:avLst/>
            </a:prstTxWarp>
          </a:bodyPr>
          <a:lstStyle>
            <a:lvl1pPr defTabSz="981075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80" tIns="49040" rIns="98080" bIns="49040" numCol="1" anchor="t" anchorCtr="0" compatLnSpc="1">
            <a:prstTxWarp prst="textNoShape">
              <a:avLst/>
            </a:prstTxWarp>
          </a:bodyPr>
          <a:lstStyle>
            <a:lvl1pPr algn="r" defTabSz="981075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5113"/>
            <a:ext cx="31702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80" tIns="49040" rIns="98080" bIns="49040" numCol="1" anchor="b" anchorCtr="0" compatLnSpc="1">
            <a:prstTxWarp prst="textNoShape">
              <a:avLst/>
            </a:prstTxWarp>
          </a:bodyPr>
          <a:lstStyle>
            <a:lvl1pPr defTabSz="981075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55113"/>
            <a:ext cx="317023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80" tIns="49040" rIns="98080" bIns="49040" numCol="1" anchor="b" anchorCtr="0" compatLnSpc="1">
            <a:prstTxWarp prst="textNoShape">
              <a:avLst/>
            </a:prstTxWarp>
          </a:bodyPr>
          <a:lstStyle>
            <a:lvl1pPr algn="r" defTabSz="981075" eaLnBrk="0" hangingPunct="0">
              <a:defRPr sz="1300">
                <a:latin typeface="Comic Sans MS" pitchFamily="66" charset="0"/>
              </a:defRPr>
            </a:lvl1pPr>
          </a:lstStyle>
          <a:p>
            <a:pPr>
              <a:defRPr/>
            </a:pPr>
            <a:fld id="{BD2F96E1-BFBC-43B8-8238-2AA57C35E34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19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5" tIns="48685" rIns="97365" bIns="48685" numCol="1" anchor="t" anchorCtr="0" compatLnSpc="1">
            <a:prstTxWarp prst="textNoShape">
              <a:avLst/>
            </a:prstTxWarp>
          </a:bodyPr>
          <a:lstStyle>
            <a:lvl1pPr defTabSz="9747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5" tIns="48685" rIns="97365" bIns="48685" numCol="1" anchor="t" anchorCtr="0" compatLnSpc="1">
            <a:prstTxWarp prst="textNoShape">
              <a:avLst/>
            </a:prstTxWarp>
          </a:bodyPr>
          <a:lstStyle>
            <a:lvl1pPr algn="r" defTabSz="9747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20725"/>
            <a:ext cx="5759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5" tIns="48685" rIns="97365" bIns="48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smtClean="0"/>
              <a:t>Cliquez pour modifier les styles du texte du masque</a:t>
            </a:r>
          </a:p>
          <a:p>
            <a:pPr lvl="1"/>
            <a:r>
              <a:rPr lang="fr-CA" noProof="0" smtClean="0"/>
              <a:t>Deuxième niveau</a:t>
            </a:r>
          </a:p>
          <a:p>
            <a:pPr lvl="2"/>
            <a:r>
              <a:rPr lang="fr-CA" noProof="0" smtClean="0"/>
              <a:t>Troisième niveau</a:t>
            </a:r>
          </a:p>
          <a:p>
            <a:pPr lvl="3"/>
            <a:r>
              <a:rPr lang="fr-CA" noProof="0" smtClean="0"/>
              <a:t>Quatrième niveau</a:t>
            </a:r>
          </a:p>
          <a:p>
            <a:pPr lvl="4"/>
            <a:r>
              <a:rPr lang="fr-CA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5" tIns="48685" rIns="97365" bIns="48685" numCol="1" anchor="b" anchorCtr="0" compatLnSpc="1">
            <a:prstTxWarp prst="textNoShape">
              <a:avLst/>
            </a:prstTxWarp>
          </a:bodyPr>
          <a:lstStyle>
            <a:lvl1pPr defTabSz="9747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65" tIns="48685" rIns="97365" bIns="48685" numCol="1" anchor="b" anchorCtr="0" compatLnSpc="1">
            <a:prstTxWarp prst="textNoShape">
              <a:avLst/>
            </a:prstTxWarp>
          </a:bodyPr>
          <a:lstStyle>
            <a:lvl1pPr algn="r" defTabSz="9747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D1FF09-E735-4E39-9F95-AD26375D3B0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52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indent="-1714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46125" indent="-1746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33463" indent="-1730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19213" indent="-1714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sz="1800" dirty="0" smtClean="0"/>
              <a:t>Pré-</a:t>
            </a:r>
            <a:r>
              <a:rPr lang="fr-CA" sz="1800" baseline="0" dirty="0" smtClean="0"/>
              <a:t> et post-conditions groupées par paires. Si </a:t>
            </a:r>
            <a:r>
              <a:rPr lang="fr-CA" sz="1800" baseline="0" dirty="0" err="1" smtClean="0"/>
              <a:t>précondition</a:t>
            </a:r>
            <a:r>
              <a:rPr lang="fr-CA" sz="1800" baseline="0" dirty="0" smtClean="0"/>
              <a:t>, alors </a:t>
            </a:r>
            <a:r>
              <a:rPr lang="fr-CA" sz="1800" baseline="0" dirty="0" err="1" smtClean="0"/>
              <a:t>postcondition</a:t>
            </a:r>
            <a:r>
              <a:rPr lang="fr-CA" sz="1800" baseline="0" dirty="0" smtClean="0"/>
              <a:t>!</a:t>
            </a:r>
          </a:p>
          <a:p>
            <a:endParaRPr lang="fr-CA" sz="1800" baseline="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fr-CA" sz="2400" dirty="0" smtClean="0"/>
              <a:t>Identité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fr-CA" sz="2400" dirty="0" smtClean="0"/>
              <a:t>Ressources (fournies et/ou requises)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fr-CA" sz="2000" dirty="0" smtClean="0"/>
              <a:t>Syntaxe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fr-CA" sz="2000" dirty="0" smtClean="0"/>
              <a:t>Sémantique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fr-CA" sz="2000" dirty="0" smtClean="0"/>
              <a:t>Gestion des erreurs</a:t>
            </a:r>
          </a:p>
          <a:p>
            <a:pPr marL="0" indent="0">
              <a:buNone/>
            </a:pPr>
            <a:endParaRPr lang="fr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ACC9F-9E88-4F4F-BB0B-E4EC426EE370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fr-CA" sz="1200" dirty="0" smtClean="0"/>
              <a:t>Préempter: Acquérir</a:t>
            </a:r>
            <a:r>
              <a:rPr lang="fr-CA" sz="1200" baseline="0" dirty="0" smtClean="0"/>
              <a:t> en premier avant tout le monde.</a:t>
            </a:r>
            <a:endParaRPr lang="fr-CA" sz="1200" dirty="0" smtClean="0"/>
          </a:p>
          <a:p>
            <a:endParaRPr lang="fr-CA" dirty="0" smtClean="0"/>
          </a:p>
          <a:p>
            <a:pPr marL="0" indent="0" eaLnBrk="1" hangingPunct="1">
              <a:buFontTx/>
              <a:buNone/>
            </a:pPr>
            <a:r>
              <a:rPr lang="fr-CA" sz="2400" dirty="0" smtClean="0"/>
              <a:t>3. Définition des types de données et constantes</a:t>
            </a:r>
          </a:p>
          <a:p>
            <a:pPr marL="0" indent="0">
              <a:spcBef>
                <a:spcPct val="20000"/>
              </a:spcBef>
              <a:buFont typeface="+mj-lt"/>
              <a:buNone/>
              <a:defRPr/>
            </a:pPr>
            <a:r>
              <a:rPr lang="fr-CA" sz="2400" dirty="0" smtClean="0"/>
              <a:t>4. Traitement des erreurs</a:t>
            </a:r>
          </a:p>
          <a:p>
            <a:pPr marL="0" indent="0">
              <a:spcBef>
                <a:spcPct val="20000"/>
              </a:spcBef>
              <a:buFontTx/>
              <a:buNone/>
              <a:defRPr/>
            </a:pPr>
            <a:r>
              <a:rPr lang="fr-CA" sz="2400" dirty="0" smtClean="0"/>
              <a:t>5. Variabilité</a:t>
            </a:r>
          </a:p>
          <a:p>
            <a:pPr marL="0" indent="0" eaLnBrk="1" hangingPunct="1">
              <a:buFontTx/>
              <a:buNone/>
            </a:pPr>
            <a:endParaRPr lang="fr-CA" sz="2400" dirty="0" smtClean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ACC9F-9E88-4F4F-BB0B-E4EC426EE370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FontTx/>
              <a:buNone/>
              <a:defRPr/>
            </a:pPr>
            <a:r>
              <a:rPr lang="fr-CA" sz="1200" dirty="0" smtClean="0"/>
              <a:t>6. Caractéristiques de qualités</a:t>
            </a:r>
          </a:p>
          <a:p>
            <a:pPr marL="0" indent="0">
              <a:spcBef>
                <a:spcPct val="20000"/>
              </a:spcBef>
              <a:buFontTx/>
              <a:buNone/>
              <a:defRPr/>
            </a:pPr>
            <a:r>
              <a:rPr lang="fr-CA" sz="1200" dirty="0" smtClean="0"/>
              <a:t>7.</a:t>
            </a:r>
            <a:r>
              <a:rPr lang="fr-CA" sz="1200" baseline="0" dirty="0" smtClean="0"/>
              <a:t> </a:t>
            </a:r>
            <a:r>
              <a:rPr lang="fr-CA" sz="1200" dirty="0" smtClean="0"/>
              <a:t>Exposé des motifs et considérations de conception</a:t>
            </a:r>
          </a:p>
          <a:p>
            <a:pPr marL="0" indent="0">
              <a:spcBef>
                <a:spcPct val="20000"/>
              </a:spcBef>
              <a:buFontTx/>
              <a:buNone/>
              <a:defRPr/>
            </a:pPr>
            <a:r>
              <a:rPr lang="fr-CA" sz="1200" smtClean="0"/>
              <a:t>8. Guide </a:t>
            </a:r>
            <a:r>
              <a:rPr lang="fr-CA" sz="1200" dirty="0" smtClean="0"/>
              <a:t>d’utilisation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ACC9F-9E88-4F4F-BB0B-E4EC426EE370}" type="slidenum">
              <a:rPr lang="fr-CA" smtClean="0"/>
              <a:pPr>
                <a:defRPr/>
              </a:pPr>
              <a:t>3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smtClean="0"/>
              <a:t>LOG430 - Automne 2015 - R. Champagne</a:t>
            </a:r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6A1A6F-ECCA-4BFD-8A82-926E79C3E032}" type="slidenum">
              <a:rPr lang="fr-CA" smtClean="0"/>
              <a:pPr>
                <a:defRPr/>
              </a:pPr>
              <a:t>‹#›</a:t>
            </a:fld>
            <a:endParaRPr lang="fr-CA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52400" y="5270499"/>
            <a:ext cx="3543635" cy="400000"/>
            <a:chOff x="152400" y="5270499"/>
            <a:chExt cx="3543635" cy="400000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818324" y="5356490"/>
              <a:ext cx="2877711" cy="276999"/>
            </a:xfrm>
            <a:prstGeom prst="rect">
              <a:avLst/>
            </a:prstGeom>
            <a:noFill/>
            <a:ln w="6350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fr-CA" sz="1200" dirty="0"/>
                <a:t>Département de génie logiciel et des TI</a:t>
              </a:r>
              <a:endParaRPr lang="fr-CA" sz="700" dirty="0"/>
            </a:p>
          </p:txBody>
        </p:sp>
        <p:pic>
          <p:nvPicPr>
            <p:cNvPr id="14" name="Picture 13" descr="ETS-rouge-ecran-fond_transparent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5270499"/>
              <a:ext cx="695238" cy="4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smtClean="0"/>
              <a:t>LOG430 - Automne 2015 - R. Champagne</a:t>
            </a:r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6A1A6F-ECCA-4BFD-8A82-926E79C3E032}" type="slidenum">
              <a:rPr lang="fr-CA" smtClean="0"/>
              <a:pPr>
                <a:defRPr/>
              </a:pPr>
              <a:t>‹#›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smtClean="0"/>
              <a:t>LOG430 - Automne 2015 - R. Champagne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6A1A6F-ECCA-4BFD-8A82-926E79C3E032}" type="slidenum">
              <a:rPr lang="fr-CA" smtClean="0"/>
              <a:pPr>
                <a:defRPr/>
              </a:pPr>
              <a:t>‹#›</a:t>
            </a:fld>
            <a:endParaRPr lang="fr-CA" dirty="0"/>
          </a:p>
        </p:txBody>
      </p:sp>
      <p:sp>
        <p:nvSpPr>
          <p:cNvPr id="2" name="Rectangle 1"/>
          <p:cNvSpPr/>
          <p:nvPr userDrawn="1"/>
        </p:nvSpPr>
        <p:spPr bwMode="white">
          <a:xfrm>
            <a:off x="164124" y="859693"/>
            <a:ext cx="8745415" cy="1367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77199" y="63500"/>
            <a:ext cx="1049215" cy="5094654"/>
          </a:xfrm>
        </p:spPr>
        <p:txBody>
          <a:bodyPr vert="vert"/>
          <a:lstStyle/>
          <a:p>
            <a:r>
              <a:rPr lang="en-US" dirty="0" smtClean="0"/>
              <a:t>Click to edit Master title style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0450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3500"/>
            <a:ext cx="86868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42459"/>
            <a:ext cx="8534400" cy="418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0950" name="Line 1030"/>
          <p:cNvSpPr>
            <a:spLocks noChangeShapeType="1"/>
          </p:cNvSpPr>
          <p:nvPr/>
        </p:nvSpPr>
        <p:spPr bwMode="auto">
          <a:xfrm>
            <a:off x="228600" y="944563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210954" name="Line 1034"/>
          <p:cNvSpPr>
            <a:spLocks noChangeShapeType="1"/>
          </p:cNvSpPr>
          <p:nvPr/>
        </p:nvSpPr>
        <p:spPr bwMode="auto">
          <a:xfrm>
            <a:off x="228600" y="5273146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6114" y="5351859"/>
            <a:ext cx="768350" cy="23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AA6A1A6F-ECCA-4BFD-8A82-926E79C3E032}" type="slidenum">
              <a:rPr lang="fr-CA"/>
              <a:pPr>
                <a:defRPr/>
              </a:pPr>
              <a:t>‹#›</a:t>
            </a:fld>
            <a:endParaRPr lang="fr-CA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207621" y="5318125"/>
            <a:ext cx="365030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LOG430 - Automne 2015 - R. Champagne</a:t>
            </a:r>
            <a:endParaRPr lang="fr-CA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52400" y="5270499"/>
            <a:ext cx="3543635" cy="400000"/>
            <a:chOff x="152400" y="5270499"/>
            <a:chExt cx="3543635" cy="40000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818324" y="5356490"/>
              <a:ext cx="2877711" cy="276999"/>
            </a:xfrm>
            <a:prstGeom prst="rect">
              <a:avLst/>
            </a:prstGeom>
            <a:noFill/>
            <a:ln w="6350" cap="rnd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fr-CA" sz="1200" dirty="0"/>
                <a:t>Département de génie logiciel et des TI</a:t>
              </a:r>
              <a:endParaRPr lang="fr-CA" sz="700" dirty="0"/>
            </a:p>
          </p:txBody>
        </p:sp>
        <p:pic>
          <p:nvPicPr>
            <p:cNvPr id="18" name="Picture 17" descr="ETS-rouge-ecran-fond_transparent.png"/>
            <p:cNvPicPr>
              <a:picLocks noChangeAspect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" y="5270499"/>
              <a:ext cx="695238" cy="4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11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66" y="63928"/>
            <a:ext cx="7857758" cy="51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smtClean="0"/>
              <a:t>LOG430 - Automne 2015 - R. Champagne</a:t>
            </a:r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6A1A6F-ECCA-4BFD-8A82-926E79C3E032}" type="slidenum">
              <a:rPr lang="fr-CA" smtClean="0"/>
              <a:pPr>
                <a:defRPr/>
              </a:pPr>
              <a:t>1</a:t>
            </a:fld>
            <a:endParaRPr lang="fr-CA" dirty="0"/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Interface Specification - 1</a:t>
            </a:r>
          </a:p>
        </p:txBody>
      </p:sp>
    </p:spTree>
    <p:extLst>
      <p:ext uri="{BB962C8B-B14F-4D97-AF65-F5344CB8AC3E}">
        <p14:creationId xmlns:p14="http://schemas.microsoft.com/office/powerpoint/2010/main" val="6778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smtClean="0"/>
              <a:t>LOG430 - Automne 2015 - R. Champagne</a:t>
            </a:r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6A1A6F-ECCA-4BFD-8A82-926E79C3E032}" type="slidenum">
              <a:rPr lang="fr-CA" smtClean="0"/>
              <a:pPr>
                <a:defRPr/>
              </a:pPr>
              <a:t>2</a:t>
            </a:fld>
            <a:endParaRPr lang="fr-CA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Interface Specification - 4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71" y="82063"/>
            <a:ext cx="7712493" cy="51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77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A" smtClean="0"/>
              <a:t>LOG430 - Automne 2015 - R. Champagne</a:t>
            </a:r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6A1A6F-ECCA-4BFD-8A82-926E79C3E032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Interface Specification - 5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84" y="93785"/>
            <a:ext cx="7836043" cy="513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591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_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008000"/>
      </a:hlink>
      <a:folHlink>
        <a:srgbClr val="4D4D4D"/>
      </a:folHlink>
    </a:clrScheme>
    <a:fontScheme name="cours_e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urs_e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_e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_e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_e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_e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_e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_e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Settings\rchampagne\Application Data\Microsoft\Templates\cours_ets.pot</Template>
  <TotalTime>2458</TotalTime>
  <Words>120</Words>
  <Application>Microsoft Macintosh PowerPoint</Application>
  <PresentationFormat>On-screen Show (16:10)</PresentationFormat>
  <Paragraphs>27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cours_ets</vt:lpstr>
      <vt:lpstr>Example Interface Specification - 1</vt:lpstr>
      <vt:lpstr>Example Interface Specification - 4</vt:lpstr>
      <vt:lpstr>Example Interface Specification - 5</vt:lpstr>
    </vt:vector>
  </TitlesOfParts>
  <Company>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cours1</dc:title>
  <dc:subject>LOG420 - Architecture et conception de logiciel - Eté 2002</dc:subject>
  <dc:creator>rchampagne</dc:creator>
  <cp:lastModifiedBy>Yvan Ross</cp:lastModifiedBy>
  <cp:revision>255</cp:revision>
  <cp:lastPrinted>2001-06-22T00:56:29Z</cp:lastPrinted>
  <dcterms:created xsi:type="dcterms:W3CDTF">2002-04-24T18:23:11Z</dcterms:created>
  <dcterms:modified xsi:type="dcterms:W3CDTF">2016-07-21T19:53:12Z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Génie électrique</vt:lpwstr>
  </property>
</Properties>
</file>