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9144000"/>
  <p:notesSz cx="7010400" cy="9296400"/>
  <p:embeddedFontLst>
    <p:embeddedFont>
      <p:font typeface="Bree Serif"/>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BreeSerif-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75" cy="465137"/>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970337" y="0"/>
            <a:ext cx="3038475" cy="465137"/>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700087" y="4414837"/>
            <a:ext cx="5610225" cy="41846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29675"/>
            <a:ext cx="3038475" cy="465137"/>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970337" y="8829675"/>
            <a:ext cx="3038475" cy="465137"/>
          </a:xfrm>
          <a:prstGeom prst="rect">
            <a:avLst/>
          </a:prstGeom>
          <a:noFill/>
          <a:ln>
            <a:noFill/>
          </a:ln>
        </p:spPr>
        <p:txBody>
          <a:bodyPr anchorCtr="0" anchor="b" bIns="45625" lIns="91275" spcFirstLastPara="1" rIns="91275" wrap="square" tIns="45625">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4:notes"/>
          <p:cNvSpPr txBox="1"/>
          <p:nvPr>
            <p:ph idx="1" type="body"/>
          </p:nvPr>
        </p:nvSpPr>
        <p:spPr>
          <a:xfrm>
            <a:off x="700087" y="4414837"/>
            <a:ext cx="5610225" cy="41846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Yasho</a:t>
            </a:r>
            <a:endParaRPr/>
          </a:p>
        </p:txBody>
      </p:sp>
      <p:sp>
        <p:nvSpPr>
          <p:cNvPr id="60" name="Google Shape;60;p4: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1df4894497_0_55: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df4894497_0_55:notes"/>
          <p:cNvSpPr txBox="1"/>
          <p:nvPr>
            <p:ph idx="1" type="body"/>
          </p:nvPr>
        </p:nvSpPr>
        <p:spPr>
          <a:xfrm>
            <a:off x="700087" y="4414837"/>
            <a:ext cx="5610300" cy="41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Kush</a:t>
            </a:r>
            <a:endParaRPr/>
          </a:p>
        </p:txBody>
      </p:sp>
      <p:sp>
        <p:nvSpPr>
          <p:cNvPr id="141" name="Google Shape;141;g1df4894497_0_55:notes"/>
          <p:cNvSpPr txBox="1"/>
          <p:nvPr>
            <p:ph idx="12" type="sldNum"/>
          </p:nvPr>
        </p:nvSpPr>
        <p:spPr>
          <a:xfrm>
            <a:off x="3970337" y="8829675"/>
            <a:ext cx="3038400" cy="465000"/>
          </a:xfrm>
          <a:prstGeom prst="rect">
            <a:avLst/>
          </a:prstGeom>
        </p:spPr>
        <p:txBody>
          <a:bodyPr anchorCtr="0" anchor="b" bIns="45625" lIns="91275" spcFirstLastPara="1" rIns="91275" wrap="square" tIns="456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1df4894497_0_61: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df4894497_0_61:notes"/>
          <p:cNvSpPr txBox="1"/>
          <p:nvPr>
            <p:ph idx="1" type="body"/>
          </p:nvPr>
        </p:nvSpPr>
        <p:spPr>
          <a:xfrm>
            <a:off x="700087" y="4414837"/>
            <a:ext cx="5610300" cy="41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Suvro</a:t>
            </a:r>
            <a:endParaRPr/>
          </a:p>
          <a:p>
            <a:pPr indent="0" lvl="0" marL="0" rtl="0" algn="l">
              <a:spcBef>
                <a:spcPts val="0"/>
              </a:spcBef>
              <a:spcAft>
                <a:spcPts val="0"/>
              </a:spcAft>
              <a:buNone/>
            </a:pPr>
            <a:r>
              <a:rPr lang="en-US"/>
              <a:t>Ensemble methods - automatic feature selection</a:t>
            </a:r>
            <a:endParaRPr/>
          </a:p>
          <a:p>
            <a:pPr indent="0" lvl="0" marL="0" rtl="0" algn="l">
              <a:spcBef>
                <a:spcPts val="0"/>
              </a:spcBef>
              <a:spcAft>
                <a:spcPts val="0"/>
              </a:spcAft>
              <a:buNone/>
            </a:pPr>
            <a:r>
              <a:t/>
            </a:r>
            <a:endParaRPr/>
          </a:p>
        </p:txBody>
      </p:sp>
      <p:sp>
        <p:nvSpPr>
          <p:cNvPr id="151" name="Google Shape;151;g1df4894497_0_61:notes"/>
          <p:cNvSpPr txBox="1"/>
          <p:nvPr>
            <p:ph idx="12" type="sldNum"/>
          </p:nvPr>
        </p:nvSpPr>
        <p:spPr>
          <a:xfrm>
            <a:off x="3970337" y="8829675"/>
            <a:ext cx="3038400" cy="465000"/>
          </a:xfrm>
          <a:prstGeom prst="rect">
            <a:avLst/>
          </a:prstGeom>
        </p:spPr>
        <p:txBody>
          <a:bodyPr anchorCtr="0" anchor="b" bIns="45625" lIns="91275" spcFirstLastPara="1" rIns="91275" wrap="square" tIns="456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1df4894497_0_134: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df4894497_0_134:notes"/>
          <p:cNvSpPr txBox="1"/>
          <p:nvPr>
            <p:ph idx="1" type="body"/>
          </p:nvPr>
        </p:nvSpPr>
        <p:spPr>
          <a:xfrm>
            <a:off x="700087" y="4414837"/>
            <a:ext cx="5610300" cy="41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Suvro</a:t>
            </a:r>
            <a:endParaRPr/>
          </a:p>
          <a:p>
            <a:pPr indent="0" lvl="0" marL="0" rtl="0" algn="l">
              <a:spcBef>
                <a:spcPts val="0"/>
              </a:spcBef>
              <a:spcAft>
                <a:spcPts val="0"/>
              </a:spcAft>
              <a:buNone/>
            </a:pPr>
            <a:r>
              <a:rPr lang="en-US"/>
              <a:t>Ensemble methods - automatic feature selection</a:t>
            </a:r>
            <a:endParaRPr/>
          </a:p>
          <a:p>
            <a:pPr indent="0" lvl="0" marL="0" rtl="0" algn="l">
              <a:spcBef>
                <a:spcPts val="0"/>
              </a:spcBef>
              <a:spcAft>
                <a:spcPts val="0"/>
              </a:spcAft>
              <a:buNone/>
            </a:pPr>
            <a:r>
              <a:t/>
            </a:r>
            <a:endParaRPr/>
          </a:p>
        </p:txBody>
      </p:sp>
      <p:sp>
        <p:nvSpPr>
          <p:cNvPr id="160" name="Google Shape;160;g1df4894497_0_134:notes"/>
          <p:cNvSpPr txBox="1"/>
          <p:nvPr>
            <p:ph idx="12" type="sldNum"/>
          </p:nvPr>
        </p:nvSpPr>
        <p:spPr>
          <a:xfrm>
            <a:off x="3970337" y="8829675"/>
            <a:ext cx="3038400" cy="465000"/>
          </a:xfrm>
          <a:prstGeom prst="rect">
            <a:avLst/>
          </a:prstGeom>
        </p:spPr>
        <p:txBody>
          <a:bodyPr anchorCtr="0" anchor="b" bIns="45625" lIns="91275" spcFirstLastPara="1" rIns="91275" wrap="square" tIns="45625">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1df5f24949_0_0: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df5f24949_0_0:notes"/>
          <p:cNvSpPr txBox="1"/>
          <p:nvPr>
            <p:ph idx="1" type="body"/>
          </p:nvPr>
        </p:nvSpPr>
        <p:spPr>
          <a:xfrm>
            <a:off x="700087" y="4414837"/>
            <a:ext cx="5610300" cy="41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1df5f24949_0_0:notes"/>
          <p:cNvSpPr txBox="1"/>
          <p:nvPr>
            <p:ph idx="12" type="sldNum"/>
          </p:nvPr>
        </p:nvSpPr>
        <p:spPr>
          <a:xfrm>
            <a:off x="3970337" y="8829675"/>
            <a:ext cx="3038400" cy="465000"/>
          </a:xfrm>
          <a:prstGeom prst="rect">
            <a:avLst/>
          </a:prstGeom>
        </p:spPr>
        <p:txBody>
          <a:bodyPr anchorCtr="0" anchor="b" bIns="45625" lIns="91275" spcFirstLastPara="1" rIns="91275" wrap="square" tIns="456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1df4894497_0_67: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df4894497_0_67:notes"/>
          <p:cNvSpPr txBox="1"/>
          <p:nvPr>
            <p:ph idx="1" type="body"/>
          </p:nvPr>
        </p:nvSpPr>
        <p:spPr>
          <a:xfrm>
            <a:off x="700087" y="4414837"/>
            <a:ext cx="5610300" cy="41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t>So what does this mean for AirBnB? By XGBoost, we examine that ‘time taken to first bookings’ is an extremely important feature. Each destination country has a varying average time taken to the first booking. On average, an American who decides to visit Australia takes a much longer time for their first booking whereas an American visiting Spain makes their first booking in less than twenty days. </a:t>
            </a:r>
            <a:endParaRPr sz="1200"/>
          </a:p>
          <a:p>
            <a:pPr indent="0" lvl="0" marL="0" rtl="0" algn="l">
              <a:spcBef>
                <a:spcPts val="0"/>
              </a:spcBef>
              <a:spcAft>
                <a:spcPts val="0"/>
              </a:spcAft>
              <a:buNone/>
            </a:pPr>
            <a:r>
              <a:rPr lang="en-US" sz="1200"/>
              <a:t>Demographics such as age and gender are crucial to identifying customer segment - This would aid in targeted marketing. Average age for an American visiting the UK is much higher than the average age for an American using AirBnB for the first time to visit say, Portugal.  </a:t>
            </a:r>
            <a:endParaRPr sz="1200"/>
          </a:p>
        </p:txBody>
      </p:sp>
      <p:sp>
        <p:nvSpPr>
          <p:cNvPr id="181" name="Google Shape;181;g1df4894497_0_67:notes"/>
          <p:cNvSpPr txBox="1"/>
          <p:nvPr>
            <p:ph idx="12" type="sldNum"/>
          </p:nvPr>
        </p:nvSpPr>
        <p:spPr>
          <a:xfrm>
            <a:off x="3970337" y="8829675"/>
            <a:ext cx="3038400" cy="465000"/>
          </a:xfrm>
          <a:prstGeom prst="rect">
            <a:avLst/>
          </a:prstGeom>
        </p:spPr>
        <p:txBody>
          <a:bodyPr anchorCtr="0" anchor="b" bIns="45625" lIns="91275" spcFirstLastPara="1" rIns="91275" wrap="square" tIns="456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1df4bcad46_0_11: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df4bcad46_0_11:notes"/>
          <p:cNvSpPr txBox="1"/>
          <p:nvPr>
            <p:ph idx="1" type="body"/>
          </p:nvPr>
        </p:nvSpPr>
        <p:spPr>
          <a:xfrm>
            <a:off x="700087" y="4414837"/>
            <a:ext cx="5610300" cy="41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t>Basis our analysis, we have a few additional recommendations for AirBnB. </a:t>
            </a:r>
            <a:endParaRPr sz="1200"/>
          </a:p>
          <a:p>
            <a:pPr indent="0" lvl="0" marL="0" rtl="0" algn="l">
              <a:spcBef>
                <a:spcPts val="0"/>
              </a:spcBef>
              <a:spcAft>
                <a:spcPts val="0"/>
              </a:spcAft>
              <a:buNone/>
            </a:pPr>
            <a:r>
              <a:rPr lang="en-US" sz="1200"/>
              <a:t>AirBnB needs to recognize their key affiliate providers through which they garner users. As we can see in the map below, each country has their own distribution of affiliate providers. The size of the bubbles depict the number of users through each affiliate and they’re color coded according to the legend on the right. The largest source is ‘direct users on the website’ followed closely by ‘bing’ as an affiliate - Facebook performs better than Google - We think AirBnB would need to incentivize more affiliates and collaborate with them. </a:t>
            </a:r>
            <a:endParaRPr sz="1200"/>
          </a:p>
          <a:p>
            <a:pPr indent="0" lvl="0" marL="0" rtl="0" algn="l">
              <a:spcBef>
                <a:spcPts val="0"/>
              </a:spcBef>
              <a:spcAft>
                <a:spcPts val="0"/>
              </a:spcAft>
              <a:buNone/>
            </a:pPr>
            <a:r>
              <a:rPr lang="en-US" sz="1200"/>
              <a:t>As Sagar mentioned, we performed intensive data preprocessing. We came across many missing values in demographics data. We studied that users who decline to enter age and gender don’t have intentions of making a booking anytime soon. We would need more demographic data for better customer segmentation and we would recommend that AirBnB collects more of this data. </a:t>
            </a:r>
            <a:endParaRPr sz="1200"/>
          </a:p>
        </p:txBody>
      </p:sp>
      <p:sp>
        <p:nvSpPr>
          <p:cNvPr id="191" name="Google Shape;191;g1df4bcad46_0_11:notes"/>
          <p:cNvSpPr txBox="1"/>
          <p:nvPr>
            <p:ph idx="12" type="sldNum"/>
          </p:nvPr>
        </p:nvSpPr>
        <p:spPr>
          <a:xfrm>
            <a:off x="3970337" y="8829675"/>
            <a:ext cx="3038400" cy="465000"/>
          </a:xfrm>
          <a:prstGeom prst="rect">
            <a:avLst/>
          </a:prstGeom>
        </p:spPr>
        <p:txBody>
          <a:bodyPr anchorCtr="0" anchor="b" bIns="45625" lIns="91275" spcFirstLastPara="1" rIns="91275" wrap="square" tIns="456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7:notes"/>
          <p:cNvSpPr txBox="1"/>
          <p:nvPr/>
        </p:nvSpPr>
        <p:spPr>
          <a:xfrm>
            <a:off x="3970337" y="8829675"/>
            <a:ext cx="3038475" cy="465137"/>
          </a:xfrm>
          <a:prstGeom prst="rect">
            <a:avLst/>
          </a:prstGeom>
          <a:noFill/>
          <a:ln>
            <a:noFill/>
          </a:ln>
        </p:spPr>
        <p:txBody>
          <a:bodyPr anchorCtr="0" anchor="b" bIns="45625" lIns="91275" spcFirstLastPara="1" rIns="91275" wrap="square" tIns="45625">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99" name="Google Shape;199;p7:notes"/>
          <p:cNvSpPr/>
          <p:nvPr>
            <p:ph idx="2" type="sldImg"/>
          </p:nvPr>
        </p:nvSpPr>
        <p:spPr>
          <a:xfrm>
            <a:off x="1184275" y="696912"/>
            <a:ext cx="4643437" cy="3484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 name="Google Shape;200;p7:notes"/>
          <p:cNvSpPr txBox="1"/>
          <p:nvPr>
            <p:ph idx="1" type="body"/>
          </p:nvPr>
        </p:nvSpPr>
        <p:spPr>
          <a:xfrm>
            <a:off x="935037" y="4416425"/>
            <a:ext cx="5140325" cy="4183062"/>
          </a:xfrm>
          <a:prstGeom prst="rect">
            <a:avLst/>
          </a:prstGeom>
          <a:noFill/>
          <a:ln>
            <a:noFill/>
          </a:ln>
        </p:spPr>
        <p:txBody>
          <a:bodyPr anchorCtr="0" anchor="t" bIns="45625" lIns="91275" spcFirstLastPara="1" rIns="91275" wrap="square" tIns="456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6:notes"/>
          <p:cNvSpPr txBox="1"/>
          <p:nvPr>
            <p:ph idx="1" type="body"/>
          </p:nvPr>
        </p:nvSpPr>
        <p:spPr>
          <a:xfrm>
            <a:off x="700087" y="4414837"/>
            <a:ext cx="5610225" cy="41846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Yasho</a:t>
            </a:r>
            <a:endParaRPr/>
          </a:p>
        </p:txBody>
      </p:sp>
      <p:sp>
        <p:nvSpPr>
          <p:cNvPr id="68" name="Google Shape;68;p6: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1df4bcad46_0_1: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77" name="Google Shape;77;g1df4bcad46_0_1:notes"/>
          <p:cNvSpPr txBox="1"/>
          <p:nvPr>
            <p:ph idx="1" type="body"/>
          </p:nvPr>
        </p:nvSpPr>
        <p:spPr>
          <a:xfrm>
            <a:off x="700087" y="4414837"/>
            <a:ext cx="5610300" cy="41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Yasho</a:t>
            </a:r>
            <a:endParaRPr/>
          </a:p>
          <a:p>
            <a:pPr indent="0" lvl="0" marL="0" rtl="0" algn="l">
              <a:spcBef>
                <a:spcPts val="0"/>
              </a:spcBef>
              <a:spcAft>
                <a:spcPts val="0"/>
              </a:spcAft>
              <a:buNone/>
            </a:pPr>
            <a:r>
              <a:rPr lang="en-US"/>
              <a:t>Preliminary analysis using data visualizations</a:t>
            </a:r>
            <a:endParaRPr/>
          </a:p>
          <a:p>
            <a:pPr indent="0" lvl="0" marL="0" rtl="0" algn="l">
              <a:spcBef>
                <a:spcPts val="0"/>
              </a:spcBef>
              <a:spcAft>
                <a:spcPts val="0"/>
              </a:spcAft>
              <a:buNone/>
            </a:pPr>
            <a:r>
              <a:rPr lang="en-US"/>
              <a:t>Try varying models - Sampling and data partitioning</a:t>
            </a:r>
            <a:endParaRPr/>
          </a:p>
          <a:p>
            <a:pPr indent="0" lvl="0" marL="0" rtl="0" algn="l">
              <a:spcBef>
                <a:spcPts val="0"/>
              </a:spcBef>
              <a:spcAft>
                <a:spcPts val="0"/>
              </a:spcAft>
              <a:buNone/>
            </a:pPr>
            <a:r>
              <a:rPr lang="en-US"/>
              <a:t>Business insights - our results to benefit AirBnB which we will present to you at the end</a:t>
            </a:r>
            <a:endParaRPr/>
          </a:p>
        </p:txBody>
      </p:sp>
      <p:sp>
        <p:nvSpPr>
          <p:cNvPr id="78" name="Google Shape;78;g1df4bcad46_0_1:notes"/>
          <p:cNvSpPr txBox="1"/>
          <p:nvPr>
            <p:ph idx="12" type="sldNum"/>
          </p:nvPr>
        </p:nvSpPr>
        <p:spPr>
          <a:xfrm>
            <a:off x="3970337" y="8829675"/>
            <a:ext cx="3038400" cy="465000"/>
          </a:xfrm>
          <a:prstGeom prst="rect">
            <a:avLst/>
          </a:prstGeom>
        </p:spPr>
        <p:txBody>
          <a:bodyPr anchorCtr="0" anchor="b" bIns="45625" lIns="91275" spcFirstLastPara="1" rIns="91275" wrap="square" tIns="456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1df4894497_0_13:notes"/>
          <p:cNvSpPr txBox="1"/>
          <p:nvPr>
            <p:ph idx="1" type="body"/>
          </p:nvPr>
        </p:nvSpPr>
        <p:spPr>
          <a:xfrm>
            <a:off x="700087" y="4414837"/>
            <a:ext cx="5610300" cy="41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Sagar</a:t>
            </a:r>
            <a:endParaRPr/>
          </a:p>
          <a:p>
            <a:pPr indent="0" lvl="0" marL="0" rtl="0" algn="l">
              <a:spcBef>
                <a:spcPts val="0"/>
              </a:spcBef>
              <a:spcAft>
                <a:spcPts val="0"/>
              </a:spcAft>
              <a:buNone/>
            </a:pPr>
            <a:r>
              <a:rPr lang="en-US"/>
              <a:t>Before we cleaned the data we had a certain</a:t>
            </a:r>
            <a:endParaRPr/>
          </a:p>
        </p:txBody>
      </p:sp>
      <p:sp>
        <p:nvSpPr>
          <p:cNvPr id="85" name="Google Shape;85;g1df4894497_0_13: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1df4894497_0_21:notes"/>
          <p:cNvSpPr txBox="1"/>
          <p:nvPr>
            <p:ph idx="1" type="body"/>
          </p:nvPr>
        </p:nvSpPr>
        <p:spPr>
          <a:xfrm>
            <a:off x="700087" y="4414837"/>
            <a:ext cx="5610300" cy="41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Sagar</a:t>
            </a:r>
            <a:endParaRPr/>
          </a:p>
        </p:txBody>
      </p:sp>
      <p:sp>
        <p:nvSpPr>
          <p:cNvPr id="94" name="Google Shape;94;g1df4894497_0_21: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1df4894497_0_30: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df4894497_0_30:notes"/>
          <p:cNvSpPr txBox="1"/>
          <p:nvPr>
            <p:ph idx="1" type="body"/>
          </p:nvPr>
        </p:nvSpPr>
        <p:spPr>
          <a:xfrm>
            <a:off x="700087" y="4414837"/>
            <a:ext cx="5610300" cy="41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Sagar</a:t>
            </a:r>
            <a:endParaRPr>
              <a:solidFill>
                <a:schemeClr val="dk1"/>
              </a:solidFill>
            </a:endParaRPr>
          </a:p>
          <a:p>
            <a:pPr indent="-342900" lvl="1" marL="914400" rtl="0" algn="l">
              <a:spcBef>
                <a:spcPts val="0"/>
              </a:spcBef>
              <a:spcAft>
                <a:spcPts val="0"/>
              </a:spcAft>
              <a:buClr>
                <a:schemeClr val="dk1"/>
              </a:buClr>
              <a:buSzPts val="1800"/>
              <a:buChar char="○"/>
            </a:pPr>
            <a:r>
              <a:rPr lang="en-US">
                <a:solidFill>
                  <a:schemeClr val="dk1"/>
                </a:solidFill>
              </a:rPr>
              <a:t>Replaced N/A values of ‘Age’ with mean age</a:t>
            </a:r>
            <a:endParaRPr>
              <a:solidFill>
                <a:schemeClr val="dk1"/>
              </a:solidFill>
            </a:endParaRPr>
          </a:p>
          <a:p>
            <a:pPr indent="-342900" lvl="1" marL="914400" rtl="0" algn="l">
              <a:spcBef>
                <a:spcPts val="0"/>
              </a:spcBef>
              <a:spcAft>
                <a:spcPts val="0"/>
              </a:spcAft>
              <a:buClr>
                <a:schemeClr val="dk1"/>
              </a:buClr>
              <a:buSzPts val="1800"/>
              <a:buChar char="○"/>
            </a:pPr>
            <a:r>
              <a:rPr lang="en-US">
                <a:solidFill>
                  <a:schemeClr val="dk1"/>
                </a:solidFill>
              </a:rPr>
              <a:t>Converted ‘Tiimestamp First Active’ to ‘Date First Active’</a:t>
            </a:r>
            <a:endParaRPr>
              <a:solidFill>
                <a:schemeClr val="dk1"/>
              </a:solidFill>
            </a:endParaRPr>
          </a:p>
          <a:p>
            <a:pPr indent="-342900" lvl="1" marL="914400" rtl="0" algn="l">
              <a:spcBef>
                <a:spcPts val="0"/>
              </a:spcBef>
              <a:spcAft>
                <a:spcPts val="0"/>
              </a:spcAft>
              <a:buClr>
                <a:schemeClr val="dk1"/>
              </a:buClr>
              <a:buSzPts val="1800"/>
              <a:buChar char="○"/>
            </a:pPr>
            <a:r>
              <a:rPr lang="en-US">
                <a:solidFill>
                  <a:schemeClr val="dk1"/>
                </a:solidFill>
              </a:rPr>
              <a:t>Replaced N/A values of ‘First Booking Date’ by adding mean time difference of first active date and first booking date.</a:t>
            </a:r>
            <a:endParaRPr>
              <a:solidFill>
                <a:schemeClr val="dk1"/>
              </a:solidFill>
            </a:endParaRPr>
          </a:p>
          <a:p>
            <a:pPr indent="0" lvl="0" marL="0" rtl="0" algn="l">
              <a:spcBef>
                <a:spcPts val="0"/>
              </a:spcBef>
              <a:spcAft>
                <a:spcPts val="0"/>
              </a:spcAft>
              <a:buNone/>
            </a:pPr>
            <a:r>
              <a:rPr lang="en-US">
                <a:solidFill>
                  <a:schemeClr val="dk1"/>
                </a:solidFill>
              </a:rPr>
              <a:t>Filled missing “first affiliate tracked” with “untracked”.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Training set - 149,422 rows</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Test set - 64,029 rows</a:t>
            </a:r>
            <a:endParaRPr/>
          </a:p>
        </p:txBody>
      </p:sp>
      <p:sp>
        <p:nvSpPr>
          <p:cNvPr id="105" name="Google Shape;105;g1df4894497_0_30:notes"/>
          <p:cNvSpPr txBox="1"/>
          <p:nvPr>
            <p:ph idx="12" type="sldNum"/>
          </p:nvPr>
        </p:nvSpPr>
        <p:spPr>
          <a:xfrm>
            <a:off x="3970337" y="8829675"/>
            <a:ext cx="3038400" cy="465000"/>
          </a:xfrm>
          <a:prstGeom prst="rect">
            <a:avLst/>
          </a:prstGeom>
        </p:spPr>
        <p:txBody>
          <a:bodyPr anchorCtr="0" anchor="b" bIns="45625" lIns="91275" spcFirstLastPara="1" rIns="91275" wrap="square" tIns="456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1df4894497_0_101: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df4894497_0_101:notes"/>
          <p:cNvSpPr txBox="1"/>
          <p:nvPr>
            <p:ph idx="1" type="body"/>
          </p:nvPr>
        </p:nvSpPr>
        <p:spPr>
          <a:xfrm>
            <a:off x="700087" y="4414837"/>
            <a:ext cx="5610300" cy="4184700"/>
          </a:xfrm>
          <a:prstGeom prst="rect">
            <a:avLst/>
          </a:prstGeom>
        </p:spPr>
        <p:txBody>
          <a:bodyPr anchorCtr="0" anchor="t" bIns="91425" lIns="91425" spcFirstLastPara="1" rIns="91425" wrap="square" tIns="91425">
            <a:noAutofit/>
          </a:bodyPr>
          <a:lstStyle/>
          <a:p>
            <a:pPr indent="-139700" lvl="0" marL="342900" rtl="0" algn="l">
              <a:spcBef>
                <a:spcPts val="640"/>
              </a:spcBef>
              <a:spcAft>
                <a:spcPts val="0"/>
              </a:spcAft>
              <a:buNone/>
            </a:pPr>
            <a:r>
              <a:rPr lang="en-US" sz="1200"/>
              <a:t>Kush</a:t>
            </a:r>
            <a:endParaRPr sz="1200"/>
          </a:p>
          <a:p>
            <a:pPr indent="-139700" lvl="0" marL="342900" rtl="0" algn="l">
              <a:spcBef>
                <a:spcPts val="640"/>
              </a:spcBef>
              <a:spcAft>
                <a:spcPts val="0"/>
              </a:spcAft>
              <a:buNone/>
            </a:pPr>
            <a:r>
              <a:rPr lang="en-US" sz="1200"/>
              <a:t>We set the baseline using Multinomial Logistic Regression. </a:t>
            </a:r>
            <a:endParaRPr sz="1200"/>
          </a:p>
          <a:p>
            <a:pPr indent="-139700" lvl="0" marL="342900" rtl="0" algn="l">
              <a:spcBef>
                <a:spcPts val="640"/>
              </a:spcBef>
              <a:spcAft>
                <a:spcPts val="0"/>
              </a:spcAft>
              <a:buNone/>
            </a:pPr>
            <a:r>
              <a:rPr lang="en-US" sz="1150">
                <a:solidFill>
                  <a:srgbClr val="333333"/>
                </a:solidFill>
                <a:latin typeface="Georgia"/>
                <a:ea typeface="Georgia"/>
                <a:cs typeface="Georgia"/>
                <a:sym typeface="Georgia"/>
              </a:rPr>
              <a:t>It is also pretty robust to noise and can avoid overfitting.</a:t>
            </a:r>
            <a:endParaRPr sz="1200"/>
          </a:p>
        </p:txBody>
      </p:sp>
      <p:sp>
        <p:nvSpPr>
          <p:cNvPr id="113" name="Google Shape;113;g1df4894497_0_101:notes"/>
          <p:cNvSpPr txBox="1"/>
          <p:nvPr>
            <p:ph idx="12" type="sldNum"/>
          </p:nvPr>
        </p:nvSpPr>
        <p:spPr>
          <a:xfrm>
            <a:off x="3970337" y="8829675"/>
            <a:ext cx="3038400" cy="465000"/>
          </a:xfrm>
          <a:prstGeom prst="rect">
            <a:avLst/>
          </a:prstGeom>
        </p:spPr>
        <p:txBody>
          <a:bodyPr anchorCtr="0" anchor="b" bIns="45625" lIns="91275" spcFirstLastPara="1" rIns="91275" wrap="square" tIns="45625">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1df4894497_0_42: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df4894497_0_42:notes"/>
          <p:cNvSpPr txBox="1"/>
          <p:nvPr>
            <p:ph idx="1" type="body"/>
          </p:nvPr>
        </p:nvSpPr>
        <p:spPr>
          <a:xfrm>
            <a:off x="700087" y="4414837"/>
            <a:ext cx="5610300" cy="41847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Clr>
                <a:schemeClr val="dk1"/>
              </a:buClr>
              <a:buSzPts val="1100"/>
              <a:buFont typeface="Arial"/>
              <a:buNone/>
            </a:pPr>
            <a:r>
              <a:rPr lang="en-US" sz="1400">
                <a:solidFill>
                  <a:schemeClr val="dk1"/>
                </a:solidFill>
              </a:rPr>
              <a:t>Kush</a:t>
            </a:r>
            <a:endParaRPr sz="1400">
              <a:solidFill>
                <a:schemeClr val="dk1"/>
              </a:solidFill>
            </a:endParaRPr>
          </a:p>
          <a:p>
            <a:pPr indent="0" lvl="0" marL="0" rtl="0" algn="l">
              <a:spcBef>
                <a:spcPts val="640"/>
              </a:spcBef>
              <a:spcAft>
                <a:spcPts val="0"/>
              </a:spcAft>
              <a:buClr>
                <a:schemeClr val="dk1"/>
              </a:buClr>
              <a:buSzPts val="1100"/>
              <a:buFont typeface="Arial"/>
              <a:buNone/>
            </a:pPr>
            <a:r>
              <a:rPr lang="en-US" sz="1400">
                <a:solidFill>
                  <a:schemeClr val="dk1"/>
                </a:solidFill>
              </a:rPr>
              <a:t>High sensitivity of class 7 (NDF) is means that it classifies that class correctly roughly 88 times out of 100 times. </a:t>
            </a:r>
            <a:endParaRPr sz="1400">
              <a:solidFill>
                <a:schemeClr val="dk1"/>
              </a:solidFill>
            </a:endParaRPr>
          </a:p>
          <a:p>
            <a:pPr indent="0" lvl="0" marL="0" rtl="0" algn="l">
              <a:spcBef>
                <a:spcPts val="640"/>
              </a:spcBef>
              <a:spcAft>
                <a:spcPts val="0"/>
              </a:spcAft>
              <a:buClr>
                <a:schemeClr val="dk1"/>
              </a:buClr>
              <a:buSzPts val="1100"/>
              <a:buFont typeface="Arial"/>
              <a:buNone/>
            </a:pPr>
            <a:r>
              <a:rPr lang="en-US" sz="1400">
                <a:solidFill>
                  <a:schemeClr val="dk1"/>
                </a:solidFill>
              </a:rPr>
              <a:t>For Specificity - 31% of the times that the class was not NDF, it was classified correctly as not NDF.</a:t>
            </a:r>
            <a:endParaRPr/>
          </a:p>
        </p:txBody>
      </p:sp>
      <p:sp>
        <p:nvSpPr>
          <p:cNvPr id="122" name="Google Shape;122;g1df4894497_0_42:notes"/>
          <p:cNvSpPr txBox="1"/>
          <p:nvPr>
            <p:ph idx="12" type="sldNum"/>
          </p:nvPr>
        </p:nvSpPr>
        <p:spPr>
          <a:xfrm>
            <a:off x="3970337" y="8829675"/>
            <a:ext cx="3038400" cy="465000"/>
          </a:xfrm>
          <a:prstGeom prst="rect">
            <a:avLst/>
          </a:prstGeom>
        </p:spPr>
        <p:txBody>
          <a:bodyPr anchorCtr="0" anchor="b" bIns="45625" lIns="91275" spcFirstLastPara="1" rIns="91275" wrap="square" tIns="456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1df4894497_0_112:notes"/>
          <p:cNvSpPr/>
          <p:nvPr>
            <p:ph idx="2" type="sldImg"/>
          </p:nvPr>
        </p:nvSpPr>
        <p:spPr>
          <a:xfrm>
            <a:off x="1181100" y="696912"/>
            <a:ext cx="4648200" cy="34863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df4894497_0_112:notes"/>
          <p:cNvSpPr txBox="1"/>
          <p:nvPr>
            <p:ph idx="1" type="body"/>
          </p:nvPr>
        </p:nvSpPr>
        <p:spPr>
          <a:xfrm>
            <a:off x="700087" y="4414837"/>
            <a:ext cx="5610300" cy="418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150">
                <a:solidFill>
                  <a:srgbClr val="666666"/>
                </a:solidFill>
                <a:highlight>
                  <a:srgbClr val="FFFFFF"/>
                </a:highlight>
              </a:rPr>
              <a:t>Kush</a:t>
            </a:r>
            <a:endParaRPr sz="1150">
              <a:solidFill>
                <a:srgbClr val="666666"/>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1150">
                <a:solidFill>
                  <a:srgbClr val="666666"/>
                </a:solidFill>
                <a:highlight>
                  <a:srgbClr val="FFFFFF"/>
                </a:highlight>
              </a:rPr>
              <a:t>they’re fast and scalable, and you don’t have to worry about tuning a bunch of parameters like you do with SVMs, so they seem to be quite popular these days.</a:t>
            </a:r>
            <a:endParaRPr sz="1150">
              <a:solidFill>
                <a:srgbClr val="666666"/>
              </a:solidFill>
              <a:highlight>
                <a:srgbClr val="FFFFFF"/>
              </a:highlight>
            </a:endParaRPr>
          </a:p>
          <a:p>
            <a:pPr indent="-139700" lvl="0" marL="342900" rtl="0" algn="l">
              <a:spcBef>
                <a:spcPts val="640"/>
              </a:spcBef>
              <a:spcAft>
                <a:spcPts val="0"/>
              </a:spcAft>
              <a:buNone/>
            </a:pPr>
            <a:r>
              <a:t/>
            </a:r>
            <a:endParaRPr/>
          </a:p>
        </p:txBody>
      </p:sp>
      <p:sp>
        <p:nvSpPr>
          <p:cNvPr id="132" name="Google Shape;132;g1df4894497_0_112:notes"/>
          <p:cNvSpPr txBox="1"/>
          <p:nvPr>
            <p:ph idx="12" type="sldNum"/>
          </p:nvPr>
        </p:nvSpPr>
        <p:spPr>
          <a:xfrm>
            <a:off x="3970337" y="8829675"/>
            <a:ext cx="3038400" cy="465000"/>
          </a:xfrm>
          <a:prstGeom prst="rect">
            <a:avLst/>
          </a:prstGeom>
        </p:spPr>
        <p:txBody>
          <a:bodyPr anchorCtr="0" anchor="b" bIns="45625" lIns="91275" spcFirstLastPara="1" rIns="91275" wrap="square" tIns="45625">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1pPr>
            <a:lvl2pPr indent="0" lvl="1"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2pPr>
            <a:lvl3pPr indent="0" lvl="2"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3pPr>
            <a:lvl4pPr indent="0" lvl="3"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4pPr>
            <a:lvl5pPr indent="0" lvl="4"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5pPr>
            <a:lvl6pPr indent="0" lvl="5" marL="4572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6pPr>
            <a:lvl7pPr indent="0" lvl="6" marL="9144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7pPr>
            <a:lvl8pPr indent="0" lvl="7" marL="13716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8pPr>
            <a:lvl9pPr indent="0" lvl="8" marL="18288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9pPr>
          </a:lstStyle>
          <a:p/>
        </p:txBody>
      </p:sp>
      <p:sp>
        <p:nvSpPr>
          <p:cNvPr id="16" name="Google Shape;16;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0" lvl="5" marL="2286000" marR="0" rtl="0" algn="ctr">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0" lvl="6" marL="2743200" marR="0" rtl="0" algn="ctr">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0" lvl="7" marL="3200400" marR="0" rtl="0" algn="ctr">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0" lvl="8" marL="3657600" marR="0" rtl="0" algn="ctr">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11"/>
          <p:cNvSpPr txBox="1"/>
          <p:nvPr>
            <p:ph type="title"/>
          </p:nvPr>
        </p:nvSpPr>
        <p:spPr>
          <a:xfrm>
            <a:off x="482600" y="1036637"/>
            <a:ext cx="8229600" cy="9398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1pPr>
            <a:lvl2pPr indent="0" lvl="1"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2pPr>
            <a:lvl3pPr indent="0" lvl="2"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3pPr>
            <a:lvl4pPr indent="0" lvl="3"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4pPr>
            <a:lvl5pPr indent="0" lvl="4"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5pPr>
            <a:lvl6pPr indent="0" lvl="5" marL="4572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6pPr>
            <a:lvl7pPr indent="0" lvl="6" marL="9144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7pPr>
            <a:lvl8pPr indent="0" lvl="7" marL="13716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8pPr>
            <a:lvl9pPr indent="0" lvl="8" marL="18288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1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1pPr>
            <a:lvl2pPr indent="0" lvl="1"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2pPr>
            <a:lvl3pPr indent="0" lvl="2"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3pPr>
            <a:lvl4pPr indent="0" lvl="3"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4pPr>
            <a:lvl5pPr indent="0" lvl="4"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5pPr>
            <a:lvl6pPr indent="0" lvl="5" marL="4572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6pPr>
            <a:lvl7pPr indent="0" lvl="6" marL="9144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7pPr>
            <a:lvl8pPr indent="0" lvl="7" marL="13716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8pPr>
            <a:lvl9pPr indent="0" lvl="8" marL="18288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9pPr>
          </a:lstStyle>
          <a:p/>
        </p:txBody>
      </p:sp>
      <p:sp>
        <p:nvSpPr>
          <p:cNvPr id="47" name="Google Shape;47;p12"/>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9pPr>
          </a:lstStyle>
          <a:p/>
        </p:txBody>
      </p:sp>
      <p:sp>
        <p:nvSpPr>
          <p:cNvPr id="48" name="Google Shape;48;p12"/>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9" name="Google Shape;49;p12"/>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800"/>
              <a:buFont typeface="Arial"/>
              <a:buNone/>
              <a:defRPr b="1" i="0" sz="1600" u="none" cap="none" strike="noStrike">
                <a:solidFill>
                  <a:schemeClr val="dk1"/>
                </a:solidFill>
                <a:latin typeface="Arial"/>
                <a:ea typeface="Arial"/>
                <a:cs typeface="Arial"/>
                <a:sym typeface="Arial"/>
              </a:defRPr>
            </a:lvl9pPr>
          </a:lstStyle>
          <a:p/>
        </p:txBody>
      </p:sp>
      <p:sp>
        <p:nvSpPr>
          <p:cNvPr id="50" name="Google Shape;50;p12"/>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1" name="Shape 51"/>
        <p:cNvGrpSpPr/>
        <p:nvPr/>
      </p:nvGrpSpPr>
      <p:grpSpPr>
        <a:xfrm>
          <a:off x="0" y="0"/>
          <a:ext cx="0" cy="0"/>
          <a:chOff x="0" y="0"/>
          <a:chExt cx="0" cy="0"/>
        </a:xfrm>
      </p:grpSpPr>
      <p:sp>
        <p:nvSpPr>
          <p:cNvPr id="52" name="Google Shape;52;p13"/>
          <p:cNvSpPr txBox="1"/>
          <p:nvPr>
            <p:ph type="title"/>
          </p:nvPr>
        </p:nvSpPr>
        <p:spPr>
          <a:xfrm>
            <a:off x="482600" y="1036637"/>
            <a:ext cx="8229600" cy="9398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1pPr>
            <a:lvl2pPr indent="0" lvl="1"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2pPr>
            <a:lvl3pPr indent="0" lvl="2"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3pPr>
            <a:lvl4pPr indent="0" lvl="3"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4pPr>
            <a:lvl5pPr indent="0" lvl="4"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5pPr>
            <a:lvl6pPr indent="0" lvl="5" marL="4572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6pPr>
            <a:lvl7pPr indent="0" lvl="6" marL="9144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7pPr>
            <a:lvl8pPr indent="0" lvl="7" marL="13716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8pPr>
            <a:lvl9pPr indent="0" lvl="8" marL="18288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9pPr>
          </a:lstStyle>
          <a:p/>
        </p:txBody>
      </p:sp>
      <p:sp>
        <p:nvSpPr>
          <p:cNvPr id="53" name="Google Shape;53;p13"/>
          <p:cNvSpPr txBox="1"/>
          <p:nvPr>
            <p:ph idx="1" type="body"/>
          </p:nvPr>
        </p:nvSpPr>
        <p:spPr>
          <a:xfrm>
            <a:off x="520700" y="2133600"/>
            <a:ext cx="3962400" cy="40513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4" name="Google Shape;54;p13"/>
          <p:cNvSpPr txBox="1"/>
          <p:nvPr>
            <p:ph idx="2" type="body"/>
          </p:nvPr>
        </p:nvSpPr>
        <p:spPr>
          <a:xfrm>
            <a:off x="4635500" y="2133600"/>
            <a:ext cx="3962400" cy="40513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5" name="Shape 55"/>
        <p:cNvGrpSpPr/>
        <p:nvPr/>
      </p:nvGrpSpPr>
      <p:grpSpPr>
        <a:xfrm>
          <a:off x="0" y="0"/>
          <a:ext cx="0" cy="0"/>
          <a:chOff x="0" y="0"/>
          <a:chExt cx="0" cy="0"/>
        </a:xfrm>
      </p:grpSpPr>
      <p:sp>
        <p:nvSpPr>
          <p:cNvPr id="56" name="Google Shape;56;p1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rgbClr val="990000"/>
                </a:solidFill>
                <a:latin typeface="Arial"/>
                <a:ea typeface="Arial"/>
                <a:cs typeface="Arial"/>
                <a:sym typeface="Arial"/>
              </a:defRPr>
            </a:lvl1pPr>
            <a:lvl2pPr indent="0" lvl="1"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2pPr>
            <a:lvl3pPr indent="0" lvl="2"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3pPr>
            <a:lvl4pPr indent="0" lvl="3"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4pPr>
            <a:lvl5pPr indent="0" lvl="4"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5pPr>
            <a:lvl6pPr indent="0" lvl="5" marL="4572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6pPr>
            <a:lvl7pPr indent="0" lvl="6" marL="9144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7pPr>
            <a:lvl8pPr indent="0" lvl="7" marL="13716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8pPr>
            <a:lvl9pPr indent="0" lvl="8" marL="18288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9pPr>
          </a:lstStyle>
          <a:p/>
        </p:txBody>
      </p:sp>
      <p:sp>
        <p:nvSpPr>
          <p:cNvPr id="57" name="Google Shape;57;p1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32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2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24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20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8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8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8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8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800"/>
              <a:buFont typeface="Arial"/>
              <a:buNone/>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82600" y="1036637"/>
            <a:ext cx="8229600" cy="9398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1pPr>
            <a:lvl2pPr indent="0" lvl="1"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2pPr>
            <a:lvl3pPr indent="0" lvl="2"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3pPr>
            <a:lvl4pPr indent="0" lvl="3"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4pPr>
            <a:lvl5pPr indent="0" lvl="4"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5pPr>
            <a:lvl6pPr indent="0" lvl="5" marL="4572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6pPr>
            <a:lvl7pPr indent="0" lvl="6" marL="9144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7pPr>
            <a:lvl8pPr indent="0" lvl="7" marL="13716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8pPr>
            <a:lvl9pPr indent="0" lvl="8" marL="18288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9pPr>
          </a:lstStyle>
          <a:p/>
        </p:txBody>
      </p:sp>
      <p:sp>
        <p:nvSpPr>
          <p:cNvPr id="19" name="Google Shape;19;p3"/>
          <p:cNvSpPr txBox="1"/>
          <p:nvPr>
            <p:ph idx="1" type="body"/>
          </p:nvPr>
        </p:nvSpPr>
        <p:spPr>
          <a:xfrm>
            <a:off x="520700" y="2133600"/>
            <a:ext cx="8077200" cy="40513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20" name="Shape 20"/>
        <p:cNvGrpSpPr/>
        <p:nvPr/>
      </p:nvGrpSpPr>
      <p:grpSpPr>
        <a:xfrm>
          <a:off x="0" y="0"/>
          <a:ext cx="0" cy="0"/>
          <a:chOff x="0" y="0"/>
          <a:chExt cx="0" cy="0"/>
        </a:xfrm>
      </p:grpSpPr>
      <p:sp>
        <p:nvSpPr>
          <p:cNvPr id="21" name="Google Shape;21;p4"/>
          <p:cNvSpPr txBox="1"/>
          <p:nvPr>
            <p:ph type="title"/>
          </p:nvPr>
        </p:nvSpPr>
        <p:spPr>
          <a:xfrm>
            <a:off x="482600" y="1036638"/>
            <a:ext cx="8229600" cy="9398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1pPr>
            <a:lvl2pPr indent="0" lvl="1"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2pPr>
            <a:lvl3pPr indent="0" lvl="2"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3pPr>
            <a:lvl4pPr indent="0" lvl="3"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4pPr>
            <a:lvl5pPr indent="0" lvl="4"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5pPr>
            <a:lvl6pPr indent="0" lvl="5" marL="4572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6pPr>
            <a:lvl7pPr indent="0" lvl="6" marL="9144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7pPr>
            <a:lvl8pPr indent="0" lvl="7" marL="13716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8pPr>
            <a:lvl9pPr indent="0" lvl="8" marL="18288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9pPr>
          </a:lstStyle>
          <a:p/>
        </p:txBody>
      </p:sp>
      <p:sp>
        <p:nvSpPr>
          <p:cNvPr id="22" name="Google Shape;22;p4"/>
          <p:cNvSpPr txBox="1"/>
          <p:nvPr>
            <p:ph idx="1" type="body"/>
          </p:nvPr>
        </p:nvSpPr>
        <p:spPr>
          <a:xfrm>
            <a:off x="520700" y="2133600"/>
            <a:ext cx="3962400" cy="40513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3" name="Google Shape;23;p4"/>
          <p:cNvSpPr txBox="1"/>
          <p:nvPr>
            <p:ph idx="2" type="body"/>
          </p:nvPr>
        </p:nvSpPr>
        <p:spPr>
          <a:xfrm>
            <a:off x="4635500" y="2133600"/>
            <a:ext cx="3962400" cy="40513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Text" type="objAndTx">
  <p:cSld name="OBJECT_AND_TEXT">
    <p:spTree>
      <p:nvGrpSpPr>
        <p:cNvPr id="24" name="Shape 24"/>
        <p:cNvGrpSpPr/>
        <p:nvPr/>
      </p:nvGrpSpPr>
      <p:grpSpPr>
        <a:xfrm>
          <a:off x="0" y="0"/>
          <a:ext cx="0" cy="0"/>
          <a:chOff x="0" y="0"/>
          <a:chExt cx="0" cy="0"/>
        </a:xfrm>
      </p:grpSpPr>
      <p:sp>
        <p:nvSpPr>
          <p:cNvPr id="25" name="Google Shape;25;p5"/>
          <p:cNvSpPr txBox="1"/>
          <p:nvPr>
            <p:ph type="title"/>
          </p:nvPr>
        </p:nvSpPr>
        <p:spPr>
          <a:xfrm>
            <a:off x="482600" y="1036638"/>
            <a:ext cx="8229600" cy="9398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1pPr>
            <a:lvl2pPr indent="0" lvl="1"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2pPr>
            <a:lvl3pPr indent="0" lvl="2"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3pPr>
            <a:lvl4pPr indent="0" lvl="3"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4pPr>
            <a:lvl5pPr indent="0" lvl="4"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5pPr>
            <a:lvl6pPr indent="0" lvl="5" marL="4572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6pPr>
            <a:lvl7pPr indent="0" lvl="6" marL="9144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7pPr>
            <a:lvl8pPr indent="0" lvl="7" marL="13716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8pPr>
            <a:lvl9pPr indent="0" lvl="8" marL="18288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9pPr>
          </a:lstStyle>
          <a:p/>
        </p:txBody>
      </p:sp>
      <p:sp>
        <p:nvSpPr>
          <p:cNvPr id="26" name="Google Shape;26;p5"/>
          <p:cNvSpPr txBox="1"/>
          <p:nvPr>
            <p:ph idx="1" type="body"/>
          </p:nvPr>
        </p:nvSpPr>
        <p:spPr>
          <a:xfrm>
            <a:off x="520700" y="2133600"/>
            <a:ext cx="3962400" cy="40513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5"/>
          <p:cNvSpPr txBox="1"/>
          <p:nvPr>
            <p:ph idx="2" type="body"/>
          </p:nvPr>
        </p:nvSpPr>
        <p:spPr>
          <a:xfrm>
            <a:off x="4635500" y="2133600"/>
            <a:ext cx="3962400" cy="40513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8" name="Shape 28"/>
        <p:cNvGrpSpPr/>
        <p:nvPr/>
      </p:nvGrpSpPr>
      <p:grpSpPr>
        <a:xfrm>
          <a:off x="0" y="0"/>
          <a:ext cx="0" cy="0"/>
          <a:chOff x="0" y="0"/>
          <a:chExt cx="0" cy="0"/>
        </a:xfrm>
      </p:grpSpPr>
      <p:sp>
        <p:nvSpPr>
          <p:cNvPr id="29" name="Google Shape;29;p6"/>
          <p:cNvSpPr txBox="1"/>
          <p:nvPr>
            <p:ph type="title"/>
          </p:nvPr>
        </p:nvSpPr>
        <p:spPr>
          <a:xfrm rot="5400000">
            <a:off x="5109369" y="2582069"/>
            <a:ext cx="5148262" cy="20574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1pPr>
            <a:lvl2pPr indent="0" lvl="1"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2pPr>
            <a:lvl3pPr indent="0" lvl="2"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3pPr>
            <a:lvl4pPr indent="0" lvl="3"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4pPr>
            <a:lvl5pPr indent="0" lvl="4"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5pPr>
            <a:lvl6pPr indent="0" lvl="5" marL="4572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6pPr>
            <a:lvl7pPr indent="0" lvl="6" marL="9144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7pPr>
            <a:lvl8pPr indent="0" lvl="7" marL="13716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8pPr>
            <a:lvl9pPr indent="0" lvl="8" marL="18288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9pPr>
          </a:lstStyle>
          <a:p/>
        </p:txBody>
      </p:sp>
      <p:sp>
        <p:nvSpPr>
          <p:cNvPr id="30" name="Google Shape;30;p6"/>
          <p:cNvSpPr txBox="1"/>
          <p:nvPr>
            <p:ph idx="1" type="body"/>
          </p:nvPr>
        </p:nvSpPr>
        <p:spPr>
          <a:xfrm rot="5400000">
            <a:off x="918369" y="600869"/>
            <a:ext cx="5148262"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1" name="Shape 31"/>
        <p:cNvGrpSpPr/>
        <p:nvPr/>
      </p:nvGrpSpPr>
      <p:grpSpPr>
        <a:xfrm>
          <a:off x="0" y="0"/>
          <a:ext cx="0" cy="0"/>
          <a:chOff x="0" y="0"/>
          <a:chExt cx="0" cy="0"/>
        </a:xfrm>
      </p:grpSpPr>
      <p:sp>
        <p:nvSpPr>
          <p:cNvPr id="32" name="Google Shape;32;p7"/>
          <p:cNvSpPr txBox="1"/>
          <p:nvPr>
            <p:ph type="title"/>
          </p:nvPr>
        </p:nvSpPr>
        <p:spPr>
          <a:xfrm>
            <a:off x="482600" y="1036637"/>
            <a:ext cx="8229600" cy="9398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1pPr>
            <a:lvl2pPr indent="0" lvl="1"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2pPr>
            <a:lvl3pPr indent="0" lvl="2"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3pPr>
            <a:lvl4pPr indent="0" lvl="3"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4pPr>
            <a:lvl5pPr indent="0" lvl="4"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5pPr>
            <a:lvl6pPr indent="0" lvl="5" marL="4572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6pPr>
            <a:lvl7pPr indent="0" lvl="6" marL="9144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7pPr>
            <a:lvl8pPr indent="0" lvl="7" marL="13716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8pPr>
            <a:lvl9pPr indent="0" lvl="8" marL="18288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9pPr>
          </a:lstStyle>
          <a:p/>
        </p:txBody>
      </p:sp>
      <p:sp>
        <p:nvSpPr>
          <p:cNvPr id="33" name="Google Shape;33;p7"/>
          <p:cNvSpPr txBox="1"/>
          <p:nvPr>
            <p:ph idx="1" type="body"/>
          </p:nvPr>
        </p:nvSpPr>
        <p:spPr>
          <a:xfrm rot="5400000">
            <a:off x="2533650" y="120650"/>
            <a:ext cx="4051300" cy="80772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4" name="Shape 34"/>
        <p:cNvGrpSpPr/>
        <p:nvPr/>
      </p:nvGrpSpPr>
      <p:grpSpPr>
        <a:xfrm>
          <a:off x="0" y="0"/>
          <a:ext cx="0" cy="0"/>
          <a:chOff x="0" y="0"/>
          <a:chExt cx="0" cy="0"/>
        </a:xfrm>
      </p:grpSpPr>
      <p:sp>
        <p:nvSpPr>
          <p:cNvPr id="35" name="Google Shape;35;p8"/>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rgbClr val="990000"/>
                </a:solidFill>
                <a:latin typeface="Arial"/>
                <a:ea typeface="Arial"/>
                <a:cs typeface="Arial"/>
                <a:sym typeface="Arial"/>
              </a:defRPr>
            </a:lvl1pPr>
            <a:lvl2pPr indent="0" lvl="1"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2pPr>
            <a:lvl3pPr indent="0" lvl="2"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3pPr>
            <a:lvl4pPr indent="0" lvl="3"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4pPr>
            <a:lvl5pPr indent="0" lvl="4"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5pPr>
            <a:lvl6pPr indent="0" lvl="5" marL="4572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6pPr>
            <a:lvl7pPr indent="0" lvl="6" marL="9144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7pPr>
            <a:lvl8pPr indent="0" lvl="7" marL="13716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8pPr>
            <a:lvl9pPr indent="0" lvl="8" marL="18288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9pPr>
          </a:lstStyle>
          <a:p/>
        </p:txBody>
      </p:sp>
      <p:sp>
        <p:nvSpPr>
          <p:cNvPr id="36" name="Google Shape;36;p8"/>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37" name="Google Shape;37;p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8" name="Shape 38"/>
        <p:cNvGrpSpPr/>
        <p:nvPr/>
      </p:nvGrpSpPr>
      <p:grpSpPr>
        <a:xfrm>
          <a:off x="0" y="0"/>
          <a:ext cx="0" cy="0"/>
          <a:chOff x="0" y="0"/>
          <a:chExt cx="0" cy="0"/>
        </a:xfrm>
      </p:grpSpPr>
      <p:sp>
        <p:nvSpPr>
          <p:cNvPr id="39" name="Google Shape;39;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rgbClr val="990000"/>
                </a:solidFill>
                <a:latin typeface="Arial"/>
                <a:ea typeface="Arial"/>
                <a:cs typeface="Arial"/>
                <a:sym typeface="Arial"/>
              </a:defRPr>
            </a:lvl1pPr>
            <a:lvl2pPr indent="0" lvl="1"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2pPr>
            <a:lvl3pPr indent="0" lvl="2"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3pPr>
            <a:lvl4pPr indent="0" lvl="3"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4pPr>
            <a:lvl5pPr indent="0" lvl="4"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5pPr>
            <a:lvl6pPr indent="0" lvl="5" marL="4572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6pPr>
            <a:lvl7pPr indent="0" lvl="6" marL="9144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7pPr>
            <a:lvl8pPr indent="0" lvl="7" marL="13716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8pPr>
            <a:lvl9pPr indent="0" lvl="8" marL="18288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9pPr>
          </a:lstStyle>
          <a:p/>
        </p:txBody>
      </p:sp>
      <p:sp>
        <p:nvSpPr>
          <p:cNvPr id="40" name="Google Shape;40;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1" name="Google Shape;41;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1800"/>
              <a:buFont typeface="Arial"/>
              <a:buNone/>
              <a:defRPr b="0" i="0" sz="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2" name="Shape 4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descr="ppt-header-gradientandicons" id="10" name="Google Shape;10;p1"/>
          <p:cNvPicPr preferRelativeResize="0"/>
          <p:nvPr/>
        </p:nvPicPr>
        <p:blipFill rotWithShape="1">
          <a:blip r:embed="rId1">
            <a:alphaModFix/>
          </a:blip>
          <a:srcRect b="0" l="0" r="0" t="0"/>
          <a:stretch/>
        </p:blipFill>
        <p:spPr>
          <a:xfrm>
            <a:off x="0" y="0"/>
            <a:ext cx="9144000" cy="1038225"/>
          </a:xfrm>
          <a:prstGeom prst="rect">
            <a:avLst/>
          </a:prstGeom>
          <a:noFill/>
          <a:ln>
            <a:noFill/>
          </a:ln>
        </p:spPr>
      </p:pic>
      <p:sp>
        <p:nvSpPr>
          <p:cNvPr id="11" name="Google Shape;11;p1"/>
          <p:cNvSpPr txBox="1"/>
          <p:nvPr>
            <p:ph idx="1" type="body"/>
          </p:nvPr>
        </p:nvSpPr>
        <p:spPr>
          <a:xfrm>
            <a:off x="520700" y="2133600"/>
            <a:ext cx="8077200" cy="40513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nvSpPr>
        <p:spPr>
          <a:xfrm>
            <a:off x="914400" y="6553200"/>
            <a:ext cx="82296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2"/>
              </a:buClr>
              <a:buFont typeface="Arial"/>
              <a:buNone/>
            </a:pPr>
            <a:r>
              <a:rPr b="0" i="0" lang="en-US" sz="1400" u="none" cap="none" strike="noStrike">
                <a:solidFill>
                  <a:schemeClr val="lt2"/>
                </a:solidFill>
                <a:latin typeface="Arial"/>
                <a:ea typeface="Arial"/>
                <a:cs typeface="Arial"/>
                <a:sym typeface="Arial"/>
              </a:rPr>
              <a:t>© </a:t>
            </a:r>
            <a:r>
              <a:rPr b="0" i="0" lang="en-US" sz="1000" u="none" cap="none" strike="noStrike">
                <a:solidFill>
                  <a:schemeClr val="lt2"/>
                </a:solidFill>
                <a:latin typeface="Arial"/>
                <a:ea typeface="Arial"/>
                <a:cs typeface="Arial"/>
                <a:sym typeface="Arial"/>
              </a:rPr>
              <a:t>Copyright 2016</a:t>
            </a:r>
            <a:endParaRPr/>
          </a:p>
        </p:txBody>
      </p:sp>
      <p:sp>
        <p:nvSpPr>
          <p:cNvPr id="13" name="Google Shape;13;p1"/>
          <p:cNvSpPr txBox="1"/>
          <p:nvPr>
            <p:ph type="title"/>
          </p:nvPr>
        </p:nvSpPr>
        <p:spPr>
          <a:xfrm>
            <a:off x="482600" y="1036637"/>
            <a:ext cx="8229600" cy="9398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1pPr>
            <a:lvl2pPr indent="0" lvl="1"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2pPr>
            <a:lvl3pPr indent="0" lvl="2"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3pPr>
            <a:lvl4pPr indent="0" lvl="3"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4pPr>
            <a:lvl5pPr indent="0" lvl="4" marL="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5pPr>
            <a:lvl6pPr indent="0" lvl="5" marL="4572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6pPr>
            <a:lvl7pPr indent="0" lvl="6" marL="9144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7pPr>
            <a:lvl8pPr indent="0" lvl="7" marL="13716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8pPr>
            <a:lvl9pPr indent="0" lvl="8" marL="1828800" marR="0" rtl="0" algn="ctr">
              <a:spcBef>
                <a:spcPts val="0"/>
              </a:spcBef>
              <a:spcAft>
                <a:spcPts val="0"/>
              </a:spcAft>
              <a:buSzPts val="1400"/>
              <a:buNone/>
              <a:defRPr b="1" i="0" sz="4000" u="none" cap="none" strike="noStrike">
                <a:solidFill>
                  <a:srgbClr val="99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image" Target="../media/image2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2.png"/><Relationship Id="rId6"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5"/>
          <p:cNvSpPr txBox="1"/>
          <p:nvPr/>
        </p:nvSpPr>
        <p:spPr>
          <a:xfrm>
            <a:off x="5929675" y="4776887"/>
            <a:ext cx="3330600" cy="175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i="0" lang="en-US" sz="1800" u="none" cap="none" strike="noStrike">
                <a:solidFill>
                  <a:schemeClr val="dk1"/>
                </a:solidFill>
                <a:latin typeface="Bree Serif"/>
                <a:ea typeface="Bree Serif"/>
                <a:cs typeface="Bree Serif"/>
                <a:sym typeface="Bree Serif"/>
              </a:rPr>
              <a:t>Kushagra Sinha</a:t>
            </a:r>
            <a:endParaRPr>
              <a:latin typeface="Bree Serif"/>
              <a:ea typeface="Bree Serif"/>
              <a:cs typeface="Bree Serif"/>
              <a:sym typeface="Bree Serif"/>
            </a:endParaRPr>
          </a:p>
          <a:p>
            <a:pPr indent="0" lvl="0" marL="0" marR="0" rtl="0" algn="l">
              <a:lnSpc>
                <a:spcPct val="100000"/>
              </a:lnSpc>
              <a:spcBef>
                <a:spcPts val="0"/>
              </a:spcBef>
              <a:spcAft>
                <a:spcPts val="0"/>
              </a:spcAft>
              <a:buClr>
                <a:schemeClr val="dk1"/>
              </a:buClr>
              <a:buFont typeface="Arial"/>
              <a:buNone/>
            </a:pPr>
            <a:r>
              <a:rPr i="0" lang="en-US" sz="1800" u="none" cap="none" strike="noStrike">
                <a:solidFill>
                  <a:schemeClr val="dk1"/>
                </a:solidFill>
                <a:latin typeface="Bree Serif"/>
                <a:ea typeface="Bree Serif"/>
                <a:cs typeface="Bree Serif"/>
                <a:sym typeface="Bree Serif"/>
              </a:rPr>
              <a:t>Sagar Khanwalkar</a:t>
            </a:r>
            <a:endParaRPr>
              <a:latin typeface="Bree Serif"/>
              <a:ea typeface="Bree Serif"/>
              <a:cs typeface="Bree Serif"/>
              <a:sym typeface="Bree Serif"/>
            </a:endParaRPr>
          </a:p>
          <a:p>
            <a:pPr indent="0" lvl="0" marL="0" marR="0" rtl="0" algn="l">
              <a:lnSpc>
                <a:spcPct val="100000"/>
              </a:lnSpc>
              <a:spcBef>
                <a:spcPts val="0"/>
              </a:spcBef>
              <a:spcAft>
                <a:spcPts val="0"/>
              </a:spcAft>
              <a:buClr>
                <a:schemeClr val="dk1"/>
              </a:buClr>
              <a:buFont typeface="Arial"/>
              <a:buNone/>
            </a:pPr>
            <a:r>
              <a:rPr i="0" lang="en-US" sz="1800" u="none" cap="none" strike="noStrike">
                <a:solidFill>
                  <a:schemeClr val="dk1"/>
                </a:solidFill>
                <a:latin typeface="Bree Serif"/>
                <a:ea typeface="Bree Serif"/>
                <a:cs typeface="Bree Serif"/>
                <a:sym typeface="Bree Serif"/>
              </a:rPr>
              <a:t>Shambhavi Kumar</a:t>
            </a:r>
            <a:endParaRPr>
              <a:latin typeface="Bree Serif"/>
              <a:ea typeface="Bree Serif"/>
              <a:cs typeface="Bree Serif"/>
              <a:sym typeface="Bree Serif"/>
            </a:endParaRPr>
          </a:p>
          <a:p>
            <a:pPr indent="0" lvl="0" marL="0" marR="0" rtl="0" algn="l">
              <a:lnSpc>
                <a:spcPct val="100000"/>
              </a:lnSpc>
              <a:spcBef>
                <a:spcPts val="0"/>
              </a:spcBef>
              <a:spcAft>
                <a:spcPts val="0"/>
              </a:spcAft>
              <a:buClr>
                <a:schemeClr val="dk1"/>
              </a:buClr>
              <a:buFont typeface="Arial"/>
              <a:buNone/>
            </a:pPr>
            <a:r>
              <a:rPr i="0" lang="en-US" sz="1800" u="none" cap="none" strike="noStrike">
                <a:solidFill>
                  <a:schemeClr val="dk1"/>
                </a:solidFill>
                <a:latin typeface="Bree Serif"/>
                <a:ea typeface="Bree Serif"/>
                <a:cs typeface="Bree Serif"/>
                <a:sym typeface="Bree Serif"/>
              </a:rPr>
              <a:t>Suvrodeep Ghosh</a:t>
            </a:r>
            <a:endParaRPr>
              <a:latin typeface="Bree Serif"/>
              <a:ea typeface="Bree Serif"/>
              <a:cs typeface="Bree Serif"/>
              <a:sym typeface="Bree Serif"/>
            </a:endParaRPr>
          </a:p>
          <a:p>
            <a:pPr indent="0" lvl="0" marL="0" marR="0" rtl="0" algn="l">
              <a:lnSpc>
                <a:spcPct val="100000"/>
              </a:lnSpc>
              <a:spcBef>
                <a:spcPts val="0"/>
              </a:spcBef>
              <a:spcAft>
                <a:spcPts val="0"/>
              </a:spcAft>
              <a:buClr>
                <a:schemeClr val="dk1"/>
              </a:buClr>
              <a:buFont typeface="Arial"/>
              <a:buNone/>
            </a:pPr>
            <a:r>
              <a:rPr i="0" lang="en-US" sz="1800" u="none" cap="none" strike="noStrike">
                <a:solidFill>
                  <a:schemeClr val="dk1"/>
                </a:solidFill>
                <a:latin typeface="Bree Serif"/>
                <a:ea typeface="Bree Serif"/>
                <a:cs typeface="Bree Serif"/>
                <a:sym typeface="Bree Serif"/>
              </a:rPr>
              <a:t>Yasho Vardhan</a:t>
            </a:r>
            <a:endParaRPr>
              <a:latin typeface="Bree Serif"/>
              <a:ea typeface="Bree Serif"/>
              <a:cs typeface="Bree Serif"/>
              <a:sym typeface="Bree Serif"/>
            </a:endParaRPr>
          </a:p>
        </p:txBody>
      </p:sp>
      <p:sp>
        <p:nvSpPr>
          <p:cNvPr id="63" name="Google Shape;63;p15"/>
          <p:cNvSpPr txBox="1"/>
          <p:nvPr/>
        </p:nvSpPr>
        <p:spPr>
          <a:xfrm>
            <a:off x="7967662" y="6530975"/>
            <a:ext cx="1176337" cy="3270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64" name="Google Shape;64;p15"/>
          <p:cNvPicPr preferRelativeResize="0"/>
          <p:nvPr/>
        </p:nvPicPr>
        <p:blipFill rotWithShape="1">
          <a:blip r:embed="rId3">
            <a:alphaModFix/>
          </a:blip>
          <a:srcRect b="0" l="0" r="0" t="0"/>
          <a:stretch/>
        </p:blipFill>
        <p:spPr>
          <a:xfrm>
            <a:off x="1932762" y="1442000"/>
            <a:ext cx="5278500" cy="1649400"/>
          </a:xfrm>
          <a:prstGeom prst="rect">
            <a:avLst/>
          </a:prstGeom>
          <a:noFill/>
          <a:ln>
            <a:noFill/>
          </a:ln>
        </p:spPr>
      </p:pic>
      <p:sp>
        <p:nvSpPr>
          <p:cNvPr id="65" name="Google Shape;65;p15"/>
          <p:cNvSpPr txBox="1"/>
          <p:nvPr/>
        </p:nvSpPr>
        <p:spPr>
          <a:xfrm>
            <a:off x="929850" y="3580138"/>
            <a:ext cx="72843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1" lang="en-US" sz="4000">
                <a:solidFill>
                  <a:schemeClr val="dk1"/>
                </a:solidFill>
                <a:latin typeface="Bree Serif"/>
                <a:ea typeface="Bree Serif"/>
                <a:cs typeface="Bree Serif"/>
                <a:sym typeface="Bree Serif"/>
              </a:rPr>
              <a:t>Airbnb’s </a:t>
            </a:r>
            <a:r>
              <a:rPr b="1" i="0" lang="en-US" sz="4000" u="none">
                <a:solidFill>
                  <a:schemeClr val="dk1"/>
                </a:solidFill>
                <a:latin typeface="Bree Serif"/>
                <a:ea typeface="Bree Serif"/>
                <a:cs typeface="Bree Serif"/>
                <a:sym typeface="Bree Serif"/>
              </a:rPr>
              <a:t>New User Bookings</a:t>
            </a:r>
            <a:endParaRPr>
              <a:latin typeface="Bree Serif"/>
              <a:ea typeface="Bree Serif"/>
              <a:cs typeface="Bree Serif"/>
              <a:sym typeface="Bree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482600" y="1036637"/>
            <a:ext cx="8229600" cy="93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Random Forest</a:t>
            </a:r>
            <a:endParaRPr/>
          </a:p>
        </p:txBody>
      </p:sp>
      <p:sp>
        <p:nvSpPr>
          <p:cNvPr id="144" name="Google Shape;144;p24"/>
          <p:cNvSpPr txBox="1"/>
          <p:nvPr/>
        </p:nvSpPr>
        <p:spPr>
          <a:xfrm>
            <a:off x="7967662" y="6530975"/>
            <a:ext cx="1176300" cy="327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45" name="Google Shape;145;p24"/>
          <p:cNvPicPr preferRelativeResize="0"/>
          <p:nvPr/>
        </p:nvPicPr>
        <p:blipFill>
          <a:blip r:embed="rId3">
            <a:alphaModFix/>
          </a:blip>
          <a:stretch>
            <a:fillRect/>
          </a:stretch>
        </p:blipFill>
        <p:spPr>
          <a:xfrm>
            <a:off x="912575" y="1976537"/>
            <a:ext cx="3505200" cy="1419225"/>
          </a:xfrm>
          <a:prstGeom prst="rect">
            <a:avLst/>
          </a:prstGeom>
          <a:noFill/>
          <a:ln>
            <a:noFill/>
          </a:ln>
        </p:spPr>
      </p:pic>
      <p:pic>
        <p:nvPicPr>
          <p:cNvPr id="146" name="Google Shape;146;p24"/>
          <p:cNvPicPr preferRelativeResize="0"/>
          <p:nvPr/>
        </p:nvPicPr>
        <p:blipFill>
          <a:blip r:embed="rId4">
            <a:alphaModFix/>
          </a:blip>
          <a:stretch>
            <a:fillRect/>
          </a:stretch>
        </p:blipFill>
        <p:spPr>
          <a:xfrm>
            <a:off x="912575" y="3633737"/>
            <a:ext cx="7318839" cy="2897238"/>
          </a:xfrm>
          <a:prstGeom prst="rect">
            <a:avLst/>
          </a:prstGeom>
          <a:noFill/>
          <a:ln>
            <a:noFill/>
          </a:ln>
        </p:spPr>
      </p:pic>
      <p:sp>
        <p:nvSpPr>
          <p:cNvPr id="147" name="Google Shape;147;p24"/>
          <p:cNvSpPr txBox="1"/>
          <p:nvPr/>
        </p:nvSpPr>
        <p:spPr>
          <a:xfrm>
            <a:off x="5809650" y="1976525"/>
            <a:ext cx="2452200" cy="4986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1900"/>
              <a:t>Accuracy: </a:t>
            </a:r>
            <a:r>
              <a:rPr b="1" lang="en-US" sz="1900">
                <a:solidFill>
                  <a:schemeClr val="dk1"/>
                </a:solidFill>
              </a:rPr>
              <a:t>0.8752</a:t>
            </a:r>
            <a:endParaRPr b="1" sz="1900">
              <a:solidFill>
                <a:schemeClr val="dk1"/>
              </a:solidFill>
            </a:endParaRPr>
          </a:p>
          <a:p>
            <a:pPr indent="0" lvl="0" marL="0" rtl="0" algn="ctr">
              <a:spcBef>
                <a:spcPts val="0"/>
              </a:spcBef>
              <a:spcAft>
                <a:spcPts val="0"/>
              </a:spcAft>
              <a:buNone/>
            </a:pPr>
            <a:r>
              <a:t/>
            </a:r>
            <a:endParaRPr b="1"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482600" y="1036637"/>
            <a:ext cx="8229600" cy="93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XGBoost</a:t>
            </a:r>
            <a:endParaRPr/>
          </a:p>
        </p:txBody>
      </p:sp>
      <p:sp>
        <p:nvSpPr>
          <p:cNvPr id="154" name="Google Shape;154;p25"/>
          <p:cNvSpPr txBox="1"/>
          <p:nvPr>
            <p:ph idx="1" type="body"/>
          </p:nvPr>
        </p:nvSpPr>
        <p:spPr>
          <a:xfrm>
            <a:off x="533400" y="1976525"/>
            <a:ext cx="8077200" cy="4051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US" sz="1800">
                <a:solidFill>
                  <a:srgbClr val="000000"/>
                </a:solidFill>
              </a:rPr>
              <a:t>Every predictor variable must be in numerical format.</a:t>
            </a:r>
            <a:endParaRPr sz="1800">
              <a:solidFill>
                <a:srgbClr val="000000"/>
              </a:solidFill>
            </a:endParaRPr>
          </a:p>
          <a:p>
            <a:pPr indent="0" lvl="0" marL="0" rtl="0" algn="l">
              <a:lnSpc>
                <a:spcPct val="115000"/>
              </a:lnSpc>
              <a:spcBef>
                <a:spcPts val="0"/>
              </a:spcBef>
              <a:spcAft>
                <a:spcPts val="0"/>
              </a:spcAft>
              <a:buNone/>
            </a:pPr>
            <a:r>
              <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US" sz="1800">
                <a:solidFill>
                  <a:srgbClr val="000000"/>
                </a:solidFill>
              </a:rPr>
              <a:t>Achieves better computation time than most ensemble methods</a:t>
            </a:r>
            <a:endParaRPr sz="1800">
              <a:solidFill>
                <a:srgbClr val="000000"/>
              </a:solidFill>
            </a:endParaRPr>
          </a:p>
          <a:p>
            <a:pPr indent="0" lvl="0" marL="0" rtl="0" algn="l">
              <a:lnSpc>
                <a:spcPct val="115000"/>
              </a:lnSpc>
              <a:spcBef>
                <a:spcPts val="0"/>
              </a:spcBef>
              <a:spcAft>
                <a:spcPts val="0"/>
              </a:spcAft>
              <a:buNone/>
            </a:pPr>
            <a:r>
              <a:t/>
            </a: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lang="en-US" sz="1800">
                <a:solidFill>
                  <a:srgbClr val="000000"/>
                </a:solidFill>
              </a:rPr>
              <a:t>Best method in terms of accuracy with both the training data and the test data.</a:t>
            </a:r>
            <a:endParaRPr sz="1800">
              <a:solidFill>
                <a:srgbClr val="000000"/>
              </a:solidFill>
            </a:endParaRPr>
          </a:p>
          <a:p>
            <a:pPr indent="-139700" lvl="0" marL="342900" rtl="0" algn="l">
              <a:spcBef>
                <a:spcPts val="640"/>
              </a:spcBef>
              <a:spcAft>
                <a:spcPts val="0"/>
              </a:spcAft>
              <a:buNone/>
            </a:pPr>
            <a:r>
              <a:t/>
            </a:r>
            <a:endParaRPr/>
          </a:p>
        </p:txBody>
      </p:sp>
      <p:sp>
        <p:nvSpPr>
          <p:cNvPr id="155" name="Google Shape;155;p25"/>
          <p:cNvSpPr txBox="1"/>
          <p:nvPr/>
        </p:nvSpPr>
        <p:spPr>
          <a:xfrm>
            <a:off x="7967662" y="6530975"/>
            <a:ext cx="1176300" cy="327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56" name="Google Shape;156;p25"/>
          <p:cNvPicPr preferRelativeResize="0"/>
          <p:nvPr/>
        </p:nvPicPr>
        <p:blipFill>
          <a:blip r:embed="rId3">
            <a:alphaModFix/>
          </a:blip>
          <a:stretch>
            <a:fillRect/>
          </a:stretch>
        </p:blipFill>
        <p:spPr>
          <a:xfrm>
            <a:off x="482600" y="4579925"/>
            <a:ext cx="8229600" cy="1524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482600" y="1036637"/>
            <a:ext cx="8229600" cy="93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XGBoost</a:t>
            </a:r>
            <a:endParaRPr/>
          </a:p>
        </p:txBody>
      </p:sp>
      <p:sp>
        <p:nvSpPr>
          <p:cNvPr id="163" name="Google Shape;163;p26"/>
          <p:cNvSpPr txBox="1"/>
          <p:nvPr/>
        </p:nvSpPr>
        <p:spPr>
          <a:xfrm>
            <a:off x="7967662" y="6530975"/>
            <a:ext cx="1176300" cy="327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64" name="Google Shape;164;p26"/>
          <p:cNvPicPr preferRelativeResize="0"/>
          <p:nvPr/>
        </p:nvPicPr>
        <p:blipFill>
          <a:blip r:embed="rId3">
            <a:alphaModFix/>
          </a:blip>
          <a:stretch>
            <a:fillRect/>
          </a:stretch>
        </p:blipFill>
        <p:spPr>
          <a:xfrm>
            <a:off x="1114425" y="3753762"/>
            <a:ext cx="6915150" cy="2924175"/>
          </a:xfrm>
          <a:prstGeom prst="rect">
            <a:avLst/>
          </a:prstGeom>
          <a:noFill/>
          <a:ln>
            <a:noFill/>
          </a:ln>
        </p:spPr>
      </p:pic>
      <p:pic>
        <p:nvPicPr>
          <p:cNvPr id="165" name="Google Shape;165;p26"/>
          <p:cNvPicPr preferRelativeResize="0"/>
          <p:nvPr/>
        </p:nvPicPr>
        <p:blipFill>
          <a:blip r:embed="rId4">
            <a:alphaModFix/>
          </a:blip>
          <a:stretch>
            <a:fillRect/>
          </a:stretch>
        </p:blipFill>
        <p:spPr>
          <a:xfrm>
            <a:off x="1114425" y="2155537"/>
            <a:ext cx="3362325" cy="1419225"/>
          </a:xfrm>
          <a:prstGeom prst="rect">
            <a:avLst/>
          </a:prstGeom>
          <a:noFill/>
          <a:ln>
            <a:noFill/>
          </a:ln>
        </p:spPr>
      </p:pic>
      <p:sp>
        <p:nvSpPr>
          <p:cNvPr id="166" name="Google Shape;166;p26"/>
          <p:cNvSpPr txBox="1"/>
          <p:nvPr/>
        </p:nvSpPr>
        <p:spPr>
          <a:xfrm>
            <a:off x="5809650" y="1976525"/>
            <a:ext cx="2452200" cy="4986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1900"/>
              <a:t>Accuracy: </a:t>
            </a:r>
            <a:r>
              <a:rPr b="1" lang="en-US" sz="1900">
                <a:solidFill>
                  <a:schemeClr val="dk1"/>
                </a:solidFill>
              </a:rPr>
              <a:t>0.8752</a:t>
            </a:r>
            <a:endParaRPr b="1" sz="1900">
              <a:solidFill>
                <a:schemeClr val="dk1"/>
              </a:solidFill>
            </a:endParaRPr>
          </a:p>
          <a:p>
            <a:pPr indent="0" lvl="0" marL="0" rtl="0" algn="ctr">
              <a:spcBef>
                <a:spcPts val="0"/>
              </a:spcBef>
              <a:spcAft>
                <a:spcPts val="0"/>
              </a:spcAft>
              <a:buNone/>
            </a:pPr>
            <a:r>
              <a:t/>
            </a:r>
            <a:endParaRPr b="1" sz="1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482600" y="1036637"/>
            <a:ext cx="8229600" cy="93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Importance of variables</a:t>
            </a:r>
            <a:endParaRPr/>
          </a:p>
        </p:txBody>
      </p:sp>
      <p:sp>
        <p:nvSpPr>
          <p:cNvPr id="173" name="Google Shape;173;p27"/>
          <p:cNvSpPr txBox="1"/>
          <p:nvPr>
            <p:ph idx="1" type="body"/>
          </p:nvPr>
        </p:nvSpPr>
        <p:spPr>
          <a:xfrm>
            <a:off x="520700" y="2133600"/>
            <a:ext cx="8077200" cy="4051200"/>
          </a:xfrm>
          <a:prstGeom prst="rect">
            <a:avLst/>
          </a:prstGeom>
        </p:spPr>
        <p:txBody>
          <a:bodyPr anchorCtr="0" anchor="t" bIns="91425" lIns="91425" spcFirstLastPara="1" rIns="91425" wrap="square" tIns="91425">
            <a:noAutofit/>
          </a:bodyPr>
          <a:lstStyle/>
          <a:p>
            <a:pPr indent="-139700" lvl="0" marL="342900" rtl="0" algn="l">
              <a:spcBef>
                <a:spcPts val="640"/>
              </a:spcBef>
              <a:spcAft>
                <a:spcPts val="0"/>
              </a:spcAft>
              <a:buNone/>
            </a:pPr>
            <a:r>
              <a:t/>
            </a:r>
            <a:endParaRPr/>
          </a:p>
        </p:txBody>
      </p:sp>
      <p:pic>
        <p:nvPicPr>
          <p:cNvPr descr="table_importance.jpeg" id="174" name="Google Shape;174;p27"/>
          <p:cNvPicPr preferRelativeResize="0"/>
          <p:nvPr/>
        </p:nvPicPr>
        <p:blipFill>
          <a:blip r:embed="rId3">
            <a:alphaModFix/>
          </a:blip>
          <a:stretch>
            <a:fillRect/>
          </a:stretch>
        </p:blipFill>
        <p:spPr>
          <a:xfrm>
            <a:off x="682750" y="2133600"/>
            <a:ext cx="3495126" cy="3802975"/>
          </a:xfrm>
          <a:prstGeom prst="rect">
            <a:avLst/>
          </a:prstGeom>
          <a:noFill/>
          <a:ln>
            <a:noFill/>
          </a:ln>
        </p:spPr>
      </p:pic>
      <p:sp>
        <p:nvSpPr>
          <p:cNvPr id="175" name="Google Shape;175;p27"/>
          <p:cNvSpPr txBox="1"/>
          <p:nvPr/>
        </p:nvSpPr>
        <p:spPr>
          <a:xfrm>
            <a:off x="778875" y="6129825"/>
            <a:ext cx="3495000" cy="417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US"/>
              <a:t>    XG Boost Algorithm</a:t>
            </a:r>
            <a:endParaRPr/>
          </a:p>
        </p:txBody>
      </p:sp>
      <p:pic>
        <p:nvPicPr>
          <p:cNvPr descr="imp_rf.jpeg" id="176" name="Google Shape;176;p27"/>
          <p:cNvPicPr preferRelativeResize="0"/>
          <p:nvPr/>
        </p:nvPicPr>
        <p:blipFill>
          <a:blip r:embed="rId4">
            <a:alphaModFix/>
          </a:blip>
          <a:stretch>
            <a:fillRect/>
          </a:stretch>
        </p:blipFill>
        <p:spPr>
          <a:xfrm>
            <a:off x="4901275" y="2222425"/>
            <a:ext cx="3341525" cy="3636975"/>
          </a:xfrm>
          <a:prstGeom prst="rect">
            <a:avLst/>
          </a:prstGeom>
          <a:noFill/>
          <a:ln>
            <a:noFill/>
          </a:ln>
        </p:spPr>
      </p:pic>
      <p:sp>
        <p:nvSpPr>
          <p:cNvPr id="177" name="Google Shape;177;p27"/>
          <p:cNvSpPr txBox="1"/>
          <p:nvPr/>
        </p:nvSpPr>
        <p:spPr>
          <a:xfrm>
            <a:off x="4976938" y="6105300"/>
            <a:ext cx="3495000" cy="417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US"/>
              <a:t>    Random Forest Algorithm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482600" y="1036637"/>
            <a:ext cx="8229600" cy="93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Business Insights</a:t>
            </a:r>
            <a:endParaRPr/>
          </a:p>
        </p:txBody>
      </p:sp>
      <p:sp>
        <p:nvSpPr>
          <p:cNvPr id="184" name="Google Shape;184;p28"/>
          <p:cNvSpPr txBox="1"/>
          <p:nvPr/>
        </p:nvSpPr>
        <p:spPr>
          <a:xfrm>
            <a:off x="7967662" y="6530975"/>
            <a:ext cx="1176300" cy="327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5" name="Google Shape;185;p28"/>
          <p:cNvSpPr txBox="1"/>
          <p:nvPr>
            <p:ph idx="1" type="body"/>
          </p:nvPr>
        </p:nvSpPr>
        <p:spPr>
          <a:xfrm>
            <a:off x="520700" y="2133600"/>
            <a:ext cx="8077200" cy="405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Char char="•"/>
            </a:pPr>
            <a:r>
              <a:rPr lang="en-US" sz="1700">
                <a:solidFill>
                  <a:srgbClr val="000000"/>
                </a:solidFill>
              </a:rPr>
              <a:t>Most significant feature by XGBoost - </a:t>
            </a:r>
            <a:r>
              <a:rPr b="1" lang="en-US" sz="1700">
                <a:solidFill>
                  <a:srgbClr val="000000"/>
                </a:solidFill>
              </a:rPr>
              <a:t>Time taken to first bookings</a:t>
            </a:r>
            <a:r>
              <a:rPr lang="en-US" sz="1700">
                <a:solidFill>
                  <a:srgbClr val="000000"/>
                </a:solidFill>
              </a:rPr>
              <a:t> by 98%</a:t>
            </a:r>
            <a:endParaRPr sz="1700">
              <a:solidFill>
                <a:srgbClr val="000000"/>
              </a:solidFill>
            </a:endParaRPr>
          </a:p>
          <a:p>
            <a:pPr indent="0" lvl="0" marL="0" rtl="0" algn="l">
              <a:spcBef>
                <a:spcPts val="0"/>
              </a:spcBef>
              <a:spcAft>
                <a:spcPts val="0"/>
              </a:spcAft>
              <a:buNone/>
            </a:pPr>
            <a:r>
              <a:t/>
            </a:r>
            <a:endParaRPr sz="1700">
              <a:solidFill>
                <a:srgbClr val="000000"/>
              </a:solidFill>
            </a:endParaRPr>
          </a:p>
          <a:p>
            <a:pPr indent="-336550" lvl="0" marL="457200" rtl="0" algn="l">
              <a:spcBef>
                <a:spcPts val="0"/>
              </a:spcBef>
              <a:spcAft>
                <a:spcPts val="0"/>
              </a:spcAft>
              <a:buClr>
                <a:srgbClr val="000000"/>
              </a:buClr>
              <a:buSzPts val="1700"/>
              <a:buChar char="•"/>
            </a:pPr>
            <a:r>
              <a:rPr b="1" lang="en-US" sz="1700">
                <a:solidFill>
                  <a:srgbClr val="000000"/>
                </a:solidFill>
              </a:rPr>
              <a:t>Demographics</a:t>
            </a:r>
            <a:r>
              <a:rPr lang="en-US" sz="1700">
                <a:solidFill>
                  <a:srgbClr val="000000"/>
                </a:solidFill>
              </a:rPr>
              <a:t> to identify customer segment, combined with age and gender for customer profiling</a:t>
            </a:r>
            <a:endParaRPr sz="1700">
              <a:solidFill>
                <a:srgbClr val="000000"/>
              </a:solidFill>
            </a:endParaRPr>
          </a:p>
          <a:p>
            <a:pPr indent="0" lvl="0" marL="0" rtl="0" algn="l">
              <a:spcBef>
                <a:spcPts val="0"/>
              </a:spcBef>
              <a:spcAft>
                <a:spcPts val="0"/>
              </a:spcAft>
              <a:buNone/>
            </a:pPr>
            <a:r>
              <a:t/>
            </a:r>
            <a:endParaRPr sz="1700">
              <a:solidFill>
                <a:srgbClr val="000000"/>
              </a:solidFill>
            </a:endParaRPr>
          </a:p>
          <a:p>
            <a:pPr indent="0" lvl="0" marL="0" rtl="0" algn="l">
              <a:spcBef>
                <a:spcPts val="0"/>
              </a:spcBef>
              <a:spcAft>
                <a:spcPts val="0"/>
              </a:spcAft>
              <a:buNone/>
            </a:pPr>
            <a:r>
              <a:t/>
            </a:r>
            <a:endParaRPr sz="1700">
              <a:solidFill>
                <a:srgbClr val="000000"/>
              </a:solidFill>
            </a:endParaRPr>
          </a:p>
        </p:txBody>
      </p:sp>
      <p:pic>
        <p:nvPicPr>
          <p:cNvPr descr="Time to book.png" id="186" name="Google Shape;186;p28"/>
          <p:cNvPicPr preferRelativeResize="0"/>
          <p:nvPr/>
        </p:nvPicPr>
        <p:blipFill rotWithShape="1">
          <a:blip r:embed="rId3">
            <a:alphaModFix/>
          </a:blip>
          <a:srcRect b="7192" l="0" r="21110" t="0"/>
          <a:stretch/>
        </p:blipFill>
        <p:spPr>
          <a:xfrm>
            <a:off x="1356625" y="3480675"/>
            <a:ext cx="5230080" cy="3050301"/>
          </a:xfrm>
          <a:prstGeom prst="rect">
            <a:avLst/>
          </a:prstGeom>
          <a:noFill/>
          <a:ln>
            <a:noFill/>
          </a:ln>
        </p:spPr>
      </p:pic>
      <p:pic>
        <p:nvPicPr>
          <p:cNvPr descr="Time to book.png" id="187" name="Google Shape;187;p28"/>
          <p:cNvPicPr preferRelativeResize="0"/>
          <p:nvPr/>
        </p:nvPicPr>
        <p:blipFill rotWithShape="1">
          <a:blip r:embed="rId3">
            <a:alphaModFix/>
          </a:blip>
          <a:srcRect b="65095" l="78395" r="0" t="7915"/>
          <a:stretch/>
        </p:blipFill>
        <p:spPr>
          <a:xfrm>
            <a:off x="6586700" y="4443279"/>
            <a:ext cx="1176300" cy="7768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descr="Affiliate ProviderCount.png" id="193" name="Google Shape;193;p29"/>
          <p:cNvPicPr preferRelativeResize="0"/>
          <p:nvPr/>
        </p:nvPicPr>
        <p:blipFill rotWithShape="1">
          <a:blip r:embed="rId3">
            <a:alphaModFix/>
          </a:blip>
          <a:srcRect b="27504" l="-2647" r="21432" t="0"/>
          <a:stretch/>
        </p:blipFill>
        <p:spPr>
          <a:xfrm>
            <a:off x="1464300" y="4029650"/>
            <a:ext cx="4242649" cy="2478449"/>
          </a:xfrm>
          <a:prstGeom prst="rect">
            <a:avLst/>
          </a:prstGeom>
          <a:noFill/>
          <a:ln>
            <a:noFill/>
          </a:ln>
        </p:spPr>
      </p:pic>
      <p:pic>
        <p:nvPicPr>
          <p:cNvPr descr="Affiliate ProviderCount.png" id="194" name="Google Shape;194;p29"/>
          <p:cNvPicPr preferRelativeResize="0"/>
          <p:nvPr/>
        </p:nvPicPr>
        <p:blipFill rotWithShape="1">
          <a:blip r:embed="rId3">
            <a:alphaModFix/>
          </a:blip>
          <a:srcRect b="45020" l="78773" r="0" t="6208"/>
          <a:stretch/>
        </p:blipFill>
        <p:spPr>
          <a:xfrm>
            <a:off x="6048875" y="4465450"/>
            <a:ext cx="1220274" cy="1761649"/>
          </a:xfrm>
          <a:prstGeom prst="rect">
            <a:avLst/>
          </a:prstGeom>
          <a:noFill/>
          <a:ln>
            <a:noFill/>
          </a:ln>
        </p:spPr>
      </p:pic>
      <p:sp>
        <p:nvSpPr>
          <p:cNvPr id="195" name="Google Shape;195;p29"/>
          <p:cNvSpPr txBox="1"/>
          <p:nvPr>
            <p:ph type="title"/>
          </p:nvPr>
        </p:nvSpPr>
        <p:spPr>
          <a:xfrm>
            <a:off x="482600" y="1036637"/>
            <a:ext cx="8229600" cy="93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Recommendations</a:t>
            </a:r>
            <a:endParaRPr/>
          </a:p>
        </p:txBody>
      </p:sp>
      <p:sp>
        <p:nvSpPr>
          <p:cNvPr id="196" name="Google Shape;196;p29"/>
          <p:cNvSpPr txBox="1"/>
          <p:nvPr>
            <p:ph idx="1" type="body"/>
          </p:nvPr>
        </p:nvSpPr>
        <p:spPr>
          <a:xfrm>
            <a:off x="482600" y="1807550"/>
            <a:ext cx="8077200" cy="222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US" sz="1800"/>
              <a:t>Identify affiliate providers such as Facebook over Google</a:t>
            </a:r>
            <a:endParaRPr sz="1800"/>
          </a:p>
          <a:p>
            <a:pPr indent="0" lvl="0" marL="0" rtl="0" algn="l">
              <a:spcBef>
                <a:spcPts val="0"/>
              </a:spcBef>
              <a:spcAft>
                <a:spcPts val="0"/>
              </a:spcAft>
              <a:buNone/>
            </a:pPr>
            <a:r>
              <a:t/>
            </a:r>
            <a:endParaRPr sz="1800"/>
          </a:p>
          <a:p>
            <a:pPr indent="-342900" lvl="0" marL="457200" rtl="0" algn="l">
              <a:spcBef>
                <a:spcPts val="0"/>
              </a:spcBef>
              <a:spcAft>
                <a:spcPts val="0"/>
              </a:spcAft>
              <a:buClr>
                <a:srgbClr val="000000"/>
              </a:buClr>
              <a:buSzPts val="1800"/>
              <a:buChar char="•"/>
            </a:pPr>
            <a:r>
              <a:rPr lang="en-US" sz="1800">
                <a:solidFill>
                  <a:srgbClr val="000000"/>
                </a:solidFill>
              </a:rPr>
              <a:t>More data on demographics for customer segmentation and targeted marketing</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342900" lvl="0" marL="457200" rtl="0" algn="l">
              <a:spcBef>
                <a:spcPts val="0"/>
              </a:spcBef>
              <a:spcAft>
                <a:spcPts val="0"/>
              </a:spcAft>
              <a:buSzPts val="1800"/>
              <a:buChar char="•"/>
            </a:pPr>
            <a:r>
              <a:rPr lang="en-US" sz="1800"/>
              <a:t>Users who decline to enter age and gender express low interest and tend to browse rather than book soon</a:t>
            </a:r>
            <a:endParaRPr sz="1800">
              <a:solidFill>
                <a:srgbClr val="000000"/>
              </a:solidFill>
            </a:endParaRPr>
          </a:p>
          <a:p>
            <a:pPr indent="0" lvl="0" marL="0" rtl="0" algn="l">
              <a:spcBef>
                <a:spcPts val="0"/>
              </a:spcBef>
              <a:spcAft>
                <a:spcPts val="0"/>
              </a:spcAft>
              <a:buNone/>
            </a:pPr>
            <a:r>
              <a:t/>
            </a:r>
            <a:endParaRPr sz="17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0"/>
          <p:cNvSpPr txBox="1"/>
          <p:nvPr/>
        </p:nvSpPr>
        <p:spPr>
          <a:xfrm>
            <a:off x="2905924" y="3074988"/>
            <a:ext cx="33321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90000"/>
              </a:buClr>
              <a:buFont typeface="Arial"/>
              <a:buNone/>
            </a:pPr>
            <a:r>
              <a:rPr b="1" i="0" lang="en-US" sz="4000" u="none">
                <a:solidFill>
                  <a:srgbClr val="990000"/>
                </a:solidFill>
                <a:latin typeface="Arial"/>
                <a:ea typeface="Arial"/>
                <a:cs typeface="Arial"/>
                <a:sym typeface="Arial"/>
              </a:rPr>
              <a:t>Thank you!</a:t>
            </a:r>
            <a:endParaRPr b="1" i="0" sz="4000" u="none">
              <a:solidFill>
                <a:srgbClr val="990000"/>
              </a:solidFill>
              <a:latin typeface="Arial"/>
              <a:ea typeface="Arial"/>
              <a:cs typeface="Arial"/>
              <a:sym typeface="Arial"/>
            </a:endParaRPr>
          </a:p>
          <a:p>
            <a:pPr indent="0" lvl="0" marL="0" marR="0" rtl="0" algn="ctr">
              <a:lnSpc>
                <a:spcPct val="100000"/>
              </a:lnSpc>
              <a:spcBef>
                <a:spcPts val="0"/>
              </a:spcBef>
              <a:spcAft>
                <a:spcPts val="0"/>
              </a:spcAft>
              <a:buClr>
                <a:srgbClr val="990000"/>
              </a:buClr>
              <a:buFont typeface="Arial"/>
              <a:buNone/>
            </a:pPr>
            <a:r>
              <a:t/>
            </a:r>
            <a:endParaRPr b="1" sz="4000">
              <a:solidFill>
                <a:srgbClr val="990000"/>
              </a:solidFill>
            </a:endParaRPr>
          </a:p>
          <a:p>
            <a:pPr indent="0" lvl="0" marL="0" marR="0" rtl="0" algn="ctr">
              <a:lnSpc>
                <a:spcPct val="100000"/>
              </a:lnSpc>
              <a:spcBef>
                <a:spcPts val="0"/>
              </a:spcBef>
              <a:spcAft>
                <a:spcPts val="0"/>
              </a:spcAft>
              <a:buClr>
                <a:srgbClr val="990000"/>
              </a:buClr>
              <a:buFont typeface="Arial"/>
              <a:buNone/>
            </a:pPr>
            <a:r>
              <a:rPr b="1" lang="en-US" sz="4000">
                <a:solidFill>
                  <a:srgbClr val="990000"/>
                </a:solidFill>
              </a:rPr>
              <a:t>Questions?</a:t>
            </a:r>
            <a:r>
              <a:rPr b="1" i="0" lang="en-US" sz="4000" u="none">
                <a:solidFill>
                  <a:srgbClr val="990000"/>
                </a:solidFill>
                <a:latin typeface="Arial"/>
                <a:ea typeface="Arial"/>
                <a:cs typeface="Arial"/>
                <a:sym typeface="Arial"/>
              </a:rPr>
              <a:t> </a:t>
            </a:r>
            <a:endParaRPr/>
          </a:p>
        </p:txBody>
      </p:sp>
      <p:sp>
        <p:nvSpPr>
          <p:cNvPr id="203" name="Google Shape;203;p30"/>
          <p:cNvSpPr txBox="1"/>
          <p:nvPr/>
        </p:nvSpPr>
        <p:spPr>
          <a:xfrm>
            <a:off x="7967662" y="6530975"/>
            <a:ext cx="1176337" cy="3270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6"/>
          <p:cNvSpPr txBox="1"/>
          <p:nvPr>
            <p:ph type="title"/>
          </p:nvPr>
        </p:nvSpPr>
        <p:spPr>
          <a:xfrm>
            <a:off x="457200" y="1116162"/>
            <a:ext cx="8229600" cy="939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90000"/>
              </a:buClr>
              <a:buFont typeface="Arial"/>
              <a:buNone/>
            </a:pPr>
            <a:r>
              <a:rPr b="1" i="0" lang="en-US" sz="4000" u="none" cap="none" strike="noStrike">
                <a:solidFill>
                  <a:srgbClr val="990000"/>
                </a:solidFill>
                <a:latin typeface="Arial"/>
                <a:ea typeface="Arial"/>
                <a:cs typeface="Arial"/>
                <a:sym typeface="Arial"/>
              </a:rPr>
              <a:t>B</a:t>
            </a:r>
            <a:r>
              <a:rPr lang="en-US"/>
              <a:t>usiness Problem</a:t>
            </a:r>
            <a:endParaRPr/>
          </a:p>
        </p:txBody>
      </p:sp>
      <p:sp>
        <p:nvSpPr>
          <p:cNvPr id="71" name="Google Shape;71;p16"/>
          <p:cNvSpPr txBox="1"/>
          <p:nvPr/>
        </p:nvSpPr>
        <p:spPr>
          <a:xfrm>
            <a:off x="7967662" y="6530975"/>
            <a:ext cx="1176337" cy="3270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72" name="Google Shape;72;p16"/>
          <p:cNvPicPr preferRelativeResize="0"/>
          <p:nvPr/>
        </p:nvPicPr>
        <p:blipFill rotWithShape="1">
          <a:blip r:embed="rId3">
            <a:alphaModFix/>
          </a:blip>
          <a:srcRect b="0" l="0" r="0" t="0"/>
          <a:stretch/>
        </p:blipFill>
        <p:spPr>
          <a:xfrm>
            <a:off x="6125363" y="2187300"/>
            <a:ext cx="2506800" cy="1140000"/>
          </a:xfrm>
          <a:prstGeom prst="rect">
            <a:avLst/>
          </a:prstGeom>
          <a:noFill/>
          <a:ln>
            <a:noFill/>
          </a:ln>
        </p:spPr>
      </p:pic>
      <p:sp>
        <p:nvSpPr>
          <p:cNvPr id="73" name="Google Shape;73;p16"/>
          <p:cNvSpPr txBox="1"/>
          <p:nvPr/>
        </p:nvSpPr>
        <p:spPr>
          <a:xfrm>
            <a:off x="457200" y="2334975"/>
            <a:ext cx="5471100" cy="42921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chemeClr val="dk1"/>
              </a:buClr>
              <a:buSzPts val="1800"/>
              <a:buChar char="●"/>
            </a:pPr>
            <a:r>
              <a:rPr b="0" i="0" lang="en-US" sz="1800" u="none">
                <a:solidFill>
                  <a:schemeClr val="dk1"/>
                </a:solidFill>
                <a:latin typeface="Arial"/>
                <a:ea typeface="Arial"/>
                <a:cs typeface="Arial"/>
                <a:sym typeface="Arial"/>
              </a:rPr>
              <a:t>Air</a:t>
            </a:r>
            <a:r>
              <a:rPr lang="en-US" sz="1800">
                <a:solidFill>
                  <a:schemeClr val="dk1"/>
                </a:solidFill>
              </a:rPr>
              <a:t>b</a:t>
            </a:r>
            <a:r>
              <a:rPr b="0" i="0" lang="en-US" sz="1800" u="none">
                <a:solidFill>
                  <a:schemeClr val="dk1"/>
                </a:solidFill>
                <a:latin typeface="Arial"/>
                <a:ea typeface="Arial"/>
                <a:cs typeface="Arial"/>
                <a:sym typeface="Arial"/>
              </a:rPr>
              <a:t>nb challenge </a:t>
            </a:r>
            <a:r>
              <a:rPr lang="en-US" sz="1800">
                <a:solidFill>
                  <a:schemeClr val="dk1"/>
                </a:solidFill>
              </a:rPr>
              <a:t>on </a:t>
            </a:r>
            <a:r>
              <a:rPr b="0" i="0" lang="en-US" sz="1800" u="none">
                <a:solidFill>
                  <a:schemeClr val="dk1"/>
                </a:solidFill>
                <a:latin typeface="Arial"/>
                <a:ea typeface="Arial"/>
                <a:cs typeface="Arial"/>
                <a:sym typeface="Arial"/>
              </a:rPr>
              <a:t>Kaggle</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800">
              <a:solidFill>
                <a:schemeClr val="dk1"/>
              </a:solidFill>
            </a:endParaRPr>
          </a:p>
          <a:p>
            <a:pPr indent="-342900" lvl="0" marL="457200" marR="0" rtl="0" algn="l">
              <a:lnSpc>
                <a:spcPct val="100000"/>
              </a:lnSpc>
              <a:spcBef>
                <a:spcPts val="0"/>
              </a:spcBef>
              <a:spcAft>
                <a:spcPts val="0"/>
              </a:spcAft>
              <a:buClr>
                <a:schemeClr val="dk1"/>
              </a:buClr>
              <a:buSzPts val="1800"/>
              <a:buChar char="●"/>
            </a:pPr>
            <a:r>
              <a:rPr lang="en-US" sz="1800">
                <a:solidFill>
                  <a:schemeClr val="dk1"/>
                </a:solidFill>
              </a:rPr>
              <a:t>Predict country where a new user will make his or her first booking</a:t>
            </a:r>
            <a:endParaRPr sz="1800">
              <a:solidFill>
                <a:schemeClr val="dk1"/>
              </a:solidFill>
            </a:endParaRPr>
          </a:p>
          <a:p>
            <a:pPr indent="0" lvl="0" marL="0" marR="0" rtl="0" algn="l">
              <a:lnSpc>
                <a:spcPct val="100000"/>
              </a:lnSpc>
              <a:spcBef>
                <a:spcPts val="0"/>
              </a:spcBef>
              <a:spcAft>
                <a:spcPts val="0"/>
              </a:spcAft>
              <a:buNone/>
            </a:pPr>
            <a:r>
              <a:t/>
            </a:r>
            <a:endParaRPr sz="1800">
              <a:solidFill>
                <a:schemeClr val="dk1"/>
              </a:solidFill>
            </a:endParaRPr>
          </a:p>
          <a:p>
            <a:pPr indent="-342900" lvl="0" marL="457200" marR="0" rtl="0" algn="l">
              <a:lnSpc>
                <a:spcPct val="100000"/>
              </a:lnSpc>
              <a:spcBef>
                <a:spcPts val="0"/>
              </a:spcBef>
              <a:spcAft>
                <a:spcPts val="0"/>
              </a:spcAft>
              <a:buClr>
                <a:schemeClr val="dk1"/>
              </a:buClr>
              <a:buSzPts val="1800"/>
              <a:buChar char="●"/>
            </a:pPr>
            <a:r>
              <a:rPr lang="en-US" sz="1800">
                <a:solidFill>
                  <a:schemeClr val="dk1"/>
                </a:solidFill>
              </a:rPr>
              <a:t>Airbnb’s strategy - Targeted Marketing </a:t>
            </a:r>
            <a:endParaRPr sz="1800">
              <a:solidFill>
                <a:schemeClr val="dk1"/>
              </a:solidFill>
            </a:endParaRPr>
          </a:p>
          <a:p>
            <a:pPr indent="0" lvl="0" marL="0" marR="0" rtl="0" algn="l">
              <a:lnSpc>
                <a:spcPct val="100000"/>
              </a:lnSpc>
              <a:spcBef>
                <a:spcPts val="0"/>
              </a:spcBef>
              <a:spcAft>
                <a:spcPts val="0"/>
              </a:spcAft>
              <a:buNone/>
            </a:pPr>
            <a:r>
              <a:t/>
            </a:r>
            <a:endParaRPr sz="1800">
              <a:solidFill>
                <a:schemeClr val="dk1"/>
              </a:solidFill>
            </a:endParaRPr>
          </a:p>
          <a:p>
            <a:pPr indent="-342900" lvl="0" marL="457200" marR="0" rtl="0" algn="l">
              <a:lnSpc>
                <a:spcPct val="100000"/>
              </a:lnSpc>
              <a:spcBef>
                <a:spcPts val="0"/>
              </a:spcBef>
              <a:spcAft>
                <a:spcPts val="0"/>
              </a:spcAft>
              <a:buClr>
                <a:schemeClr val="dk1"/>
              </a:buClr>
              <a:buSzPts val="1800"/>
              <a:buChar char="●"/>
            </a:pPr>
            <a:r>
              <a:rPr b="1" lang="en-US" sz="1800">
                <a:solidFill>
                  <a:schemeClr val="dk1"/>
                </a:solidFill>
              </a:rPr>
              <a:t>Objective:</a:t>
            </a:r>
            <a:r>
              <a:rPr lang="en-US" sz="1800">
                <a:solidFill>
                  <a:schemeClr val="dk1"/>
                </a:solidFill>
              </a:rPr>
              <a:t> To help Airbnb identify which users to target for country-specific advertisements and offers depending on their usage stats </a:t>
            </a:r>
            <a:endParaRPr sz="1800">
              <a:solidFill>
                <a:schemeClr val="dk1"/>
              </a:solidFill>
            </a:endParaRPr>
          </a:p>
          <a:p>
            <a:pPr indent="0" lvl="0" marL="0" marR="0" rtl="0" algn="l">
              <a:lnSpc>
                <a:spcPct val="100000"/>
              </a:lnSpc>
              <a:spcBef>
                <a:spcPts val="0"/>
              </a:spcBef>
              <a:spcAft>
                <a:spcPts val="0"/>
              </a:spcAft>
              <a:buNone/>
            </a:pPr>
            <a:r>
              <a:t/>
            </a:r>
            <a:endParaRPr sz="2000">
              <a:solidFill>
                <a:schemeClr val="dk1"/>
              </a:solidFill>
            </a:endParaRPr>
          </a:p>
          <a:p>
            <a:pPr indent="0" lvl="0" marL="0" marR="0" rtl="0" algn="l">
              <a:lnSpc>
                <a:spcPct val="100000"/>
              </a:lnSpc>
              <a:spcBef>
                <a:spcPts val="0"/>
              </a:spcBef>
              <a:spcAft>
                <a:spcPts val="0"/>
              </a:spcAft>
              <a:buNone/>
            </a:pPr>
            <a:r>
              <a:t/>
            </a:r>
            <a:endParaRPr sz="1800">
              <a:solidFill>
                <a:schemeClr val="dk1"/>
              </a:solidFill>
            </a:endParaRPr>
          </a:p>
        </p:txBody>
      </p:sp>
      <p:pic>
        <p:nvPicPr>
          <p:cNvPr descr="airbnb.jpg" id="74" name="Google Shape;74;p16"/>
          <p:cNvPicPr preferRelativeResize="0"/>
          <p:nvPr/>
        </p:nvPicPr>
        <p:blipFill>
          <a:blip r:embed="rId4">
            <a:alphaModFix/>
          </a:blip>
          <a:stretch>
            <a:fillRect/>
          </a:stretch>
        </p:blipFill>
        <p:spPr>
          <a:xfrm>
            <a:off x="5600252" y="3196525"/>
            <a:ext cx="3256275" cy="3256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482600" y="1036637"/>
            <a:ext cx="8229600" cy="93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Dataset and Our Approach</a:t>
            </a:r>
            <a:endParaRPr/>
          </a:p>
        </p:txBody>
      </p:sp>
      <p:sp>
        <p:nvSpPr>
          <p:cNvPr id="81" name="Google Shape;81;p17"/>
          <p:cNvSpPr txBox="1"/>
          <p:nvPr>
            <p:ph idx="1" type="body"/>
          </p:nvPr>
        </p:nvSpPr>
        <p:spPr>
          <a:xfrm>
            <a:off x="520700" y="2133600"/>
            <a:ext cx="8077200" cy="405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sz="1800"/>
              <a:t>213000 observations split into 70 and 30 percent of training and test data</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Predictors - Age, user signup behavior, demographics, affiliate and device details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All the users from the US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Dependent variable: Destination country 'US', 'FR', 'CA', 'GB', 'ES', 'IT', 'PT', 'NL','DE', 'AU', 'NDF' (no destination found), and 'other'</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Our approach </a:t>
            </a:r>
            <a:endParaRPr sz="1800"/>
          </a:p>
          <a:p>
            <a:pPr indent="-342900" lvl="1" marL="914400" rtl="0" algn="l">
              <a:spcBef>
                <a:spcPts val="0"/>
              </a:spcBef>
              <a:spcAft>
                <a:spcPts val="0"/>
              </a:spcAft>
              <a:buSzPts val="1800"/>
              <a:buChar char="○"/>
            </a:pPr>
            <a:r>
              <a:rPr lang="en-US" sz="1800"/>
              <a:t>Preliminary analysis and data pre-processing </a:t>
            </a:r>
            <a:endParaRPr sz="1800"/>
          </a:p>
          <a:p>
            <a:pPr indent="-342900" lvl="1" marL="914400" rtl="0" algn="l">
              <a:spcBef>
                <a:spcPts val="0"/>
              </a:spcBef>
              <a:spcAft>
                <a:spcPts val="0"/>
              </a:spcAft>
              <a:buSzPts val="1800"/>
              <a:buChar char="○"/>
            </a:pPr>
            <a:r>
              <a:rPr lang="en-US" sz="1800"/>
              <a:t>Built diverse models for multiclass prediction</a:t>
            </a:r>
            <a:endParaRPr sz="1800"/>
          </a:p>
          <a:p>
            <a:pPr indent="-342900" lvl="1" marL="914400" rtl="0" algn="l">
              <a:spcBef>
                <a:spcPts val="0"/>
              </a:spcBef>
              <a:spcAft>
                <a:spcPts val="0"/>
              </a:spcAft>
              <a:buSzPts val="1800"/>
              <a:buChar char="○"/>
            </a:pPr>
            <a:r>
              <a:rPr lang="en-US" sz="1800"/>
              <a:t>Business insights</a:t>
            </a:r>
            <a:endParaRPr sz="1800"/>
          </a:p>
          <a:p>
            <a:pPr indent="-139700" lvl="0" marL="342900" rtl="0" algn="l">
              <a:spcBef>
                <a:spcPts val="640"/>
              </a:spcBef>
              <a:spcAft>
                <a:spcPts val="0"/>
              </a:spcAft>
              <a:buNone/>
            </a:pPr>
            <a:r>
              <a:t/>
            </a:r>
            <a:endParaRPr/>
          </a:p>
        </p:txBody>
      </p:sp>
      <p:sp>
        <p:nvSpPr>
          <p:cNvPr id="82" name="Google Shape;82;p17"/>
          <p:cNvSpPr txBox="1"/>
          <p:nvPr/>
        </p:nvSpPr>
        <p:spPr>
          <a:xfrm>
            <a:off x="7967662" y="6530975"/>
            <a:ext cx="1176300" cy="327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457200" y="1142287"/>
            <a:ext cx="8229600" cy="939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90000"/>
              </a:buClr>
              <a:buFont typeface="Arial"/>
              <a:buNone/>
            </a:pPr>
            <a:r>
              <a:rPr lang="en-US"/>
              <a:t>Preliminary Analysis</a:t>
            </a:r>
            <a:endParaRPr/>
          </a:p>
        </p:txBody>
      </p:sp>
      <p:sp>
        <p:nvSpPr>
          <p:cNvPr id="88" name="Google Shape;88;p18"/>
          <p:cNvSpPr txBox="1"/>
          <p:nvPr/>
        </p:nvSpPr>
        <p:spPr>
          <a:xfrm>
            <a:off x="7967662" y="6530975"/>
            <a:ext cx="1176300" cy="327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89" name="Google Shape;89;p18"/>
          <p:cNvPicPr preferRelativeResize="0"/>
          <p:nvPr/>
        </p:nvPicPr>
        <p:blipFill rotWithShape="1">
          <a:blip r:embed="rId3">
            <a:alphaModFix/>
          </a:blip>
          <a:srcRect b="27651" l="0" r="20388" t="0"/>
          <a:stretch/>
        </p:blipFill>
        <p:spPr>
          <a:xfrm>
            <a:off x="281175" y="2267838"/>
            <a:ext cx="4542675" cy="3318851"/>
          </a:xfrm>
          <a:prstGeom prst="rect">
            <a:avLst/>
          </a:prstGeom>
          <a:noFill/>
          <a:ln>
            <a:noFill/>
          </a:ln>
        </p:spPr>
      </p:pic>
      <p:pic>
        <p:nvPicPr>
          <p:cNvPr id="90" name="Google Shape;90;p18"/>
          <p:cNvPicPr preferRelativeResize="0"/>
          <p:nvPr/>
        </p:nvPicPr>
        <p:blipFill rotWithShape="1">
          <a:blip r:embed="rId3">
            <a:alphaModFix/>
          </a:blip>
          <a:srcRect b="81159" l="79321" r="0" t="6998"/>
          <a:stretch/>
        </p:blipFill>
        <p:spPr>
          <a:xfrm>
            <a:off x="3226100" y="6121050"/>
            <a:ext cx="1220276" cy="561800"/>
          </a:xfrm>
          <a:prstGeom prst="rect">
            <a:avLst/>
          </a:prstGeom>
          <a:noFill/>
          <a:ln>
            <a:noFill/>
          </a:ln>
        </p:spPr>
      </p:pic>
      <p:pic>
        <p:nvPicPr>
          <p:cNvPr descr="First Device.png" id="91" name="Google Shape;91;p18"/>
          <p:cNvPicPr preferRelativeResize="0"/>
          <p:nvPr/>
        </p:nvPicPr>
        <p:blipFill rotWithShape="1">
          <a:blip r:embed="rId4">
            <a:alphaModFix/>
          </a:blip>
          <a:srcRect b="8315" l="-5042" r="0" t="0"/>
          <a:stretch/>
        </p:blipFill>
        <p:spPr>
          <a:xfrm>
            <a:off x="5701050" y="2082175"/>
            <a:ext cx="2266599" cy="4775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482600" y="1036637"/>
            <a:ext cx="8229600" cy="939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90000"/>
              </a:buClr>
              <a:buFont typeface="Arial"/>
              <a:buNone/>
            </a:pPr>
            <a:r>
              <a:rPr lang="en-US"/>
              <a:t>Preliminary Analysis</a:t>
            </a:r>
            <a:endParaRPr/>
          </a:p>
        </p:txBody>
      </p:sp>
      <p:sp>
        <p:nvSpPr>
          <p:cNvPr id="97" name="Google Shape;97;p19"/>
          <p:cNvSpPr txBox="1"/>
          <p:nvPr/>
        </p:nvSpPr>
        <p:spPr>
          <a:xfrm>
            <a:off x="7967662" y="6530975"/>
            <a:ext cx="1176300" cy="327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98" name="Google Shape;98;p19"/>
          <p:cNvPicPr preferRelativeResize="0"/>
          <p:nvPr/>
        </p:nvPicPr>
        <p:blipFill>
          <a:blip r:embed="rId3">
            <a:alphaModFix/>
          </a:blip>
          <a:stretch>
            <a:fillRect/>
          </a:stretch>
        </p:blipFill>
        <p:spPr>
          <a:xfrm>
            <a:off x="380714" y="4643599"/>
            <a:ext cx="2115086" cy="1887375"/>
          </a:xfrm>
          <a:prstGeom prst="rect">
            <a:avLst/>
          </a:prstGeom>
          <a:noFill/>
          <a:ln>
            <a:noFill/>
          </a:ln>
        </p:spPr>
      </p:pic>
      <p:pic>
        <p:nvPicPr>
          <p:cNvPr id="99" name="Google Shape;99;p19"/>
          <p:cNvPicPr preferRelativeResize="0"/>
          <p:nvPr/>
        </p:nvPicPr>
        <p:blipFill rotWithShape="1">
          <a:blip r:embed="rId4">
            <a:alphaModFix/>
          </a:blip>
          <a:srcRect b="0" l="0" r="0" t="3175"/>
          <a:stretch/>
        </p:blipFill>
        <p:spPr>
          <a:xfrm>
            <a:off x="3660712" y="4540375"/>
            <a:ext cx="2280763" cy="2093825"/>
          </a:xfrm>
          <a:prstGeom prst="rect">
            <a:avLst/>
          </a:prstGeom>
          <a:noFill/>
          <a:ln>
            <a:noFill/>
          </a:ln>
        </p:spPr>
      </p:pic>
      <p:pic>
        <p:nvPicPr>
          <p:cNvPr id="100" name="Google Shape;100;p19"/>
          <p:cNvPicPr preferRelativeResize="0"/>
          <p:nvPr/>
        </p:nvPicPr>
        <p:blipFill rotWithShape="1">
          <a:blip r:embed="rId5">
            <a:alphaModFix/>
          </a:blip>
          <a:srcRect b="0" l="0" r="0" t="2808"/>
          <a:stretch/>
        </p:blipFill>
        <p:spPr>
          <a:xfrm>
            <a:off x="6728621" y="4393500"/>
            <a:ext cx="1983579" cy="2316900"/>
          </a:xfrm>
          <a:prstGeom prst="rect">
            <a:avLst/>
          </a:prstGeom>
          <a:noFill/>
          <a:ln>
            <a:noFill/>
          </a:ln>
        </p:spPr>
      </p:pic>
      <p:pic>
        <p:nvPicPr>
          <p:cNvPr descr="users.jpeg" id="101" name="Google Shape;101;p19"/>
          <p:cNvPicPr preferRelativeResize="0"/>
          <p:nvPr/>
        </p:nvPicPr>
        <p:blipFill>
          <a:blip r:embed="rId6">
            <a:alphaModFix/>
          </a:blip>
          <a:stretch>
            <a:fillRect/>
          </a:stretch>
        </p:blipFill>
        <p:spPr>
          <a:xfrm>
            <a:off x="1914725" y="1976525"/>
            <a:ext cx="4921925" cy="2225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482600" y="1036637"/>
            <a:ext cx="8229600" cy="93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Data Preparation</a:t>
            </a:r>
            <a:endParaRPr/>
          </a:p>
        </p:txBody>
      </p:sp>
      <p:sp>
        <p:nvSpPr>
          <p:cNvPr id="108" name="Google Shape;108;p20"/>
          <p:cNvSpPr txBox="1"/>
          <p:nvPr>
            <p:ph idx="1" type="body"/>
          </p:nvPr>
        </p:nvSpPr>
        <p:spPr>
          <a:xfrm>
            <a:off x="520700" y="2133600"/>
            <a:ext cx="8077200" cy="405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US" sz="1800">
                <a:solidFill>
                  <a:srgbClr val="000000"/>
                </a:solidFill>
              </a:rPr>
              <a:t>Data Cleaning</a:t>
            </a:r>
            <a:endParaRPr sz="1800">
              <a:solidFill>
                <a:srgbClr val="000000"/>
              </a:solidFill>
            </a:endParaRPr>
          </a:p>
          <a:p>
            <a:pPr indent="-342900" lvl="1" marL="914400" rtl="0" algn="l">
              <a:spcBef>
                <a:spcPts val="0"/>
              </a:spcBef>
              <a:spcAft>
                <a:spcPts val="0"/>
              </a:spcAft>
              <a:buClr>
                <a:srgbClr val="000000"/>
              </a:buClr>
              <a:buSzPts val="1800"/>
              <a:buChar char="○"/>
            </a:pPr>
            <a:r>
              <a:rPr lang="en-US" sz="1800">
                <a:solidFill>
                  <a:srgbClr val="000000"/>
                </a:solidFill>
              </a:rPr>
              <a:t>Replaced N/A in ‘Age’ </a:t>
            </a:r>
            <a:r>
              <a:rPr lang="en-US" sz="1800"/>
              <a:t>→ </a:t>
            </a:r>
            <a:r>
              <a:rPr lang="en-US" sz="1800">
                <a:solidFill>
                  <a:srgbClr val="000000"/>
                </a:solidFill>
              </a:rPr>
              <a:t>Mean age</a:t>
            </a:r>
            <a:endParaRPr sz="1800">
              <a:solidFill>
                <a:srgbClr val="000000"/>
              </a:solidFill>
            </a:endParaRPr>
          </a:p>
          <a:p>
            <a:pPr indent="-342900" lvl="1" marL="914400" rtl="0" algn="l">
              <a:spcBef>
                <a:spcPts val="0"/>
              </a:spcBef>
              <a:spcAft>
                <a:spcPts val="0"/>
              </a:spcAft>
              <a:buClr>
                <a:srgbClr val="000000"/>
              </a:buClr>
              <a:buSzPts val="1800"/>
              <a:buChar char="○"/>
            </a:pPr>
            <a:r>
              <a:rPr lang="en-US" sz="1800">
                <a:solidFill>
                  <a:srgbClr val="000000"/>
                </a:solidFill>
              </a:rPr>
              <a:t>Replaced N/A in ‘First Affiliate Tracked’ </a:t>
            </a:r>
            <a:r>
              <a:rPr lang="en-US" sz="1800"/>
              <a:t>→ </a:t>
            </a:r>
            <a:r>
              <a:rPr i="1" lang="en-US" sz="1800">
                <a:solidFill>
                  <a:srgbClr val="000000"/>
                </a:solidFill>
              </a:rPr>
              <a:t> “untracked”</a:t>
            </a:r>
            <a:endParaRPr i="1" sz="1800">
              <a:solidFill>
                <a:srgbClr val="000000"/>
              </a:solidFill>
            </a:endParaRPr>
          </a:p>
          <a:p>
            <a:pPr indent="0" lvl="0" marL="457200" rtl="0" algn="l">
              <a:spcBef>
                <a:spcPts val="0"/>
              </a:spcBef>
              <a:spcAft>
                <a:spcPts val="0"/>
              </a:spcAft>
              <a:buNone/>
            </a:pPr>
            <a:r>
              <a:t/>
            </a:r>
            <a:endParaRPr sz="1800">
              <a:solidFill>
                <a:srgbClr val="000000"/>
              </a:solidFill>
            </a:endParaRPr>
          </a:p>
          <a:p>
            <a:pPr indent="-342900" lvl="0" marL="457200" rtl="0" algn="l">
              <a:spcBef>
                <a:spcPts val="0"/>
              </a:spcBef>
              <a:spcAft>
                <a:spcPts val="0"/>
              </a:spcAft>
              <a:buClr>
                <a:srgbClr val="000000"/>
              </a:buClr>
              <a:buSzPts val="1800"/>
              <a:buChar char="●"/>
            </a:pPr>
            <a:r>
              <a:rPr lang="en-US" sz="1800">
                <a:solidFill>
                  <a:srgbClr val="000000"/>
                </a:solidFill>
              </a:rPr>
              <a:t>Data Transformation</a:t>
            </a:r>
            <a:endParaRPr sz="1800">
              <a:solidFill>
                <a:srgbClr val="000000"/>
              </a:solidFill>
            </a:endParaRPr>
          </a:p>
          <a:p>
            <a:pPr indent="0" lvl="0" marL="0" rtl="0" algn="l">
              <a:spcBef>
                <a:spcPts val="0"/>
              </a:spcBef>
              <a:spcAft>
                <a:spcPts val="0"/>
              </a:spcAft>
              <a:buNone/>
            </a:pPr>
            <a:r>
              <a:rPr lang="en-US" sz="1800">
                <a:solidFill>
                  <a:srgbClr val="000000"/>
                </a:solidFill>
              </a:rPr>
              <a:t>		</a:t>
            </a:r>
            <a:r>
              <a:rPr lang="en-US" sz="1800"/>
              <a:t>Converted ‘Tiimestamp First Active’ → ‘Date First Active’</a:t>
            </a:r>
            <a:endParaRPr sz="1800"/>
          </a:p>
          <a:p>
            <a:pPr indent="-342900" lvl="1" marL="914400" rtl="0" algn="l">
              <a:spcBef>
                <a:spcPts val="0"/>
              </a:spcBef>
              <a:spcAft>
                <a:spcPts val="0"/>
              </a:spcAft>
              <a:buSzPts val="1800"/>
              <a:buChar char="○"/>
            </a:pPr>
            <a:r>
              <a:rPr lang="en-US" sz="1800"/>
              <a:t>Replaced N/A in ‘First Booking Date’ →  Adding mean time difference of first active date and first booking date.</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342900" lvl="0" marL="457200" rtl="0" algn="l">
              <a:spcBef>
                <a:spcPts val="0"/>
              </a:spcBef>
              <a:spcAft>
                <a:spcPts val="0"/>
              </a:spcAft>
              <a:buClr>
                <a:srgbClr val="000000"/>
              </a:buClr>
              <a:buSzPts val="1800"/>
              <a:buChar char="●"/>
            </a:pPr>
            <a:r>
              <a:rPr lang="en-US" sz="1800">
                <a:solidFill>
                  <a:srgbClr val="000000"/>
                </a:solidFill>
              </a:rPr>
              <a:t>Sampling - Partition sampling to make sure training and test</a:t>
            </a:r>
            <a:endParaRPr sz="1800">
              <a:solidFill>
                <a:srgbClr val="000000"/>
              </a:solidFill>
            </a:endParaRPr>
          </a:p>
          <a:p>
            <a:pPr indent="0" lvl="0" marL="1371600" rtl="0" algn="l">
              <a:spcBef>
                <a:spcPts val="0"/>
              </a:spcBef>
              <a:spcAft>
                <a:spcPts val="0"/>
              </a:spcAft>
              <a:buNone/>
            </a:pPr>
            <a:r>
              <a:rPr lang="en-US" sz="1800">
                <a:solidFill>
                  <a:srgbClr val="000000"/>
                </a:solidFill>
              </a:rPr>
              <a:t>    datasets have the same proportions observations of the</a:t>
            </a:r>
            <a:endParaRPr sz="1800">
              <a:solidFill>
                <a:srgbClr val="000000"/>
              </a:solidFill>
            </a:endParaRPr>
          </a:p>
          <a:p>
            <a:pPr indent="0" lvl="0" marL="1371600" rtl="0" algn="l">
              <a:spcBef>
                <a:spcPts val="0"/>
              </a:spcBef>
              <a:spcAft>
                <a:spcPts val="0"/>
              </a:spcAft>
              <a:buNone/>
            </a:pPr>
            <a:r>
              <a:rPr lang="en-US" sz="1800">
                <a:solidFill>
                  <a:srgbClr val="000000"/>
                </a:solidFill>
              </a:rPr>
              <a:t>    12 classes our dataset contained</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457200" lvl="0" marL="1828800" rtl="0" algn="l">
              <a:spcBef>
                <a:spcPts val="0"/>
              </a:spcBef>
              <a:spcAft>
                <a:spcPts val="0"/>
              </a:spcAft>
              <a:buNone/>
            </a:pPr>
            <a:r>
              <a:rPr lang="en-US" sz="1800">
                <a:solidFill>
                  <a:srgbClr val="000000"/>
                </a:solidFill>
              </a:rPr>
              <a:t> </a:t>
            </a:r>
            <a:endParaRPr sz="1800">
              <a:solidFill>
                <a:srgbClr val="000000"/>
              </a:solidFill>
            </a:endParaRPr>
          </a:p>
          <a:p>
            <a:pPr indent="457200" lvl="0" marL="1828800" rtl="0" algn="l">
              <a:spcBef>
                <a:spcPts val="0"/>
              </a:spcBef>
              <a:spcAft>
                <a:spcPts val="0"/>
              </a:spcAft>
              <a:buNone/>
            </a:pPr>
            <a:br>
              <a:rPr lang="en-US" sz="1700">
                <a:solidFill>
                  <a:srgbClr val="000000"/>
                </a:solidFill>
              </a:rPr>
            </a:br>
            <a:endParaRPr sz="1700">
              <a:solidFill>
                <a:srgbClr val="000000"/>
              </a:solidFill>
            </a:endParaRPr>
          </a:p>
        </p:txBody>
      </p:sp>
      <p:sp>
        <p:nvSpPr>
          <p:cNvPr id="109" name="Google Shape;109;p20"/>
          <p:cNvSpPr txBox="1"/>
          <p:nvPr/>
        </p:nvSpPr>
        <p:spPr>
          <a:xfrm>
            <a:off x="7967662" y="6530975"/>
            <a:ext cx="1176300" cy="327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82600" y="1036637"/>
            <a:ext cx="8229600" cy="93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Multinomial Logistic Regression</a:t>
            </a:r>
            <a:endParaRPr/>
          </a:p>
        </p:txBody>
      </p:sp>
      <p:sp>
        <p:nvSpPr>
          <p:cNvPr id="116" name="Google Shape;116;p21"/>
          <p:cNvSpPr txBox="1"/>
          <p:nvPr/>
        </p:nvSpPr>
        <p:spPr>
          <a:xfrm>
            <a:off x="7967662" y="6530975"/>
            <a:ext cx="1176300" cy="327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 name="Google Shape;117;p21"/>
          <p:cNvSpPr txBox="1"/>
          <p:nvPr/>
        </p:nvSpPr>
        <p:spPr>
          <a:xfrm>
            <a:off x="427650" y="1636132"/>
            <a:ext cx="8288700" cy="27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342900" lvl="0" marL="457200" rtl="0" algn="l">
              <a:spcBef>
                <a:spcPts val="0"/>
              </a:spcBef>
              <a:spcAft>
                <a:spcPts val="0"/>
              </a:spcAft>
              <a:buSzPts val="1800"/>
              <a:buChar char="●"/>
            </a:pPr>
            <a:r>
              <a:rPr lang="en-US" sz="1800"/>
              <a:t>As a general rule of thumb, we started with Logistic Regression on multiclass predictors. </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Fits many independent logistic regression models through a neural network.</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Less dependency on collinearity of variables (as was the case with Naive Bayes).</a:t>
            </a:r>
            <a:endParaRPr sz="1800"/>
          </a:p>
          <a:p>
            <a:pPr indent="0" lvl="0" marL="0" rtl="0" algn="l">
              <a:spcBef>
                <a:spcPts val="0"/>
              </a:spcBef>
              <a:spcAft>
                <a:spcPts val="0"/>
              </a:spcAft>
              <a:buNone/>
            </a:pPr>
            <a:r>
              <a:t/>
            </a:r>
            <a:endParaRPr sz="1800">
              <a:highlight>
                <a:srgbClr val="FFFFFF"/>
              </a:highlight>
            </a:endParaRPr>
          </a:p>
          <a:p>
            <a:pPr indent="0" lvl="0" marL="0" rtl="0" algn="l">
              <a:spcBef>
                <a:spcPts val="0"/>
              </a:spcBef>
              <a:spcAft>
                <a:spcPts val="0"/>
              </a:spcAft>
              <a:buNone/>
            </a:pPr>
            <a:r>
              <a:t/>
            </a:r>
            <a:endParaRPr sz="1800">
              <a:highlight>
                <a:srgbClr val="FFFFFF"/>
              </a:highlight>
            </a:endParaRPr>
          </a:p>
          <a:p>
            <a:pPr indent="0" lvl="0" marL="0" rtl="0" algn="l">
              <a:spcBef>
                <a:spcPts val="0"/>
              </a:spcBef>
              <a:spcAft>
                <a:spcPts val="0"/>
              </a:spcAft>
              <a:buNone/>
            </a:pPr>
            <a:r>
              <a:t/>
            </a:r>
            <a:endParaRPr sz="1150">
              <a:solidFill>
                <a:srgbClr val="666666"/>
              </a:solidFill>
              <a:highlight>
                <a:srgbClr val="FFFFFF"/>
              </a:highlight>
            </a:endParaRPr>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pic>
        <p:nvPicPr>
          <p:cNvPr id="118" name="Google Shape;118;p21"/>
          <p:cNvPicPr preferRelativeResize="0"/>
          <p:nvPr/>
        </p:nvPicPr>
        <p:blipFill>
          <a:blip r:embed="rId3">
            <a:alphaModFix/>
          </a:blip>
          <a:stretch>
            <a:fillRect/>
          </a:stretch>
        </p:blipFill>
        <p:spPr>
          <a:xfrm>
            <a:off x="571450" y="4337925"/>
            <a:ext cx="7791450" cy="1771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482600" y="1036637"/>
            <a:ext cx="8229600" cy="93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M</a:t>
            </a:r>
            <a:r>
              <a:rPr lang="en-US"/>
              <a:t>ultinomial Logistic Regression</a:t>
            </a:r>
            <a:endParaRPr/>
          </a:p>
        </p:txBody>
      </p:sp>
      <p:pic>
        <p:nvPicPr>
          <p:cNvPr id="125" name="Google Shape;125;p22"/>
          <p:cNvPicPr preferRelativeResize="0"/>
          <p:nvPr/>
        </p:nvPicPr>
        <p:blipFill>
          <a:blip r:embed="rId3">
            <a:alphaModFix/>
          </a:blip>
          <a:stretch>
            <a:fillRect/>
          </a:stretch>
        </p:blipFill>
        <p:spPr>
          <a:xfrm>
            <a:off x="1502075" y="3922237"/>
            <a:ext cx="6139847" cy="2428863"/>
          </a:xfrm>
          <a:prstGeom prst="rect">
            <a:avLst/>
          </a:prstGeom>
          <a:noFill/>
          <a:ln>
            <a:noFill/>
          </a:ln>
        </p:spPr>
      </p:pic>
      <p:pic>
        <p:nvPicPr>
          <p:cNvPr id="126" name="Google Shape;126;p22"/>
          <p:cNvPicPr preferRelativeResize="0"/>
          <p:nvPr/>
        </p:nvPicPr>
        <p:blipFill>
          <a:blip r:embed="rId4">
            <a:alphaModFix/>
          </a:blip>
          <a:stretch>
            <a:fillRect/>
          </a:stretch>
        </p:blipFill>
        <p:spPr>
          <a:xfrm>
            <a:off x="1502075" y="2249300"/>
            <a:ext cx="3333750" cy="1400175"/>
          </a:xfrm>
          <a:prstGeom prst="rect">
            <a:avLst/>
          </a:prstGeom>
          <a:noFill/>
          <a:ln>
            <a:noFill/>
          </a:ln>
        </p:spPr>
      </p:pic>
      <p:sp>
        <p:nvSpPr>
          <p:cNvPr id="127" name="Google Shape;127;p22"/>
          <p:cNvSpPr txBox="1"/>
          <p:nvPr/>
        </p:nvSpPr>
        <p:spPr>
          <a:xfrm>
            <a:off x="7967662" y="6530975"/>
            <a:ext cx="1176300" cy="327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 name="Google Shape;128;p22"/>
          <p:cNvSpPr txBox="1"/>
          <p:nvPr/>
        </p:nvSpPr>
        <p:spPr>
          <a:xfrm>
            <a:off x="5809650" y="1976525"/>
            <a:ext cx="2452200" cy="4986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1900"/>
              <a:t>Accuracy: 0.6048</a:t>
            </a:r>
            <a:endParaRPr b="1"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482600" y="1036637"/>
            <a:ext cx="8229600" cy="93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Random Forest</a:t>
            </a:r>
            <a:endParaRPr/>
          </a:p>
        </p:txBody>
      </p:sp>
      <p:sp>
        <p:nvSpPr>
          <p:cNvPr id="135" name="Google Shape;135;p23"/>
          <p:cNvSpPr txBox="1"/>
          <p:nvPr/>
        </p:nvSpPr>
        <p:spPr>
          <a:xfrm>
            <a:off x="7967662" y="6530975"/>
            <a:ext cx="1176300" cy="327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6" name="Google Shape;136;p23"/>
          <p:cNvSpPr txBox="1"/>
          <p:nvPr/>
        </p:nvSpPr>
        <p:spPr>
          <a:xfrm>
            <a:off x="427650" y="1976530"/>
            <a:ext cx="8288700" cy="3491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sz="1800"/>
              <a:t>Can handle thousands of input variables without variable deletion.</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Random Forest overcomes the overfitting problem encountered by decision trees.</a:t>
            </a:r>
            <a:endParaRPr sz="1800"/>
          </a:p>
          <a:p>
            <a:pPr indent="0" lvl="0" marL="0" rtl="0" algn="l">
              <a:spcBef>
                <a:spcPts val="0"/>
              </a:spcBef>
              <a:spcAft>
                <a:spcPts val="0"/>
              </a:spcAft>
              <a:buNone/>
            </a:pPr>
            <a:r>
              <a:t/>
            </a:r>
            <a:endParaRPr sz="1800"/>
          </a:p>
          <a:p>
            <a:pPr indent="-342900" lvl="0" marL="457200" rtl="0" algn="l">
              <a:lnSpc>
                <a:spcPct val="115000"/>
              </a:lnSpc>
              <a:spcBef>
                <a:spcPts val="0"/>
              </a:spcBef>
              <a:spcAft>
                <a:spcPts val="0"/>
              </a:spcAft>
              <a:buSzPts val="1800"/>
              <a:buChar char="●"/>
            </a:pPr>
            <a:r>
              <a:rPr lang="en-US" sz="1800">
                <a:highlight>
                  <a:srgbClr val="FFFFFF"/>
                </a:highlight>
              </a:rPr>
              <a:t>They’re fast and scalable.</a:t>
            </a:r>
            <a:endParaRPr sz="1800"/>
          </a:p>
        </p:txBody>
      </p:sp>
      <p:pic>
        <p:nvPicPr>
          <p:cNvPr id="137" name="Google Shape;137;p23"/>
          <p:cNvPicPr preferRelativeResize="0"/>
          <p:nvPr/>
        </p:nvPicPr>
        <p:blipFill>
          <a:blip r:embed="rId3">
            <a:alphaModFix/>
          </a:blip>
          <a:stretch>
            <a:fillRect/>
          </a:stretch>
        </p:blipFill>
        <p:spPr>
          <a:xfrm>
            <a:off x="338125" y="4016871"/>
            <a:ext cx="8467725" cy="2066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