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1-4 henry</a:t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9feb22a0a_4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9feb22a0a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9feb22a0a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9feb22a0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feb22a0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9feb22a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5-8 Andrew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9feb22a0a_2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9feb22a0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9-14 yasho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20000" w="120000">
                  <a:moveTo>
                    <a:pt x="0" y="116098"/>
                  </a:moveTo>
                  <a:lnTo>
                    <a:pt x="40298" y="120000"/>
                  </a:lnTo>
                  <a:lnTo>
                    <a:pt x="120000" y="0"/>
                  </a:lnTo>
                  <a:lnTo>
                    <a:pt x="77014" y="0"/>
                  </a:lnTo>
                  <a:lnTo>
                    <a:pt x="0" y="116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20000" w="120000">
                  <a:moveTo>
                    <a:pt x="41411" y="120000"/>
                  </a:moveTo>
                  <a:lnTo>
                    <a:pt x="120000" y="0"/>
                  </a:lnTo>
                  <a:lnTo>
                    <a:pt x="75644" y="0"/>
                  </a:lnTo>
                  <a:lnTo>
                    <a:pt x="0" y="115938"/>
                  </a:lnTo>
                  <a:lnTo>
                    <a:pt x="40306" y="119786"/>
                  </a:lnTo>
                  <a:lnTo>
                    <a:pt x="41411" y="1200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4696" y="120000"/>
                  </a:lnTo>
                  <a:lnTo>
                    <a:pt x="119999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0" y="0"/>
                  </a:lnTo>
                  <a:lnTo>
                    <a:pt x="11554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4" y="137"/>
                  </a:lnTo>
                  <a:lnTo>
                    <a:pt x="87492" y="120000"/>
                  </a:lnTo>
                  <a:lnTo>
                    <a:pt x="120000" y="120000"/>
                  </a:lnTo>
                  <a:lnTo>
                    <a:pt x="9365" y="2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4030" y="4940"/>
                  </a:lnTo>
                  <a:lnTo>
                    <a:pt x="12116" y="2670"/>
                  </a:lnTo>
                  <a:lnTo>
                    <a:pt x="11957" y="2537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9018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42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lang="en-US" sz="8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lang="en-US" sz="8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lang="en-US" sz="8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lang="en-US" sz="8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r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b="0" i="0" sz="2800" u="none" cap="none" strike="noStrike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b="0" i="0" sz="2800" u="none" cap="none" strike="noStrike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1275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433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5919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750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120000" w="120000">
                  <a:moveTo>
                    <a:pt x="0" y="119034"/>
                  </a:moveTo>
                  <a:lnTo>
                    <a:pt x="26478" y="119999"/>
                  </a:lnTo>
                  <a:lnTo>
                    <a:pt x="120000" y="0"/>
                  </a:lnTo>
                  <a:lnTo>
                    <a:pt x="92842" y="0"/>
                  </a:lnTo>
                  <a:lnTo>
                    <a:pt x="0" y="1190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92897" y="0"/>
                  </a:lnTo>
                  <a:lnTo>
                    <a:pt x="0" y="119133"/>
                  </a:lnTo>
                  <a:lnTo>
                    <a:pt x="26761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4728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5796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120000" w="120000">
                  <a:moveTo>
                    <a:pt x="0" y="363"/>
                  </a:moveTo>
                  <a:lnTo>
                    <a:pt x="84232" y="120000"/>
                  </a:lnTo>
                  <a:lnTo>
                    <a:pt x="120000" y="120000"/>
                  </a:lnTo>
                  <a:lnTo>
                    <a:pt x="13949" y="3272"/>
                  </a:lnTo>
                  <a:lnTo>
                    <a:pt x="0" y="0"/>
                  </a:lnTo>
                  <a:lnTo>
                    <a:pt x="0" y="36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20674" y="7058"/>
                  </a:lnTo>
                  <a:lnTo>
                    <a:pt x="17303" y="3176"/>
                  </a:lnTo>
                  <a:lnTo>
                    <a:pt x="17640" y="3176"/>
                  </a:lnTo>
                  <a:lnTo>
                    <a:pt x="17640" y="2823"/>
                  </a:lnTo>
                  <a:lnTo>
                    <a:pt x="17303" y="28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696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ctrTitle"/>
          </p:nvPr>
        </p:nvSpPr>
        <p:spPr>
          <a:xfrm>
            <a:off x="2928401" y="796972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Fearless Rankings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8322365" y="3413167"/>
            <a:ext cx="31806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0502 – Team 07</a:t>
            </a:r>
            <a:endParaRPr sz="2400"/>
          </a:p>
          <a:p>
            <a:pPr indent="0" lvl="0" marL="0" marR="0" rtl="0" algn="r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Hung Dao</a:t>
            </a:r>
            <a:endParaRPr sz="2400"/>
          </a:p>
          <a:p>
            <a:pPr indent="0" lvl="0" marL="0" marR="0" rtl="0" algn="r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Dongmin Zheng</a:t>
            </a:r>
            <a:endParaRPr sz="2400"/>
          </a:p>
          <a:p>
            <a:pPr indent="0" lvl="0" marL="0" marR="0" rtl="0" algn="r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Fei Liu</a:t>
            </a:r>
            <a:endParaRPr sz="2400"/>
          </a:p>
          <a:p>
            <a:pPr indent="0" lvl="0" marL="0" marR="0" rtl="0" algn="r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Yasho Vardhan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Shixuan  Chuai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10820304" y="6488668"/>
            <a:ext cx="2398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11/29/2016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1751647" y="0"/>
            <a:ext cx="100188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1546250" y="798900"/>
            <a:ext cx="10746900" cy="13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b="1" lang="en-US"/>
              <a:t>1</a:t>
            </a:r>
            <a:r>
              <a:rPr b="1" lang="en-US"/>
              <a:t>.</a:t>
            </a:r>
            <a:r>
              <a:rPr b="1" lang="en-US"/>
              <a:t>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What  are the top 10 Universities ranked by US News for MBA in 2016?</a:t>
            </a:r>
            <a:endParaRPr b="1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1751650" y="2221225"/>
            <a:ext cx="9255600" cy="39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</a:rPr>
              <a:t>SELECT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008080"/>
                </a:solidFill>
              </a:rPr>
              <a:t>uName</a:t>
            </a:r>
            <a:r>
              <a:rPr lang="en-US" sz="2400">
                <a:solidFill>
                  <a:srgbClr val="808080"/>
                </a:solidFill>
              </a:rPr>
              <a:t>,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FF00FF"/>
                </a:solidFill>
              </a:rPr>
              <a:t>rank</a:t>
            </a:r>
            <a:endParaRPr sz="24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</a:rPr>
              <a:t>FROM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008080"/>
                </a:solidFill>
              </a:rPr>
              <a:t>University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008080"/>
                </a:solidFill>
              </a:rPr>
              <a:t>U</a:t>
            </a:r>
            <a:r>
              <a:rPr lang="en-US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</a:rPr>
              <a:t>  </a:t>
            </a:r>
            <a:r>
              <a:rPr lang="en-US" sz="2400">
                <a:solidFill>
                  <a:srgbClr val="808080"/>
                </a:solidFill>
              </a:rPr>
              <a:t>JOIN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FF00FF"/>
                </a:solidFill>
              </a:rPr>
              <a:t>Rank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008080"/>
                </a:solidFill>
              </a:rPr>
              <a:t>R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0000FF"/>
                </a:solidFill>
              </a:rPr>
              <a:t>ON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008080"/>
                </a:solidFill>
              </a:rPr>
              <a:t>U</a:t>
            </a:r>
            <a:r>
              <a:rPr lang="en-US" sz="2400">
                <a:solidFill>
                  <a:srgbClr val="808080"/>
                </a:solidFill>
              </a:rPr>
              <a:t>.</a:t>
            </a:r>
            <a:r>
              <a:rPr lang="en-US" sz="2400">
                <a:solidFill>
                  <a:srgbClr val="0000FF"/>
                </a:solidFill>
              </a:rPr>
              <a:t>uId</a:t>
            </a:r>
            <a:r>
              <a:rPr lang="en-US" sz="2400">
                <a:solidFill>
                  <a:srgbClr val="808080"/>
                </a:solidFill>
              </a:rPr>
              <a:t>=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008080"/>
                </a:solidFill>
              </a:rPr>
              <a:t>R</a:t>
            </a:r>
            <a:r>
              <a:rPr lang="en-US" sz="2400">
                <a:solidFill>
                  <a:srgbClr val="808080"/>
                </a:solidFill>
              </a:rPr>
              <a:t>.</a:t>
            </a:r>
            <a:r>
              <a:rPr lang="en-US" sz="2400">
                <a:solidFill>
                  <a:srgbClr val="0000FF"/>
                </a:solidFill>
              </a:rPr>
              <a:t>uId</a:t>
            </a:r>
            <a:r>
              <a:rPr lang="en-US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</a:rPr>
              <a:t>  </a:t>
            </a:r>
            <a:r>
              <a:rPr lang="en-US" sz="2400">
                <a:solidFill>
                  <a:srgbClr val="808080"/>
                </a:solidFill>
              </a:rPr>
              <a:t>JOIN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008080"/>
                </a:solidFill>
              </a:rPr>
              <a:t>Agency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008080"/>
                </a:solidFill>
              </a:rPr>
              <a:t>A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0000FF"/>
                </a:solidFill>
              </a:rPr>
              <a:t>ON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008080"/>
                </a:solidFill>
              </a:rPr>
              <a:t>R</a:t>
            </a:r>
            <a:r>
              <a:rPr lang="en-US" sz="2400">
                <a:solidFill>
                  <a:srgbClr val="808080"/>
                </a:solidFill>
              </a:rPr>
              <a:t>.</a:t>
            </a:r>
            <a:r>
              <a:rPr lang="en-US" sz="2400">
                <a:solidFill>
                  <a:srgbClr val="008080"/>
                </a:solidFill>
              </a:rPr>
              <a:t>aId</a:t>
            </a:r>
            <a:r>
              <a:rPr lang="en-US" sz="2400">
                <a:solidFill>
                  <a:srgbClr val="808080"/>
                </a:solidFill>
              </a:rPr>
              <a:t>=</a:t>
            </a:r>
            <a:r>
              <a:rPr lang="en-US" sz="2400">
                <a:solidFill>
                  <a:srgbClr val="008080"/>
                </a:solidFill>
              </a:rPr>
              <a:t>A</a:t>
            </a:r>
            <a:r>
              <a:rPr lang="en-US" sz="2400">
                <a:solidFill>
                  <a:srgbClr val="808080"/>
                </a:solidFill>
              </a:rPr>
              <a:t>.</a:t>
            </a:r>
            <a:r>
              <a:rPr lang="en-US" sz="2400">
                <a:solidFill>
                  <a:srgbClr val="008080"/>
                </a:solidFill>
              </a:rPr>
              <a:t>aId</a:t>
            </a:r>
            <a:endParaRPr sz="24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</a:rPr>
              <a:t>WHERE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008080"/>
                </a:solidFill>
              </a:rPr>
              <a:t>pId</a:t>
            </a:r>
            <a:r>
              <a:rPr lang="en-US" sz="2400">
                <a:solidFill>
                  <a:srgbClr val="808080"/>
                </a:solidFill>
              </a:rPr>
              <a:t>=</a:t>
            </a:r>
            <a:r>
              <a:rPr lang="en-US" sz="2400">
                <a:solidFill>
                  <a:srgbClr val="FF0000"/>
                </a:solidFill>
              </a:rPr>
              <a:t>'003'</a:t>
            </a:r>
            <a:r>
              <a:rPr lang="en-US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</a:rPr>
              <a:t>   </a:t>
            </a:r>
            <a:r>
              <a:rPr lang="en-US" sz="2400">
                <a:solidFill>
                  <a:srgbClr val="808080"/>
                </a:solidFill>
              </a:rPr>
              <a:t>AND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FF00FF"/>
                </a:solidFill>
              </a:rPr>
              <a:t>rank</a:t>
            </a:r>
            <a:r>
              <a:rPr lang="en-US" sz="2400">
                <a:solidFill>
                  <a:srgbClr val="808080"/>
                </a:solidFill>
              </a:rPr>
              <a:t>&lt;=</a:t>
            </a:r>
            <a:r>
              <a:rPr lang="en-US" sz="2400">
                <a:solidFill>
                  <a:schemeClr val="dk1"/>
                </a:solidFill>
              </a:rPr>
              <a:t>10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</a:rPr>
              <a:t>   </a:t>
            </a:r>
            <a:r>
              <a:rPr lang="en-US" sz="2400">
                <a:solidFill>
                  <a:srgbClr val="808080"/>
                </a:solidFill>
              </a:rPr>
              <a:t>AND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008080"/>
                </a:solidFill>
              </a:rPr>
              <a:t>A</a:t>
            </a:r>
            <a:r>
              <a:rPr lang="en-US" sz="2400">
                <a:solidFill>
                  <a:srgbClr val="808080"/>
                </a:solidFill>
              </a:rPr>
              <a:t>.</a:t>
            </a:r>
            <a:r>
              <a:rPr lang="en-US" sz="2400">
                <a:solidFill>
                  <a:srgbClr val="008080"/>
                </a:solidFill>
              </a:rPr>
              <a:t>aId</a:t>
            </a:r>
            <a:r>
              <a:rPr lang="en-US" sz="2400">
                <a:solidFill>
                  <a:srgbClr val="808080"/>
                </a:solidFill>
              </a:rPr>
              <a:t>=</a:t>
            </a:r>
            <a:r>
              <a:rPr lang="en-US" sz="2400">
                <a:solidFill>
                  <a:srgbClr val="FF0000"/>
                </a:solidFill>
              </a:rPr>
              <a:t>'1001'</a:t>
            </a:r>
            <a:r>
              <a:rPr lang="en-US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</a:rPr>
              <a:t>   </a:t>
            </a:r>
            <a:r>
              <a:rPr lang="en-US" sz="2400">
                <a:solidFill>
                  <a:srgbClr val="808080"/>
                </a:solidFill>
              </a:rPr>
              <a:t>AND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008080"/>
                </a:solidFill>
              </a:rPr>
              <a:t>R</a:t>
            </a:r>
            <a:r>
              <a:rPr lang="en-US" sz="2400">
                <a:solidFill>
                  <a:srgbClr val="808080"/>
                </a:solidFill>
              </a:rPr>
              <a:t>.</a:t>
            </a:r>
            <a:r>
              <a:rPr lang="en-US" sz="2400">
                <a:solidFill>
                  <a:srgbClr val="FF00FF"/>
                </a:solidFill>
              </a:rPr>
              <a:t>year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808080"/>
                </a:solidFill>
              </a:rPr>
              <a:t>=</a:t>
            </a:r>
            <a:r>
              <a:rPr lang="en-US" sz="2400">
                <a:solidFill>
                  <a:schemeClr val="dk1"/>
                </a:solidFill>
              </a:rPr>
              <a:t> 2016</a:t>
            </a:r>
            <a:r>
              <a:rPr lang="en-US" sz="2400">
                <a:solidFill>
                  <a:srgbClr val="808080"/>
                </a:solidFill>
              </a:rPr>
              <a:t>;</a:t>
            </a:r>
            <a:endParaRPr sz="240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1748675" y="0"/>
            <a:ext cx="10018800" cy="10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rPr b="1" lang="en-US" sz="2400"/>
              <a:t>1.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What  are the top 10 Universities ranked by US News for MBA in 2016?</a:t>
            </a:r>
            <a:endParaRPr/>
          </a:p>
        </p:txBody>
      </p:sp>
      <p:pic>
        <p:nvPicPr>
          <p:cNvPr descr="eg1.gif"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425" y="722700"/>
            <a:ext cx="9353574" cy="5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1511217" y="0"/>
            <a:ext cx="100188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/>
              <a:t>C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ases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1511167" y="792832"/>
            <a:ext cx="10018800" cy="14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Rank of MBA program of Northwestern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niversity in different agencies in 2016?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1614550" y="2245125"/>
            <a:ext cx="80010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</a:rPr>
              <a:t>SELECT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008080"/>
                </a:solidFill>
              </a:rPr>
              <a:t>uName</a:t>
            </a:r>
            <a:r>
              <a:rPr lang="en-US" sz="2400">
                <a:solidFill>
                  <a:srgbClr val="808080"/>
                </a:solidFill>
              </a:rPr>
              <a:t>, </a:t>
            </a:r>
            <a:r>
              <a:rPr lang="en-US" sz="2400">
                <a:solidFill>
                  <a:srgbClr val="008080"/>
                </a:solidFill>
              </a:rPr>
              <a:t>pName</a:t>
            </a:r>
            <a:r>
              <a:rPr lang="en-US" sz="2400">
                <a:solidFill>
                  <a:srgbClr val="808080"/>
                </a:solidFill>
              </a:rPr>
              <a:t>,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008080"/>
                </a:solidFill>
              </a:rPr>
              <a:t>aName</a:t>
            </a:r>
            <a:r>
              <a:rPr lang="en-US" sz="2400">
                <a:solidFill>
                  <a:srgbClr val="808080"/>
                </a:solidFill>
              </a:rPr>
              <a:t>,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FF00FF"/>
                </a:solidFill>
              </a:rPr>
              <a:t>rank</a:t>
            </a:r>
            <a:endParaRPr sz="24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</a:rPr>
              <a:t>FROM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008080"/>
                </a:solidFill>
              </a:rPr>
              <a:t>Program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008080"/>
                </a:solidFill>
              </a:rPr>
              <a:t>p</a:t>
            </a:r>
            <a:r>
              <a:rPr lang="en-US" sz="2400">
                <a:solidFill>
                  <a:srgbClr val="808080"/>
                </a:solidFill>
              </a:rPr>
              <a:t>,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008080"/>
                </a:solidFill>
              </a:rPr>
              <a:t>University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008080"/>
                </a:solidFill>
              </a:rPr>
              <a:t>u</a:t>
            </a:r>
            <a:r>
              <a:rPr lang="en-US" sz="2400">
                <a:solidFill>
                  <a:srgbClr val="808080"/>
                </a:solidFill>
              </a:rPr>
              <a:t>,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008080"/>
                </a:solidFill>
              </a:rPr>
              <a:t>Agency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008080"/>
                </a:solidFill>
              </a:rPr>
              <a:t>a</a:t>
            </a:r>
            <a:r>
              <a:rPr lang="en-US" sz="2400">
                <a:solidFill>
                  <a:srgbClr val="808080"/>
                </a:solidFill>
              </a:rPr>
              <a:t>,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FF00FF"/>
                </a:solidFill>
              </a:rPr>
              <a:t>Rank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008080"/>
                </a:solidFill>
              </a:rPr>
              <a:t>r</a:t>
            </a:r>
            <a:endParaRPr sz="24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</a:rPr>
              <a:t>WHERE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008080"/>
                </a:solidFill>
              </a:rPr>
              <a:t>u</a:t>
            </a:r>
            <a:r>
              <a:rPr lang="en-US" sz="2400">
                <a:solidFill>
                  <a:srgbClr val="808080"/>
                </a:solidFill>
              </a:rPr>
              <a:t>.</a:t>
            </a:r>
            <a:r>
              <a:rPr lang="en-US" sz="2400">
                <a:solidFill>
                  <a:srgbClr val="0000FF"/>
                </a:solidFill>
              </a:rPr>
              <a:t>uId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808080"/>
                </a:solidFill>
              </a:rPr>
              <a:t>=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008080"/>
                </a:solidFill>
              </a:rPr>
              <a:t>r</a:t>
            </a:r>
            <a:r>
              <a:rPr lang="en-US" sz="2400">
                <a:solidFill>
                  <a:srgbClr val="808080"/>
                </a:solidFill>
              </a:rPr>
              <a:t>.</a:t>
            </a:r>
            <a:r>
              <a:rPr lang="en-US" sz="2400">
                <a:solidFill>
                  <a:srgbClr val="0000FF"/>
                </a:solidFill>
              </a:rPr>
              <a:t>uId</a:t>
            </a:r>
            <a:r>
              <a:rPr lang="en-US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</a:rPr>
              <a:t>     AND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008080"/>
                </a:solidFill>
              </a:rPr>
              <a:t>p</a:t>
            </a:r>
            <a:r>
              <a:rPr lang="en-US" sz="2400">
                <a:solidFill>
                  <a:srgbClr val="808080"/>
                </a:solidFill>
              </a:rPr>
              <a:t>.</a:t>
            </a:r>
            <a:r>
              <a:rPr lang="en-US" sz="2400">
                <a:solidFill>
                  <a:srgbClr val="008080"/>
                </a:solidFill>
              </a:rPr>
              <a:t>pId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808080"/>
                </a:solidFill>
              </a:rPr>
              <a:t>=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008080"/>
                </a:solidFill>
              </a:rPr>
              <a:t>r</a:t>
            </a:r>
            <a:r>
              <a:rPr lang="en-US" sz="2400">
                <a:solidFill>
                  <a:srgbClr val="808080"/>
                </a:solidFill>
              </a:rPr>
              <a:t>.</a:t>
            </a:r>
            <a:r>
              <a:rPr lang="en-US" sz="2400">
                <a:solidFill>
                  <a:srgbClr val="008080"/>
                </a:solidFill>
              </a:rPr>
              <a:t>pId</a:t>
            </a:r>
            <a:r>
              <a:rPr lang="en-US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</a:rPr>
              <a:t>     AND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008080"/>
                </a:solidFill>
              </a:rPr>
              <a:t>a</a:t>
            </a:r>
            <a:r>
              <a:rPr lang="en-US" sz="2400">
                <a:solidFill>
                  <a:srgbClr val="808080"/>
                </a:solidFill>
              </a:rPr>
              <a:t>.</a:t>
            </a:r>
            <a:r>
              <a:rPr lang="en-US" sz="2400">
                <a:solidFill>
                  <a:srgbClr val="008080"/>
                </a:solidFill>
              </a:rPr>
              <a:t>aId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808080"/>
                </a:solidFill>
              </a:rPr>
              <a:t>=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008080"/>
                </a:solidFill>
              </a:rPr>
              <a:t>r</a:t>
            </a:r>
            <a:r>
              <a:rPr lang="en-US" sz="2400">
                <a:solidFill>
                  <a:srgbClr val="808080"/>
                </a:solidFill>
              </a:rPr>
              <a:t>.</a:t>
            </a:r>
            <a:r>
              <a:rPr lang="en-US" sz="2400">
                <a:solidFill>
                  <a:srgbClr val="008080"/>
                </a:solidFill>
              </a:rPr>
              <a:t>aId</a:t>
            </a:r>
            <a:endParaRPr sz="24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    </a:t>
            </a:r>
            <a:r>
              <a:rPr lang="en-US" sz="2400">
                <a:solidFill>
                  <a:srgbClr val="808080"/>
                </a:solidFill>
              </a:rPr>
              <a:t>AND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008080"/>
                </a:solidFill>
              </a:rPr>
              <a:t>p</a:t>
            </a:r>
            <a:r>
              <a:rPr lang="en-US" sz="2400">
                <a:solidFill>
                  <a:srgbClr val="808080"/>
                </a:solidFill>
              </a:rPr>
              <a:t>.</a:t>
            </a:r>
            <a:r>
              <a:rPr lang="en-US" sz="2400">
                <a:solidFill>
                  <a:srgbClr val="008080"/>
                </a:solidFill>
              </a:rPr>
              <a:t>pName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808080"/>
                </a:solidFill>
              </a:rPr>
              <a:t>=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FF0000"/>
                </a:solidFill>
              </a:rPr>
              <a:t>'MBA'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    </a:t>
            </a:r>
            <a:r>
              <a:rPr lang="en-US" sz="2400">
                <a:solidFill>
                  <a:srgbClr val="808080"/>
                </a:solidFill>
              </a:rPr>
              <a:t>AND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008080"/>
                </a:solidFill>
              </a:rPr>
              <a:t>u</a:t>
            </a:r>
            <a:r>
              <a:rPr lang="en-US" sz="2400">
                <a:solidFill>
                  <a:srgbClr val="808080"/>
                </a:solidFill>
              </a:rPr>
              <a:t>.</a:t>
            </a:r>
            <a:r>
              <a:rPr lang="en-US" sz="2400">
                <a:solidFill>
                  <a:srgbClr val="008080"/>
                </a:solidFill>
              </a:rPr>
              <a:t>uName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808080"/>
                </a:solidFill>
              </a:rPr>
              <a:t>=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FF0000"/>
                </a:solidFill>
              </a:rPr>
              <a:t>'Northwestern university'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    </a:t>
            </a:r>
            <a:r>
              <a:rPr lang="en-US" sz="2400">
                <a:solidFill>
                  <a:srgbClr val="808080"/>
                </a:solidFill>
              </a:rPr>
              <a:t>AND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rgbClr val="008080"/>
                </a:solidFill>
              </a:rPr>
              <a:t>r</a:t>
            </a:r>
            <a:r>
              <a:rPr lang="en-US" sz="2400">
                <a:solidFill>
                  <a:srgbClr val="808080"/>
                </a:solidFill>
              </a:rPr>
              <a:t>.</a:t>
            </a:r>
            <a:r>
              <a:rPr lang="en-US" sz="2400">
                <a:solidFill>
                  <a:srgbClr val="FF00FF"/>
                </a:solidFill>
              </a:rPr>
              <a:t>year</a:t>
            </a:r>
            <a:r>
              <a:rPr lang="en-US" sz="2400">
                <a:solidFill>
                  <a:srgbClr val="808080"/>
                </a:solidFill>
              </a:rPr>
              <a:t>=</a:t>
            </a:r>
            <a:r>
              <a:rPr lang="en-US" sz="2400">
                <a:solidFill>
                  <a:schemeClr val="dk1"/>
                </a:solidFill>
              </a:rPr>
              <a:t>2016</a:t>
            </a:r>
            <a:r>
              <a:rPr lang="en-US" sz="2400">
                <a:solidFill>
                  <a:srgbClr val="808080"/>
                </a:solidFill>
              </a:rPr>
              <a:t>;</a:t>
            </a:r>
            <a:endParaRPr sz="240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1623067" y="-207793"/>
            <a:ext cx="10018800" cy="14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Rank of MBA program of Northwestern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niversity in different agencies in 2016?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g2.gif"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150" y="883800"/>
            <a:ext cx="9241855" cy="586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1205916" y="1839251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1484349" y="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1484300" y="1974550"/>
            <a:ext cx="10018800" cy="38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797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Client: ABC Consulting firm – a local SME that provides customized solution for end users to compare schools and their rankings, and generate reports for multiple purposes.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797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of universities and national rankings on three graduate degree programs in the US (MBA, MSBA and MSIS) by different agencies.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1484311" y="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 </a:t>
            </a:r>
            <a:r>
              <a:rPr lang="en-US"/>
              <a:t>S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tatement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“Fearless Rankings is committed to the accuracy, reliability, quality and comprehensiveness of the data and produce real-time, outstanding, seamless and customized solutions to customers with highest standard of services in a fast-changing market”</a:t>
            </a:r>
            <a:endParaRPr sz="3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 Objectives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1484300" y="2667000"/>
            <a:ext cx="100188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5527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 users with accurate, comprehensive rankings of all universities in the US with their full details.</a:t>
            </a:r>
            <a:endParaRPr sz="3000"/>
          </a:p>
          <a:p>
            <a:pPr indent="-25527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constantly updated, real-time data to end users</a:t>
            </a:r>
            <a:endParaRPr sz="3000"/>
          </a:p>
          <a:p>
            <a:pPr indent="-25527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 an user-friendly, one stop-shop solution for end clients to utilize the ranking system.</a:t>
            </a:r>
            <a:endParaRPr sz="3000"/>
          </a:p>
          <a:p>
            <a:pPr indent="-25527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end users to easily generate customized reports for multiple purposes.</a:t>
            </a:r>
            <a:endParaRPr sz="3000"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1244686" y="334850"/>
            <a:ext cx="10018800" cy="17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Sources</a:t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38" y="1968388"/>
            <a:ext cx="28575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PpedI4.png" id="169" name="Google Shape;1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7000" y="2087438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238" y="4497150"/>
            <a:ext cx="285750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0650" y="2327275"/>
            <a:ext cx="3492450" cy="14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1681097" y="1"/>
            <a:ext cx="10018713" cy="1126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925" y="993925"/>
            <a:ext cx="10365075" cy="58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1484311" y="45425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Schema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(</a:t>
            </a:r>
            <a:r>
              <a:rPr b="1" i="0" lang="en-US" sz="222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uId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uName, type, street, city, zip, accreditation, uWebsite, </a:t>
            </a:r>
            <a:r>
              <a:rPr b="0" i="1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sName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(</a:t>
            </a:r>
            <a:r>
              <a:rPr b="1" i="0" lang="en-US" sz="222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sName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(</a:t>
            </a:r>
            <a:r>
              <a:rPr b="1" i="0" lang="en-US" sz="222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pId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pName, </a:t>
            </a:r>
            <a:r>
              <a:rPr b="0" i="1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stem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Stem (</a:t>
            </a:r>
            <a:r>
              <a:rPr b="1" i="0" lang="en-US" sz="222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stem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optLength)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ProgramStats (</a:t>
            </a:r>
            <a:r>
              <a:rPr b="1" i="1" lang="en-US" sz="222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uId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US" sz="222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pId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minTOFEL, minIELTS, avgGMAT, tuition, length)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Agency (</a:t>
            </a:r>
            <a:r>
              <a:rPr b="1" i="0" lang="en-US" sz="222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aId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aName, aWebsite, rankingSince)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 (</a:t>
            </a:r>
            <a:r>
              <a:rPr b="1" i="1" lang="en-US" sz="222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uId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US" sz="222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pId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US" sz="222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aId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220" u="sng"/>
              <a:t>year</a:t>
            </a:r>
            <a:r>
              <a:rPr lang="en-US" sz="2220"/>
              <a:t>, 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1484310" y="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</a:t>
            </a:r>
            <a:r>
              <a:rPr lang="en-US"/>
              <a:t>D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atabase </a:t>
            </a:r>
            <a:r>
              <a:rPr lang="en-US"/>
              <a:t>D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esign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1484300" y="1560775"/>
            <a:ext cx="10018800" cy="44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lang="en-US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CHAR </a:t>
            </a:r>
            <a:r>
              <a:rPr lang="en-US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NULL,</a:t>
            </a:r>
            <a:endParaRPr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lang="en-US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pName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VARCHAR </a:t>
            </a:r>
            <a:r>
              <a:rPr lang="en-US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lang="en-US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stem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VARCHAR </a:t>
            </a:r>
            <a:r>
              <a:rPr lang="en-US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CONSTRAINT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pk_Program_pId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PRIMARY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KEY </a:t>
            </a:r>
            <a:r>
              <a:rPr lang="en-US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lang="en-US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CONSTRAINT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fk_Program_STEM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FOREIGN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KEY </a:t>
            </a:r>
            <a:r>
              <a:rPr lang="en-US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stem</a:t>
            </a:r>
            <a:r>
              <a:rPr lang="en-US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STEM</a:t>
            </a: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stem</a:t>
            </a:r>
            <a:r>
              <a:rPr lang="en-US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lang="en-US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br>
              <a:rPr lang="en-US" sz="2220"/>
            </a:br>
            <a:endParaRPr sz="22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1538525" y="0"/>
            <a:ext cx="10018800" cy="10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Technology</a:t>
            </a:r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1325622" y="1866900"/>
            <a:ext cx="3011400" cy="31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000"/>
              <a:t>WAMP server</a:t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/>
              <a:t>PHP</a:t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/>
              <a:t>MySQL</a:t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275" y="1243199"/>
            <a:ext cx="8514725" cy="5614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