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4" r:id="rId2"/>
  </p:sldMasterIdLst>
  <p:notesMasterIdLst>
    <p:notesMasterId r:id="rId5"/>
  </p:notesMasterIdLst>
  <p:handoutMasterIdLst>
    <p:handoutMasterId r:id="rId6"/>
  </p:handoutMasterIdLst>
  <p:sldIdLst>
    <p:sldId id="427" r:id="rId3"/>
    <p:sldId id="430" r:id="rId4"/>
  </p:sldIdLst>
  <p:sldSz cx="9144000" cy="6858000" type="letter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364" autoAdjust="0"/>
  </p:normalViewPr>
  <p:slideViewPr>
    <p:cSldViewPr snapToGrid="0" snapToObjects="1">
      <p:cViewPr varScale="1">
        <p:scale>
          <a:sx n="109" d="100"/>
          <a:sy n="109" d="100"/>
        </p:scale>
        <p:origin x="1362" y="96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-30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3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1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1"/>
            </a:lvl2pPr>
            <a:lvl3pPr lvl="2" indent="0">
              <a:spcBef>
                <a:spcPts val="0"/>
              </a:spcBef>
              <a:buNone/>
              <a:defRPr sz="1801"/>
            </a:lvl3pPr>
            <a:lvl4pPr lvl="3" indent="0">
              <a:spcBef>
                <a:spcPts val="0"/>
              </a:spcBef>
              <a:buNone/>
              <a:defRPr sz="1801"/>
            </a:lvl4pPr>
            <a:lvl5pPr lvl="4" indent="0">
              <a:spcBef>
                <a:spcPts val="0"/>
              </a:spcBef>
              <a:buNone/>
              <a:defRPr sz="1801"/>
            </a:lvl5pPr>
            <a:lvl6pPr lvl="5" indent="0">
              <a:spcBef>
                <a:spcPts val="0"/>
              </a:spcBef>
              <a:buNone/>
              <a:defRPr sz="1801"/>
            </a:lvl6pPr>
            <a:lvl7pPr lvl="6" indent="0">
              <a:spcBef>
                <a:spcPts val="0"/>
              </a:spcBef>
              <a:buNone/>
              <a:defRPr sz="1801"/>
            </a:lvl7pPr>
            <a:lvl8pPr lvl="7" indent="0">
              <a:spcBef>
                <a:spcPts val="0"/>
              </a:spcBef>
              <a:buNone/>
              <a:defRPr sz="1801"/>
            </a:lvl8pPr>
            <a:lvl9pPr lvl="8" indent="0">
              <a:spcBef>
                <a:spcPts val="0"/>
              </a:spcBef>
              <a:buNone/>
              <a:defRPr sz="1801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30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2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71" y="6165339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77" marR="0" lvl="1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54" marR="0" lvl="2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31" marR="0" lvl="3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09" marR="0" lvl="4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886" marR="0" lvl="5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063" marR="0" lvl="6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240" marR="0" lvl="7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417" marR="0" lvl="8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5" y="113073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77" marR="0" lvl="1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54" marR="0" lvl="2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31" marR="0" lvl="3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09" marR="0" lvl="4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886" marR="0" lvl="5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063" marR="0" lvl="6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240" marR="0" lvl="7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417" marR="0" lvl="8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4" y="113073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9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8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5720-9B37-482E-87C9-639E6E87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3A5AA-DA6D-4EC3-9597-68BA88C3A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C37CA-B0C0-4018-BFF8-4FF1DD3B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ACC7-0B70-4B3C-B45B-9235B5F7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798BE-1539-4577-94A9-39EA4E17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2728-71AF-4C58-9E1B-8D12B677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000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78FB-078E-48FA-832D-D44CBB2F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772F7-747E-4097-80CE-9BC375363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2A733-5CA7-439F-B9AC-09942474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94E1A-9AF1-4A3E-9BF6-6A49032C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0A73-F2C1-4EBE-B581-230613B7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585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4FC57-3331-4D7E-A333-F5CE6936A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ABD3F-C2C1-43A1-80BA-D56254189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94902-1050-4D9B-8999-6DEF3DA3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87BC-A159-47EA-9369-760C01D9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CC24C-9070-4EEC-A4C3-7114DCA2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914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DE6D-F668-4EFE-B198-F5CDCA152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A33B3-A0A0-4908-B725-150BB8308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3BFDF-C061-4762-AB6A-68D2021C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B47F-62E0-408B-9691-BEABBD24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1CC13-3572-424E-B167-CEDEDE9C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6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C3AA-466C-4DAC-BC35-C29786B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BA79-6C1F-4595-9BD8-F8EA7909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B4BC-3963-40BC-8706-9382C241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6A3-FE80-4BA0-8C12-F7CBD6405273}" type="datetimeFigureOut">
              <a:rPr lang="en-CA" smtClean="0"/>
              <a:t>2023-11-11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8DA58-7F8F-4AF2-8CAA-8623C10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95A7B-A8C3-458C-8805-BEF9A61A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880-B7DD-45A8-AE64-317F779C8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93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E4FF-A01B-4716-BC54-40BBF248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D1958-8E54-426B-BC5B-0DD326FBE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FECB-1E74-405A-903B-35BFF88D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5B9-0E23-4FDB-A5FB-13A56B21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2406-76E6-4DB5-AB15-67CDA1AF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A16B-3D0D-4347-9BB7-FD2C78D4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3A198-1D08-4A8E-8A24-7DEEF640B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7C67-1183-4664-876B-89FB989D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A193-B3A3-43FA-B697-2DEBC913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E7A90-1F66-4D01-9A90-8F15C19E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A079B-4B6C-4C88-A988-83993008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549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FC31-BE0B-497D-92AE-88FEB7A9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2603A-5FFA-47D5-A2A4-969A8FFE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0046D-D5ED-48FE-A689-5BD316BF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5819C-F5DB-4B97-BE90-E37746239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C9864-5967-4E82-A4BA-EFD850955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9E448-6685-41BA-9F82-9B51E4D4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A83D5-92E6-4746-BCA4-D9B4132B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006BE-E40C-4486-BD68-67A8E730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245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214D-AD0F-4208-B0BA-598C91FC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A38A6-A4D0-4BD4-AB93-1268A4EB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43675-1ED9-47AE-9D62-007C1390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5C8CC-7633-4600-8983-B2334BB1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777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68443-319E-4C75-82F2-2641C134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A9A2F-6B5B-49B4-BE13-B95887A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3C5DF-11DF-4B12-9274-0FFB364E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006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DE1C-A12D-46B5-BC93-022FEE92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C489-5042-4D78-A4B0-DF28FB0A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88024-1E48-48D9-A417-F6182209E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9F19-20E4-4912-A6CA-2169FF69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372C9-6F22-4E76-86D0-E28D7F55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0ECB7-4D84-4F57-AE84-D3D2608A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456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3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71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77" marR="0" lvl="1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54" marR="0" lvl="2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31" marR="0" lvl="3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09" marR="0" lvl="4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886" marR="0" lvl="5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063" marR="0" lvl="6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240" marR="0" lvl="7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417" marR="0" lvl="8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5" y="113073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77" marR="0" lvl="1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54" marR="0" lvl="2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31" marR="0" lvl="3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09" marR="0" lvl="4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886" marR="0" lvl="5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063" marR="0" lvl="6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240" marR="0" lvl="7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417" marR="0" lvl="8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4" y="113073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39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75" marR="0" lvl="0" indent="-256019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10A51-F845-405C-B7FA-38B1BA7B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09CCB-DD9D-4851-8385-11C04460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4FC48-7FDE-4F59-9D27-5E7BB8115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F8E1-B658-40A4-BC53-253C8796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275C-CF57-41E8-9C62-34505C029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9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A3F311-2565-4975-A16D-6BC668DECD50}"/>
              </a:ext>
            </a:extLst>
          </p:cNvPr>
          <p:cNvSpPr txBox="1"/>
          <p:nvPr/>
        </p:nvSpPr>
        <p:spPr>
          <a:xfrm>
            <a:off x="554778" y="485392"/>
            <a:ext cx="8254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Single Expression Examples</a:t>
            </a:r>
          </a:p>
          <a:p>
            <a:endParaRPr lang="en-CA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220B6-1A48-4076-A454-0995AE2E2F19}"/>
              </a:ext>
            </a:extLst>
          </p:cNvPr>
          <p:cNvSpPr txBox="1"/>
          <p:nvPr/>
        </p:nvSpPr>
        <p:spPr>
          <a:xfrm>
            <a:off x="554776" y="1116282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1.  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Attr1, Attr2, Attr3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Attr1 = ‘Value’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(RELATION) )</a:t>
            </a:r>
            <a:endParaRPr lang="en-C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FE362-B3A1-44A7-8D90-01FF161CF223}"/>
              </a:ext>
            </a:extLst>
          </p:cNvPr>
          <p:cNvSpPr txBox="1"/>
          <p:nvPr/>
        </p:nvSpPr>
        <p:spPr>
          <a:xfrm>
            <a:off x="554776" y="1685550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2.  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Attr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RELATION1 ⋈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R1.Attr1 = R2.Attr2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RELATION2 )</a:t>
            </a:r>
            <a:endParaRPr lang="en-CA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2C9FC-1AE4-4807-ADAC-DAEF00902BCA}"/>
              </a:ext>
            </a:extLst>
          </p:cNvPr>
          <p:cNvSpPr txBox="1"/>
          <p:nvPr/>
        </p:nvSpPr>
        <p:spPr>
          <a:xfrm>
            <a:off x="554774" y="2271439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3.  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Attr1, Attr2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Attr3 = ‘Value’ AND Attr4 &lt; Int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RELATION1 * RELATION2 ))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E0380-5FE8-4711-8762-FB8BBFAA4892}"/>
              </a:ext>
            </a:extLst>
          </p:cNvPr>
          <p:cNvSpPr txBox="1"/>
          <p:nvPr/>
        </p:nvSpPr>
        <p:spPr>
          <a:xfrm>
            <a:off x="2224354" y="40649"/>
            <a:ext cx="4695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ENSF 608 Fall 2023 – Suggested Relational Algebra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8254E-34F2-FF82-8D31-99E0E6CC4067}"/>
              </a:ext>
            </a:extLst>
          </p:cNvPr>
          <p:cNvSpPr txBox="1"/>
          <p:nvPr/>
        </p:nvSpPr>
        <p:spPr>
          <a:xfrm>
            <a:off x="558423" y="3756644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IND_GOLD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Medal = ‘Gold’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INDIVIDUAL_RESULTS )</a:t>
            </a:r>
            <a:endParaRPr lang="en-C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CBB98-3BDC-3937-23A0-47FA8DFEFDCE}"/>
              </a:ext>
            </a:extLst>
          </p:cNvPr>
          <p:cNvSpPr txBox="1"/>
          <p:nvPr/>
        </p:nvSpPr>
        <p:spPr>
          <a:xfrm>
            <a:off x="558425" y="4239085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TEAM_GOLD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Medal = ‘Gold’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TEAM_RESULTS )</a:t>
            </a:r>
            <a:endParaRPr lang="en-CA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AFDE8-BB72-E984-9BC6-16E78BDB964E}"/>
              </a:ext>
            </a:extLst>
          </p:cNvPr>
          <p:cNvSpPr txBox="1"/>
          <p:nvPr/>
        </p:nvSpPr>
        <p:spPr>
          <a:xfrm>
            <a:off x="558424" y="4721697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I_CNTRY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Country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IND_GOLD ⋈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I.Olympian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P.OlympicID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PARTICIPANT )</a:t>
            </a:r>
            <a:endParaRPr lang="en-CA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2EB10-AEBB-0A10-F545-0579C0D4330D}"/>
              </a:ext>
            </a:extLst>
          </p:cNvPr>
          <p:cNvSpPr txBox="1"/>
          <p:nvPr/>
        </p:nvSpPr>
        <p:spPr>
          <a:xfrm>
            <a:off x="558424" y="5204310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T_ID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TEAM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_GOLD ⋈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TG.Team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T.TeamID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TEAM </a:t>
            </a:r>
            <a:endParaRPr lang="en-CA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D9CEF-1A9B-813B-25EF-6550B8EF69E2}"/>
              </a:ext>
            </a:extLst>
          </p:cNvPr>
          <p:cNvSpPr txBox="1"/>
          <p:nvPr/>
        </p:nvSpPr>
        <p:spPr>
          <a:xfrm>
            <a:off x="569060" y="6169190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RESULT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I_CNTRY ∪ T_CNTRY</a:t>
            </a:r>
            <a:endParaRPr lang="en-CA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7E6C4-9532-6E69-6D9A-B68A3C299495}"/>
              </a:ext>
            </a:extLst>
          </p:cNvPr>
          <p:cNvSpPr txBox="1"/>
          <p:nvPr/>
        </p:nvSpPr>
        <p:spPr>
          <a:xfrm>
            <a:off x="558422" y="5686578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T_CNTRY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Country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T_ID ⋈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T.Member1 = 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P.OlympicID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PARTICIPANT )</a:t>
            </a:r>
            <a:endParaRPr lang="en-C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17812-CA70-95D6-7113-1D3C79AF0EC5}"/>
              </a:ext>
            </a:extLst>
          </p:cNvPr>
          <p:cNvSpPr txBox="1"/>
          <p:nvPr/>
        </p:nvSpPr>
        <p:spPr>
          <a:xfrm>
            <a:off x="554778" y="3070330"/>
            <a:ext cx="825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Procedural Sequence Example</a:t>
            </a:r>
          </a:p>
        </p:txBody>
      </p:sp>
    </p:spTree>
    <p:extLst>
      <p:ext uri="{BB962C8B-B14F-4D97-AF65-F5344CB8AC3E}">
        <p14:creationId xmlns:p14="http://schemas.microsoft.com/office/powerpoint/2010/main" val="140348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CF28C8B1-07AD-43A0-910B-53E24D53CE23}"/>
              </a:ext>
            </a:extLst>
          </p:cNvPr>
          <p:cNvSpPr txBox="1"/>
          <p:nvPr/>
        </p:nvSpPr>
        <p:spPr>
          <a:xfrm>
            <a:off x="554778" y="485392"/>
            <a:ext cx="825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Query Tree &amp; Corresponding Expression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BDCE0-0155-4B5D-81FE-BC8CB41FA9DD}"/>
              </a:ext>
            </a:extLst>
          </p:cNvPr>
          <p:cNvSpPr txBox="1"/>
          <p:nvPr/>
        </p:nvSpPr>
        <p:spPr>
          <a:xfrm>
            <a:off x="2224354" y="40649"/>
            <a:ext cx="4695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ENSF 608 Fall 2023 – Suggested Relational Algebra 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AC992-43EA-7A1C-7E8E-BA928D8B6344}"/>
              </a:ext>
            </a:extLst>
          </p:cNvPr>
          <p:cNvSpPr txBox="1"/>
          <p:nvPr/>
        </p:nvSpPr>
        <p:spPr>
          <a:xfrm>
            <a:off x="4601317" y="2062011"/>
            <a:ext cx="10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kumimoji="0" lang="en-CA" sz="1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C.Attr</a:t>
            </a: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01934-CB63-C601-E0E1-99DAB4DC983C}"/>
              </a:ext>
            </a:extLst>
          </p:cNvPr>
          <p:cNvSpPr txBox="1"/>
          <p:nvPr/>
        </p:nvSpPr>
        <p:spPr>
          <a:xfrm>
            <a:off x="3029336" y="3805747"/>
            <a:ext cx="3819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⋈</a:t>
            </a:r>
            <a:r>
              <a:rPr kumimoji="0" lang="en-CA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A.Attr</a:t>
            </a:r>
            <a:r>
              <a:rPr kumimoji="0" lang="en-CA" sz="20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kumimoji="0" lang="en-CA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B.Attr</a:t>
            </a: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991A8-355E-8B8B-C69C-B4588E7F479A}"/>
              </a:ext>
            </a:extLst>
          </p:cNvPr>
          <p:cNvSpPr txBox="1"/>
          <p:nvPr/>
        </p:nvSpPr>
        <p:spPr>
          <a:xfrm>
            <a:off x="2224354" y="4829350"/>
            <a:ext cx="296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kumimoji="0" lang="en-CA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A.Attr</a:t>
            </a:r>
            <a:r>
              <a:rPr kumimoji="0" lang="en-CA" sz="20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= ‘Value’</a:t>
            </a: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461DDE-117E-76BF-EE9C-230A33A7A768}"/>
              </a:ext>
            </a:extLst>
          </p:cNvPr>
          <p:cNvCxnSpPr>
            <a:cxnSpLocks/>
          </p:cNvCxnSpPr>
          <p:nvPr/>
        </p:nvCxnSpPr>
        <p:spPr>
          <a:xfrm>
            <a:off x="5016502" y="2538081"/>
            <a:ext cx="0" cy="48447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829EF9-FAA4-5E80-D172-2471BA4CADD5}"/>
              </a:ext>
            </a:extLst>
          </p:cNvPr>
          <p:cNvCxnSpPr>
            <a:cxnSpLocks/>
          </p:cNvCxnSpPr>
          <p:nvPr/>
        </p:nvCxnSpPr>
        <p:spPr>
          <a:xfrm>
            <a:off x="4181936" y="4288989"/>
            <a:ext cx="611887" cy="64613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D3D1FB-5482-6B6A-1920-0563BFA9DA43}"/>
              </a:ext>
            </a:extLst>
          </p:cNvPr>
          <p:cNvCxnSpPr>
            <a:cxnSpLocks/>
          </p:cNvCxnSpPr>
          <p:nvPr/>
        </p:nvCxnSpPr>
        <p:spPr>
          <a:xfrm flipH="1">
            <a:off x="3381579" y="4297057"/>
            <a:ext cx="611887" cy="64613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6C6DC8-323E-026F-1AB4-9804CA27B7BA}"/>
              </a:ext>
            </a:extLst>
          </p:cNvPr>
          <p:cNvCxnSpPr>
            <a:cxnSpLocks/>
          </p:cNvCxnSpPr>
          <p:nvPr/>
        </p:nvCxnSpPr>
        <p:spPr>
          <a:xfrm>
            <a:off x="3294346" y="5302362"/>
            <a:ext cx="0" cy="60676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5A16586-AD1A-A5CE-E7D9-3497DBDED3CA}"/>
              </a:ext>
            </a:extLst>
          </p:cNvPr>
          <p:cNvSpPr/>
          <p:nvPr/>
        </p:nvSpPr>
        <p:spPr>
          <a:xfrm>
            <a:off x="4810551" y="4817199"/>
            <a:ext cx="468000" cy="4663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CF68E3-D853-3EC4-B1B6-A51C2C977384}"/>
              </a:ext>
            </a:extLst>
          </p:cNvPr>
          <p:cNvSpPr/>
          <p:nvPr/>
        </p:nvSpPr>
        <p:spPr>
          <a:xfrm>
            <a:off x="3057447" y="5898242"/>
            <a:ext cx="468000" cy="4663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71E368-B840-D285-CD2E-E31905A9E3B8}"/>
              </a:ext>
            </a:extLst>
          </p:cNvPr>
          <p:cNvSpPr/>
          <p:nvPr/>
        </p:nvSpPr>
        <p:spPr>
          <a:xfrm>
            <a:off x="3808048" y="5890669"/>
            <a:ext cx="1867640" cy="46755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A_RELATION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627666-05CA-6ACE-6570-875330519C33}"/>
              </a:ext>
            </a:extLst>
          </p:cNvPr>
          <p:cNvSpPr/>
          <p:nvPr/>
        </p:nvSpPr>
        <p:spPr>
          <a:xfrm>
            <a:off x="5590143" y="4852154"/>
            <a:ext cx="2129501" cy="45020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B_RELATION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1BC887-BB8C-DE0D-5763-5BCC6EB7EA4C}"/>
              </a:ext>
            </a:extLst>
          </p:cNvPr>
          <p:cNvCxnSpPr>
            <a:cxnSpLocks/>
          </p:cNvCxnSpPr>
          <p:nvPr/>
        </p:nvCxnSpPr>
        <p:spPr>
          <a:xfrm flipV="1">
            <a:off x="3543980" y="6111691"/>
            <a:ext cx="264068" cy="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ED23B-FCD4-2001-0095-EBFC6615ECFF}"/>
              </a:ext>
            </a:extLst>
          </p:cNvPr>
          <p:cNvCxnSpPr>
            <a:cxnSpLocks/>
          </p:cNvCxnSpPr>
          <p:nvPr/>
        </p:nvCxnSpPr>
        <p:spPr>
          <a:xfrm flipV="1">
            <a:off x="5305709" y="5060043"/>
            <a:ext cx="264068" cy="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7B2C77-9533-36E0-8D2C-9D94D0204353}"/>
              </a:ext>
            </a:extLst>
          </p:cNvPr>
          <p:cNvSpPr txBox="1"/>
          <p:nvPr/>
        </p:nvSpPr>
        <p:spPr>
          <a:xfrm>
            <a:off x="3911203" y="2864229"/>
            <a:ext cx="3211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⋈</a:t>
            </a:r>
            <a:r>
              <a:rPr kumimoji="0" lang="en-CA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B.Attr</a:t>
            </a:r>
            <a:r>
              <a:rPr kumimoji="0" lang="en-CA" sz="20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kumimoji="0" lang="en-CA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C.Attr</a:t>
            </a: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C5C82C-2415-2317-8502-36AF593111AC}"/>
              </a:ext>
            </a:extLst>
          </p:cNvPr>
          <p:cNvCxnSpPr>
            <a:cxnSpLocks/>
          </p:cNvCxnSpPr>
          <p:nvPr/>
        </p:nvCxnSpPr>
        <p:spPr>
          <a:xfrm>
            <a:off x="5063802" y="3339403"/>
            <a:ext cx="611887" cy="64613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C1E4D4-6F85-5FF3-E756-6D1F8B6F48C8}"/>
              </a:ext>
            </a:extLst>
          </p:cNvPr>
          <p:cNvCxnSpPr>
            <a:cxnSpLocks/>
          </p:cNvCxnSpPr>
          <p:nvPr/>
        </p:nvCxnSpPr>
        <p:spPr>
          <a:xfrm flipH="1">
            <a:off x="4263445" y="3347471"/>
            <a:ext cx="611887" cy="64613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0315100-2DB9-E234-23A4-FB5A17220107}"/>
              </a:ext>
            </a:extLst>
          </p:cNvPr>
          <p:cNvSpPr/>
          <p:nvPr/>
        </p:nvSpPr>
        <p:spPr>
          <a:xfrm>
            <a:off x="5692417" y="3867613"/>
            <a:ext cx="468000" cy="46634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E01510-ED8D-F48E-9B8D-126F26B120BC}"/>
              </a:ext>
            </a:extLst>
          </p:cNvPr>
          <p:cNvSpPr/>
          <p:nvPr/>
        </p:nvSpPr>
        <p:spPr>
          <a:xfrm>
            <a:off x="6472010" y="3902568"/>
            <a:ext cx="1488938" cy="45020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C_RELATION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4B0082-8DC1-F06F-3B8E-930FAAE2A44F}"/>
              </a:ext>
            </a:extLst>
          </p:cNvPr>
          <p:cNvCxnSpPr>
            <a:cxnSpLocks/>
          </p:cNvCxnSpPr>
          <p:nvPr/>
        </p:nvCxnSpPr>
        <p:spPr>
          <a:xfrm flipV="1">
            <a:off x="6187575" y="4110457"/>
            <a:ext cx="264068" cy="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6E7143-3024-DB0D-04CE-5A4A584ED89A}"/>
              </a:ext>
            </a:extLst>
          </p:cNvPr>
          <p:cNvSpPr txBox="1"/>
          <p:nvPr/>
        </p:nvSpPr>
        <p:spPr>
          <a:xfrm>
            <a:off x="98759" y="1257105"/>
            <a:ext cx="91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kumimoji="0" lang="en-CA" sz="1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C.Attr</a:t>
            </a:r>
            <a:r>
              <a:rPr kumimoji="0" lang="en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( ( (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kumimoji="0" lang="en-CA" sz="1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A.Attr</a:t>
            </a:r>
            <a:r>
              <a:rPr kumimoji="0" lang="en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= ‘Value’ 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A_RELATION) ⋈</a:t>
            </a:r>
            <a:r>
              <a:rPr kumimoji="0" lang="en-CA" sz="1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A.Attr</a:t>
            </a:r>
            <a:r>
              <a:rPr kumimoji="0" lang="en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kumimoji="0" lang="en-CA" sz="1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B.Attr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B_RELATION )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mbria Math" panose="02040503050406030204" pitchFamily="18" charset="0"/>
              </a:rPr>
              <a:t> 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⋈</a:t>
            </a:r>
            <a:r>
              <a:rPr kumimoji="0" lang="en-CA" sz="1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B.Attr</a:t>
            </a:r>
            <a:r>
              <a:rPr kumimoji="0" lang="en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kumimoji="0" lang="en-CA" sz="1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C.Attr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C_RELATION )</a:t>
            </a: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564B9C-ECFB-41F6-1A29-4A666D8394BF}"/>
              </a:ext>
            </a:extLst>
          </p:cNvPr>
          <p:cNvSpPr txBox="1"/>
          <p:nvPr/>
        </p:nvSpPr>
        <p:spPr>
          <a:xfrm>
            <a:off x="2952280" y="4648600"/>
            <a:ext cx="573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  <a:endParaRPr kumimoji="0" lang="en-CA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66CBA4-8FC9-4360-730C-0F2A10B380F4}"/>
              </a:ext>
            </a:extLst>
          </p:cNvPr>
          <p:cNvSpPr txBox="1"/>
          <p:nvPr/>
        </p:nvSpPr>
        <p:spPr>
          <a:xfrm>
            <a:off x="3870019" y="3651569"/>
            <a:ext cx="573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  <a:endParaRPr kumimoji="0" lang="en-CA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E9D382-52BA-1996-8767-CA631879177E}"/>
              </a:ext>
            </a:extLst>
          </p:cNvPr>
          <p:cNvSpPr txBox="1"/>
          <p:nvPr/>
        </p:nvSpPr>
        <p:spPr>
          <a:xfrm>
            <a:off x="4595586" y="2731672"/>
            <a:ext cx="573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(3)</a:t>
            </a:r>
            <a:endParaRPr kumimoji="0" lang="en-CA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51764512"/>
      </p:ext>
    </p:extLst>
  </p:cSld>
  <p:clrMapOvr>
    <a:masterClrMapping/>
  </p:clrMapOvr>
</p:sld>
</file>

<file path=ppt/theme/theme1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16783</TotalTime>
  <Words>273</Words>
  <Application>Microsoft Office PowerPoint</Application>
  <PresentationFormat>Letter Paper (8.5x11 in)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Noto Sans Symbols</vt:lpstr>
      <vt:lpstr>Times New Roman</vt:lpstr>
      <vt:lpstr>1_508 Lecture</vt:lpstr>
      <vt:lpstr>Office Theme</vt:lpstr>
      <vt:lpstr>PowerPoint Presentation</vt:lpstr>
      <vt:lpstr>PowerPoint Presentation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Systems, 7e</dc:title>
  <dc:subject>Computer Science</dc:subject>
  <dc:creator>Elmasri/Navathe</dc:creator>
  <cp:keywords>Fundamentals of Database Systems</cp:keywords>
  <cp:lastModifiedBy>Emily Marasco</cp:lastModifiedBy>
  <cp:revision>1385</cp:revision>
  <dcterms:modified xsi:type="dcterms:W3CDTF">2023-11-11T11:32:22Z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682739</vt:lpwstr>
  </property>
  <property fmtid="{D5CDD505-2E9C-101B-9397-08002B2CF9AE}" pid="3" name="Offisync_ServerID">
    <vt:lpwstr>7e960520-0e88-4f05-9fa0-24079b61e486</vt:lpwstr>
  </property>
  <property fmtid="{D5CDD505-2E9C-101B-9397-08002B2CF9AE}" pid="4" name="Offisync_UpdateToken">
    <vt:lpwstr>2</vt:lpwstr>
  </property>
  <property fmtid="{D5CDD505-2E9C-101B-9397-08002B2CF9AE}" pid="5" name="Jive_VersionGuid">
    <vt:lpwstr>2e874262-9747-49d3-bf1e-677aeb587663</vt:lpwstr>
  </property>
  <property fmtid="{D5CDD505-2E9C-101B-9397-08002B2CF9AE}" pid="6" name="Offisync_ProviderInitializationData">
    <vt:lpwstr>https://neo.pearson.com</vt:lpwstr>
  </property>
  <property fmtid="{D5CDD505-2E9C-101B-9397-08002B2CF9AE}" pid="7" name="Jive_LatestUserAccountName">
    <vt:lpwstr>joel</vt:lpwstr>
  </property>
</Properties>
</file>