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c0862eb4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0862eb4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9348407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348407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9348407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9348407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9348407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9348407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9348407d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348407d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9348407d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9348407d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9348407d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348407d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9348407d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9348407d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9348407d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9348407d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9348407d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9348407d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9348407d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9348407d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573bf945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573bf94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9348407d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9348407d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9348407d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9348407d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9348407d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9348407d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9348407d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348407d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91847d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91847d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573bf945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573bf945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573bf945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573bf945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573bf945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73bf945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573bf945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73bf945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573bf945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573bf945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573bf945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73bf945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91847d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1847d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hyperlink" Target="https://github.com/libgit2/libgit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463351" y="1034600"/>
            <a:ext cx="1706873" cy="1706850"/>
          </a:xfrm>
          <a:prstGeom prst="rect">
            <a:avLst/>
          </a:prstGeom>
          <a:noFill/>
          <a:ln>
            <a:noFill/>
          </a:ln>
        </p:spPr>
      </p:pic>
      <p:pic>
        <p:nvPicPr>
          <p:cNvPr id="55" name="Google Shape;55;p13"/>
          <p:cNvPicPr preferRelativeResize="0"/>
          <p:nvPr/>
        </p:nvPicPr>
        <p:blipFill rotWithShape="1">
          <a:blip r:embed="rId4">
            <a:alphaModFix/>
          </a:blip>
          <a:srcRect b="33141" l="16305" r="19903" t="0"/>
          <a:stretch/>
        </p:blipFill>
        <p:spPr>
          <a:xfrm>
            <a:off x="4877408" y="1034600"/>
            <a:ext cx="1803245" cy="1706851"/>
          </a:xfrm>
          <a:prstGeom prst="rect">
            <a:avLst/>
          </a:prstGeom>
          <a:noFill/>
          <a:ln>
            <a:noFill/>
          </a:ln>
        </p:spPr>
      </p:pic>
      <p:sp>
        <p:nvSpPr>
          <p:cNvPr id="56" name="Google Shape;56;p13"/>
          <p:cNvSpPr txBox="1"/>
          <p:nvPr/>
        </p:nvSpPr>
        <p:spPr>
          <a:xfrm>
            <a:off x="1295200" y="3542950"/>
            <a:ext cx="68163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latin typeface="Roboto"/>
                <a:ea typeface="Roboto"/>
                <a:cs typeface="Roboto"/>
                <a:sym typeface="Roboto"/>
              </a:rPr>
              <a:t>Git Basics</a:t>
            </a:r>
            <a:endParaRPr b="1" sz="29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26" name="Google Shape;126;p22"/>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27" name="Google Shape;127;p22"/>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p:txBody>
      </p:sp>
      <p:sp>
        <p:nvSpPr>
          <p:cNvPr id="128" name="Google Shape;128;p22"/>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For Every Commit you do, you see the following information</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Which branch you committed to (master).</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What SHA-1 checksum the commit has (463dc4f).</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How many files were changed, and statistics about lines added and removed in the commit.</a:t>
            </a:r>
            <a:endParaRPr sz="2000">
              <a:latin typeface="Roboto"/>
              <a:ea typeface="Roboto"/>
              <a:cs typeface="Roboto"/>
              <a:sym typeface="Roboto"/>
            </a:endParaRPr>
          </a:p>
        </p:txBody>
      </p:sp>
      <p:pic>
        <p:nvPicPr>
          <p:cNvPr id="129" name="Google Shape;129;p22"/>
          <p:cNvPicPr preferRelativeResize="0"/>
          <p:nvPr/>
        </p:nvPicPr>
        <p:blipFill>
          <a:blip r:embed="rId5">
            <a:alphaModFix/>
          </a:blip>
          <a:stretch>
            <a:fillRect/>
          </a:stretch>
        </p:blipFill>
        <p:spPr>
          <a:xfrm>
            <a:off x="8269688" y="155375"/>
            <a:ext cx="916800" cy="91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35" name="Google Shape;135;p23"/>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36" name="Google Shape;136;p23"/>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Skipping the Staging Area</a:t>
            </a:r>
            <a:endParaRPr b="1" sz="2500">
              <a:latin typeface="Roboto"/>
              <a:ea typeface="Roboto"/>
              <a:cs typeface="Roboto"/>
              <a:sym typeface="Roboto"/>
            </a:endParaRPr>
          </a:p>
        </p:txBody>
      </p:sp>
      <p:sp>
        <p:nvSpPr>
          <p:cNvPr id="137" name="Google Shape;137;p23"/>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Font typeface="Roboto"/>
              <a:buChar char="-"/>
            </a:pPr>
            <a:r>
              <a:rPr lang="en" sz="2000">
                <a:latin typeface="Roboto"/>
                <a:ea typeface="Roboto"/>
                <a:cs typeface="Roboto"/>
                <a:sym typeface="Roboto"/>
              </a:rPr>
              <a:t>If you want to skip the staging area, Git provides a simple shortcut. Adding the </a:t>
            </a:r>
            <a:r>
              <a:rPr b="1" lang="en" sz="2000">
                <a:latin typeface="Roboto"/>
                <a:ea typeface="Roboto"/>
                <a:cs typeface="Roboto"/>
                <a:sym typeface="Roboto"/>
              </a:rPr>
              <a:t>-a</a:t>
            </a:r>
            <a:r>
              <a:rPr lang="en" sz="2000">
                <a:latin typeface="Roboto"/>
                <a:ea typeface="Roboto"/>
                <a:cs typeface="Roboto"/>
                <a:sym typeface="Roboto"/>
              </a:rPr>
              <a:t> option to the git commit command makes Git automatically stage every file that is already tracked before doing the commit, letting you skip the </a:t>
            </a:r>
            <a:r>
              <a:rPr b="1" lang="en" sz="2000">
                <a:latin typeface="Roboto"/>
                <a:ea typeface="Roboto"/>
                <a:cs typeface="Roboto"/>
                <a:sym typeface="Roboto"/>
              </a:rPr>
              <a:t>git add</a:t>
            </a:r>
            <a:r>
              <a:rPr lang="en" sz="2000">
                <a:latin typeface="Roboto"/>
                <a:ea typeface="Roboto"/>
                <a:cs typeface="Roboto"/>
                <a:sym typeface="Roboto"/>
              </a:rPr>
              <a:t> part.</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a:t>
            </a:r>
            <a:r>
              <a:rPr lang="en" sz="2000">
                <a:latin typeface="Roboto"/>
                <a:ea typeface="Roboto"/>
                <a:cs typeface="Roboto"/>
                <a:sym typeface="Roboto"/>
              </a:rPr>
              <a:t> </a:t>
            </a:r>
            <a:r>
              <a:rPr b="1" lang="en" sz="2000">
                <a:latin typeface="Roboto"/>
                <a:ea typeface="Roboto"/>
                <a:cs typeface="Roboto"/>
                <a:sym typeface="Roboto"/>
              </a:rPr>
              <a:t>git commit -a -m “Commiting skipping the staging area”</a:t>
            </a:r>
            <a:endParaRPr b="1"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43" name="Google Shape;143;p24"/>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44" name="Google Shape;144;p24"/>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Removing Files</a:t>
            </a:r>
            <a:endParaRPr b="1" sz="2500">
              <a:latin typeface="Roboto"/>
              <a:ea typeface="Roboto"/>
              <a:cs typeface="Roboto"/>
              <a:sym typeface="Roboto"/>
            </a:endParaRPr>
          </a:p>
        </p:txBody>
      </p:sp>
      <p:sp>
        <p:nvSpPr>
          <p:cNvPr id="145" name="Google Shape;145;p24"/>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To remove a file from Git, you have to remove it from your tracked files (more accurately, remove it from your staging area) and then commit.</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The </a:t>
            </a:r>
            <a:r>
              <a:rPr b="1" lang="en" sz="2000">
                <a:latin typeface="Roboto"/>
                <a:ea typeface="Roboto"/>
                <a:cs typeface="Roboto"/>
                <a:sym typeface="Roboto"/>
              </a:rPr>
              <a:t>git rm</a:t>
            </a:r>
            <a:r>
              <a:rPr lang="en" sz="2000">
                <a:latin typeface="Roboto"/>
                <a:ea typeface="Roboto"/>
                <a:cs typeface="Roboto"/>
                <a:sym typeface="Roboto"/>
              </a:rPr>
              <a:t> command does that, and also removes the file from your working directory so you don’t see it as an untracked file the next time around.</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You may want to keep the file on your hard drive but not have Git track it anymore. This is particularly useful if you forgot to add something to your .gitignore file and accidentally staged it, like a large log file or a bunch of .a compiled files. To do this, use the </a:t>
            </a:r>
            <a:r>
              <a:rPr b="1" lang="en" sz="2000">
                <a:latin typeface="Roboto"/>
                <a:ea typeface="Roboto"/>
                <a:cs typeface="Roboto"/>
                <a:sym typeface="Roboto"/>
              </a:rPr>
              <a:t>--cached</a:t>
            </a:r>
            <a:r>
              <a:rPr lang="en" sz="2000">
                <a:latin typeface="Roboto"/>
                <a:ea typeface="Roboto"/>
                <a:cs typeface="Roboto"/>
                <a:sym typeface="Roboto"/>
              </a:rPr>
              <a:t> option</a:t>
            </a:r>
            <a:endParaRPr sz="2000">
              <a:latin typeface="Roboto"/>
              <a:ea typeface="Roboto"/>
              <a:cs typeface="Roboto"/>
              <a:sym typeface="Roboto"/>
            </a:endParaRPr>
          </a:p>
        </p:txBody>
      </p:sp>
      <p:pic>
        <p:nvPicPr>
          <p:cNvPr id="146" name="Google Shape;146;p24"/>
          <p:cNvPicPr preferRelativeResize="0"/>
          <p:nvPr/>
        </p:nvPicPr>
        <p:blipFill>
          <a:blip r:embed="rId5">
            <a:alphaModFix/>
          </a:blip>
          <a:stretch>
            <a:fillRect/>
          </a:stretch>
        </p:blipFill>
        <p:spPr>
          <a:xfrm>
            <a:off x="7985975" y="0"/>
            <a:ext cx="1103300" cy="110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52" name="Google Shape;152;p25"/>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53" name="Google Shape;153;p25"/>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Moving Files</a:t>
            </a:r>
            <a:endParaRPr b="1" sz="2500">
              <a:latin typeface="Roboto"/>
              <a:ea typeface="Roboto"/>
              <a:cs typeface="Roboto"/>
              <a:sym typeface="Roboto"/>
            </a:endParaRPr>
          </a:p>
        </p:txBody>
      </p:sp>
      <p:sp>
        <p:nvSpPr>
          <p:cNvPr id="154" name="Google Shape;154;p25"/>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lang="en" sz="2300">
                <a:latin typeface="Roboto"/>
                <a:ea typeface="Roboto"/>
                <a:cs typeface="Roboto"/>
                <a:sym typeface="Roboto"/>
              </a:rPr>
              <a:t>If you want to rename a file in Git, you can run something like:</a:t>
            </a:r>
            <a:endParaRPr sz="2300">
              <a:latin typeface="Roboto"/>
              <a:ea typeface="Roboto"/>
              <a:cs typeface="Roboto"/>
              <a:sym typeface="Roboto"/>
            </a:endParaRPr>
          </a:p>
          <a:p>
            <a:pPr indent="-374650" lvl="1" marL="914400" rtl="0" algn="l">
              <a:spcBef>
                <a:spcPts val="0"/>
              </a:spcBef>
              <a:spcAft>
                <a:spcPts val="0"/>
              </a:spcAft>
              <a:buSzPts val="2300"/>
              <a:buFont typeface="Roboto"/>
              <a:buChar char="-"/>
            </a:pPr>
            <a:r>
              <a:rPr b="1" lang="en" sz="2300">
                <a:latin typeface="Roboto"/>
                <a:ea typeface="Roboto"/>
                <a:cs typeface="Roboto"/>
                <a:sym typeface="Roboto"/>
              </a:rPr>
              <a:t>$ git mv file_from file_to</a:t>
            </a:r>
            <a:endParaRPr b="1"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Run </a:t>
            </a:r>
            <a:r>
              <a:rPr b="1" lang="en" sz="2300">
                <a:latin typeface="Roboto"/>
                <a:ea typeface="Roboto"/>
                <a:cs typeface="Roboto"/>
                <a:sym typeface="Roboto"/>
              </a:rPr>
              <a:t>$git status </a:t>
            </a:r>
            <a:r>
              <a:rPr lang="en" sz="2300">
                <a:latin typeface="Roboto"/>
                <a:ea typeface="Roboto"/>
                <a:cs typeface="Roboto"/>
                <a:sym typeface="Roboto"/>
              </a:rPr>
              <a:t>to see the modification.</a:t>
            </a:r>
            <a:endParaRPr sz="2300">
              <a:latin typeface="Roboto"/>
              <a:ea typeface="Roboto"/>
              <a:cs typeface="Roboto"/>
              <a:sym typeface="Roboto"/>
            </a:endParaRPr>
          </a:p>
        </p:txBody>
      </p:sp>
      <p:pic>
        <p:nvPicPr>
          <p:cNvPr id="155" name="Google Shape;155;p25"/>
          <p:cNvPicPr preferRelativeResize="0"/>
          <p:nvPr/>
        </p:nvPicPr>
        <p:blipFill rotWithShape="1">
          <a:blip r:embed="rId5">
            <a:alphaModFix/>
          </a:blip>
          <a:srcRect b="0" l="0" r="0" t="0"/>
          <a:stretch/>
        </p:blipFill>
        <p:spPr>
          <a:xfrm>
            <a:off x="7985975" y="0"/>
            <a:ext cx="1103300" cy="110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61" name="Google Shape;161;p26"/>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62" name="Google Shape;162;p26"/>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Viewing the Commit History</a:t>
            </a:r>
            <a:endParaRPr b="1" sz="2500">
              <a:latin typeface="Roboto"/>
              <a:ea typeface="Roboto"/>
              <a:cs typeface="Roboto"/>
              <a:sym typeface="Roboto"/>
            </a:endParaRPr>
          </a:p>
        </p:txBody>
      </p:sp>
      <p:sp>
        <p:nvSpPr>
          <p:cNvPr id="163" name="Google Shape;163;p26"/>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lang="en" sz="2300">
                <a:latin typeface="Roboto"/>
                <a:ea typeface="Roboto"/>
                <a:cs typeface="Roboto"/>
                <a:sym typeface="Roboto"/>
              </a:rPr>
              <a:t>You’ll probably want to look back to see what has happened. The most basic and powerful tool to do this is the </a:t>
            </a:r>
            <a:r>
              <a:rPr b="1" lang="en" sz="2300">
                <a:latin typeface="Roboto"/>
                <a:ea typeface="Roboto"/>
                <a:cs typeface="Roboto"/>
                <a:sym typeface="Roboto"/>
              </a:rPr>
              <a:t>git log</a:t>
            </a:r>
            <a:r>
              <a:rPr lang="en" sz="2300">
                <a:latin typeface="Roboto"/>
                <a:ea typeface="Roboto"/>
                <a:cs typeface="Roboto"/>
                <a:sym typeface="Roboto"/>
              </a:rPr>
              <a:t> command.</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By default, with no arguments, git log lists the commits made in that repository in </a:t>
            </a:r>
            <a:r>
              <a:rPr b="1" lang="en" sz="2300">
                <a:latin typeface="Roboto"/>
                <a:ea typeface="Roboto"/>
                <a:cs typeface="Roboto"/>
                <a:sym typeface="Roboto"/>
              </a:rPr>
              <a:t>reverse chronological order</a:t>
            </a:r>
            <a:r>
              <a:rPr lang="en" sz="2300">
                <a:latin typeface="Roboto"/>
                <a:ea typeface="Roboto"/>
                <a:cs typeface="Roboto"/>
                <a:sym typeface="Roboto"/>
              </a:rPr>
              <a:t>. That is, the most recent commits show up first.</a:t>
            </a:r>
            <a:endParaRPr sz="2300">
              <a:latin typeface="Roboto"/>
              <a:ea typeface="Roboto"/>
              <a:cs typeface="Roboto"/>
              <a:sym typeface="Roboto"/>
            </a:endParaRPr>
          </a:p>
        </p:txBody>
      </p:sp>
      <p:pic>
        <p:nvPicPr>
          <p:cNvPr id="164" name="Google Shape;164;p26"/>
          <p:cNvPicPr preferRelativeResize="0"/>
          <p:nvPr/>
        </p:nvPicPr>
        <p:blipFill rotWithShape="1">
          <a:blip r:embed="rId5">
            <a:alphaModFix/>
          </a:blip>
          <a:srcRect b="0" l="8053" r="8053" t="0"/>
          <a:stretch/>
        </p:blipFill>
        <p:spPr>
          <a:xfrm>
            <a:off x="8125825" y="93250"/>
            <a:ext cx="902500" cy="90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70" name="Google Shape;170;p27"/>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71" name="Google Shape;171;p27"/>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a:p>
            <a:pPr indent="0" lvl="0" marL="0" rtl="0" algn="l">
              <a:spcBef>
                <a:spcPts val="0"/>
              </a:spcBef>
              <a:spcAft>
                <a:spcPts val="0"/>
              </a:spcAft>
              <a:buNone/>
            </a:pPr>
            <a:r>
              <a:t/>
            </a:r>
            <a:endParaRPr b="1" sz="2500">
              <a:latin typeface="Roboto"/>
              <a:ea typeface="Roboto"/>
              <a:cs typeface="Roboto"/>
              <a:sym typeface="Roboto"/>
            </a:endParaRPr>
          </a:p>
        </p:txBody>
      </p:sp>
      <p:sp>
        <p:nvSpPr>
          <p:cNvPr id="172" name="Google Shape;172;p27"/>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b="1" i="1" lang="en" sz="2300">
                <a:latin typeface="Roboto"/>
                <a:ea typeface="Roboto"/>
                <a:cs typeface="Roboto"/>
                <a:sym typeface="Roboto"/>
              </a:rPr>
              <a:t>-p</a:t>
            </a:r>
            <a:r>
              <a:rPr lang="en" sz="2300">
                <a:latin typeface="Roboto"/>
                <a:ea typeface="Roboto"/>
                <a:cs typeface="Roboto"/>
                <a:sym typeface="Roboto"/>
              </a:rPr>
              <a:t> or </a:t>
            </a:r>
            <a:r>
              <a:rPr b="1" i="1" lang="en" sz="2300">
                <a:latin typeface="Roboto"/>
                <a:ea typeface="Roboto"/>
                <a:cs typeface="Roboto"/>
                <a:sym typeface="Roboto"/>
              </a:rPr>
              <a:t>--patch </a:t>
            </a:r>
            <a:r>
              <a:rPr lang="en" sz="2300">
                <a:latin typeface="Roboto"/>
                <a:ea typeface="Roboto"/>
                <a:cs typeface="Roboto"/>
                <a:sym typeface="Roboto"/>
              </a:rPr>
              <a:t>shows the difference (the patch output) introduced in each commit.</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You can also limit the number of log entries displayed, such as using </a:t>
            </a:r>
            <a:r>
              <a:rPr b="1" i="1" lang="en" sz="2300">
                <a:latin typeface="Roboto"/>
                <a:ea typeface="Roboto"/>
                <a:cs typeface="Roboto"/>
                <a:sym typeface="Roboto"/>
              </a:rPr>
              <a:t>-2</a:t>
            </a:r>
            <a:r>
              <a:rPr lang="en" sz="2300">
                <a:latin typeface="Roboto"/>
                <a:ea typeface="Roboto"/>
                <a:cs typeface="Roboto"/>
                <a:sym typeface="Roboto"/>
              </a:rPr>
              <a:t> to show only the last two entries.</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if you want to see some abbreviated stats for each commit, you can use the </a:t>
            </a:r>
            <a:r>
              <a:rPr b="1" i="1" lang="en" sz="2300">
                <a:latin typeface="Roboto"/>
                <a:ea typeface="Roboto"/>
                <a:cs typeface="Roboto"/>
                <a:sym typeface="Roboto"/>
              </a:rPr>
              <a:t>--stat</a:t>
            </a:r>
            <a:r>
              <a:rPr lang="en" sz="2300">
                <a:latin typeface="Roboto"/>
                <a:ea typeface="Roboto"/>
                <a:cs typeface="Roboto"/>
                <a:sym typeface="Roboto"/>
              </a:rPr>
              <a:t> option.</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b="1" i="1" lang="en" sz="2300">
                <a:latin typeface="Roboto"/>
                <a:ea typeface="Roboto"/>
                <a:cs typeface="Roboto"/>
                <a:sym typeface="Roboto"/>
              </a:rPr>
              <a:t>--stat</a:t>
            </a:r>
            <a:r>
              <a:rPr lang="en" sz="2300">
                <a:latin typeface="Roboto"/>
                <a:ea typeface="Roboto"/>
                <a:cs typeface="Roboto"/>
                <a:sym typeface="Roboto"/>
              </a:rPr>
              <a:t> option prints below each commit entry a list of modified files, how many files were changed, and how many lines in those files were added and removed. It also puts a summary of the information at the end.</a:t>
            </a:r>
            <a:endParaRPr sz="2300">
              <a:latin typeface="Roboto"/>
              <a:ea typeface="Roboto"/>
              <a:cs typeface="Roboto"/>
              <a:sym typeface="Roboto"/>
            </a:endParaRPr>
          </a:p>
        </p:txBody>
      </p:sp>
      <p:pic>
        <p:nvPicPr>
          <p:cNvPr id="173" name="Google Shape;173;p27"/>
          <p:cNvPicPr preferRelativeResize="0"/>
          <p:nvPr/>
        </p:nvPicPr>
        <p:blipFill rotWithShape="1">
          <a:blip r:embed="rId5">
            <a:alphaModFix/>
          </a:blip>
          <a:srcRect b="0" l="8053" r="8053" t="0"/>
          <a:stretch/>
        </p:blipFill>
        <p:spPr>
          <a:xfrm>
            <a:off x="8125825" y="93250"/>
            <a:ext cx="902500" cy="90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79" name="Google Shape;179;p28"/>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80" name="Google Shape;180;p28"/>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p:txBody>
      </p:sp>
      <p:sp>
        <p:nvSpPr>
          <p:cNvPr id="181" name="Google Shape;181;p28"/>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b="1" lang="en" sz="2300">
                <a:latin typeface="Roboto"/>
                <a:ea typeface="Roboto"/>
                <a:cs typeface="Roboto"/>
                <a:sym typeface="Roboto"/>
              </a:rPr>
              <a:t>$ git log --oneline </a:t>
            </a:r>
            <a:r>
              <a:rPr lang="en" sz="2300">
                <a:latin typeface="Roboto"/>
                <a:ea typeface="Roboto"/>
                <a:cs typeface="Roboto"/>
                <a:sym typeface="Roboto"/>
              </a:rPr>
              <a:t>can be used to get single line commit history</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b="1" lang="en" sz="2300">
                <a:latin typeface="Roboto"/>
                <a:ea typeface="Roboto"/>
                <a:cs typeface="Roboto"/>
                <a:sym typeface="Roboto"/>
              </a:rPr>
              <a:t>$ git log --oneline -2 </a:t>
            </a:r>
            <a:r>
              <a:rPr lang="en" sz="2300">
                <a:latin typeface="Roboto"/>
                <a:ea typeface="Roboto"/>
                <a:cs typeface="Roboto"/>
                <a:sym typeface="Roboto"/>
              </a:rPr>
              <a:t>can be used to last 2 recent commits in single line.</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The oneline and format options are particularly useful with another log option called </a:t>
            </a:r>
            <a:r>
              <a:rPr b="1" lang="en" sz="2300">
                <a:latin typeface="Roboto"/>
                <a:ea typeface="Roboto"/>
                <a:cs typeface="Roboto"/>
                <a:sym typeface="Roboto"/>
              </a:rPr>
              <a:t>--graph</a:t>
            </a:r>
            <a:r>
              <a:rPr lang="en" sz="2300">
                <a:latin typeface="Roboto"/>
                <a:ea typeface="Roboto"/>
                <a:cs typeface="Roboto"/>
                <a:sym typeface="Roboto"/>
              </a:rPr>
              <a:t>. This option adds a nice little ASCII graph showing your branch and merge history</a:t>
            </a:r>
            <a:endParaRPr sz="2300">
              <a:latin typeface="Roboto"/>
              <a:ea typeface="Roboto"/>
              <a:cs typeface="Roboto"/>
              <a:sym typeface="Roboto"/>
            </a:endParaRPr>
          </a:p>
        </p:txBody>
      </p:sp>
      <p:pic>
        <p:nvPicPr>
          <p:cNvPr id="182" name="Google Shape;182;p28"/>
          <p:cNvPicPr preferRelativeResize="0"/>
          <p:nvPr/>
        </p:nvPicPr>
        <p:blipFill rotWithShape="1">
          <a:blip r:embed="rId5">
            <a:alphaModFix/>
          </a:blip>
          <a:srcRect b="0" l="8053" r="8053" t="0"/>
          <a:stretch/>
        </p:blipFill>
        <p:spPr>
          <a:xfrm>
            <a:off x="8125825" y="93250"/>
            <a:ext cx="902500" cy="90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9"/>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88" name="Google Shape;188;p29"/>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89" name="Google Shape;189;p29"/>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Limiting Log Output</a:t>
            </a:r>
            <a:endParaRPr b="1" sz="2500">
              <a:latin typeface="Roboto"/>
              <a:ea typeface="Roboto"/>
              <a:cs typeface="Roboto"/>
              <a:sym typeface="Roboto"/>
            </a:endParaRPr>
          </a:p>
        </p:txBody>
      </p:sp>
      <p:sp>
        <p:nvSpPr>
          <p:cNvPr id="190" name="Google Shape;190;p29"/>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lang="en" sz="2300">
                <a:latin typeface="Roboto"/>
                <a:ea typeface="Roboto"/>
                <a:cs typeface="Roboto"/>
                <a:sym typeface="Roboto"/>
              </a:rPr>
              <a:t>The time-limiting options such as </a:t>
            </a:r>
            <a:r>
              <a:rPr b="1" lang="en" sz="2300">
                <a:latin typeface="Roboto"/>
                <a:ea typeface="Roboto"/>
                <a:cs typeface="Roboto"/>
                <a:sym typeface="Roboto"/>
              </a:rPr>
              <a:t>--since</a:t>
            </a:r>
            <a:r>
              <a:rPr lang="en" sz="2300">
                <a:latin typeface="Roboto"/>
                <a:ea typeface="Roboto"/>
                <a:cs typeface="Roboto"/>
                <a:sym typeface="Roboto"/>
              </a:rPr>
              <a:t> and </a:t>
            </a:r>
            <a:r>
              <a:rPr b="1" lang="en" sz="2300">
                <a:latin typeface="Roboto"/>
                <a:ea typeface="Roboto"/>
                <a:cs typeface="Roboto"/>
                <a:sym typeface="Roboto"/>
              </a:rPr>
              <a:t>--until</a:t>
            </a:r>
            <a:r>
              <a:rPr lang="en" sz="2300">
                <a:latin typeface="Roboto"/>
                <a:ea typeface="Roboto"/>
                <a:cs typeface="Roboto"/>
                <a:sym typeface="Roboto"/>
              </a:rPr>
              <a:t> are very useful.</a:t>
            </a:r>
            <a:endParaRPr sz="2300">
              <a:latin typeface="Roboto"/>
              <a:ea typeface="Roboto"/>
              <a:cs typeface="Roboto"/>
              <a:sym typeface="Roboto"/>
            </a:endParaRPr>
          </a:p>
          <a:p>
            <a:pPr indent="-374650" lvl="1" marL="914400" rtl="0" algn="l">
              <a:spcBef>
                <a:spcPts val="0"/>
              </a:spcBef>
              <a:spcAft>
                <a:spcPts val="0"/>
              </a:spcAft>
              <a:buSzPts val="2300"/>
              <a:buFont typeface="Roboto"/>
              <a:buChar char="-"/>
            </a:pPr>
            <a:r>
              <a:rPr b="1" lang="en" sz="2300">
                <a:latin typeface="Roboto"/>
                <a:ea typeface="Roboto"/>
                <a:cs typeface="Roboto"/>
                <a:sym typeface="Roboto"/>
              </a:rPr>
              <a:t>$ git log --since=2.weeks (we can also specify date)</a:t>
            </a:r>
            <a:endParaRPr b="1"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The </a:t>
            </a:r>
            <a:r>
              <a:rPr b="1" lang="en" sz="2300">
                <a:latin typeface="Roboto"/>
                <a:ea typeface="Roboto"/>
                <a:cs typeface="Roboto"/>
                <a:sym typeface="Roboto"/>
              </a:rPr>
              <a:t>--author</a:t>
            </a:r>
            <a:r>
              <a:rPr lang="en" sz="2300">
                <a:latin typeface="Roboto"/>
                <a:ea typeface="Roboto"/>
                <a:cs typeface="Roboto"/>
                <a:sym typeface="Roboto"/>
              </a:rPr>
              <a:t> option allows you to filter on a specific author, and the </a:t>
            </a:r>
            <a:r>
              <a:rPr b="1" lang="en" sz="2300">
                <a:latin typeface="Roboto"/>
                <a:ea typeface="Roboto"/>
                <a:cs typeface="Roboto"/>
                <a:sym typeface="Roboto"/>
              </a:rPr>
              <a:t>--grep</a:t>
            </a:r>
            <a:r>
              <a:rPr lang="en" sz="2300">
                <a:latin typeface="Roboto"/>
                <a:ea typeface="Roboto"/>
                <a:cs typeface="Roboto"/>
                <a:sym typeface="Roboto"/>
              </a:rPr>
              <a:t> option lets you search for keywords in the commit</a:t>
            </a:r>
            <a:endParaRPr sz="2300">
              <a:latin typeface="Roboto"/>
              <a:ea typeface="Roboto"/>
              <a:cs typeface="Roboto"/>
              <a:sym typeface="Roboto"/>
            </a:endParaRPr>
          </a:p>
        </p:txBody>
      </p:sp>
      <p:pic>
        <p:nvPicPr>
          <p:cNvPr id="191" name="Google Shape;191;p29"/>
          <p:cNvPicPr preferRelativeResize="0"/>
          <p:nvPr/>
        </p:nvPicPr>
        <p:blipFill rotWithShape="1">
          <a:blip r:embed="rId5">
            <a:alphaModFix/>
          </a:blip>
          <a:srcRect b="0" l="8053" r="8053" t="0"/>
          <a:stretch/>
        </p:blipFill>
        <p:spPr>
          <a:xfrm>
            <a:off x="8125825" y="93250"/>
            <a:ext cx="902500" cy="90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97" name="Google Shape;197;p30"/>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98" name="Google Shape;198;p30"/>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Limiting Log Output</a:t>
            </a:r>
            <a:endParaRPr b="1" sz="2500">
              <a:latin typeface="Roboto"/>
              <a:ea typeface="Roboto"/>
              <a:cs typeface="Roboto"/>
              <a:sym typeface="Roboto"/>
            </a:endParaRPr>
          </a:p>
        </p:txBody>
      </p:sp>
      <p:sp>
        <p:nvSpPr>
          <p:cNvPr id="199" name="Google Shape;199;p30"/>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lang="en" sz="2300">
                <a:latin typeface="Roboto"/>
                <a:ea typeface="Roboto"/>
                <a:cs typeface="Roboto"/>
                <a:sym typeface="Roboto"/>
              </a:rPr>
              <a:t>The time-limiting options such as </a:t>
            </a:r>
            <a:r>
              <a:rPr b="1" lang="en" sz="2300">
                <a:latin typeface="Roboto"/>
                <a:ea typeface="Roboto"/>
                <a:cs typeface="Roboto"/>
                <a:sym typeface="Roboto"/>
              </a:rPr>
              <a:t>--since</a:t>
            </a:r>
            <a:r>
              <a:rPr lang="en" sz="2300">
                <a:latin typeface="Roboto"/>
                <a:ea typeface="Roboto"/>
                <a:cs typeface="Roboto"/>
                <a:sym typeface="Roboto"/>
              </a:rPr>
              <a:t> and </a:t>
            </a:r>
            <a:r>
              <a:rPr b="1" lang="en" sz="2300">
                <a:latin typeface="Roboto"/>
                <a:ea typeface="Roboto"/>
                <a:cs typeface="Roboto"/>
                <a:sym typeface="Roboto"/>
              </a:rPr>
              <a:t>--until</a:t>
            </a:r>
            <a:r>
              <a:rPr lang="en" sz="2300">
                <a:latin typeface="Roboto"/>
                <a:ea typeface="Roboto"/>
                <a:cs typeface="Roboto"/>
                <a:sym typeface="Roboto"/>
              </a:rPr>
              <a:t> are very useful.</a:t>
            </a:r>
            <a:endParaRPr sz="2300">
              <a:latin typeface="Roboto"/>
              <a:ea typeface="Roboto"/>
              <a:cs typeface="Roboto"/>
              <a:sym typeface="Roboto"/>
            </a:endParaRPr>
          </a:p>
          <a:p>
            <a:pPr indent="-374650" lvl="1" marL="914400" rtl="0" algn="l">
              <a:spcBef>
                <a:spcPts val="0"/>
              </a:spcBef>
              <a:spcAft>
                <a:spcPts val="0"/>
              </a:spcAft>
              <a:buSzPts val="2300"/>
              <a:buFont typeface="Roboto"/>
              <a:buChar char="-"/>
            </a:pPr>
            <a:r>
              <a:rPr b="1" lang="en" sz="2300">
                <a:latin typeface="Roboto"/>
                <a:ea typeface="Roboto"/>
                <a:cs typeface="Roboto"/>
                <a:sym typeface="Roboto"/>
              </a:rPr>
              <a:t>$ git log --since=2.weeks (we can also specify date)</a:t>
            </a:r>
            <a:endParaRPr b="1"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The </a:t>
            </a:r>
            <a:r>
              <a:rPr b="1" lang="en" sz="2300">
                <a:latin typeface="Roboto"/>
                <a:ea typeface="Roboto"/>
                <a:cs typeface="Roboto"/>
                <a:sym typeface="Roboto"/>
              </a:rPr>
              <a:t>--author</a:t>
            </a:r>
            <a:r>
              <a:rPr lang="en" sz="2300">
                <a:latin typeface="Roboto"/>
                <a:ea typeface="Roboto"/>
                <a:cs typeface="Roboto"/>
                <a:sym typeface="Roboto"/>
              </a:rPr>
              <a:t> option allows you to filter on a specific author, and the </a:t>
            </a:r>
            <a:r>
              <a:rPr b="1" lang="en" sz="2300">
                <a:latin typeface="Roboto"/>
                <a:ea typeface="Roboto"/>
                <a:cs typeface="Roboto"/>
                <a:sym typeface="Roboto"/>
              </a:rPr>
              <a:t>--grep</a:t>
            </a:r>
            <a:r>
              <a:rPr lang="en" sz="2300">
                <a:latin typeface="Roboto"/>
                <a:ea typeface="Roboto"/>
                <a:cs typeface="Roboto"/>
                <a:sym typeface="Roboto"/>
              </a:rPr>
              <a:t> option lets you search for keywords in the commit</a:t>
            </a:r>
            <a:endParaRPr sz="2300">
              <a:latin typeface="Roboto"/>
              <a:ea typeface="Roboto"/>
              <a:cs typeface="Roboto"/>
              <a:sym typeface="Roboto"/>
            </a:endParaRPr>
          </a:p>
        </p:txBody>
      </p:sp>
      <p:pic>
        <p:nvPicPr>
          <p:cNvPr id="200" name="Google Shape;200;p30"/>
          <p:cNvPicPr preferRelativeResize="0"/>
          <p:nvPr/>
        </p:nvPicPr>
        <p:blipFill rotWithShape="1">
          <a:blip r:embed="rId5">
            <a:alphaModFix/>
          </a:blip>
          <a:srcRect b="0" l="8053" r="8053" t="0"/>
          <a:stretch/>
        </p:blipFill>
        <p:spPr>
          <a:xfrm>
            <a:off x="8125825" y="93250"/>
            <a:ext cx="902500" cy="90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nvSpPr>
        <p:spPr>
          <a:xfrm>
            <a:off x="1295200" y="3542950"/>
            <a:ext cx="68163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latin typeface="Roboto"/>
                <a:ea typeface="Roboto"/>
                <a:cs typeface="Roboto"/>
                <a:sym typeface="Roboto"/>
              </a:rPr>
              <a:t>Undoing Things</a:t>
            </a:r>
            <a:endParaRPr b="1" sz="2900">
              <a:latin typeface="Roboto"/>
              <a:ea typeface="Roboto"/>
              <a:cs typeface="Roboto"/>
              <a:sym typeface="Roboto"/>
            </a:endParaRPr>
          </a:p>
        </p:txBody>
      </p:sp>
      <p:pic>
        <p:nvPicPr>
          <p:cNvPr id="206" name="Google Shape;206;p31"/>
          <p:cNvPicPr preferRelativeResize="0"/>
          <p:nvPr/>
        </p:nvPicPr>
        <p:blipFill>
          <a:blip r:embed="rId3">
            <a:alphaModFix/>
          </a:blip>
          <a:stretch>
            <a:fillRect/>
          </a:stretch>
        </p:blipFill>
        <p:spPr>
          <a:xfrm>
            <a:off x="2212101" y="932900"/>
            <a:ext cx="1910251" cy="1910250"/>
          </a:xfrm>
          <a:prstGeom prst="rect">
            <a:avLst/>
          </a:prstGeom>
          <a:noFill/>
          <a:ln>
            <a:noFill/>
          </a:ln>
        </p:spPr>
      </p:pic>
      <p:pic>
        <p:nvPicPr>
          <p:cNvPr id="207" name="Google Shape;207;p31"/>
          <p:cNvPicPr preferRelativeResize="0"/>
          <p:nvPr/>
        </p:nvPicPr>
        <p:blipFill rotWithShape="1">
          <a:blip r:embed="rId4">
            <a:alphaModFix/>
          </a:blip>
          <a:srcRect b="33141" l="16305" r="19903" t="0"/>
          <a:stretch/>
        </p:blipFill>
        <p:spPr>
          <a:xfrm>
            <a:off x="4913797" y="932900"/>
            <a:ext cx="2018102" cy="191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62" name="Google Shape;62;p14"/>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63" name="Google Shape;63;p14"/>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Initializing a Repository in an Existing Directory</a:t>
            </a:r>
            <a:endParaRPr b="1" sz="2500">
              <a:latin typeface="Roboto"/>
              <a:ea typeface="Roboto"/>
              <a:cs typeface="Roboto"/>
              <a:sym typeface="Roboto"/>
            </a:endParaRPr>
          </a:p>
        </p:txBody>
      </p:sp>
      <p:sp>
        <p:nvSpPr>
          <p:cNvPr id="64" name="Google Shape;64;p14"/>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b="1" lang="en" sz="2000">
                <a:latin typeface="Roboto"/>
                <a:ea typeface="Roboto"/>
                <a:cs typeface="Roboto"/>
                <a:sym typeface="Roboto"/>
              </a:rPr>
              <a:t>$ git init</a:t>
            </a:r>
            <a:endParaRPr b="1"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This creates a new subdirectory named .git that contains all of your necessary repository files — a Git repository skeleton. At this point, nothing in your project is tracked yet</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b="1" lang="en" sz="2000">
                <a:latin typeface="Roboto"/>
                <a:ea typeface="Roboto"/>
                <a:cs typeface="Roboto"/>
                <a:sym typeface="Roboto"/>
              </a:rPr>
              <a:t>$ git init &lt;project_name&gt;</a:t>
            </a:r>
            <a:endParaRPr b="1"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If you want to give the repository another name instead of directory name.</a:t>
            </a:r>
            <a:endParaRPr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213" name="Google Shape;213;p32"/>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214" name="Google Shape;214;p32"/>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Undoing Things</a:t>
            </a:r>
            <a:endParaRPr b="1" sz="2500">
              <a:latin typeface="Roboto"/>
              <a:ea typeface="Roboto"/>
              <a:cs typeface="Roboto"/>
              <a:sym typeface="Roboto"/>
            </a:endParaRPr>
          </a:p>
        </p:txBody>
      </p:sp>
      <p:sp>
        <p:nvSpPr>
          <p:cNvPr id="215" name="Google Shape;215;p32"/>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lang="en" sz="2300">
                <a:latin typeface="Roboto"/>
                <a:ea typeface="Roboto"/>
                <a:cs typeface="Roboto"/>
                <a:sym typeface="Roboto"/>
              </a:rPr>
              <a:t>At any stage, you may want to undo something.</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If you want to redo that commit, make the additional changes you forgot, stage them, and commit again using the </a:t>
            </a:r>
            <a:r>
              <a:rPr b="1" lang="en" sz="2300">
                <a:latin typeface="Roboto"/>
                <a:ea typeface="Roboto"/>
                <a:cs typeface="Roboto"/>
                <a:sym typeface="Roboto"/>
              </a:rPr>
              <a:t>--amend </a:t>
            </a:r>
            <a:r>
              <a:rPr lang="en" sz="2300">
                <a:latin typeface="Roboto"/>
                <a:ea typeface="Roboto"/>
                <a:cs typeface="Roboto"/>
                <a:sym typeface="Roboto"/>
              </a:rPr>
              <a:t>option.</a:t>
            </a:r>
            <a:endParaRPr sz="2300">
              <a:latin typeface="Roboto"/>
              <a:ea typeface="Roboto"/>
              <a:cs typeface="Roboto"/>
              <a:sym typeface="Roboto"/>
            </a:endParaRPr>
          </a:p>
          <a:p>
            <a:pPr indent="-374650" lvl="1" marL="914400" rtl="0" algn="l">
              <a:spcBef>
                <a:spcPts val="0"/>
              </a:spcBef>
              <a:spcAft>
                <a:spcPts val="0"/>
              </a:spcAft>
              <a:buSzPts val="2300"/>
              <a:buFont typeface="Roboto"/>
              <a:buChar char="-"/>
            </a:pPr>
            <a:r>
              <a:rPr b="1" lang="en" sz="2300">
                <a:latin typeface="Roboto"/>
                <a:ea typeface="Roboto"/>
                <a:cs typeface="Roboto"/>
                <a:sym typeface="Roboto"/>
              </a:rPr>
              <a:t>$git commit --amend</a:t>
            </a:r>
            <a:endParaRPr sz="2300">
              <a:latin typeface="Roboto"/>
              <a:ea typeface="Roboto"/>
              <a:cs typeface="Roboto"/>
              <a:sym typeface="Roboto"/>
            </a:endParaRPr>
          </a:p>
        </p:txBody>
      </p:sp>
      <p:pic>
        <p:nvPicPr>
          <p:cNvPr id="216" name="Google Shape;216;p32"/>
          <p:cNvPicPr preferRelativeResize="0"/>
          <p:nvPr/>
        </p:nvPicPr>
        <p:blipFill>
          <a:blip r:embed="rId5">
            <a:alphaModFix/>
          </a:blip>
          <a:stretch>
            <a:fillRect/>
          </a:stretch>
        </p:blipFill>
        <p:spPr>
          <a:xfrm>
            <a:off x="8334388" y="375475"/>
            <a:ext cx="787375" cy="787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3"/>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222" name="Google Shape;222;p33"/>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223" name="Google Shape;223;p33"/>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p:txBody>
      </p:sp>
      <p:sp>
        <p:nvSpPr>
          <p:cNvPr id="224" name="Google Shape;224;p33"/>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lang="en" sz="2300">
                <a:latin typeface="Roboto"/>
                <a:ea typeface="Roboto"/>
                <a:cs typeface="Roboto"/>
                <a:sym typeface="Roboto"/>
              </a:rPr>
              <a:t>As an example, if you commit and then realize you forgot to stage the changes in a file you wanted to add to this commit, you can do something like this:</a:t>
            </a:r>
            <a:endParaRPr sz="2300">
              <a:latin typeface="Roboto"/>
              <a:ea typeface="Roboto"/>
              <a:cs typeface="Roboto"/>
              <a:sym typeface="Roboto"/>
            </a:endParaRPr>
          </a:p>
          <a:p>
            <a:pPr indent="0" lvl="0" marL="457200" rtl="0" algn="l">
              <a:spcBef>
                <a:spcPts val="0"/>
              </a:spcBef>
              <a:spcAft>
                <a:spcPts val="0"/>
              </a:spcAft>
              <a:buNone/>
            </a:pPr>
            <a:r>
              <a:t/>
            </a:r>
            <a:endParaRPr sz="2300">
              <a:latin typeface="Roboto"/>
              <a:ea typeface="Roboto"/>
              <a:cs typeface="Roboto"/>
              <a:sym typeface="Roboto"/>
            </a:endParaRPr>
          </a:p>
          <a:p>
            <a:pPr indent="-374650" lvl="1" marL="914400" rtl="0" algn="l">
              <a:spcBef>
                <a:spcPts val="0"/>
              </a:spcBef>
              <a:spcAft>
                <a:spcPts val="0"/>
              </a:spcAft>
              <a:buSzPts val="2300"/>
              <a:buFont typeface="Roboto"/>
              <a:buChar char="-"/>
            </a:pPr>
            <a:r>
              <a:rPr b="1" lang="en" sz="2300">
                <a:latin typeface="Roboto"/>
                <a:ea typeface="Roboto"/>
                <a:cs typeface="Roboto"/>
                <a:sym typeface="Roboto"/>
              </a:rPr>
              <a:t>$ git commit -m 'initial commit'</a:t>
            </a:r>
            <a:endParaRPr b="1" sz="2300">
              <a:latin typeface="Roboto"/>
              <a:ea typeface="Roboto"/>
              <a:cs typeface="Roboto"/>
              <a:sym typeface="Roboto"/>
            </a:endParaRPr>
          </a:p>
          <a:p>
            <a:pPr indent="-374650" lvl="1" marL="914400" rtl="0" algn="l">
              <a:spcBef>
                <a:spcPts val="0"/>
              </a:spcBef>
              <a:spcAft>
                <a:spcPts val="0"/>
              </a:spcAft>
              <a:buSzPts val="2300"/>
              <a:buFont typeface="Roboto"/>
              <a:buChar char="-"/>
            </a:pPr>
            <a:r>
              <a:rPr b="1" lang="en" sz="2300">
                <a:latin typeface="Roboto"/>
                <a:ea typeface="Roboto"/>
                <a:cs typeface="Roboto"/>
                <a:sym typeface="Roboto"/>
              </a:rPr>
              <a:t>$ git add forgotten_file</a:t>
            </a:r>
            <a:endParaRPr b="1" sz="2300">
              <a:latin typeface="Roboto"/>
              <a:ea typeface="Roboto"/>
              <a:cs typeface="Roboto"/>
              <a:sym typeface="Roboto"/>
            </a:endParaRPr>
          </a:p>
          <a:p>
            <a:pPr indent="-374650" lvl="1" marL="914400" rtl="0" algn="l">
              <a:spcBef>
                <a:spcPts val="0"/>
              </a:spcBef>
              <a:spcAft>
                <a:spcPts val="0"/>
              </a:spcAft>
              <a:buSzPts val="2300"/>
              <a:buFont typeface="Roboto"/>
              <a:buChar char="-"/>
            </a:pPr>
            <a:r>
              <a:rPr b="1" lang="en" sz="2300">
                <a:latin typeface="Roboto"/>
                <a:ea typeface="Roboto"/>
                <a:cs typeface="Roboto"/>
                <a:sym typeface="Roboto"/>
              </a:rPr>
              <a:t>$ git commit --amend</a:t>
            </a:r>
            <a:endParaRPr b="1" sz="2300">
              <a:latin typeface="Roboto"/>
              <a:ea typeface="Roboto"/>
              <a:cs typeface="Roboto"/>
              <a:sym typeface="Roboto"/>
            </a:endParaRPr>
          </a:p>
          <a:p>
            <a:pPr indent="0" lvl="0" marL="914400" rtl="0" algn="l">
              <a:spcBef>
                <a:spcPts val="0"/>
              </a:spcBef>
              <a:spcAft>
                <a:spcPts val="0"/>
              </a:spcAft>
              <a:buNone/>
            </a:pPr>
            <a:r>
              <a:t/>
            </a:r>
            <a:endParaRPr b="1" sz="2300">
              <a:latin typeface="Roboto"/>
              <a:ea typeface="Roboto"/>
              <a:cs typeface="Roboto"/>
              <a:sym typeface="Roboto"/>
            </a:endParaRPr>
          </a:p>
          <a:p>
            <a:pPr indent="0" lvl="0" marL="0" rtl="0" algn="ctr">
              <a:spcBef>
                <a:spcPts val="0"/>
              </a:spcBef>
              <a:spcAft>
                <a:spcPts val="0"/>
              </a:spcAft>
              <a:buNone/>
            </a:pPr>
            <a:r>
              <a:rPr lang="en" sz="2300">
                <a:latin typeface="Roboto"/>
                <a:ea typeface="Roboto"/>
                <a:cs typeface="Roboto"/>
                <a:sym typeface="Roboto"/>
              </a:rPr>
              <a:t>You end up with a single commit — the second commit replaces the results of the first.</a:t>
            </a:r>
            <a:endParaRPr sz="2300">
              <a:latin typeface="Roboto"/>
              <a:ea typeface="Roboto"/>
              <a:cs typeface="Roboto"/>
              <a:sym typeface="Roboto"/>
            </a:endParaRPr>
          </a:p>
        </p:txBody>
      </p:sp>
      <p:pic>
        <p:nvPicPr>
          <p:cNvPr id="225" name="Google Shape;225;p33"/>
          <p:cNvPicPr preferRelativeResize="0"/>
          <p:nvPr/>
        </p:nvPicPr>
        <p:blipFill>
          <a:blip r:embed="rId5">
            <a:alphaModFix/>
          </a:blip>
          <a:stretch>
            <a:fillRect/>
          </a:stretch>
        </p:blipFill>
        <p:spPr>
          <a:xfrm>
            <a:off x="8334388" y="375475"/>
            <a:ext cx="787375" cy="787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4"/>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231" name="Google Shape;231;p34"/>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232" name="Google Shape;232;p34"/>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Unstaging a Staged File</a:t>
            </a:r>
            <a:endParaRPr b="1" sz="2500">
              <a:latin typeface="Roboto"/>
              <a:ea typeface="Roboto"/>
              <a:cs typeface="Roboto"/>
              <a:sym typeface="Roboto"/>
            </a:endParaRPr>
          </a:p>
        </p:txBody>
      </p:sp>
      <p:sp>
        <p:nvSpPr>
          <p:cNvPr id="233" name="Google Shape;233;p34"/>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74650" lvl="0" marL="457200" rtl="0" algn="l">
              <a:spcBef>
                <a:spcPts val="0"/>
              </a:spcBef>
              <a:spcAft>
                <a:spcPts val="0"/>
              </a:spcAft>
              <a:buSzPts val="2300"/>
              <a:buFont typeface="Roboto"/>
              <a:buChar char="-"/>
            </a:pPr>
            <a:r>
              <a:rPr b="1" lang="en" sz="2300">
                <a:latin typeface="Roboto"/>
                <a:ea typeface="Roboto"/>
                <a:cs typeface="Roboto"/>
                <a:sym typeface="Roboto"/>
              </a:rPr>
              <a:t>$git reset HEAD &lt;file&gt;... </a:t>
            </a:r>
            <a:r>
              <a:rPr lang="en" sz="2300">
                <a:latin typeface="Roboto"/>
                <a:ea typeface="Roboto"/>
                <a:cs typeface="Roboto"/>
                <a:sym typeface="Roboto"/>
              </a:rPr>
              <a:t>Helps to unstage a particular file after accidentally running </a:t>
            </a:r>
            <a:r>
              <a:rPr b="1" lang="en" sz="2300">
                <a:latin typeface="Roboto"/>
                <a:ea typeface="Roboto"/>
                <a:cs typeface="Roboto"/>
                <a:sym typeface="Roboto"/>
              </a:rPr>
              <a:t>$git add *</a:t>
            </a:r>
            <a:endParaRPr b="1"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 sz="2300">
                <a:latin typeface="Roboto"/>
                <a:ea typeface="Roboto"/>
                <a:cs typeface="Roboto"/>
                <a:sym typeface="Roboto"/>
              </a:rPr>
              <a:t>This command takes the specified file out of the staging area.</a:t>
            </a:r>
            <a:endParaRPr sz="23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5"/>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239" name="Google Shape;239;p35"/>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240" name="Google Shape;240;p35"/>
          <p:cNvSpPr txBox="1"/>
          <p:nvPr/>
        </p:nvSpPr>
        <p:spPr>
          <a:xfrm>
            <a:off x="543875" y="295250"/>
            <a:ext cx="8142600" cy="445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Roboto"/>
                <a:ea typeface="Roboto"/>
                <a:cs typeface="Roboto"/>
                <a:sym typeface="Roboto"/>
              </a:rPr>
              <a:t>Remember, anything that is committed in Git can almost always be recovered. Even commits that were on branches that were deleted or commits that were overwritten with an </a:t>
            </a:r>
            <a:r>
              <a:rPr b="1" lang="en" sz="2300">
                <a:latin typeface="Roboto"/>
                <a:ea typeface="Roboto"/>
                <a:cs typeface="Roboto"/>
                <a:sym typeface="Roboto"/>
              </a:rPr>
              <a:t>--amend</a:t>
            </a:r>
            <a:r>
              <a:rPr lang="en" sz="2300">
                <a:latin typeface="Roboto"/>
                <a:ea typeface="Roboto"/>
                <a:cs typeface="Roboto"/>
                <a:sym typeface="Roboto"/>
              </a:rPr>
              <a:t> commit can be recovered. However, anything you lose that was never committed is likely never to be seen again.</a:t>
            </a:r>
            <a:endParaRPr sz="2300">
              <a:latin typeface="Roboto"/>
              <a:ea typeface="Roboto"/>
              <a:cs typeface="Roboto"/>
              <a:sym typeface="Roboto"/>
            </a:endParaRPr>
          </a:p>
        </p:txBody>
      </p:sp>
      <p:pic>
        <p:nvPicPr>
          <p:cNvPr id="241" name="Google Shape;241;p35"/>
          <p:cNvPicPr preferRelativeResize="0"/>
          <p:nvPr/>
        </p:nvPicPr>
        <p:blipFill>
          <a:blip r:embed="rId5">
            <a:alphaModFix/>
          </a:blip>
          <a:stretch>
            <a:fillRect/>
          </a:stretch>
        </p:blipFill>
        <p:spPr>
          <a:xfrm>
            <a:off x="213225" y="295250"/>
            <a:ext cx="947900" cy="947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45" name="Shape 245"/>
        <p:cNvGrpSpPr/>
        <p:nvPr/>
      </p:nvGrpSpPr>
      <p:grpSpPr>
        <a:xfrm>
          <a:off x="0" y="0"/>
          <a:ext cx="0" cy="0"/>
          <a:chOff x="0" y="0"/>
          <a:chExt cx="0" cy="0"/>
        </a:xfrm>
      </p:grpSpPr>
      <p:sp>
        <p:nvSpPr>
          <p:cNvPr id="246" name="Google Shape;246;p36"/>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500">
              <a:latin typeface="Roboto"/>
              <a:ea typeface="Roboto"/>
              <a:cs typeface="Roboto"/>
              <a:sym typeface="Roboto"/>
            </a:endParaRPr>
          </a:p>
        </p:txBody>
      </p:sp>
      <p:pic>
        <p:nvPicPr>
          <p:cNvPr id="247" name="Google Shape;247;p36"/>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70" name="Google Shape;70;p15"/>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71" name="Google Shape;71;p15"/>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Cloning an Existing Repository</a:t>
            </a:r>
            <a:endParaRPr b="1" sz="2500">
              <a:latin typeface="Roboto"/>
              <a:ea typeface="Roboto"/>
              <a:cs typeface="Roboto"/>
              <a:sym typeface="Roboto"/>
            </a:endParaRPr>
          </a:p>
        </p:txBody>
      </p:sp>
      <p:sp>
        <p:nvSpPr>
          <p:cNvPr id="72" name="Google Shape;72;p15"/>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b="1" lang="en" sz="2000">
                <a:latin typeface="Roboto"/>
                <a:ea typeface="Roboto"/>
                <a:cs typeface="Roboto"/>
                <a:sym typeface="Roboto"/>
              </a:rPr>
              <a:t>$ git clone </a:t>
            </a:r>
            <a:r>
              <a:rPr b="1" lang="en" sz="2000" u="sng">
                <a:solidFill>
                  <a:schemeClr val="hlink"/>
                </a:solidFill>
                <a:latin typeface="Roboto"/>
                <a:ea typeface="Roboto"/>
                <a:cs typeface="Roboto"/>
                <a:sym typeface="Roboto"/>
                <a:hlinkClick r:id="rId5"/>
              </a:rPr>
              <a:t>https://github.com/libgit2/libgit2</a:t>
            </a:r>
            <a:endParaRPr b="1"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That creates a directory named libgit2, initializes a .git directory inside it, pulls down all the data for that repository, and checks out a working copy of the latest version. If you go into the new libgit2 directory that was just created, you’ll see the project files in there, ready to be worked on or used.</a:t>
            </a:r>
            <a:endParaRPr sz="2000">
              <a:latin typeface="Roboto"/>
              <a:ea typeface="Roboto"/>
              <a:cs typeface="Roboto"/>
              <a:sym typeface="Roboto"/>
            </a:endParaRPr>
          </a:p>
          <a:p>
            <a:pPr indent="0" lvl="0" marL="9144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b="1" lang="en" sz="2000">
                <a:latin typeface="Roboto"/>
                <a:ea typeface="Roboto"/>
                <a:cs typeface="Roboto"/>
                <a:sym typeface="Roboto"/>
              </a:rPr>
              <a:t>$ git clone </a:t>
            </a:r>
            <a:r>
              <a:rPr b="1" lang="en" sz="2000">
                <a:solidFill>
                  <a:srgbClr val="274E13"/>
                </a:solidFill>
                <a:latin typeface="Roboto"/>
                <a:ea typeface="Roboto"/>
                <a:cs typeface="Roboto"/>
                <a:sym typeface="Roboto"/>
              </a:rPr>
              <a:t>https://github.com/libgit2/libgit2</a:t>
            </a:r>
            <a:r>
              <a:rPr b="1" lang="en" sz="2000">
                <a:latin typeface="Roboto"/>
                <a:ea typeface="Roboto"/>
                <a:cs typeface="Roboto"/>
                <a:sym typeface="Roboto"/>
              </a:rPr>
              <a:t> </a:t>
            </a:r>
            <a:r>
              <a:rPr b="1" lang="en" sz="2000">
                <a:solidFill>
                  <a:srgbClr val="0000FF"/>
                </a:solidFill>
                <a:latin typeface="Roboto"/>
                <a:ea typeface="Roboto"/>
                <a:cs typeface="Roboto"/>
                <a:sym typeface="Roboto"/>
              </a:rPr>
              <a:t>mylibgit</a:t>
            </a:r>
            <a:endParaRPr b="1" sz="2000">
              <a:solidFill>
                <a:srgbClr val="0000FF"/>
              </a:solidFill>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If you want to clone the repository into a directory named something other than libgit2, you can specify the new directory name as an additional argument</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78" name="Google Shape;78;p16"/>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pic>
        <p:nvPicPr>
          <p:cNvPr id="79" name="Google Shape;79;p16"/>
          <p:cNvPicPr preferRelativeResize="0"/>
          <p:nvPr/>
        </p:nvPicPr>
        <p:blipFill>
          <a:blip r:embed="rId5">
            <a:alphaModFix/>
          </a:blip>
          <a:stretch>
            <a:fillRect/>
          </a:stretch>
        </p:blipFill>
        <p:spPr>
          <a:xfrm>
            <a:off x="142025" y="744388"/>
            <a:ext cx="8859950" cy="365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85" name="Google Shape;85;p17"/>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86" name="Google Shape;86;p17"/>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Checking the Status of Your Files</a:t>
            </a:r>
            <a:endParaRPr b="1" sz="2500">
              <a:latin typeface="Roboto"/>
              <a:ea typeface="Roboto"/>
              <a:cs typeface="Roboto"/>
              <a:sym typeface="Roboto"/>
            </a:endParaRPr>
          </a:p>
        </p:txBody>
      </p:sp>
      <p:sp>
        <p:nvSpPr>
          <p:cNvPr id="87" name="Google Shape;87;p17"/>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The main tool you use to determine which files are in which state is the </a:t>
            </a:r>
            <a:r>
              <a:rPr b="1" lang="en" sz="2000">
                <a:latin typeface="Roboto"/>
                <a:ea typeface="Roboto"/>
                <a:cs typeface="Roboto"/>
                <a:sym typeface="Roboto"/>
              </a:rPr>
              <a:t>git status</a:t>
            </a:r>
            <a:r>
              <a:rPr lang="en" sz="2000">
                <a:latin typeface="Roboto"/>
                <a:ea typeface="Roboto"/>
                <a:cs typeface="Roboto"/>
                <a:sym typeface="Roboto"/>
              </a:rPr>
              <a:t> command</a:t>
            </a:r>
            <a:endParaRPr sz="2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93" name="Google Shape;93;p18"/>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94" name="Google Shape;94;p18"/>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Tracking New Files</a:t>
            </a:r>
            <a:endParaRPr b="1" sz="2500">
              <a:latin typeface="Roboto"/>
              <a:ea typeface="Roboto"/>
              <a:cs typeface="Roboto"/>
              <a:sym typeface="Roboto"/>
            </a:endParaRPr>
          </a:p>
        </p:txBody>
      </p:sp>
      <p:sp>
        <p:nvSpPr>
          <p:cNvPr id="95" name="Google Shape;95;p18"/>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In order to begin tracking a new file,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you use the command </a:t>
            </a:r>
            <a:r>
              <a:rPr b="1" lang="en" sz="2000">
                <a:latin typeface="Roboto"/>
                <a:ea typeface="Roboto"/>
                <a:cs typeface="Roboto"/>
                <a:sym typeface="Roboto"/>
              </a:rPr>
              <a:t>git add</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In order to add new file to git add run the following command</a:t>
            </a:r>
            <a:endParaRPr sz="2000">
              <a:latin typeface="Roboto"/>
              <a:ea typeface="Roboto"/>
              <a:cs typeface="Roboto"/>
              <a:sym typeface="Roboto"/>
            </a:endParaRPr>
          </a:p>
          <a:p>
            <a:pPr indent="-355600" lvl="1" marL="1371600" rtl="0" algn="l">
              <a:spcBef>
                <a:spcPts val="0"/>
              </a:spcBef>
              <a:spcAft>
                <a:spcPts val="0"/>
              </a:spcAft>
              <a:buSzPts val="2000"/>
              <a:buFont typeface="Roboto"/>
              <a:buChar char="-"/>
            </a:pPr>
            <a:r>
              <a:rPr b="1" lang="en" sz="2000">
                <a:solidFill>
                  <a:schemeClr val="dk1"/>
                </a:solidFill>
                <a:latin typeface="Roboto"/>
                <a:ea typeface="Roboto"/>
                <a:cs typeface="Roboto"/>
                <a:sym typeface="Roboto"/>
              </a:rPr>
              <a:t>$ git add thisone.txt</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To track two or more files follow the command</a:t>
            </a:r>
            <a:endParaRPr sz="2000">
              <a:latin typeface="Roboto"/>
              <a:ea typeface="Roboto"/>
              <a:cs typeface="Roboto"/>
              <a:sym typeface="Roboto"/>
            </a:endParaRPr>
          </a:p>
          <a:p>
            <a:pPr indent="-355600" lvl="1" marL="1371600" rtl="0" algn="l">
              <a:spcBef>
                <a:spcPts val="0"/>
              </a:spcBef>
              <a:spcAft>
                <a:spcPts val="0"/>
              </a:spcAft>
              <a:buSzPts val="2000"/>
              <a:buFont typeface="Roboto"/>
              <a:buChar char="-"/>
            </a:pPr>
            <a:r>
              <a:rPr b="1" lang="en" sz="2000">
                <a:latin typeface="Roboto"/>
                <a:ea typeface="Roboto"/>
                <a:cs typeface="Roboto"/>
                <a:sym typeface="Roboto"/>
              </a:rPr>
              <a:t>$ git add thisone.txt thistwo.txt</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To Track all the files in the folder.</a:t>
            </a:r>
            <a:endParaRPr sz="2000">
              <a:latin typeface="Roboto"/>
              <a:ea typeface="Roboto"/>
              <a:cs typeface="Roboto"/>
              <a:sym typeface="Roboto"/>
            </a:endParaRPr>
          </a:p>
          <a:p>
            <a:pPr indent="-355600" lvl="1" marL="1371600" rtl="0" algn="l">
              <a:spcBef>
                <a:spcPts val="0"/>
              </a:spcBef>
              <a:spcAft>
                <a:spcPts val="0"/>
              </a:spcAft>
              <a:buSzPts val="2000"/>
              <a:buFont typeface="Roboto"/>
              <a:buChar char="-"/>
            </a:pPr>
            <a:r>
              <a:rPr b="1" lang="en" sz="2000">
                <a:solidFill>
                  <a:schemeClr val="dk1"/>
                </a:solidFill>
                <a:latin typeface="Roboto"/>
                <a:ea typeface="Roboto"/>
                <a:cs typeface="Roboto"/>
                <a:sym typeface="Roboto"/>
              </a:rPr>
              <a:t>$ git add .</a:t>
            </a:r>
            <a:endParaRPr b="1" sz="2000">
              <a:solidFill>
                <a:schemeClr val="dk1"/>
              </a:solidFill>
              <a:latin typeface="Roboto"/>
              <a:ea typeface="Roboto"/>
              <a:cs typeface="Roboto"/>
              <a:sym typeface="Roboto"/>
            </a:endParaRPr>
          </a:p>
          <a:p>
            <a:pPr indent="0" lvl="0" marL="0" rtl="0" algn="l">
              <a:spcBef>
                <a:spcPts val="0"/>
              </a:spcBef>
              <a:spcAft>
                <a:spcPts val="0"/>
              </a:spcAft>
              <a:buNone/>
            </a:pPr>
            <a:r>
              <a:t/>
            </a:r>
            <a:endParaRPr b="1" sz="2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01" name="Google Shape;101;p19"/>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02" name="Google Shape;102;p19"/>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Tracking New Files</a:t>
            </a:r>
            <a:endParaRPr b="1" sz="2500">
              <a:latin typeface="Roboto"/>
              <a:ea typeface="Roboto"/>
              <a:cs typeface="Roboto"/>
              <a:sym typeface="Roboto"/>
            </a:endParaRPr>
          </a:p>
        </p:txBody>
      </p:sp>
      <p:sp>
        <p:nvSpPr>
          <p:cNvPr id="103" name="Google Shape;103;p19"/>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In order to begin tracking a new file,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you use the command </a:t>
            </a:r>
            <a:r>
              <a:rPr b="1" lang="en" sz="2000">
                <a:latin typeface="Roboto"/>
                <a:ea typeface="Roboto"/>
                <a:cs typeface="Roboto"/>
                <a:sym typeface="Roboto"/>
              </a:rPr>
              <a:t>git add</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In order to add new file to git add run the following command</a:t>
            </a:r>
            <a:endParaRPr sz="2000">
              <a:latin typeface="Roboto"/>
              <a:ea typeface="Roboto"/>
              <a:cs typeface="Roboto"/>
              <a:sym typeface="Roboto"/>
            </a:endParaRPr>
          </a:p>
          <a:p>
            <a:pPr indent="-355600" lvl="1" marL="1371600" rtl="0" algn="l">
              <a:spcBef>
                <a:spcPts val="0"/>
              </a:spcBef>
              <a:spcAft>
                <a:spcPts val="0"/>
              </a:spcAft>
              <a:buSzPts val="2000"/>
              <a:buFont typeface="Roboto"/>
              <a:buChar char="-"/>
            </a:pPr>
            <a:r>
              <a:rPr b="1" lang="en" sz="2000">
                <a:solidFill>
                  <a:schemeClr val="dk1"/>
                </a:solidFill>
                <a:latin typeface="Roboto"/>
                <a:ea typeface="Roboto"/>
                <a:cs typeface="Roboto"/>
                <a:sym typeface="Roboto"/>
              </a:rPr>
              <a:t>$ git add thisone.txt</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To track two or more files follow the command</a:t>
            </a:r>
            <a:endParaRPr sz="2000">
              <a:latin typeface="Roboto"/>
              <a:ea typeface="Roboto"/>
              <a:cs typeface="Roboto"/>
              <a:sym typeface="Roboto"/>
            </a:endParaRPr>
          </a:p>
          <a:p>
            <a:pPr indent="-355600" lvl="1" marL="1371600" rtl="0" algn="l">
              <a:spcBef>
                <a:spcPts val="0"/>
              </a:spcBef>
              <a:spcAft>
                <a:spcPts val="0"/>
              </a:spcAft>
              <a:buSzPts val="2000"/>
              <a:buFont typeface="Roboto"/>
              <a:buChar char="-"/>
            </a:pPr>
            <a:r>
              <a:rPr b="1" lang="en" sz="2000">
                <a:latin typeface="Roboto"/>
                <a:ea typeface="Roboto"/>
                <a:cs typeface="Roboto"/>
                <a:sym typeface="Roboto"/>
              </a:rPr>
              <a:t>$ git add thisone.txt thistwo.txt</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To Track all the files in the folder.</a:t>
            </a:r>
            <a:endParaRPr sz="2000">
              <a:latin typeface="Roboto"/>
              <a:ea typeface="Roboto"/>
              <a:cs typeface="Roboto"/>
              <a:sym typeface="Roboto"/>
            </a:endParaRPr>
          </a:p>
          <a:p>
            <a:pPr indent="-355600" lvl="1" marL="1371600" rtl="0" algn="l">
              <a:spcBef>
                <a:spcPts val="0"/>
              </a:spcBef>
              <a:spcAft>
                <a:spcPts val="0"/>
              </a:spcAft>
              <a:buSzPts val="2000"/>
              <a:buFont typeface="Roboto"/>
              <a:buChar char="-"/>
            </a:pPr>
            <a:r>
              <a:rPr b="1" lang="en" sz="2000">
                <a:solidFill>
                  <a:schemeClr val="dk1"/>
                </a:solidFill>
                <a:latin typeface="Roboto"/>
                <a:ea typeface="Roboto"/>
                <a:cs typeface="Roboto"/>
                <a:sym typeface="Roboto"/>
              </a:rPr>
              <a:t>$ git add .</a:t>
            </a:r>
            <a:endParaRPr b="1" sz="2000">
              <a:solidFill>
                <a:schemeClr val="dk1"/>
              </a:solidFill>
              <a:latin typeface="Roboto"/>
              <a:ea typeface="Roboto"/>
              <a:cs typeface="Roboto"/>
              <a:sym typeface="Roboto"/>
            </a:endParaRPr>
          </a:p>
          <a:p>
            <a:pPr indent="0" lvl="0" marL="0" rtl="0" algn="l">
              <a:spcBef>
                <a:spcPts val="0"/>
              </a:spcBef>
              <a:spcAft>
                <a:spcPts val="0"/>
              </a:spcAft>
              <a:buNone/>
            </a:pPr>
            <a:r>
              <a:t/>
            </a:r>
            <a:endParaRPr b="1" sz="20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09" name="Google Shape;109;p20"/>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10" name="Google Shape;110;p20"/>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Short Status</a:t>
            </a:r>
            <a:endParaRPr b="1" sz="2500">
              <a:latin typeface="Roboto"/>
              <a:ea typeface="Roboto"/>
              <a:cs typeface="Roboto"/>
              <a:sym typeface="Roboto"/>
            </a:endParaRPr>
          </a:p>
        </p:txBody>
      </p:sp>
      <p:sp>
        <p:nvSpPr>
          <p:cNvPr id="111" name="Google Shape;111;p20"/>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Font typeface="Roboto"/>
              <a:buChar char="-"/>
            </a:pPr>
            <a:r>
              <a:rPr lang="en" sz="2000">
                <a:latin typeface="Roboto"/>
                <a:ea typeface="Roboto"/>
                <a:cs typeface="Roboto"/>
                <a:sym typeface="Roboto"/>
              </a:rPr>
              <a:t>While the git status output is pretty comprehensive, it’s also quite wordy. Git also has a short status flag so you can see your changes in a more compact way. If you run </a:t>
            </a:r>
            <a:r>
              <a:rPr b="1" lang="en" sz="2000">
                <a:latin typeface="Roboto"/>
                <a:ea typeface="Roboto"/>
                <a:cs typeface="Roboto"/>
                <a:sym typeface="Roboto"/>
              </a:rPr>
              <a:t>git status -s</a:t>
            </a:r>
            <a:r>
              <a:rPr lang="en" sz="2000">
                <a:latin typeface="Roboto"/>
                <a:ea typeface="Roboto"/>
                <a:cs typeface="Roboto"/>
                <a:sym typeface="Roboto"/>
              </a:rPr>
              <a:t> or </a:t>
            </a:r>
            <a:r>
              <a:rPr b="1" lang="en" sz="2000">
                <a:latin typeface="Roboto"/>
                <a:ea typeface="Roboto"/>
                <a:cs typeface="Roboto"/>
                <a:sym typeface="Roboto"/>
              </a:rPr>
              <a:t>git status --short</a:t>
            </a:r>
            <a:r>
              <a:rPr lang="en" sz="2000">
                <a:latin typeface="Roboto"/>
                <a:ea typeface="Roboto"/>
                <a:cs typeface="Roboto"/>
                <a:sym typeface="Roboto"/>
              </a:rPr>
              <a:t> you get a far more simplified output from the command</a:t>
            </a:r>
            <a:endParaRPr b="1" sz="2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17" name="Google Shape;117;p21"/>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18" name="Google Shape;118;p21"/>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Committing Your Changes</a:t>
            </a:r>
            <a:endParaRPr b="1" sz="2500">
              <a:latin typeface="Roboto"/>
              <a:ea typeface="Roboto"/>
              <a:cs typeface="Roboto"/>
              <a:sym typeface="Roboto"/>
            </a:endParaRPr>
          </a:p>
        </p:txBody>
      </p:sp>
      <p:sp>
        <p:nvSpPr>
          <p:cNvPr id="119" name="Google Shape;119;p21"/>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Now that your staging area is set up the way you want it, you can commit your changes.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Remember that anything that is still unstaged — any files you have created or modified that you haven’t run git add on since you edited them — won’t go into this commit.</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The simplest way to commit is to type </a:t>
            </a:r>
            <a:r>
              <a:rPr b="1" lang="en" sz="2000">
                <a:latin typeface="Roboto"/>
                <a:ea typeface="Roboto"/>
                <a:cs typeface="Roboto"/>
                <a:sym typeface="Roboto"/>
              </a:rPr>
              <a:t>git commit</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b="1" lang="en" sz="2000">
                <a:latin typeface="Roboto"/>
                <a:ea typeface="Roboto"/>
                <a:cs typeface="Roboto"/>
                <a:sym typeface="Roboto"/>
              </a:rPr>
              <a:t>:x for saving the commit message</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Alternatively, you can type your commit message inline with the commit command by specifying it after a </a:t>
            </a:r>
            <a:r>
              <a:rPr b="1" lang="en" sz="2000">
                <a:latin typeface="Roboto"/>
                <a:ea typeface="Roboto"/>
                <a:cs typeface="Roboto"/>
                <a:sym typeface="Roboto"/>
              </a:rPr>
              <a:t>-m</a:t>
            </a:r>
            <a:r>
              <a:rPr lang="en" sz="2000">
                <a:latin typeface="Roboto"/>
                <a:ea typeface="Roboto"/>
                <a:cs typeface="Roboto"/>
                <a:sym typeface="Roboto"/>
              </a:rPr>
              <a:t> flag</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Git commit -m “This is commit message”</a:t>
            </a:r>
            <a:endParaRPr b="1" sz="2000">
              <a:latin typeface="Roboto"/>
              <a:ea typeface="Roboto"/>
              <a:cs typeface="Roboto"/>
              <a:sym typeface="Roboto"/>
            </a:endParaRPr>
          </a:p>
        </p:txBody>
      </p:sp>
      <p:pic>
        <p:nvPicPr>
          <p:cNvPr id="120" name="Google Shape;120;p21"/>
          <p:cNvPicPr preferRelativeResize="0"/>
          <p:nvPr/>
        </p:nvPicPr>
        <p:blipFill>
          <a:blip r:embed="rId5">
            <a:alphaModFix/>
          </a:blip>
          <a:stretch>
            <a:fillRect/>
          </a:stretch>
        </p:blipFill>
        <p:spPr>
          <a:xfrm>
            <a:off x="8269688" y="155375"/>
            <a:ext cx="916800" cy="91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