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6b92981f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b92981f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93c9f88c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93c9f88c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93c9f88c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93c9f88c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93c9f88c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93c9f88c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93c9f88c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93c9f88c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93c9f88c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93c9f88c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93c9f88c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93c9f88c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93c9f88c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93c9f88c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93c9f88c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93c9f88c8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93c9f88c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93c9f88c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93c9f88c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93c9f88c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6b92981f8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b92981f8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93c9f88c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93c9f88c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793c9f88c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93c9f88c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93c9f88c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93c9f88c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6b92981f8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b92981f8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6b92981f8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b92981f8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93c9f88c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93c9f88c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93c9f88c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93c9f88c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93c9f88c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93c9f88c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93c9f88c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93c9f88c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93c9f88c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93c9f88c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295200" y="3542950"/>
            <a:ext cx="6816300" cy="85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900">
                <a:latin typeface="Roboto"/>
                <a:ea typeface="Roboto"/>
                <a:cs typeface="Roboto"/>
                <a:sym typeface="Roboto"/>
              </a:rPr>
              <a:t>Working with Remotes</a:t>
            </a:r>
            <a:endParaRPr b="1" sz="2900">
              <a:latin typeface="Roboto"/>
              <a:ea typeface="Roboto"/>
              <a:cs typeface="Roboto"/>
              <a:sym typeface="Roboto"/>
            </a:endParaRPr>
          </a:p>
        </p:txBody>
      </p:sp>
      <p:pic>
        <p:nvPicPr>
          <p:cNvPr id="55" name="Google Shape;55;p13"/>
          <p:cNvPicPr preferRelativeResize="0"/>
          <p:nvPr/>
        </p:nvPicPr>
        <p:blipFill>
          <a:blip r:embed="rId3">
            <a:alphaModFix/>
          </a:blip>
          <a:stretch>
            <a:fillRect/>
          </a:stretch>
        </p:blipFill>
        <p:spPr>
          <a:xfrm>
            <a:off x="2212101" y="932900"/>
            <a:ext cx="1910251" cy="1910250"/>
          </a:xfrm>
          <a:prstGeom prst="rect">
            <a:avLst/>
          </a:prstGeom>
          <a:noFill/>
          <a:ln>
            <a:noFill/>
          </a:ln>
        </p:spPr>
      </p:pic>
      <p:pic>
        <p:nvPicPr>
          <p:cNvPr id="56" name="Google Shape;56;p13"/>
          <p:cNvPicPr preferRelativeResize="0"/>
          <p:nvPr/>
        </p:nvPicPr>
        <p:blipFill rotWithShape="1">
          <a:blip r:embed="rId4">
            <a:alphaModFix/>
          </a:blip>
          <a:srcRect b="33141" l="16305" r="19903" t="0"/>
          <a:stretch/>
        </p:blipFill>
        <p:spPr>
          <a:xfrm>
            <a:off x="4913797" y="932900"/>
            <a:ext cx="2018102" cy="1910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26" name="Google Shape;126;p22"/>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27" name="Google Shape;127;p22"/>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Renaming and Removing Remotes</a:t>
            </a:r>
            <a:endParaRPr b="1" sz="2500">
              <a:latin typeface="Roboto"/>
              <a:ea typeface="Roboto"/>
              <a:cs typeface="Roboto"/>
              <a:sym typeface="Roboto"/>
            </a:endParaRPr>
          </a:p>
        </p:txBody>
      </p:sp>
      <p:sp>
        <p:nvSpPr>
          <p:cNvPr id="128" name="Google Shape;128;p22"/>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You can run </a:t>
            </a:r>
            <a:r>
              <a:rPr b="1" lang="en" sz="2000">
                <a:latin typeface="Roboto"/>
                <a:ea typeface="Roboto"/>
                <a:cs typeface="Roboto"/>
                <a:sym typeface="Roboto"/>
              </a:rPr>
              <a:t>$git remote rename</a:t>
            </a:r>
            <a:r>
              <a:rPr lang="en" sz="2000">
                <a:latin typeface="Roboto"/>
                <a:ea typeface="Roboto"/>
                <a:cs typeface="Roboto"/>
                <a:sym typeface="Roboto"/>
              </a:rPr>
              <a:t> to change a remote’s shortname</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Ex: </a:t>
            </a:r>
            <a:r>
              <a:rPr b="1" lang="en" sz="2000">
                <a:latin typeface="Roboto"/>
                <a:ea typeface="Roboto"/>
                <a:cs typeface="Roboto"/>
                <a:sym typeface="Roboto"/>
              </a:rPr>
              <a:t>$git remote rename &lt;Former name&gt; &lt;Rename&gt;</a:t>
            </a:r>
            <a:endParaRPr b="1"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If you want to remove a remote for some reason — you’ve moved the server or are no longer using a particular mirror, or perhaps a contributor isn’t contributing anymore — you can either use </a:t>
            </a:r>
            <a:endParaRPr sz="2000">
              <a:latin typeface="Roboto"/>
              <a:ea typeface="Roboto"/>
              <a:cs typeface="Roboto"/>
              <a:sym typeface="Roboto"/>
            </a:endParaRPr>
          </a:p>
          <a:p>
            <a:pPr indent="0" lvl="0" marL="914400" rtl="0" algn="l">
              <a:spcBef>
                <a:spcPts val="0"/>
              </a:spcBef>
              <a:spcAft>
                <a:spcPts val="0"/>
              </a:spcAft>
              <a:buNone/>
            </a:pPr>
            <a:r>
              <a:rPr b="1" lang="en" sz="2000">
                <a:latin typeface="Roboto"/>
                <a:ea typeface="Roboto"/>
                <a:cs typeface="Roboto"/>
                <a:sym typeface="Roboto"/>
              </a:rPr>
              <a:t>git remote remove</a:t>
            </a:r>
            <a:r>
              <a:rPr b="1" i="1" lang="en" sz="2000">
                <a:latin typeface="Roboto"/>
                <a:ea typeface="Roboto"/>
                <a:cs typeface="Roboto"/>
                <a:sym typeface="Roboto"/>
              </a:rPr>
              <a:t> </a:t>
            </a:r>
            <a:r>
              <a:rPr i="1" lang="en" sz="2000">
                <a:latin typeface="Roboto"/>
                <a:ea typeface="Roboto"/>
                <a:cs typeface="Roboto"/>
                <a:sym typeface="Roboto"/>
              </a:rPr>
              <a:t>&lt;Remote you want to remove&gt;</a:t>
            </a:r>
            <a:r>
              <a:rPr lang="en" sz="2000">
                <a:latin typeface="Roboto"/>
                <a:ea typeface="Roboto"/>
                <a:cs typeface="Roboto"/>
                <a:sym typeface="Roboto"/>
              </a:rPr>
              <a:t> </a:t>
            </a:r>
            <a:endParaRPr sz="2000">
              <a:latin typeface="Roboto"/>
              <a:ea typeface="Roboto"/>
              <a:cs typeface="Roboto"/>
              <a:sym typeface="Roboto"/>
            </a:endParaRPr>
          </a:p>
          <a:p>
            <a:pPr indent="0" lvl="0" marL="914400" rtl="0" algn="ctr">
              <a:spcBef>
                <a:spcPts val="0"/>
              </a:spcBef>
              <a:spcAft>
                <a:spcPts val="0"/>
              </a:spcAft>
              <a:buNone/>
            </a:pPr>
            <a:r>
              <a:rPr lang="en" sz="2000">
                <a:latin typeface="Roboto"/>
                <a:ea typeface="Roboto"/>
                <a:cs typeface="Roboto"/>
                <a:sym typeface="Roboto"/>
              </a:rPr>
              <a:t>(or)</a:t>
            </a:r>
            <a:endParaRPr sz="2000">
              <a:latin typeface="Roboto"/>
              <a:ea typeface="Roboto"/>
              <a:cs typeface="Roboto"/>
              <a:sym typeface="Roboto"/>
            </a:endParaRPr>
          </a:p>
          <a:p>
            <a:pPr indent="0" lvl="0" marL="914400" rtl="0" algn="l">
              <a:spcBef>
                <a:spcPts val="0"/>
              </a:spcBef>
              <a:spcAft>
                <a:spcPts val="0"/>
              </a:spcAft>
              <a:buNone/>
            </a:pPr>
            <a:r>
              <a:rPr b="1" lang="en" sz="2000">
                <a:latin typeface="Roboto"/>
                <a:ea typeface="Roboto"/>
                <a:cs typeface="Roboto"/>
                <a:sym typeface="Roboto"/>
              </a:rPr>
              <a:t>git remote rm</a:t>
            </a:r>
            <a:r>
              <a:rPr b="1" i="1" lang="en" sz="2000">
                <a:latin typeface="Roboto"/>
                <a:ea typeface="Roboto"/>
                <a:cs typeface="Roboto"/>
                <a:sym typeface="Roboto"/>
              </a:rPr>
              <a:t> </a:t>
            </a:r>
            <a:r>
              <a:rPr i="1" lang="en" sz="2000">
                <a:latin typeface="Roboto"/>
                <a:ea typeface="Roboto"/>
                <a:cs typeface="Roboto"/>
                <a:sym typeface="Roboto"/>
              </a:rPr>
              <a:t>&lt;Remote you want to remove&gt;</a:t>
            </a:r>
            <a:endParaRPr i="1" sz="20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3"/>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34" name="Google Shape;134;p23"/>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35" name="Google Shape;135;p23"/>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Renaming and Removing Remotes</a:t>
            </a:r>
            <a:endParaRPr b="1" sz="2500">
              <a:latin typeface="Roboto"/>
              <a:ea typeface="Roboto"/>
              <a:cs typeface="Roboto"/>
              <a:sym typeface="Roboto"/>
            </a:endParaRPr>
          </a:p>
        </p:txBody>
      </p:sp>
      <p:sp>
        <p:nvSpPr>
          <p:cNvPr id="136" name="Google Shape;136;p23"/>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You can run </a:t>
            </a:r>
            <a:r>
              <a:rPr b="1" lang="en" sz="2000">
                <a:latin typeface="Roboto"/>
                <a:ea typeface="Roboto"/>
                <a:cs typeface="Roboto"/>
                <a:sym typeface="Roboto"/>
              </a:rPr>
              <a:t>$git remote rename</a:t>
            </a:r>
            <a:r>
              <a:rPr lang="en" sz="2000">
                <a:latin typeface="Roboto"/>
                <a:ea typeface="Roboto"/>
                <a:cs typeface="Roboto"/>
                <a:sym typeface="Roboto"/>
              </a:rPr>
              <a:t> to change a remote’s shortname</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Ex: </a:t>
            </a:r>
            <a:r>
              <a:rPr b="1" lang="en" sz="2000">
                <a:latin typeface="Roboto"/>
                <a:ea typeface="Roboto"/>
                <a:cs typeface="Roboto"/>
                <a:sym typeface="Roboto"/>
              </a:rPr>
              <a:t>$git remote rename &lt;Former name&gt; &lt;Rename&gt;</a:t>
            </a:r>
            <a:endParaRPr b="1"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If you want to remove a remote for some reason — you’ve moved the server or are no longer using a particular mirror, or perhaps a contributor isn’t contributing anymore — you can either use </a:t>
            </a:r>
            <a:endParaRPr sz="2000">
              <a:latin typeface="Roboto"/>
              <a:ea typeface="Roboto"/>
              <a:cs typeface="Roboto"/>
              <a:sym typeface="Roboto"/>
            </a:endParaRPr>
          </a:p>
          <a:p>
            <a:pPr indent="0" lvl="0" marL="914400" rtl="0" algn="l">
              <a:spcBef>
                <a:spcPts val="0"/>
              </a:spcBef>
              <a:spcAft>
                <a:spcPts val="0"/>
              </a:spcAft>
              <a:buNone/>
            </a:pPr>
            <a:r>
              <a:rPr b="1" lang="en" sz="2000">
                <a:latin typeface="Roboto"/>
                <a:ea typeface="Roboto"/>
                <a:cs typeface="Roboto"/>
                <a:sym typeface="Roboto"/>
              </a:rPr>
              <a:t>git remote remove</a:t>
            </a:r>
            <a:r>
              <a:rPr b="1" i="1" lang="en" sz="2000">
                <a:latin typeface="Roboto"/>
                <a:ea typeface="Roboto"/>
                <a:cs typeface="Roboto"/>
                <a:sym typeface="Roboto"/>
              </a:rPr>
              <a:t> </a:t>
            </a:r>
            <a:r>
              <a:rPr i="1" lang="en" sz="2000">
                <a:latin typeface="Roboto"/>
                <a:ea typeface="Roboto"/>
                <a:cs typeface="Roboto"/>
                <a:sym typeface="Roboto"/>
              </a:rPr>
              <a:t>&lt;Remote you want to remove&gt;</a:t>
            </a:r>
            <a:r>
              <a:rPr lang="en" sz="2000">
                <a:latin typeface="Roboto"/>
                <a:ea typeface="Roboto"/>
                <a:cs typeface="Roboto"/>
                <a:sym typeface="Roboto"/>
              </a:rPr>
              <a:t> </a:t>
            </a:r>
            <a:endParaRPr sz="2000">
              <a:latin typeface="Roboto"/>
              <a:ea typeface="Roboto"/>
              <a:cs typeface="Roboto"/>
              <a:sym typeface="Roboto"/>
            </a:endParaRPr>
          </a:p>
          <a:p>
            <a:pPr indent="0" lvl="0" marL="914400" rtl="0" algn="ctr">
              <a:spcBef>
                <a:spcPts val="0"/>
              </a:spcBef>
              <a:spcAft>
                <a:spcPts val="0"/>
              </a:spcAft>
              <a:buNone/>
            </a:pPr>
            <a:r>
              <a:rPr lang="en" sz="2000">
                <a:latin typeface="Roboto"/>
                <a:ea typeface="Roboto"/>
                <a:cs typeface="Roboto"/>
                <a:sym typeface="Roboto"/>
              </a:rPr>
              <a:t>(or)</a:t>
            </a:r>
            <a:endParaRPr sz="2000">
              <a:latin typeface="Roboto"/>
              <a:ea typeface="Roboto"/>
              <a:cs typeface="Roboto"/>
              <a:sym typeface="Roboto"/>
            </a:endParaRPr>
          </a:p>
          <a:p>
            <a:pPr indent="0" lvl="0" marL="914400" rtl="0" algn="l">
              <a:spcBef>
                <a:spcPts val="0"/>
              </a:spcBef>
              <a:spcAft>
                <a:spcPts val="0"/>
              </a:spcAft>
              <a:buNone/>
            </a:pPr>
            <a:r>
              <a:rPr b="1" lang="en" sz="2000">
                <a:latin typeface="Roboto"/>
                <a:ea typeface="Roboto"/>
                <a:cs typeface="Roboto"/>
                <a:sym typeface="Roboto"/>
              </a:rPr>
              <a:t>git remote rm</a:t>
            </a:r>
            <a:r>
              <a:rPr b="1" i="1" lang="en" sz="2000">
                <a:latin typeface="Roboto"/>
                <a:ea typeface="Roboto"/>
                <a:cs typeface="Roboto"/>
                <a:sym typeface="Roboto"/>
              </a:rPr>
              <a:t> </a:t>
            </a:r>
            <a:r>
              <a:rPr i="1" lang="en" sz="2000">
                <a:latin typeface="Roboto"/>
                <a:ea typeface="Roboto"/>
                <a:cs typeface="Roboto"/>
                <a:sym typeface="Roboto"/>
              </a:rPr>
              <a:t>&lt;Remote you want to remove&gt;</a:t>
            </a:r>
            <a:endParaRPr i="1" sz="20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nvSpPr>
        <p:spPr>
          <a:xfrm>
            <a:off x="1295200" y="3542950"/>
            <a:ext cx="6816300" cy="85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900">
                <a:latin typeface="Roboto"/>
                <a:ea typeface="Roboto"/>
                <a:cs typeface="Roboto"/>
                <a:sym typeface="Roboto"/>
              </a:rPr>
              <a:t>Git Tagging</a:t>
            </a:r>
            <a:endParaRPr b="1" sz="2900">
              <a:latin typeface="Roboto"/>
              <a:ea typeface="Roboto"/>
              <a:cs typeface="Roboto"/>
              <a:sym typeface="Roboto"/>
            </a:endParaRPr>
          </a:p>
        </p:txBody>
      </p:sp>
      <p:pic>
        <p:nvPicPr>
          <p:cNvPr id="142" name="Google Shape;142;p24"/>
          <p:cNvPicPr preferRelativeResize="0"/>
          <p:nvPr/>
        </p:nvPicPr>
        <p:blipFill>
          <a:blip r:embed="rId3">
            <a:alphaModFix/>
          </a:blip>
          <a:stretch>
            <a:fillRect/>
          </a:stretch>
        </p:blipFill>
        <p:spPr>
          <a:xfrm>
            <a:off x="2212101" y="932900"/>
            <a:ext cx="1910251" cy="1910250"/>
          </a:xfrm>
          <a:prstGeom prst="rect">
            <a:avLst/>
          </a:prstGeom>
          <a:noFill/>
          <a:ln>
            <a:noFill/>
          </a:ln>
        </p:spPr>
      </p:pic>
      <p:pic>
        <p:nvPicPr>
          <p:cNvPr id="143" name="Google Shape;143;p24"/>
          <p:cNvPicPr preferRelativeResize="0"/>
          <p:nvPr/>
        </p:nvPicPr>
        <p:blipFill rotWithShape="1">
          <a:blip r:embed="rId4">
            <a:alphaModFix/>
          </a:blip>
          <a:srcRect b="33141" l="16305" r="19903" t="0"/>
          <a:stretch/>
        </p:blipFill>
        <p:spPr>
          <a:xfrm>
            <a:off x="4913797" y="932900"/>
            <a:ext cx="2018102" cy="1910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5"/>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49" name="Google Shape;149;p25"/>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50" name="Google Shape;150;p25"/>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Git Tagging</a:t>
            </a:r>
            <a:endParaRPr b="1" sz="2500">
              <a:latin typeface="Roboto"/>
              <a:ea typeface="Roboto"/>
              <a:cs typeface="Roboto"/>
              <a:sym typeface="Roboto"/>
            </a:endParaRPr>
          </a:p>
        </p:txBody>
      </p:sp>
      <p:sp>
        <p:nvSpPr>
          <p:cNvPr id="151" name="Google Shape;151;p25"/>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Git has the ability to tag specific points in a repository’s history as being important. Typically, people use this functionality to mark release points (v1.0, v2.0 and so on).</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57" name="Google Shape;157;p26"/>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58" name="Google Shape;158;p26"/>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Creating Tags</a:t>
            </a:r>
            <a:endParaRPr b="1" sz="2500">
              <a:latin typeface="Roboto"/>
              <a:ea typeface="Roboto"/>
              <a:cs typeface="Roboto"/>
              <a:sym typeface="Roboto"/>
            </a:endParaRPr>
          </a:p>
        </p:txBody>
      </p:sp>
      <p:sp>
        <p:nvSpPr>
          <p:cNvPr id="159" name="Google Shape;159;p26"/>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Git supports two types of tags: </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b="1" lang="en" sz="2000">
                <a:latin typeface="Roboto"/>
                <a:ea typeface="Roboto"/>
                <a:cs typeface="Roboto"/>
                <a:sym typeface="Roboto"/>
              </a:rPr>
              <a:t>lightweight</a:t>
            </a:r>
            <a:r>
              <a:rPr lang="en" sz="2000">
                <a:latin typeface="Roboto"/>
                <a:ea typeface="Roboto"/>
                <a:cs typeface="Roboto"/>
                <a:sym typeface="Roboto"/>
              </a:rPr>
              <a:t> and </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b="1" lang="en" sz="2000">
                <a:latin typeface="Roboto"/>
                <a:ea typeface="Roboto"/>
                <a:cs typeface="Roboto"/>
                <a:sym typeface="Roboto"/>
              </a:rPr>
              <a:t>Annotated</a:t>
            </a:r>
            <a:endParaRPr b="1" sz="2000">
              <a:latin typeface="Roboto"/>
              <a:ea typeface="Roboto"/>
              <a:cs typeface="Roboto"/>
              <a:sym typeface="Roboto"/>
            </a:endParaRPr>
          </a:p>
          <a:p>
            <a:pPr indent="0" lvl="0" marL="914400" rtl="0" algn="l">
              <a:spcBef>
                <a:spcPts val="0"/>
              </a:spcBef>
              <a:spcAft>
                <a:spcPts val="0"/>
              </a:spcAft>
              <a:buNone/>
            </a:pPr>
            <a:r>
              <a:t/>
            </a:r>
            <a:endParaRPr b="1"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Annotated tags, however, are stored as full objects in the Git database. </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They’re checksummed; </a:t>
            </a:r>
            <a:endParaRPr sz="2000">
              <a:latin typeface="Roboto"/>
              <a:ea typeface="Roboto"/>
              <a:cs typeface="Roboto"/>
              <a:sym typeface="Roboto"/>
            </a:endParaRPr>
          </a:p>
          <a:p>
            <a:pPr indent="-355600" lvl="2" marL="1371600" rtl="0" algn="l">
              <a:spcBef>
                <a:spcPts val="0"/>
              </a:spcBef>
              <a:spcAft>
                <a:spcPts val="0"/>
              </a:spcAft>
              <a:buSzPts val="2000"/>
              <a:buFont typeface="Roboto"/>
              <a:buChar char="-"/>
            </a:pPr>
            <a:r>
              <a:rPr lang="en" sz="2000">
                <a:latin typeface="Roboto"/>
                <a:ea typeface="Roboto"/>
                <a:cs typeface="Roboto"/>
                <a:sym typeface="Roboto"/>
              </a:rPr>
              <a:t>contain the tagger name, email, and dat</a:t>
            </a:r>
            <a:r>
              <a:rPr lang="en" sz="2000">
                <a:latin typeface="Roboto"/>
                <a:ea typeface="Roboto"/>
                <a:cs typeface="Roboto"/>
                <a:sym typeface="Roboto"/>
              </a:rPr>
              <a:t>e; </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H</a:t>
            </a:r>
            <a:r>
              <a:rPr lang="en" sz="2000">
                <a:latin typeface="Roboto"/>
                <a:ea typeface="Roboto"/>
                <a:cs typeface="Roboto"/>
                <a:sym typeface="Roboto"/>
              </a:rPr>
              <a:t>ave a tagging message; and can be signed and verified with GNU Privacy Guard (GPG). </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It’s generally recommended that you create annotated tags so you can have all this information; </a:t>
            </a:r>
            <a:endParaRPr sz="20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7"/>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65" name="Google Shape;165;p27"/>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66" name="Google Shape;166;p27"/>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Annotated Tags</a:t>
            </a:r>
            <a:endParaRPr b="1" sz="2500">
              <a:latin typeface="Roboto"/>
              <a:ea typeface="Roboto"/>
              <a:cs typeface="Roboto"/>
              <a:sym typeface="Roboto"/>
            </a:endParaRPr>
          </a:p>
        </p:txBody>
      </p:sp>
      <p:sp>
        <p:nvSpPr>
          <p:cNvPr id="167" name="Google Shape;167;p27"/>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Creating an annotated tag in Git is simple. The easiest way is to specify </a:t>
            </a:r>
            <a:r>
              <a:rPr b="1" lang="en" sz="2000">
                <a:latin typeface="Roboto"/>
                <a:ea typeface="Roboto"/>
                <a:cs typeface="Roboto"/>
                <a:sym typeface="Roboto"/>
              </a:rPr>
              <a:t>-a</a:t>
            </a:r>
            <a:r>
              <a:rPr lang="en" sz="2000">
                <a:latin typeface="Roboto"/>
                <a:ea typeface="Roboto"/>
                <a:cs typeface="Roboto"/>
                <a:sym typeface="Roboto"/>
              </a:rPr>
              <a:t> when you run the tag command</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b="1" lang="en" sz="2000">
                <a:latin typeface="Roboto"/>
                <a:ea typeface="Roboto"/>
                <a:cs typeface="Roboto"/>
                <a:sym typeface="Roboto"/>
              </a:rPr>
              <a:t>$git tag -a v1.4 -m "my version 1.4"</a:t>
            </a:r>
            <a:endParaRPr b="1" sz="2000">
              <a:latin typeface="Roboto"/>
              <a:ea typeface="Roboto"/>
              <a:cs typeface="Roboto"/>
              <a:sym typeface="Roboto"/>
            </a:endParaRPr>
          </a:p>
          <a:p>
            <a:pPr indent="0" lvl="0" marL="914400" rtl="0" algn="l">
              <a:spcBef>
                <a:spcPts val="0"/>
              </a:spcBef>
              <a:spcAft>
                <a:spcPts val="0"/>
              </a:spcAft>
              <a:buNone/>
            </a:pPr>
            <a:r>
              <a:t/>
            </a:r>
            <a:endParaRPr b="1"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The -m specifies a tagging message, which is stored with the tag. If you don’t specify a message for an annotated tag, Git launches your editor so you can type it in.</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You can see the tag data along with the commit that was tagged by using the git show command</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b="1" lang="en" sz="2000">
                <a:latin typeface="Roboto"/>
                <a:ea typeface="Roboto"/>
                <a:cs typeface="Roboto"/>
                <a:sym typeface="Roboto"/>
              </a:rPr>
              <a:t>$ git show v1.2.3</a:t>
            </a:r>
            <a:endParaRPr b="1" sz="20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73" name="Google Shape;173;p28"/>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74" name="Google Shape;174;p28"/>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Lightweight Tags</a:t>
            </a:r>
            <a:endParaRPr b="1" sz="2500">
              <a:latin typeface="Roboto"/>
              <a:ea typeface="Roboto"/>
              <a:cs typeface="Roboto"/>
              <a:sym typeface="Roboto"/>
            </a:endParaRPr>
          </a:p>
        </p:txBody>
      </p:sp>
      <p:sp>
        <p:nvSpPr>
          <p:cNvPr id="175" name="Google Shape;175;p28"/>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This is basically the commit checksum stored in a file — no other information is kept. To create a lightweight tag, don’t supply any of the </a:t>
            </a:r>
            <a:r>
              <a:rPr b="1" lang="en" sz="2000">
                <a:latin typeface="Roboto"/>
                <a:ea typeface="Roboto"/>
                <a:cs typeface="Roboto"/>
                <a:sym typeface="Roboto"/>
              </a:rPr>
              <a:t>-a</a:t>
            </a:r>
            <a:r>
              <a:rPr lang="en" sz="2000">
                <a:latin typeface="Roboto"/>
                <a:ea typeface="Roboto"/>
                <a:cs typeface="Roboto"/>
                <a:sym typeface="Roboto"/>
              </a:rPr>
              <a:t>, </a:t>
            </a:r>
            <a:r>
              <a:rPr b="1" lang="en" sz="2000">
                <a:latin typeface="Roboto"/>
                <a:ea typeface="Roboto"/>
                <a:cs typeface="Roboto"/>
                <a:sym typeface="Roboto"/>
              </a:rPr>
              <a:t>-s</a:t>
            </a:r>
            <a:r>
              <a:rPr lang="en" sz="2000">
                <a:latin typeface="Roboto"/>
                <a:ea typeface="Roboto"/>
                <a:cs typeface="Roboto"/>
                <a:sym typeface="Roboto"/>
              </a:rPr>
              <a:t>, or </a:t>
            </a:r>
            <a:r>
              <a:rPr b="1" lang="en" sz="2000">
                <a:latin typeface="Roboto"/>
                <a:ea typeface="Roboto"/>
                <a:cs typeface="Roboto"/>
                <a:sym typeface="Roboto"/>
              </a:rPr>
              <a:t>-m</a:t>
            </a:r>
            <a:r>
              <a:rPr lang="en" sz="2000">
                <a:latin typeface="Roboto"/>
                <a:ea typeface="Roboto"/>
                <a:cs typeface="Roboto"/>
                <a:sym typeface="Roboto"/>
              </a:rPr>
              <a:t> options, just provide a tag name</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b="1" lang="en" sz="2000">
                <a:latin typeface="Roboto"/>
                <a:ea typeface="Roboto"/>
                <a:cs typeface="Roboto"/>
                <a:sym typeface="Roboto"/>
              </a:rPr>
              <a:t>$ git tag ‘v.1.2.3-lw’</a:t>
            </a:r>
            <a:endParaRPr b="1" sz="2000">
              <a:latin typeface="Roboto"/>
              <a:ea typeface="Roboto"/>
              <a:cs typeface="Roboto"/>
              <a:sym typeface="Roboto"/>
            </a:endParaRPr>
          </a:p>
          <a:p>
            <a:pPr indent="0" lvl="0" marL="914400" rtl="0" algn="l">
              <a:spcBef>
                <a:spcPts val="0"/>
              </a:spcBef>
              <a:spcAft>
                <a:spcPts val="0"/>
              </a:spcAft>
              <a:buNone/>
            </a:pPr>
            <a:r>
              <a:t/>
            </a:r>
            <a:endParaRPr b="1"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This time, if you run git show on the tag, you don’t see the extra tag information. The command just shows the commit</a:t>
            </a:r>
            <a:endParaRPr sz="20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9"/>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81" name="Google Shape;181;p29"/>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82" name="Google Shape;182;p29"/>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Tagging Later</a:t>
            </a:r>
            <a:endParaRPr b="1" sz="2500">
              <a:latin typeface="Roboto"/>
              <a:ea typeface="Roboto"/>
              <a:cs typeface="Roboto"/>
              <a:sym typeface="Roboto"/>
            </a:endParaRPr>
          </a:p>
        </p:txBody>
      </p:sp>
      <p:sp>
        <p:nvSpPr>
          <p:cNvPr id="183" name="Google Shape;183;p29"/>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You can also tag commits after you’ve moved past them.</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b="1" lang="en" sz="2000">
                <a:latin typeface="Roboto"/>
                <a:ea typeface="Roboto"/>
                <a:cs typeface="Roboto"/>
                <a:sym typeface="Roboto"/>
              </a:rPr>
              <a:t>$ git tag -a ‘v1.2’ &lt;7 digit Commit hash&gt; -m “Tag Message”</a:t>
            </a:r>
            <a:endParaRPr b="1" sz="20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0"/>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89" name="Google Shape;189;p30"/>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90" name="Google Shape;190;p30"/>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Sharing Tags</a:t>
            </a:r>
            <a:endParaRPr b="1" sz="2500">
              <a:latin typeface="Roboto"/>
              <a:ea typeface="Roboto"/>
              <a:cs typeface="Roboto"/>
              <a:sym typeface="Roboto"/>
            </a:endParaRPr>
          </a:p>
        </p:txBody>
      </p:sp>
      <p:sp>
        <p:nvSpPr>
          <p:cNvPr id="191" name="Google Shape;191;p30"/>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By default, the git push command doesn’t transfer tags to remote servers. You will have to explicitly push tags to a shared server after you have created them.</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b="1" lang="en" sz="2000">
                <a:latin typeface="Roboto"/>
                <a:ea typeface="Roboto"/>
                <a:cs typeface="Roboto"/>
                <a:sym typeface="Roboto"/>
              </a:rPr>
              <a:t>$ git push origin v1.5</a:t>
            </a:r>
            <a:endParaRPr b="1" sz="2000">
              <a:latin typeface="Roboto"/>
              <a:ea typeface="Roboto"/>
              <a:cs typeface="Roboto"/>
              <a:sym typeface="Roboto"/>
            </a:endParaRPr>
          </a:p>
          <a:p>
            <a:pPr indent="0" lvl="0" marL="914400" rtl="0" algn="l">
              <a:spcBef>
                <a:spcPts val="0"/>
              </a:spcBef>
              <a:spcAft>
                <a:spcPts val="0"/>
              </a:spcAft>
              <a:buNone/>
            </a:pPr>
            <a:r>
              <a:t/>
            </a:r>
            <a:endParaRPr b="1"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After pushing your tags to remote, observe the change in the remote</a:t>
            </a:r>
            <a:endParaRPr b="1" sz="2000">
              <a:latin typeface="Roboto"/>
              <a:ea typeface="Roboto"/>
              <a:cs typeface="Roboto"/>
              <a:sym typeface="Roboto"/>
            </a:endParaRPr>
          </a:p>
          <a:p>
            <a:pPr indent="0" lvl="0" marL="0" rtl="0" algn="l">
              <a:spcBef>
                <a:spcPts val="0"/>
              </a:spcBef>
              <a:spcAft>
                <a:spcPts val="0"/>
              </a:spcAft>
              <a:buNone/>
            </a:pPr>
            <a:r>
              <a:t/>
            </a:r>
            <a:endParaRPr b="1" sz="2000">
              <a:latin typeface="Roboto"/>
              <a:ea typeface="Roboto"/>
              <a:cs typeface="Roboto"/>
              <a:sym typeface="Roboto"/>
            </a:endParaRPr>
          </a:p>
          <a:p>
            <a:pPr indent="0" lvl="0" marL="0" rtl="0" algn="l">
              <a:spcBef>
                <a:spcPts val="0"/>
              </a:spcBef>
              <a:spcAft>
                <a:spcPts val="0"/>
              </a:spcAft>
              <a:buNone/>
            </a:pPr>
            <a:r>
              <a:t/>
            </a:r>
            <a:endParaRPr b="1" sz="2000">
              <a:latin typeface="Roboto"/>
              <a:ea typeface="Roboto"/>
              <a:cs typeface="Roboto"/>
              <a:sym typeface="Roboto"/>
            </a:endParaRPr>
          </a:p>
          <a:p>
            <a:pPr indent="0" lvl="0" marL="0" rtl="0" algn="l">
              <a:spcBef>
                <a:spcPts val="0"/>
              </a:spcBef>
              <a:spcAft>
                <a:spcPts val="0"/>
              </a:spcAft>
              <a:buNone/>
            </a:pPr>
            <a:r>
              <a:t/>
            </a:r>
            <a:endParaRPr b="1" sz="2000">
              <a:latin typeface="Roboto"/>
              <a:ea typeface="Roboto"/>
              <a:cs typeface="Roboto"/>
              <a:sym typeface="Roboto"/>
            </a:endParaRPr>
          </a:p>
          <a:p>
            <a:pPr indent="0" lvl="0" marL="0" rtl="0" algn="l">
              <a:spcBef>
                <a:spcPts val="0"/>
              </a:spcBef>
              <a:spcAft>
                <a:spcPts val="0"/>
              </a:spcAft>
              <a:buNone/>
            </a:pPr>
            <a:r>
              <a:t/>
            </a:r>
            <a:endParaRPr b="1" sz="2000">
              <a:latin typeface="Roboto"/>
              <a:ea typeface="Roboto"/>
              <a:cs typeface="Roboto"/>
              <a:sym typeface="Roboto"/>
            </a:endParaRPr>
          </a:p>
          <a:p>
            <a:pPr indent="0" lvl="0" marL="0" rtl="0" algn="l">
              <a:spcBef>
                <a:spcPts val="0"/>
              </a:spcBef>
              <a:spcAft>
                <a:spcPts val="0"/>
              </a:spcAft>
              <a:buNone/>
            </a:pPr>
            <a:r>
              <a:t/>
            </a:r>
            <a:endParaRPr b="1" sz="2000">
              <a:latin typeface="Roboto"/>
              <a:ea typeface="Roboto"/>
              <a:cs typeface="Roboto"/>
              <a:sym typeface="Roboto"/>
            </a:endParaRPr>
          </a:p>
        </p:txBody>
      </p:sp>
      <p:pic>
        <p:nvPicPr>
          <p:cNvPr id="192" name="Google Shape;192;p30"/>
          <p:cNvPicPr preferRelativeResize="0"/>
          <p:nvPr/>
        </p:nvPicPr>
        <p:blipFill rotWithShape="1">
          <a:blip r:embed="rId5">
            <a:alphaModFix/>
          </a:blip>
          <a:srcRect b="43499" l="49262" r="28115" t="44712"/>
          <a:stretch/>
        </p:blipFill>
        <p:spPr>
          <a:xfrm>
            <a:off x="2082250" y="3268425"/>
            <a:ext cx="3748874" cy="1087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1"/>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98" name="Google Shape;198;p31"/>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99" name="Google Shape;199;p31"/>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a:t>
            </a:r>
            <a:endParaRPr b="1" sz="2500">
              <a:latin typeface="Roboto"/>
              <a:ea typeface="Roboto"/>
              <a:cs typeface="Roboto"/>
              <a:sym typeface="Roboto"/>
            </a:endParaRPr>
          </a:p>
        </p:txBody>
      </p:sp>
      <p:sp>
        <p:nvSpPr>
          <p:cNvPr id="200" name="Google Shape;200;p31"/>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If you have a lot of tags that you want to push up at once, you can also use the </a:t>
            </a:r>
            <a:r>
              <a:rPr b="1" lang="en" sz="2000">
                <a:latin typeface="Roboto"/>
                <a:ea typeface="Roboto"/>
                <a:cs typeface="Roboto"/>
                <a:sym typeface="Roboto"/>
              </a:rPr>
              <a:t>--tags </a:t>
            </a:r>
            <a:r>
              <a:rPr lang="en" sz="2000">
                <a:latin typeface="Roboto"/>
                <a:ea typeface="Roboto"/>
                <a:cs typeface="Roboto"/>
                <a:sym typeface="Roboto"/>
              </a:rPr>
              <a:t>option to the git push command.</a:t>
            </a:r>
            <a:endParaRPr sz="2000">
              <a:latin typeface="Roboto"/>
              <a:ea typeface="Roboto"/>
              <a:cs typeface="Roboto"/>
              <a:sym typeface="Roboto"/>
            </a:endParaRPr>
          </a:p>
          <a:p>
            <a:pPr indent="0" lvl="0" marL="1371600" rtl="0" algn="l">
              <a:spcBef>
                <a:spcPts val="0"/>
              </a:spcBef>
              <a:spcAft>
                <a:spcPts val="0"/>
              </a:spcAft>
              <a:buNone/>
            </a:pPr>
            <a:r>
              <a:t/>
            </a:r>
            <a:endParaRPr b="1" sz="2000">
              <a:latin typeface="Roboto"/>
              <a:ea typeface="Roboto"/>
              <a:cs typeface="Roboto"/>
              <a:sym typeface="Roboto"/>
            </a:endParaRPr>
          </a:p>
          <a:p>
            <a:pPr indent="-355600" lvl="2" marL="1371600" rtl="0" algn="l">
              <a:spcBef>
                <a:spcPts val="0"/>
              </a:spcBef>
              <a:spcAft>
                <a:spcPts val="0"/>
              </a:spcAft>
              <a:buSzPts val="2000"/>
              <a:buFont typeface="Roboto"/>
              <a:buChar char="-"/>
            </a:pPr>
            <a:r>
              <a:rPr b="1" lang="en" sz="2000">
                <a:latin typeface="Roboto"/>
                <a:ea typeface="Roboto"/>
                <a:cs typeface="Roboto"/>
                <a:sym typeface="Roboto"/>
              </a:rPr>
              <a:t>$ git push origin --tags</a:t>
            </a:r>
            <a:endParaRPr b="1" sz="20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62" name="Google Shape;62;p14"/>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63" name="Google Shape;63;p14"/>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Remote Repositories</a:t>
            </a:r>
            <a:endParaRPr b="1" sz="2500">
              <a:latin typeface="Roboto"/>
              <a:ea typeface="Roboto"/>
              <a:cs typeface="Roboto"/>
              <a:sym typeface="Roboto"/>
            </a:endParaRPr>
          </a:p>
        </p:txBody>
      </p:sp>
      <p:sp>
        <p:nvSpPr>
          <p:cNvPr id="64" name="Google Shape;64;p14"/>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Remote repositories are versions of your project that are hosted on the Internet or network somewhere.</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You can have several of them, each of which generally is either read-only or read/write for you.</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Collaborating with others involves managing these remote repositories and pushing and pulling data to and from them when you need to share work.</a:t>
            </a:r>
            <a:endParaRPr sz="20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2"/>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206" name="Google Shape;206;p32"/>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207" name="Google Shape;207;p32"/>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Deleting Tags</a:t>
            </a:r>
            <a:endParaRPr b="1" sz="2500">
              <a:latin typeface="Roboto"/>
              <a:ea typeface="Roboto"/>
              <a:cs typeface="Roboto"/>
              <a:sym typeface="Roboto"/>
            </a:endParaRPr>
          </a:p>
        </p:txBody>
      </p:sp>
      <p:sp>
        <p:nvSpPr>
          <p:cNvPr id="208" name="Google Shape;208;p32"/>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To delete a tag on your local repository, you can use </a:t>
            </a:r>
            <a:r>
              <a:rPr b="1" lang="en" sz="2000">
                <a:latin typeface="Roboto"/>
                <a:ea typeface="Roboto"/>
                <a:cs typeface="Roboto"/>
                <a:sym typeface="Roboto"/>
              </a:rPr>
              <a:t>git tag -d &lt;tagname&gt;</a:t>
            </a:r>
            <a:endParaRPr b="1" sz="2000">
              <a:latin typeface="Roboto"/>
              <a:ea typeface="Roboto"/>
              <a:cs typeface="Roboto"/>
              <a:sym typeface="Roboto"/>
            </a:endParaRPr>
          </a:p>
          <a:p>
            <a:pPr indent="0" lvl="0" marL="457200" rtl="0" algn="l">
              <a:spcBef>
                <a:spcPts val="0"/>
              </a:spcBef>
              <a:spcAft>
                <a:spcPts val="0"/>
              </a:spcAft>
              <a:buNone/>
            </a:pPr>
            <a:r>
              <a:t/>
            </a:r>
            <a:endParaRPr b="1" sz="2000">
              <a:latin typeface="Roboto"/>
              <a:ea typeface="Roboto"/>
              <a:cs typeface="Roboto"/>
              <a:sym typeface="Roboto"/>
            </a:endParaRPr>
          </a:p>
          <a:p>
            <a:pPr indent="-355600" lvl="1" marL="914400" rtl="0" algn="l">
              <a:spcBef>
                <a:spcPts val="0"/>
              </a:spcBef>
              <a:spcAft>
                <a:spcPts val="0"/>
              </a:spcAft>
              <a:buSzPts val="2000"/>
              <a:buFont typeface="Roboto"/>
              <a:buChar char="-"/>
            </a:pPr>
            <a:r>
              <a:rPr b="1" lang="en" sz="2000">
                <a:latin typeface="Roboto"/>
                <a:ea typeface="Roboto"/>
                <a:cs typeface="Roboto"/>
                <a:sym typeface="Roboto"/>
              </a:rPr>
              <a:t>$ git tag -d v1.4-lw  → This will not remove the tag from remote (Server)</a:t>
            </a:r>
            <a:endParaRPr b="1" sz="2000">
              <a:latin typeface="Roboto"/>
              <a:ea typeface="Roboto"/>
              <a:cs typeface="Roboto"/>
              <a:sym typeface="Roboto"/>
            </a:endParaRPr>
          </a:p>
          <a:p>
            <a:pPr indent="0" lvl="0" marL="914400" rtl="0" algn="l">
              <a:spcBef>
                <a:spcPts val="0"/>
              </a:spcBef>
              <a:spcAft>
                <a:spcPts val="0"/>
              </a:spcAft>
              <a:buNone/>
            </a:pPr>
            <a:r>
              <a:t/>
            </a:r>
            <a:endParaRPr b="1"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To delete a remote tag</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b="1" lang="en" sz="2000">
                <a:latin typeface="Roboto"/>
                <a:ea typeface="Roboto"/>
                <a:cs typeface="Roboto"/>
                <a:sym typeface="Roboto"/>
              </a:rPr>
              <a:t>$ git push origin --delete &lt;tagname&gt;</a:t>
            </a:r>
            <a:endParaRPr b="1" sz="20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3"/>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214" name="Google Shape;214;p33"/>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215" name="Google Shape;215;p33"/>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Checking out Tags</a:t>
            </a:r>
            <a:endParaRPr b="1" sz="2500">
              <a:latin typeface="Roboto"/>
              <a:ea typeface="Roboto"/>
              <a:cs typeface="Roboto"/>
              <a:sym typeface="Roboto"/>
            </a:endParaRPr>
          </a:p>
        </p:txBody>
      </p:sp>
      <p:sp>
        <p:nvSpPr>
          <p:cNvPr id="216" name="Google Shape;216;p33"/>
          <p:cNvSpPr txBox="1"/>
          <p:nvPr/>
        </p:nvSpPr>
        <p:spPr>
          <a:xfrm>
            <a:off x="543875" y="947900"/>
            <a:ext cx="8142600" cy="40557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If you want to view the versions of files a tag is pointing to, you can do a git checkout of that tag, although this puts your repository in </a:t>
            </a:r>
            <a:r>
              <a:rPr b="1" lang="en" sz="2000">
                <a:latin typeface="Roboto"/>
                <a:ea typeface="Roboto"/>
                <a:cs typeface="Roboto"/>
                <a:sym typeface="Roboto"/>
              </a:rPr>
              <a:t>“detached HEAD”</a:t>
            </a:r>
            <a:r>
              <a:rPr lang="en" sz="2000">
                <a:latin typeface="Roboto"/>
                <a:ea typeface="Roboto"/>
                <a:cs typeface="Roboto"/>
                <a:sym typeface="Roboto"/>
              </a:rPr>
              <a:t> state, which has some ill side effects.</a:t>
            </a:r>
            <a:endParaRPr sz="2000">
              <a:latin typeface="Roboto"/>
              <a:ea typeface="Roboto"/>
              <a:cs typeface="Roboto"/>
              <a:sym typeface="Roboto"/>
            </a:endParaRPr>
          </a:p>
          <a:p>
            <a:pPr indent="-355600" lvl="1" marL="914400" rtl="0" algn="l">
              <a:spcBef>
                <a:spcPts val="0"/>
              </a:spcBef>
              <a:spcAft>
                <a:spcPts val="0"/>
              </a:spcAft>
              <a:buClr>
                <a:srgbClr val="FF0000"/>
              </a:buClr>
              <a:buSzPts val="2000"/>
              <a:buFont typeface="Roboto"/>
              <a:buChar char="-"/>
            </a:pPr>
            <a:r>
              <a:rPr b="1" lang="en" sz="2000">
                <a:solidFill>
                  <a:srgbClr val="FF0000"/>
                </a:solidFill>
                <a:latin typeface="Roboto"/>
                <a:ea typeface="Roboto"/>
                <a:cs typeface="Roboto"/>
                <a:sym typeface="Roboto"/>
              </a:rPr>
              <a:t>$ git checkout ‘v1.0’</a:t>
            </a:r>
            <a:endParaRPr b="1" sz="2000">
              <a:solidFill>
                <a:srgbClr val="FF0000"/>
              </a:solidFill>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If you make changes and then create a commit, the tag will stay the same, but your new commit won’t belong to any branch and will be unreachable, except by the exact commit hash.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Thus, if you need to make changes — say you’re fixing a bug on an older version, for instance — you will generally want to create a branch in the following way</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b="1" lang="en" sz="2000">
                <a:latin typeface="Roboto"/>
                <a:ea typeface="Roboto"/>
                <a:cs typeface="Roboto"/>
                <a:sym typeface="Roboto"/>
              </a:rPr>
              <a:t>$ git checkout -b ‘v1.0’</a:t>
            </a:r>
            <a:endParaRPr b="1" sz="20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00"/>
        </a:solidFill>
      </p:bgPr>
    </p:bg>
    <p:spTree>
      <p:nvGrpSpPr>
        <p:cNvPr id="220" name="Shape 220"/>
        <p:cNvGrpSpPr/>
        <p:nvPr/>
      </p:nvGrpSpPr>
      <p:grpSpPr>
        <a:xfrm>
          <a:off x="0" y="0"/>
          <a:ext cx="0" cy="0"/>
          <a:chOff x="0" y="0"/>
          <a:chExt cx="0" cy="0"/>
        </a:xfrm>
      </p:grpSpPr>
      <p:sp>
        <p:nvSpPr>
          <p:cNvPr id="221" name="Google Shape;221;p34"/>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500">
              <a:latin typeface="Roboto"/>
              <a:ea typeface="Roboto"/>
              <a:cs typeface="Roboto"/>
              <a:sym typeface="Roboto"/>
            </a:endParaRPr>
          </a:p>
        </p:txBody>
      </p:sp>
      <p:pic>
        <p:nvPicPr>
          <p:cNvPr id="222" name="Google Shape;222;p34"/>
          <p:cNvPicPr preferRelativeResize="0"/>
          <p:nvPr/>
        </p:nvPicPr>
        <p:blipFill>
          <a:blip r:embed="rId3">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70" name="Google Shape;70;p15"/>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71" name="Google Shape;71;p15"/>
          <p:cNvSpPr txBox="1"/>
          <p:nvPr/>
        </p:nvSpPr>
        <p:spPr>
          <a:xfrm>
            <a:off x="543875" y="233100"/>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a:t>
            </a:r>
            <a:endParaRPr b="1" sz="2500">
              <a:latin typeface="Roboto"/>
              <a:ea typeface="Roboto"/>
              <a:cs typeface="Roboto"/>
              <a:sym typeface="Roboto"/>
            </a:endParaRPr>
          </a:p>
        </p:txBody>
      </p:sp>
      <p:sp>
        <p:nvSpPr>
          <p:cNvPr id="72" name="Google Shape;72;p15"/>
          <p:cNvSpPr txBox="1"/>
          <p:nvPr/>
        </p:nvSpPr>
        <p:spPr>
          <a:xfrm>
            <a:off x="543875" y="839100"/>
            <a:ext cx="8142600" cy="39156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Managing remote repositories includes knowing </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How to add remote repositories</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Remove remotes that are no longer valid</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lang="en" sz="2000">
                <a:latin typeface="Roboto"/>
                <a:ea typeface="Roboto"/>
                <a:cs typeface="Roboto"/>
                <a:sym typeface="Roboto"/>
              </a:rPr>
              <a:t>Manage various remote branches and define them as being tracked or not, and more.</a:t>
            </a:r>
            <a:endParaRPr sz="2000">
              <a:latin typeface="Roboto"/>
              <a:ea typeface="Roboto"/>
              <a:cs typeface="Roboto"/>
              <a:sym typeface="Roboto"/>
            </a:endParaRPr>
          </a:p>
          <a:p>
            <a:pPr indent="0" lvl="0" marL="91440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To see which remote servers you have configured, you can run the </a:t>
            </a:r>
            <a:r>
              <a:rPr b="1" lang="en" sz="2000">
                <a:latin typeface="Roboto"/>
                <a:ea typeface="Roboto"/>
                <a:cs typeface="Roboto"/>
                <a:sym typeface="Roboto"/>
              </a:rPr>
              <a:t>git remote</a:t>
            </a:r>
            <a:r>
              <a:rPr lang="en" sz="2000">
                <a:latin typeface="Roboto"/>
                <a:ea typeface="Roboto"/>
                <a:cs typeface="Roboto"/>
                <a:sym typeface="Roboto"/>
              </a:rPr>
              <a:t> command. It lists the </a:t>
            </a:r>
            <a:r>
              <a:rPr lang="en" sz="2000">
                <a:latin typeface="Roboto"/>
                <a:ea typeface="Roboto"/>
                <a:cs typeface="Roboto"/>
                <a:sym typeface="Roboto"/>
              </a:rPr>
              <a:t>short names</a:t>
            </a:r>
            <a:r>
              <a:rPr lang="en" sz="2000">
                <a:latin typeface="Roboto"/>
                <a:ea typeface="Roboto"/>
                <a:cs typeface="Roboto"/>
                <a:sym typeface="Roboto"/>
              </a:rPr>
              <a:t> of each remote handle you’ve specified.</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You can also specify </a:t>
            </a:r>
            <a:r>
              <a:rPr b="1" lang="en" sz="2000">
                <a:latin typeface="Roboto"/>
                <a:ea typeface="Roboto"/>
                <a:cs typeface="Roboto"/>
                <a:sym typeface="Roboto"/>
              </a:rPr>
              <a:t>-v </a:t>
            </a:r>
            <a:r>
              <a:rPr lang="en" sz="2000">
                <a:latin typeface="Roboto"/>
                <a:ea typeface="Roboto"/>
                <a:cs typeface="Roboto"/>
                <a:sym typeface="Roboto"/>
              </a:rPr>
              <a:t>, which shows you the URLs that Git has stored for the shortname to be used when reading and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writing to that remote.</a:t>
            </a:r>
            <a:endParaRPr sz="2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78" name="Google Shape;78;p16"/>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79" name="Google Shape;79;p16"/>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Adding Remote Repositories</a:t>
            </a:r>
            <a:endParaRPr b="1" sz="2500">
              <a:latin typeface="Roboto"/>
              <a:ea typeface="Roboto"/>
              <a:cs typeface="Roboto"/>
              <a:sym typeface="Roboto"/>
            </a:endParaRPr>
          </a:p>
        </p:txBody>
      </p:sp>
      <p:sp>
        <p:nvSpPr>
          <p:cNvPr id="80" name="Google Shape;80;p16"/>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To add a new remote Git repository as a short name you can reference easily, run </a:t>
            </a:r>
            <a:r>
              <a:rPr b="1" lang="en" sz="2000">
                <a:latin typeface="Roboto"/>
                <a:ea typeface="Roboto"/>
                <a:cs typeface="Roboto"/>
                <a:sym typeface="Roboto"/>
              </a:rPr>
              <a:t>git remote add &lt;shortname&gt; &lt;url&gt;</a:t>
            </a:r>
            <a:endParaRPr b="1"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if you want to fetch all the information that another user has but that you don’t yet have in your repository, you can run ..</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b="1" lang="en" sz="2000">
                <a:latin typeface="Roboto"/>
                <a:ea typeface="Roboto"/>
                <a:cs typeface="Roboto"/>
                <a:sym typeface="Roboto"/>
              </a:rPr>
              <a:t>$git fetch user_shortname</a:t>
            </a:r>
            <a:endParaRPr b="1" sz="2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86" name="Google Shape;86;p17"/>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87" name="Google Shape;87;p17"/>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Fetching and Pulling from Your Remotes</a:t>
            </a:r>
            <a:endParaRPr b="1" sz="2500">
              <a:latin typeface="Roboto"/>
              <a:ea typeface="Roboto"/>
              <a:cs typeface="Roboto"/>
              <a:sym typeface="Roboto"/>
            </a:endParaRPr>
          </a:p>
        </p:txBody>
      </p:sp>
      <p:sp>
        <p:nvSpPr>
          <p:cNvPr id="88" name="Google Shape;88;p17"/>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To get data from your remote projects, you can run:</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b="1" lang="en" sz="2000">
                <a:latin typeface="Roboto"/>
                <a:ea typeface="Roboto"/>
                <a:cs typeface="Roboto"/>
                <a:sym typeface="Roboto"/>
              </a:rPr>
              <a:t>$ git fetch &lt;remote&gt;</a:t>
            </a:r>
            <a:endParaRPr b="1"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The command goes out to that remote project and pulls down all the data from that remote project that you don’t have yet. After you do this, you should have references to all the branches from that remote, which you can merge in or inspect at any time.</a:t>
            </a:r>
            <a:endParaRPr sz="20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94" name="Google Shape;94;p18"/>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95" name="Google Shape;95;p18"/>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a:t>
            </a:r>
            <a:endParaRPr b="1" sz="2500">
              <a:latin typeface="Roboto"/>
              <a:ea typeface="Roboto"/>
              <a:cs typeface="Roboto"/>
              <a:sym typeface="Roboto"/>
            </a:endParaRPr>
          </a:p>
        </p:txBody>
      </p:sp>
      <p:sp>
        <p:nvSpPr>
          <p:cNvPr id="96" name="Google Shape;96;p18"/>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If you clone a repository, the command automatically adds that remote repository under the name “origin”. So, git fetch origin fetches any new work that has been pushed to that server since you cloned (or last fetched from) it. It’s important to note that the git fetch command only downloads the data to your local repository — it doesn’t automatically merge it with any of your work or modify what you’re currently working on. You have to merge it manually into your work when you’re ready.</a:t>
            </a:r>
            <a:endParaRPr sz="20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02" name="Google Shape;102;p19"/>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03" name="Google Shape;103;p19"/>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a:t>
            </a:r>
            <a:endParaRPr b="1" sz="2500">
              <a:latin typeface="Roboto"/>
              <a:ea typeface="Roboto"/>
              <a:cs typeface="Roboto"/>
              <a:sym typeface="Roboto"/>
            </a:endParaRPr>
          </a:p>
        </p:txBody>
      </p:sp>
      <p:sp>
        <p:nvSpPr>
          <p:cNvPr id="104" name="Google Shape;104;p19"/>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You can use the </a:t>
            </a:r>
            <a:r>
              <a:rPr b="1" lang="en" sz="2000">
                <a:latin typeface="Roboto"/>
                <a:ea typeface="Roboto"/>
                <a:cs typeface="Roboto"/>
                <a:sym typeface="Roboto"/>
              </a:rPr>
              <a:t>git pull</a:t>
            </a:r>
            <a:r>
              <a:rPr lang="en" sz="2000">
                <a:latin typeface="Roboto"/>
                <a:ea typeface="Roboto"/>
                <a:cs typeface="Roboto"/>
                <a:sym typeface="Roboto"/>
              </a:rPr>
              <a:t> command to automatically fetch and then merge that remote branch into your current branch.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This may be an easier or more comfortable workflow for you; and by default, the git clone command automatically sets up your local master branch to track the remote master branch (or whatever the default branch is called) on the server you cloned from.</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Running </a:t>
            </a:r>
            <a:r>
              <a:rPr b="1" lang="en" sz="2000">
                <a:latin typeface="Roboto"/>
                <a:ea typeface="Roboto"/>
                <a:cs typeface="Roboto"/>
                <a:sym typeface="Roboto"/>
              </a:rPr>
              <a:t>git pull</a:t>
            </a:r>
            <a:r>
              <a:rPr lang="en" sz="2000">
                <a:latin typeface="Roboto"/>
                <a:ea typeface="Roboto"/>
                <a:cs typeface="Roboto"/>
                <a:sym typeface="Roboto"/>
              </a:rPr>
              <a:t> generally fetches data from the server you originally cloned from and automatically tries to merge it into the code you’re currently working on.</a:t>
            </a:r>
            <a:endParaRPr sz="2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0"/>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10" name="Google Shape;110;p20"/>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11" name="Google Shape;111;p20"/>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Pushing to Your Remotes</a:t>
            </a:r>
            <a:endParaRPr b="1" sz="2500">
              <a:latin typeface="Roboto"/>
              <a:ea typeface="Roboto"/>
              <a:cs typeface="Roboto"/>
              <a:sym typeface="Roboto"/>
            </a:endParaRPr>
          </a:p>
        </p:txBody>
      </p:sp>
      <p:sp>
        <p:nvSpPr>
          <p:cNvPr id="112" name="Google Shape;112;p20"/>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When you have your project at a point that you want to share, you have to push it upstream. The command for this is simple: </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b="1" lang="en" sz="2000">
                <a:latin typeface="Roboto"/>
                <a:ea typeface="Roboto"/>
                <a:cs typeface="Roboto"/>
                <a:sym typeface="Roboto"/>
              </a:rPr>
              <a:t>$git push &lt;remote&gt; &lt;branch&gt;.</a:t>
            </a:r>
            <a:endParaRPr b="1" sz="20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1"/>
          <p:cNvPicPr preferRelativeResize="0"/>
          <p:nvPr/>
        </p:nvPicPr>
        <p:blipFill>
          <a:blip r:embed="rId3">
            <a:alphaModFix/>
          </a:blip>
          <a:stretch>
            <a:fillRect/>
          </a:stretch>
        </p:blipFill>
        <p:spPr>
          <a:xfrm>
            <a:off x="7198600" y="4356125"/>
            <a:ext cx="787364" cy="787375"/>
          </a:xfrm>
          <a:prstGeom prst="rect">
            <a:avLst/>
          </a:prstGeom>
          <a:noFill/>
          <a:ln>
            <a:noFill/>
          </a:ln>
        </p:spPr>
      </p:pic>
      <p:pic>
        <p:nvPicPr>
          <p:cNvPr id="118" name="Google Shape;118;p21"/>
          <p:cNvPicPr preferRelativeResize="0"/>
          <p:nvPr/>
        </p:nvPicPr>
        <p:blipFill rotWithShape="1">
          <a:blip r:embed="rId4">
            <a:alphaModFix/>
          </a:blip>
          <a:srcRect b="33141" l="16305" r="19903" t="0"/>
          <a:stretch/>
        </p:blipFill>
        <p:spPr>
          <a:xfrm>
            <a:off x="8312181" y="4356125"/>
            <a:ext cx="831821" cy="787375"/>
          </a:xfrm>
          <a:prstGeom prst="rect">
            <a:avLst/>
          </a:prstGeom>
          <a:noFill/>
          <a:ln>
            <a:noFill/>
          </a:ln>
        </p:spPr>
      </p:pic>
      <p:sp>
        <p:nvSpPr>
          <p:cNvPr id="119" name="Google Shape;119;p21"/>
          <p:cNvSpPr txBox="1"/>
          <p:nvPr/>
        </p:nvSpPr>
        <p:spPr>
          <a:xfrm>
            <a:off x="543875" y="466175"/>
            <a:ext cx="81426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latin typeface="Roboto"/>
                <a:ea typeface="Roboto"/>
                <a:cs typeface="Roboto"/>
                <a:sym typeface="Roboto"/>
              </a:rPr>
              <a:t>Inspecting a Remote</a:t>
            </a:r>
            <a:endParaRPr b="1" sz="2500">
              <a:latin typeface="Roboto"/>
              <a:ea typeface="Roboto"/>
              <a:cs typeface="Roboto"/>
              <a:sym typeface="Roboto"/>
            </a:endParaRPr>
          </a:p>
        </p:txBody>
      </p:sp>
      <p:sp>
        <p:nvSpPr>
          <p:cNvPr id="120" name="Google Shape;120;p21"/>
          <p:cNvSpPr txBox="1"/>
          <p:nvPr/>
        </p:nvSpPr>
        <p:spPr>
          <a:xfrm>
            <a:off x="543875" y="1072175"/>
            <a:ext cx="8142600" cy="3682800"/>
          </a:xfrm>
          <a:prstGeom prst="rect">
            <a:avLst/>
          </a:prstGeom>
          <a:noFill/>
          <a:ln>
            <a:noFill/>
          </a:ln>
        </p:spPr>
        <p:txBody>
          <a:bodyPr anchorCtr="0" anchor="ctr"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If you want to see more information about a particular remote, you can use the following </a:t>
            </a:r>
            <a:r>
              <a:rPr lang="en" sz="2000">
                <a:solidFill>
                  <a:schemeClr val="dk1"/>
                </a:solidFill>
                <a:latin typeface="Roboto"/>
                <a:ea typeface="Roboto"/>
                <a:cs typeface="Roboto"/>
                <a:sym typeface="Roboto"/>
              </a:rPr>
              <a:t>command.</a:t>
            </a:r>
            <a:endParaRPr sz="2000">
              <a:latin typeface="Roboto"/>
              <a:ea typeface="Roboto"/>
              <a:cs typeface="Roboto"/>
              <a:sym typeface="Roboto"/>
            </a:endParaRPr>
          </a:p>
          <a:p>
            <a:pPr indent="-355600" lvl="1" marL="914400" rtl="0" algn="l">
              <a:spcBef>
                <a:spcPts val="0"/>
              </a:spcBef>
              <a:spcAft>
                <a:spcPts val="0"/>
              </a:spcAft>
              <a:buSzPts val="2000"/>
              <a:buFont typeface="Roboto"/>
              <a:buChar char="-"/>
            </a:pPr>
            <a:r>
              <a:rPr b="1" lang="en" sz="2000">
                <a:latin typeface="Roboto"/>
                <a:ea typeface="Roboto"/>
                <a:cs typeface="Roboto"/>
                <a:sym typeface="Roboto"/>
              </a:rPr>
              <a:t>$git remote show &lt;remote&gt; </a:t>
            </a:r>
            <a:endParaRPr b="1"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It lists the URL for the remote repository as well as the tracking branch information.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The command helpfully tells you that if you’re on the master branch and you run </a:t>
            </a:r>
            <a:r>
              <a:rPr b="1" lang="en" sz="2000">
                <a:latin typeface="Roboto"/>
                <a:ea typeface="Roboto"/>
                <a:cs typeface="Roboto"/>
                <a:sym typeface="Roboto"/>
              </a:rPr>
              <a:t>git pull</a:t>
            </a:r>
            <a:r>
              <a:rPr lang="en" sz="2000">
                <a:latin typeface="Roboto"/>
                <a:ea typeface="Roboto"/>
                <a:cs typeface="Roboto"/>
                <a:sym typeface="Roboto"/>
              </a:rPr>
              <a:t>, it will automatically merge in the master branch on the remote after it fetches all the remote references.</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 It also lists all the remote references it has pulled down.</a:t>
            </a:r>
            <a:endParaRPr sz="20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