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722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290000" y="380628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4544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722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290000" y="4335120"/>
            <a:ext cx="2778480" cy="482760"/>
          </a:xfrm>
          <a:prstGeom prst="rect">
            <a:avLst/>
          </a:prstGeom>
        </p:spPr>
        <p:txBody>
          <a:bodyPr lIns="0" rIns="0" tIns="0" bIns="0">
            <a:normAutofit fontScale="31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54400" y="1756080"/>
            <a:ext cx="8642880" cy="8750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1012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876640" y="433512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876640" y="3806280"/>
            <a:ext cx="4211280" cy="482760"/>
          </a:xfrm>
          <a:prstGeom prst="rect">
            <a:avLst/>
          </a:prstGeom>
        </p:spPr>
        <p:txBody>
          <a:bodyPr lIns="0" rIns="0" tIns="0" bIns="0">
            <a:normAutofit fontScale="59000"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454400" y="4335120"/>
            <a:ext cx="8629920" cy="48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</p:spPr>
        <p:txBody>
          <a:bodyPr bIns="0" anchor="b">
            <a:normAutofit/>
          </a:bodyPr>
          <a:p>
            <a:pPr>
              <a:lnSpc>
                <a:spcPct val="90000"/>
              </a:lnSpc>
            </a:pPr>
            <a:r>
              <a:rPr b="0" lang="ru-RU" sz="66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7E29AE-258F-489C-A06D-9CA141B7395F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14378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D6A2666-ABEF-40FF-A7AA-3DED3E88746C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7" name="Straight Connector 14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Gill Sans MT"/>
              </a:rPr>
              <a:t>Второй уровень структуры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Gill Sans MT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Gill Sans MT"/>
              </a:rPr>
              <a:t>Четвёртый уровень структуры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47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Образец текста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858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1430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000000"/>
                </a:solidFill>
                <a:latin typeface="Gill Sans MT"/>
              </a:rPr>
              <a:t>Третий уровень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3" marL="16002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000000"/>
                </a:solidFill>
                <a:latin typeface="Gill Sans MT"/>
              </a:rPr>
              <a:t>Четвертый уровень</a:t>
            </a:r>
            <a:endParaRPr b="0" lang="en-US" sz="1400" spc="-1" strike="noStrike">
              <a:solidFill>
                <a:srgbClr val="000000"/>
              </a:solidFill>
              <a:latin typeface="Gill Sans MT"/>
            </a:endParaRPr>
          </a:p>
          <a:p>
            <a:pPr lvl="4" marL="2057400" indent="-22824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1200" spc="-1" strike="noStrike">
                <a:solidFill>
                  <a:srgbClr val="000000"/>
                </a:solidFill>
                <a:latin typeface="Gill Sans MT"/>
              </a:rPr>
              <a:t>Пятый уровень</a:t>
            </a:r>
            <a:endParaRPr b="0" lang="en-US" sz="1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51CF8D9-84F4-4C66-A1DD-B8F861E3B17A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1CC82436-5129-4B38-B9DA-2DD4BF7686BC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53" name="Straight Connector 32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6" descr=""/>
          <p:cNvPicPr/>
          <p:nvPr/>
        </p:nvPicPr>
        <p:blipFill>
          <a:blip r:embed="rId2"/>
          <a:srcRect l="0" t="1526" r="0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sp>
        <p:nvSpPr>
          <p:cNvPr id="92" name="Straight Connector 9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0" lang="ru-RU" sz="3600" spc="-1" strike="noStrike" cap="all">
                <a:solidFill>
                  <a:srgbClr val="000000"/>
                </a:solidFill>
                <a:latin typeface="Gill Sans MT"/>
              </a:rPr>
              <a:t>Образец заголовка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</p:spPr>
        <p:txBody>
          <a:bodyPr tIns="91440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Образец текста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6F87C43-9B18-49CB-9EF4-1C16F8F8D1AD}" type="datetime">
              <a:rPr b="0" lang="ru-RU" sz="1000" spc="-1" strike="noStrike">
                <a:solidFill>
                  <a:srgbClr val="8b8b8b"/>
                </a:solidFill>
                <a:latin typeface="Gill Sans MT"/>
              </a:rPr>
              <a:t>9.6.22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/>
          </p:nvPr>
        </p:nvSpPr>
        <p:spPr>
          <a:xfrm>
            <a:off x="480240" y="798840"/>
            <a:ext cx="810720" cy="5032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83CE7E0-D09E-478E-8696-BE90AFC8CC43}" type="slidenum">
              <a:rPr b="0" lang="ru-RU" sz="2800" spc="-1" strike="noStrike">
                <a:solidFill>
                  <a:srgbClr val="b71e42"/>
                </a:solidFill>
                <a:latin typeface="Gill Sans M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98" name="Straight Connector 14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750">
            <a:solidFill>
              <a:srgbClr val="b71e42"/>
            </a:solidFill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Заголовок 1"/>
          <p:cNvSpPr txBox="1"/>
          <p:nvPr/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bIns="0" anchor="b">
            <a:noAutofit/>
          </a:bodyPr>
          <a:p>
            <a:pPr>
              <a:lnSpc>
                <a:spcPct val="90000"/>
              </a:lnSpc>
            </a:pPr>
            <a:r>
              <a:rPr b="0" lang="ru-RU" sz="6600" spc="-1" strike="noStrike" cap="all">
                <a:solidFill>
                  <a:srgbClr val="000000"/>
                </a:solidFill>
                <a:latin typeface="Gill Sans MT"/>
              </a:rPr>
              <a:t>Лабораторная работа №2</a:t>
            </a:r>
            <a:endParaRPr b="0" lang="en-US" sz="6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Подзаголовок 2"/>
          <p:cNvSpPr txBox="1"/>
          <p:nvPr/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  <p:sp>
        <p:nvSpPr>
          <p:cNvPr id="137" name="TextBox 3"/>
          <p:cNvSpPr/>
          <p:nvPr/>
        </p:nvSpPr>
        <p:spPr>
          <a:xfrm>
            <a:off x="8937360" y="6122520"/>
            <a:ext cx="2989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Gill Sans MT"/>
              </a:rPr>
              <a:t>Подготовила: Егорова Юлия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ffffff"/>
                </a:solidFill>
                <a:latin typeface="Gill Sans MT"/>
              </a:rPr>
              <a:t>Группа: НПМбд-02-21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Заголовок 1"/>
          <p:cNvSpPr txBox="1"/>
          <p:nvPr/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ru-RU" sz="3600" spc="-1" strike="noStrike" cap="all">
                <a:solidFill>
                  <a:srgbClr val="000000"/>
                </a:solidFill>
                <a:latin typeface="Gill Sans MT"/>
              </a:rPr>
              <a:t>Вывод</a:t>
            </a:r>
            <a:br/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Текст 2"/>
          <p:cNvSpPr txBox="1"/>
          <p:nvPr/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 w="0">
            <a:noFill/>
          </a:ln>
        </p:spPr>
        <p:txBody>
          <a:bodyPr tIns="91440">
            <a:noAutofit/>
          </a:bodyPr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В ходе выполнения лабораторной работы я изучила идеологию и применение средств контроля версий, освоила умения по работе с </a:t>
            </a: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1800" spc="-1" strike="noStrike">
                <a:solidFill>
                  <a:srgbClr val="000000"/>
                </a:solidFill>
                <a:latin typeface="Gill Sans MT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Базовая настройка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Объект 2"/>
          <p:cNvSpPr txBox="1"/>
          <p:nvPr/>
        </p:nvSpPr>
        <p:spPr>
          <a:xfrm>
            <a:off x="1451520" y="202500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Вводим команды для базовой настройки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0" name="Рисунок 3" descr=""/>
          <p:cNvPicPr/>
          <p:nvPr/>
        </p:nvPicPr>
        <p:blipFill>
          <a:blip r:embed="rId1"/>
          <a:stretch/>
        </p:blipFill>
        <p:spPr>
          <a:xfrm>
            <a:off x="2682720" y="2449440"/>
            <a:ext cx="7430040" cy="5806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4" descr=""/>
          <p:cNvPicPr/>
          <p:nvPr/>
        </p:nvPicPr>
        <p:blipFill>
          <a:blip r:embed="rId2"/>
          <a:stretch/>
        </p:blipFill>
        <p:spPr>
          <a:xfrm>
            <a:off x="2982960" y="3750120"/>
            <a:ext cx="6829920" cy="723600"/>
          </a:xfrm>
          <a:prstGeom prst="rect">
            <a:avLst/>
          </a:prstGeom>
          <a:ln w="0">
            <a:noFill/>
          </a:ln>
        </p:spPr>
      </p:pic>
      <p:pic>
        <p:nvPicPr>
          <p:cNvPr id="142" name="Рисунок 5" descr=""/>
          <p:cNvPicPr/>
          <p:nvPr/>
        </p:nvPicPr>
        <p:blipFill>
          <a:blip r:embed="rId3"/>
          <a:stretch/>
        </p:blipFill>
        <p:spPr>
          <a:xfrm>
            <a:off x="3215520" y="5252400"/>
            <a:ext cx="6487200" cy="647280"/>
          </a:xfrm>
          <a:prstGeom prst="rect">
            <a:avLst/>
          </a:prstGeom>
          <a:ln w="0">
            <a:noFill/>
          </a:ln>
        </p:spPr>
      </p:pic>
      <p:sp>
        <p:nvSpPr>
          <p:cNvPr id="143" name="Прямоугольник 8"/>
          <p:cNvSpPr/>
          <p:nvPr/>
        </p:nvSpPr>
        <p:spPr>
          <a:xfrm>
            <a:off x="1253880" y="3289320"/>
            <a:ext cx="588096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Настраиваем 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utf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-8 для вывода сообщений 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4" name="Прямоугольник 11"/>
          <p:cNvSpPr/>
          <p:nvPr/>
        </p:nvSpPr>
        <p:spPr>
          <a:xfrm>
            <a:off x="1451520" y="4485600"/>
            <a:ext cx="609552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Настраиваем верификацию и подписание коммитов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 и задаем имя начальной ветки: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ssh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 ключей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ключи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ssh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(по алгоритму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rsa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 с ключем размером 4096 бит и по алгоритму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ed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25519):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47" name="Рисунок 5" descr=""/>
          <p:cNvPicPr/>
          <p:nvPr/>
        </p:nvPicPr>
        <p:blipFill>
          <a:blip r:embed="rId1"/>
          <a:stretch/>
        </p:blipFill>
        <p:spPr>
          <a:xfrm>
            <a:off x="3124080" y="2968560"/>
            <a:ext cx="5943600" cy="920160"/>
          </a:xfrm>
          <a:prstGeom prst="rect">
            <a:avLst/>
          </a:prstGeom>
          <a:ln w="0">
            <a:noFill/>
          </a:ln>
        </p:spPr>
      </p:pic>
      <p:pic>
        <p:nvPicPr>
          <p:cNvPr id="148" name="Рисунок 6" descr=""/>
          <p:cNvPicPr/>
          <p:nvPr/>
        </p:nvPicPr>
        <p:blipFill>
          <a:blip r:embed="rId2"/>
          <a:stretch/>
        </p:blipFill>
        <p:spPr>
          <a:xfrm>
            <a:off x="3130200" y="4191120"/>
            <a:ext cx="5937480" cy="85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ключа и добавление в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0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Генерируем ключ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и выбираем предложенные опции в соответствии с лабораторной работой: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1" name="Рисунок 5" descr=""/>
          <p:cNvPicPr/>
          <p:nvPr/>
        </p:nvPicPr>
        <p:blipFill>
          <a:blip r:embed="rId1"/>
          <a:stretch/>
        </p:blipFill>
        <p:spPr>
          <a:xfrm>
            <a:off x="3797640" y="2864880"/>
            <a:ext cx="4309920" cy="1974960"/>
          </a:xfrm>
          <a:prstGeom prst="rect">
            <a:avLst/>
          </a:prstGeom>
          <a:ln w="0">
            <a:noFill/>
          </a:ln>
        </p:spPr>
      </p:pic>
      <p:sp>
        <p:nvSpPr>
          <p:cNvPr id="152" name="Прямоугольник 6"/>
          <p:cNvSpPr/>
          <p:nvPr/>
        </p:nvSpPr>
        <p:spPr>
          <a:xfrm>
            <a:off x="1330200" y="4930200"/>
            <a:ext cx="3901320" cy="4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Добавляем ключ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PGP 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GitHub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  <a:ea typeface="Calibri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53" name="Рисунок 7" descr=""/>
          <p:cNvPicPr/>
          <p:nvPr/>
        </p:nvPicPr>
        <p:blipFill>
          <a:blip r:embed="rId2"/>
          <a:stretch/>
        </p:blipFill>
        <p:spPr>
          <a:xfrm>
            <a:off x="3509280" y="5466240"/>
            <a:ext cx="4712400" cy="3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Добавление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PGP </a:t>
            </a: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ключа в самом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github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6" name="Рисунок 3" descr=""/>
          <p:cNvPicPr/>
          <p:nvPr/>
        </p:nvPicPr>
        <p:blipFill>
          <a:blip r:embed="rId1"/>
          <a:stretch/>
        </p:blipFill>
        <p:spPr>
          <a:xfrm>
            <a:off x="2272680" y="2131200"/>
            <a:ext cx="7534800" cy="32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Настройка автоматических подписей коммитов </a:t>
            </a:r>
            <a:r>
              <a:rPr b="0" lang="en-US" sz="3200" spc="-1" strike="noStrike" cap="all">
                <a:solidFill>
                  <a:srgbClr val="000000"/>
                </a:solidFill>
                <a:latin typeface="Gill Sans MT"/>
              </a:rPr>
              <a:t>git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8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Настраиваем автоматические подписи коммитов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SSH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 ключ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59" name="Рисунок 4" descr=""/>
          <p:cNvPicPr/>
          <p:nvPr/>
        </p:nvPicPr>
        <p:blipFill>
          <a:blip r:embed="rId1"/>
          <a:stretch/>
        </p:blipFill>
        <p:spPr>
          <a:xfrm>
            <a:off x="3035520" y="3072240"/>
            <a:ext cx="5754600" cy="597240"/>
          </a:xfrm>
          <a:prstGeom prst="rect">
            <a:avLst/>
          </a:prstGeom>
          <a:ln w="0">
            <a:noFill/>
          </a:ln>
        </p:spPr>
      </p:pic>
      <p:pic>
        <p:nvPicPr>
          <p:cNvPr id="160" name="Рисунок 5" descr=""/>
          <p:cNvPicPr/>
          <p:nvPr/>
        </p:nvPicPr>
        <p:blipFill>
          <a:blip r:embed="rId2"/>
          <a:stretch/>
        </p:blipFill>
        <p:spPr>
          <a:xfrm>
            <a:off x="4232160" y="3925440"/>
            <a:ext cx="3337200" cy="170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Создание необходимого каталога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Создаем каталог и переходим в него: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3" name="Рисунок 4" descr=""/>
          <p:cNvPicPr/>
          <p:nvPr/>
        </p:nvPicPr>
        <p:blipFill>
          <a:blip r:embed="rId1"/>
          <a:stretch/>
        </p:blipFill>
        <p:spPr>
          <a:xfrm>
            <a:off x="2596680" y="3175920"/>
            <a:ext cx="6998400" cy="5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Клонирование рабочей среды в свой гитхаб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Клонируем шаблон рабочей среды в свой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Github</a:t>
            </a: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6" name="Рисунок 7" descr=""/>
          <p:cNvPicPr/>
          <p:nvPr/>
        </p:nvPicPr>
        <p:blipFill>
          <a:blip r:embed="rId1"/>
          <a:stretch/>
        </p:blipFill>
        <p:spPr>
          <a:xfrm>
            <a:off x="2980800" y="3008160"/>
            <a:ext cx="6230160" cy="230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3200" spc="-1" strike="noStrike" cap="all">
                <a:solidFill>
                  <a:srgbClr val="000000"/>
                </a:solidFill>
                <a:latin typeface="Gill Sans MT"/>
              </a:rPr>
              <a:t>Настройка каталога курса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Объект 2"/>
          <p:cNvSpPr txBox="1"/>
          <p:nvPr/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Gill Sans MT"/>
              </a:rPr>
              <a:t>Настраиваем каталог курса (удаляем лишние файлы, создаем необходимые каталоги, отправляем файлы на сервер):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69" name="Рисунок 4" descr=""/>
          <p:cNvPicPr/>
          <p:nvPr/>
        </p:nvPicPr>
        <p:blipFill>
          <a:blip r:embed="rId1"/>
          <a:stretch/>
        </p:blipFill>
        <p:spPr>
          <a:xfrm>
            <a:off x="2944080" y="3224160"/>
            <a:ext cx="5937480" cy="7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Application>LibreOffice/7.1.5.2$Windows_X86_64 LibreOffice_project/85f04e9f809797b8199d13c421bd8a2b025d52b5</Application>
  <AppVersion>15.0000</AppVersion>
  <Words>176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2022-04-23T20:15:48Z</dcterms:created>
  <dc:creator>Никита</dc:creator>
  <dc:description/>
  <dc:language>ru-RU</dc:language>
  <cp:lastModifiedBy>Никита</cp:lastModifiedBy>
  <dcterms:modified xsi:type="dcterms:W3CDTF">2022-06-09T13:12:43Z</dcterms:modified>
  <cp:revision>4</cp:revision>
  <dc:subject/>
  <dc:title>Лабораторная работа №2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10</vt:i4>
  </property>
</Properties>
</file>