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embeddedFontLst>
    <p:embeddedFont>
      <p:font typeface="Raleway"/>
      <p:regular r:id="rId34"/>
      <p:bold r:id="rId35"/>
      <p:italic r:id="rId36"/>
      <p:boldItalic r:id="rId37"/>
    </p:embeddedFont>
    <p:embeddedFont>
      <p:font typeface="Lato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italic.fntdata"/><Relationship Id="rId20" Type="http://schemas.openxmlformats.org/officeDocument/2006/relationships/slide" Target="slides/slide15.xml"/><Relationship Id="rId41" Type="http://schemas.openxmlformats.org/officeDocument/2006/relationships/font" Target="fonts/Lato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aleway-bold.fntdata"/><Relationship Id="rId12" Type="http://schemas.openxmlformats.org/officeDocument/2006/relationships/slide" Target="slides/slide7.xml"/><Relationship Id="rId34" Type="http://schemas.openxmlformats.org/officeDocument/2006/relationships/font" Target="fonts/Raleway-regular.fntdata"/><Relationship Id="rId15" Type="http://schemas.openxmlformats.org/officeDocument/2006/relationships/slide" Target="slides/slide10.xml"/><Relationship Id="rId37" Type="http://schemas.openxmlformats.org/officeDocument/2006/relationships/font" Target="fonts/Raleway-boldItalic.fntdata"/><Relationship Id="rId14" Type="http://schemas.openxmlformats.org/officeDocument/2006/relationships/slide" Target="slides/slide9.xml"/><Relationship Id="rId36" Type="http://schemas.openxmlformats.org/officeDocument/2006/relationships/font" Target="fonts/Raleway-italic.fntdata"/><Relationship Id="rId17" Type="http://schemas.openxmlformats.org/officeDocument/2006/relationships/slide" Target="slides/slide12.xml"/><Relationship Id="rId39" Type="http://schemas.openxmlformats.org/officeDocument/2006/relationships/font" Target="fonts/Lato-bold.fntdata"/><Relationship Id="rId16" Type="http://schemas.openxmlformats.org/officeDocument/2006/relationships/slide" Target="slides/slide11.xml"/><Relationship Id="rId38" Type="http://schemas.openxmlformats.org/officeDocument/2006/relationships/font" Target="fonts/Lato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034fa6fca7_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034fa6fca7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034fa6fca7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034fa6fca7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034fa6fca7_3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034fa6fca7_3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034fa6fca7_3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034fa6fca7_3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034fa6fca7_3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034fa6fca7_3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034fa6fca7_3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034fa6fca7_3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034fa6fca7_3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034fa6fca7_3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034fa6fca7_3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034fa6fca7_3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034fa6fca7_3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034fa6fca7_3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034fa6fca7_3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034fa6fca7_3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034fa6fca7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034fa6fca7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034fa6fca7_3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034fa6fca7_3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034fa6fca7_3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034fa6fca7_3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034fa6fca7_3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034fa6fca7_3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034fa6fca7_3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034fa6fca7_3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034fa6fca7_3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034fa6fca7_3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034fa6fca7_3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034fa6fca7_3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034fa6fca7_3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034fa6fca7_3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034fa6fca7_3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034fa6fca7_3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034fa6fca7_4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034fa6fca7_4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034fa6fca7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034fa6fca7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034fa6fca7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034fa6fca7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034fa6fca7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034fa6fca7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034fa6fca7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034fa6fca7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034fa6fca7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034fa6fca7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034fa6fca7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034fa6fca7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034fa6fca7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034fa6fca7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archive.ics.uci.edu/ml/datasets/wine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3095000" y="308725"/>
            <a:ext cx="6008700" cy="9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80000"/>
                </a:solidFill>
              </a:rPr>
              <a:t>WINE CLUSTERING</a:t>
            </a:r>
            <a:endParaRPr>
              <a:solidFill>
                <a:srgbClr val="980000"/>
              </a:solidFill>
            </a:endParaRPr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6732750" y="1392375"/>
            <a:ext cx="2561700" cy="16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3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400">
                <a:solidFill>
                  <a:schemeClr val="dk2"/>
                </a:solidFill>
              </a:rPr>
              <a:t>A project by</a:t>
            </a:r>
            <a:r>
              <a:rPr lang="en">
                <a:solidFill>
                  <a:schemeClr val="dk2"/>
                </a:solidFill>
              </a:rPr>
              <a:t> 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" sz="7200">
                <a:solidFill>
                  <a:schemeClr val="dk2"/>
                </a:solidFill>
              </a:rPr>
              <a:t>Colleta Nandutu</a:t>
            </a:r>
            <a:endParaRPr sz="7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" sz="7200">
                <a:solidFill>
                  <a:schemeClr val="dk2"/>
                </a:solidFill>
              </a:rPr>
              <a:t>Sylvia Ng'ang'a</a:t>
            </a:r>
            <a:endParaRPr sz="7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" sz="7200">
                <a:solidFill>
                  <a:schemeClr val="dk2"/>
                </a:solidFill>
              </a:rPr>
              <a:t>Yves Havugimana</a:t>
            </a:r>
            <a:endParaRPr sz="7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UNIVARIATE ANALYSIS</a:t>
            </a:r>
            <a:endParaRPr/>
          </a:p>
        </p:txBody>
      </p:sp>
      <p:sp>
        <p:nvSpPr>
          <p:cNvPr id="130" name="Google Shape;130;p23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All variables are 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continuous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Most variables show non normal distributions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 MATRIX</a:t>
            </a:r>
            <a:endParaRPr/>
          </a:p>
        </p:txBody>
      </p:sp>
      <p:pic>
        <p:nvPicPr>
          <p:cNvPr id="136" name="Google Shape;13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2025" y="1059075"/>
            <a:ext cx="6795974" cy="2916051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4"/>
          <p:cNvSpPr txBox="1"/>
          <p:nvPr/>
        </p:nvSpPr>
        <p:spPr>
          <a:xfrm>
            <a:off x="2455250" y="3826250"/>
            <a:ext cx="6266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Variables are mostly not showing high correlations with other variables.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BIVARIATE ANALYSIS</a:t>
            </a:r>
            <a:endParaRPr/>
          </a:p>
        </p:txBody>
      </p:sp>
      <p:sp>
        <p:nvSpPr>
          <p:cNvPr id="143" name="Google Shape;143;p25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“Total Phenols” show a high correlation with “Flavonoids”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“OD280” show a moderate correlation with “Flavonoids”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Other variables have insignificant correlations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NORMALIZATION</a:t>
            </a:r>
            <a:endParaRPr/>
          </a:p>
        </p:txBody>
      </p:sp>
      <p:sp>
        <p:nvSpPr>
          <p:cNvPr id="154" name="Google Shape;154;p27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Normalization prepares data for typical machine learning algorithms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We use MinMaxScaler to normalize our data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PRINCIPAL COMPONENT ANALYSIS</a:t>
            </a:r>
            <a:endParaRPr/>
          </a:p>
        </p:txBody>
      </p:sp>
      <p:sp>
        <p:nvSpPr>
          <p:cNvPr id="160" name="Google Shape;160;p28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We perform PCA in order to determine several things: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Arial"/>
              <a:buChar char="-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The minimum number of dimensions necessary to preserve the majority of the information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-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This helps us determine whether a 3D visualization will be sufficient to see some of the inherent structure in our data.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PCA VARIANCE</a:t>
            </a:r>
            <a:endParaRPr/>
          </a:p>
        </p:txBody>
      </p:sp>
      <p:sp>
        <p:nvSpPr>
          <p:cNvPr id="166" name="Google Shape;166;p29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We apply PCA with the number of dimensions equal to the number of features.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The resulting variance explained: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97640" lvl="0" marL="457200" rtl="0" algn="just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-"/>
            </a:pPr>
            <a:r>
              <a:rPr lang="en" sz="1739">
                <a:latin typeface="Arial"/>
                <a:ea typeface="Arial"/>
                <a:cs typeface="Arial"/>
                <a:sym typeface="Arial"/>
              </a:rPr>
              <a:t>Percent variance explained by first 1 components: 39.3%</a:t>
            </a:r>
            <a:endParaRPr sz="1739">
              <a:latin typeface="Arial"/>
              <a:ea typeface="Arial"/>
              <a:cs typeface="Arial"/>
              <a:sym typeface="Arial"/>
            </a:endParaRPr>
          </a:p>
          <a:p>
            <a:pPr indent="-297640" lvl="0" marL="457200" rtl="0" algn="just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-"/>
            </a:pPr>
            <a:r>
              <a:rPr lang="en" sz="1739">
                <a:latin typeface="Arial"/>
                <a:ea typeface="Arial"/>
                <a:cs typeface="Arial"/>
                <a:sym typeface="Arial"/>
              </a:rPr>
              <a:t>Percent variance explained by first 2 components: 60.1%</a:t>
            </a:r>
            <a:endParaRPr sz="1739">
              <a:latin typeface="Arial"/>
              <a:ea typeface="Arial"/>
              <a:cs typeface="Arial"/>
              <a:sym typeface="Arial"/>
            </a:endParaRPr>
          </a:p>
          <a:p>
            <a:pPr indent="-297640" lvl="0" marL="457200" rtl="0" algn="just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-"/>
            </a:pPr>
            <a:r>
              <a:rPr lang="en" sz="1739">
                <a:latin typeface="Arial"/>
                <a:ea typeface="Arial"/>
                <a:cs typeface="Arial"/>
                <a:sym typeface="Arial"/>
              </a:rPr>
              <a:t>Percent variance explained by first 3 components: 69.0%</a:t>
            </a:r>
            <a:endParaRPr sz="1739">
              <a:latin typeface="Arial"/>
              <a:ea typeface="Arial"/>
              <a:cs typeface="Arial"/>
              <a:sym typeface="Arial"/>
            </a:endParaRPr>
          </a:p>
          <a:p>
            <a:pPr indent="-297640" lvl="0" marL="457200" rtl="0" algn="just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-"/>
            </a:pPr>
            <a:r>
              <a:rPr lang="en" sz="1739">
                <a:latin typeface="Arial"/>
                <a:ea typeface="Arial"/>
                <a:cs typeface="Arial"/>
                <a:sym typeface="Arial"/>
              </a:rPr>
              <a:t>Percent variance explained by first 4 components: 75.9%</a:t>
            </a:r>
            <a:endParaRPr sz="1739">
              <a:latin typeface="Arial"/>
              <a:ea typeface="Arial"/>
              <a:cs typeface="Arial"/>
              <a:sym typeface="Arial"/>
            </a:endParaRPr>
          </a:p>
          <a:p>
            <a:pPr indent="-297640" lvl="0" marL="457200" rtl="0" algn="just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-"/>
            </a:pPr>
            <a:r>
              <a:rPr lang="en" sz="1739">
                <a:latin typeface="Arial"/>
                <a:ea typeface="Arial"/>
                <a:cs typeface="Arial"/>
                <a:sym typeface="Arial"/>
              </a:rPr>
              <a:t>Percent variance explained by first 5 components: 81.3%</a:t>
            </a:r>
            <a:endParaRPr sz="1739">
              <a:latin typeface="Arial"/>
              <a:ea typeface="Arial"/>
              <a:cs typeface="Arial"/>
              <a:sym typeface="Arial"/>
            </a:endParaRPr>
          </a:p>
          <a:p>
            <a:pPr indent="-297640" lvl="0" marL="457200" rtl="0" algn="just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-"/>
            </a:pPr>
            <a:r>
              <a:rPr lang="en" sz="1739">
                <a:latin typeface="Arial"/>
                <a:ea typeface="Arial"/>
                <a:cs typeface="Arial"/>
                <a:sym typeface="Arial"/>
              </a:rPr>
              <a:t>Percent variance explained by first 6 components: 85.9%</a:t>
            </a:r>
            <a:endParaRPr sz="1739">
              <a:latin typeface="Arial"/>
              <a:ea typeface="Arial"/>
              <a:cs typeface="Arial"/>
              <a:sym typeface="Arial"/>
            </a:endParaRPr>
          </a:p>
          <a:p>
            <a:pPr indent="-297640" lvl="0" marL="457200" rtl="0" algn="just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-"/>
            </a:pPr>
            <a:r>
              <a:rPr lang="en" sz="1739">
                <a:latin typeface="Arial"/>
                <a:ea typeface="Arial"/>
                <a:cs typeface="Arial"/>
                <a:sym typeface="Arial"/>
              </a:rPr>
              <a:t>Percent variance explained by first 7 components: 89.4%</a:t>
            </a:r>
            <a:endParaRPr sz="1739">
              <a:latin typeface="Arial"/>
              <a:ea typeface="Arial"/>
              <a:cs typeface="Arial"/>
              <a:sym typeface="Arial"/>
            </a:endParaRPr>
          </a:p>
          <a:p>
            <a:pPr indent="-297640" lvl="0" marL="457200" rtl="0" algn="just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-"/>
            </a:pPr>
            <a:r>
              <a:rPr lang="en" sz="1739">
                <a:latin typeface="Arial"/>
                <a:ea typeface="Arial"/>
                <a:cs typeface="Arial"/>
                <a:sym typeface="Arial"/>
              </a:rPr>
              <a:t>Percent variance explained by first 8 components: 92.0%</a:t>
            </a:r>
            <a:endParaRPr sz="1739">
              <a:latin typeface="Arial"/>
              <a:ea typeface="Arial"/>
              <a:cs typeface="Arial"/>
              <a:sym typeface="Arial"/>
            </a:endParaRPr>
          </a:p>
          <a:p>
            <a:pPr indent="-297640" lvl="0" marL="457200" rtl="0" algn="just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-"/>
            </a:pPr>
            <a:r>
              <a:rPr lang="en" sz="1739">
                <a:latin typeface="Arial"/>
                <a:ea typeface="Arial"/>
                <a:cs typeface="Arial"/>
                <a:sym typeface="Arial"/>
              </a:rPr>
              <a:t>Percent variance explained by first 9 components: 94.5%</a:t>
            </a:r>
            <a:endParaRPr sz="1739">
              <a:latin typeface="Arial"/>
              <a:ea typeface="Arial"/>
              <a:cs typeface="Arial"/>
              <a:sym typeface="Arial"/>
            </a:endParaRPr>
          </a:p>
          <a:p>
            <a:pPr indent="-297640" lvl="0" marL="457200" rtl="0" algn="just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-"/>
            </a:pPr>
            <a:r>
              <a:rPr lang="en" sz="1739">
                <a:latin typeface="Arial"/>
                <a:ea typeface="Arial"/>
                <a:cs typeface="Arial"/>
                <a:sym typeface="Arial"/>
              </a:rPr>
              <a:t>Percent variance explained by first 10 components: 96.5%</a:t>
            </a:r>
            <a:endParaRPr sz="1739">
              <a:latin typeface="Arial"/>
              <a:ea typeface="Arial"/>
              <a:cs typeface="Arial"/>
              <a:sym typeface="Arial"/>
            </a:endParaRPr>
          </a:p>
          <a:p>
            <a:pPr indent="-297640" lvl="0" marL="457200" rtl="0" algn="just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-"/>
            </a:pPr>
            <a:r>
              <a:rPr lang="en" sz="1739">
                <a:latin typeface="Arial"/>
                <a:ea typeface="Arial"/>
                <a:cs typeface="Arial"/>
                <a:sym typeface="Arial"/>
              </a:rPr>
              <a:t>Percent variance explained by first 11 components: 98.0%</a:t>
            </a:r>
            <a:endParaRPr sz="1739">
              <a:latin typeface="Arial"/>
              <a:ea typeface="Arial"/>
              <a:cs typeface="Arial"/>
              <a:sym typeface="Arial"/>
            </a:endParaRPr>
          </a:p>
          <a:p>
            <a:pPr indent="-297640" lvl="0" marL="457200" rtl="0" algn="just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-"/>
            </a:pPr>
            <a:r>
              <a:rPr lang="en" sz="1739">
                <a:latin typeface="Arial"/>
                <a:ea typeface="Arial"/>
                <a:cs typeface="Arial"/>
                <a:sym typeface="Arial"/>
              </a:rPr>
              <a:t>Percent variance explained by first 12 components: 99.2%</a:t>
            </a:r>
            <a:endParaRPr sz="1739">
              <a:latin typeface="Arial"/>
              <a:ea typeface="Arial"/>
              <a:cs typeface="Arial"/>
              <a:sym typeface="Arial"/>
            </a:endParaRPr>
          </a:p>
          <a:p>
            <a:pPr indent="-297640" lvl="0" marL="457200" rtl="0" algn="just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-"/>
            </a:pPr>
            <a:r>
              <a:rPr lang="en" sz="1739">
                <a:latin typeface="Arial"/>
                <a:ea typeface="Arial"/>
                <a:cs typeface="Arial"/>
                <a:sym typeface="Arial"/>
              </a:rPr>
              <a:t>Percent variance explained by first 13 components: 100.0%</a:t>
            </a:r>
            <a:endParaRPr sz="2439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0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CLUSTERING</a:t>
            </a:r>
            <a:endParaRPr/>
          </a:p>
        </p:txBody>
      </p:sp>
      <p:sp>
        <p:nvSpPr>
          <p:cNvPr id="172" name="Google Shape;172;p30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Font typeface="Arial"/>
              <a:buAutoNum type="arabicPeriod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We fit our clustering algorithm using several different values of k where k is the number of clusters. We will have k range from 2 to 20.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Font typeface="Arial"/>
              <a:buAutoNum type="arabicPeriod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For each value of k, we evaluate the clustering results using the average silhouette score. We will plot the silhouette score against each k value and identify which number of clusters leads to the best results.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Font typeface="Arial"/>
              <a:buAutoNum type="arabicPeriod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We, then, assign cluster labels to our dataset using the fitted clustering model with the optimal number of clusters k.</a:t>
            </a:r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SILHOUETTE SCORE</a:t>
            </a:r>
            <a:endParaRPr/>
          </a:p>
        </p:txBody>
      </p:sp>
      <p:sp>
        <p:nvSpPr>
          <p:cNvPr id="178" name="Google Shape;178;p3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The silhouette score ranges from -1 to 1.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A score close to one indicates that a record is very close to other members of its cluster and far from members of other clusters.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A score of 0 indicates that a record lies on the decision boundary between two clusters.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A negative score indicates that a sample is closer to members of a cluster other than its own. </a:t>
            </a:r>
            <a:endParaRPr sz="2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UNDERSTANDING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GAUSSIAN MIXTURE CLUSTERING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32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</a:t>
            </a:r>
            <a:r>
              <a:rPr lang="en"/>
              <a:t>aussian mixture models allow for mixed membership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GMM models assign probabilities that a given record belongs to a given cluster. This property may be useful for classifying wines which are blends of multiple types.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GMMs are more flexible with regards to cluster shapes which deviate from a hyper-spherical one.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It is impossible for us to directly observe the actual cluster shapes visually since they exist in a 13-dimensional space, so it is helpful to have a clustering algorithm with such flexibility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3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GMM SUMMARY</a:t>
            </a:r>
            <a:endParaRPr/>
          </a:p>
        </p:txBody>
      </p:sp>
      <p:sp>
        <p:nvSpPr>
          <p:cNvPr id="190" name="Google Shape;190;p33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After building and applying the Gaussian Mixture model to our data, we have the following: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-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The highest silhouette score is 0.317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-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The maximum number of clusters is 20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-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The first three silhouette scores are: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just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-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2 components: 0.294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just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-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3 components: 0.317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just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-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4 components: 0.267</a:t>
            </a:r>
            <a:endParaRPr sz="21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SILHOUETTE SCORE VS CLUSTERS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6" name="Google Shape;19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0250" y="1103875"/>
            <a:ext cx="3997749" cy="3079975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34"/>
          <p:cNvSpPr txBox="1"/>
          <p:nvPr/>
        </p:nvSpPr>
        <p:spPr>
          <a:xfrm>
            <a:off x="2400250" y="4183850"/>
            <a:ext cx="6166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The silhouette score is maximized when 3 clusters are used.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5"/>
          <p:cNvSpPr txBox="1"/>
          <p:nvPr>
            <p:ph type="title"/>
          </p:nvPr>
        </p:nvSpPr>
        <p:spPr>
          <a:xfrm>
            <a:off x="1854875" y="575950"/>
            <a:ext cx="70074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VIEW OF THE THREE MAIN CLUSTERS</a:t>
            </a:r>
            <a:endParaRPr/>
          </a:p>
        </p:txBody>
      </p:sp>
      <p:sp>
        <p:nvSpPr>
          <p:cNvPr id="203" name="Google Shape;203;p35"/>
          <p:cNvSpPr txBox="1"/>
          <p:nvPr>
            <p:ph idx="1" type="body"/>
          </p:nvPr>
        </p:nvSpPr>
        <p:spPr>
          <a:xfrm>
            <a:off x="1944125" y="3512651"/>
            <a:ext cx="6461100" cy="76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1825">
                <a:latin typeface="Arial"/>
                <a:ea typeface="Arial"/>
                <a:cs typeface="Arial"/>
                <a:sym typeface="Arial"/>
              </a:rPr>
              <a:t>On the left, we have cluster 0, on the right we have cluster 2 and in the middle, we have cluster 1.</a:t>
            </a:r>
            <a:endParaRPr sz="1825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SzPts val="688"/>
              <a:buNone/>
            </a:pPr>
            <a:r>
              <a:t/>
            </a:r>
            <a:endParaRPr sz="1125"/>
          </a:p>
        </p:txBody>
      </p:sp>
      <p:pic>
        <p:nvPicPr>
          <p:cNvPr id="204" name="Google Shape;20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5225" y="1130775"/>
            <a:ext cx="6586100" cy="214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CLUSTERS DESCRIPTION</a:t>
            </a:r>
            <a:endParaRPr/>
          </a:p>
        </p:txBody>
      </p:sp>
      <p:sp>
        <p:nvSpPr>
          <p:cNvPr id="210" name="Google Shape;210;p36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-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Cluster 0 has 61 records, Cluster 1 has 50 records and Cluster 2 has 67 records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-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The average Alcohol content is highest in cluster 0 and lowest in cluster 2.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-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The average Ash, Magnesium and Proline content follows the same trend as Alcohol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-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Malic Acid, Ash Alcanity, Nonflavanoid_Phenols and Color Intensity show higher averages in Cluster 1.</a:t>
            </a:r>
            <a:endParaRPr sz="25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HIERARCHICAL CLUSTERING</a:t>
            </a:r>
            <a:endParaRPr/>
          </a:p>
        </p:txBody>
      </p:sp>
      <p:pic>
        <p:nvPicPr>
          <p:cNvPr id="216" name="Google Shape;21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0250" y="1130750"/>
            <a:ext cx="5943600" cy="2047875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37"/>
          <p:cNvSpPr txBox="1"/>
          <p:nvPr/>
        </p:nvSpPr>
        <p:spPr>
          <a:xfrm>
            <a:off x="2400250" y="3458875"/>
            <a:ext cx="5943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Hierarchical Clustering shows there are three clusters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8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9"/>
          <p:cNvSpPr txBox="1"/>
          <p:nvPr>
            <p:ph idx="1" type="body"/>
          </p:nvPr>
        </p:nvSpPr>
        <p:spPr>
          <a:xfrm>
            <a:off x="2410100" y="609325"/>
            <a:ext cx="6321600" cy="39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The project achieved its intended aim of clustering our wine. We have three clusters obtained using GMM: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Cluster 0 wines have a higher mean alcohol content and thus can be classified as dry wines.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Cluster 2 has the lowest alcohol content and thus will be sweeter that cluster 0 and 1 wines.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Given that cluster 1 wines have a higher Malic acid content,they will taste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a bit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more sour as compared to cluster 0 and 2 wines despite cluster 0 wines being drier than cluster 1.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The above conclusion is supported by the Hierarchical model that also provides us with three clusters.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0"/>
          <p:cNvSpPr txBox="1"/>
          <p:nvPr/>
        </p:nvSpPr>
        <p:spPr>
          <a:xfrm>
            <a:off x="1498850" y="1543025"/>
            <a:ext cx="5786400" cy="10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300">
                <a:solidFill>
                  <a:srgbClr val="980000"/>
                </a:solidFill>
                <a:highlight>
                  <a:srgbClr val="EFEFEF"/>
                </a:highlight>
                <a:latin typeface="Lato"/>
                <a:ea typeface="Lato"/>
                <a:cs typeface="Lato"/>
                <a:sym typeface="Lato"/>
              </a:rPr>
              <a:t>THANK YOU !</a:t>
            </a:r>
            <a:endParaRPr b="1" sz="5300">
              <a:solidFill>
                <a:srgbClr val="980000"/>
              </a:solidFill>
              <a:highlight>
                <a:srgbClr val="EFEFEF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title"/>
          </p:nvPr>
        </p:nvSpPr>
        <p:spPr>
          <a:xfrm>
            <a:off x="727650" y="8982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84" name="Google Shape;84;p15"/>
          <p:cNvSpPr txBox="1"/>
          <p:nvPr>
            <p:ph idx="1" type="body"/>
          </p:nvPr>
        </p:nvSpPr>
        <p:spPr>
          <a:xfrm>
            <a:off x="2309662" y="1515401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Wine is an alcoholic beverage made with the fermented juice of grapes.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Any fruit is capable of being used for wine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difference between two popular drinks, wine and beer, is that wine is made from fruits, and beer is made from grains</a:t>
            </a:r>
            <a:r>
              <a:rPr lang="en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DEFINING THE QUESTION</a:t>
            </a:r>
            <a:endParaRPr/>
          </a:p>
        </p:txBody>
      </p:sp>
      <p:sp>
        <p:nvSpPr>
          <p:cNvPr id="90" name="Google Shape;90;p16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We use unsupervised 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learning techniques such as Gaussian Mixture modeling to identify wine categories.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Dataset contains 13 numerical physical-chemical measurements used to identify distinct categories.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We use Silhouette Score to identify the number of clusters used in the model.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METRIC OF SUCCESS</a:t>
            </a:r>
            <a:endParaRPr/>
          </a:p>
        </p:txBody>
      </p:sp>
      <p:sp>
        <p:nvSpPr>
          <p:cNvPr id="96" name="Google Shape;96;p17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The project will be considered a success when we are able to cluster wines based on numerical values which are their chemical compositions and properties.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EXPERIMENTAL DESIGN</a:t>
            </a:r>
            <a:endParaRPr/>
          </a:p>
        </p:txBody>
      </p:sp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Loading Libraries and dataset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Previewing Data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Cleaning Data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EDA - Univariate, Bivariate and Multivariate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Modeling (K-Means)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Challenging the solution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UNDERSTANDING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RELEVANCE</a:t>
            </a:r>
            <a:endParaRPr/>
          </a:p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This dataset is adapted from the Wine Data Set from </a:t>
            </a:r>
            <a:r>
              <a:rPr lang="en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https://archive.ics.uci.edu/ml/datasets/wine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These data are the results of a chemical analysis of wines grown in the same region in Italy but derived from three different cultivars. 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analysis determined the quantities of 13 constituents found in each of the three types of wines.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dataset has a total of 178 records and 13 columns.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QUALITY VERIFICATION</a:t>
            </a:r>
            <a:endParaRPr/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Variables are named properly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There are no missing values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There are no duplicate records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There are less than 10 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outliers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 from 6 variables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