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75D"/>
    <a:srgbClr val="F53B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74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13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4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12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70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2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35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26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1D0ED-A219-4DAB-B663-AA3F44B8772C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41E8-055B-48BF-9EBC-69E6DBC0C5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56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152" y="432261"/>
            <a:ext cx="11717121" cy="6251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546406" y="1809694"/>
            <a:ext cx="8981726" cy="4300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561" y="761385"/>
            <a:ext cx="2385981" cy="51106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683553" y="932922"/>
            <a:ext cx="398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DRINKING WATER FOR ALL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46152" y="62929"/>
            <a:ext cx="213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</a:t>
            </a:r>
            <a:r>
              <a:rPr lang="fr-FR" dirty="0" smtClean="0"/>
              <a:t>d’accueil</a:t>
            </a:r>
            <a:endParaRPr lang="fr-FR" dirty="0"/>
          </a:p>
        </p:txBody>
      </p:sp>
      <p:sp>
        <p:nvSpPr>
          <p:cNvPr id="9" name="Bouton d’action : Suivant 8">
            <a:hlinkClick r:id="" action="ppaction://noaction" highlightClick="1"/>
          </p:cNvPr>
          <p:cNvSpPr/>
          <p:nvPr/>
        </p:nvSpPr>
        <p:spPr>
          <a:xfrm>
            <a:off x="4937760" y="6234545"/>
            <a:ext cx="1986742" cy="24938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53143" y="1440362"/>
            <a:ext cx="2677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Comment utiliser ce </a:t>
            </a:r>
            <a:r>
              <a:rPr lang="fr-FR" sz="1400" dirty="0" err="1" smtClean="0"/>
              <a:t>dashbord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5853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24743" y="8459"/>
            <a:ext cx="23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Vue mondiale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0" y="609247"/>
            <a:ext cx="1444380" cy="601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3489" y="1352533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24616" y="2060299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98425" y="1462606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04109" y="2092267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501911" y="692419"/>
            <a:ext cx="1386380" cy="1543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14221" y="692419"/>
            <a:ext cx="1326639" cy="1557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95030" y="2435246"/>
            <a:ext cx="2832429" cy="3162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623371" y="692419"/>
            <a:ext cx="2073896" cy="2203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833150" y="692419"/>
            <a:ext cx="2073896" cy="2203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650110" y="3146566"/>
            <a:ext cx="2073897" cy="2451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837816" y="3141838"/>
            <a:ext cx="2073896" cy="245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617025" y="1311194"/>
            <a:ext cx="12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Indicateur</a:t>
            </a:r>
            <a:endParaRPr lang="fr-FR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132175" y="1340297"/>
            <a:ext cx="12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Indicateur</a:t>
            </a:r>
            <a:endParaRPr lang="fr-FR" sz="1800" dirty="0"/>
          </a:p>
        </p:txBody>
      </p:sp>
      <p:cxnSp>
        <p:nvCxnSpPr>
          <p:cNvPr id="19" name="Connecteur en arc 18"/>
          <p:cNvCxnSpPr/>
          <p:nvPr/>
        </p:nvCxnSpPr>
        <p:spPr>
          <a:xfrm flipV="1">
            <a:off x="6605193" y="954298"/>
            <a:ext cx="2073897" cy="12423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/>
          <p:nvPr/>
        </p:nvCxnSpPr>
        <p:spPr>
          <a:xfrm flipV="1">
            <a:off x="6643934" y="1467253"/>
            <a:ext cx="2071511" cy="1166358"/>
          </a:xfrm>
          <a:prstGeom prst="curvedConnector3">
            <a:avLst>
              <a:gd name="adj1" fmla="val 75694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28956" y="5037667"/>
            <a:ext cx="415636" cy="53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415843" y="4773568"/>
            <a:ext cx="415636" cy="81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9914117" y="4849535"/>
            <a:ext cx="415636" cy="727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407625" y="4638601"/>
            <a:ext cx="415636" cy="93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9920738" y="3909557"/>
            <a:ext cx="398436" cy="939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10407625" y="3876521"/>
            <a:ext cx="415636" cy="762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45" y="2424199"/>
            <a:ext cx="2888593" cy="3173838"/>
          </a:xfrm>
          <a:prstGeom prst="rect">
            <a:avLst/>
          </a:prstGeom>
        </p:spPr>
      </p:pic>
      <p:cxnSp>
        <p:nvCxnSpPr>
          <p:cNvPr id="34" name="Connecteur en arc 33"/>
          <p:cNvCxnSpPr/>
          <p:nvPr/>
        </p:nvCxnSpPr>
        <p:spPr>
          <a:xfrm rot="10800000">
            <a:off x="6878814" y="292051"/>
            <a:ext cx="423901" cy="377326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4489234" y="-2517"/>
            <a:ext cx="2725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Evolution de la population totale / </a:t>
            </a:r>
            <a:r>
              <a:rPr lang="fr-FR" sz="1400" dirty="0"/>
              <a:t>é</a:t>
            </a:r>
            <a:r>
              <a:rPr lang="fr-FR" sz="1400" dirty="0" smtClean="0"/>
              <a:t>volution </a:t>
            </a:r>
            <a:r>
              <a:rPr lang="fr-FR" sz="1400" dirty="0" smtClean="0"/>
              <a:t>population urbaine</a:t>
            </a:r>
            <a:endParaRPr lang="fr-FR" sz="1400" dirty="0"/>
          </a:p>
        </p:txBody>
      </p:sp>
      <p:cxnSp>
        <p:nvCxnSpPr>
          <p:cNvPr id="36" name="Connecteur en arc 35"/>
          <p:cNvCxnSpPr/>
          <p:nvPr/>
        </p:nvCxnSpPr>
        <p:spPr>
          <a:xfrm rot="5400000">
            <a:off x="9025249" y="5680764"/>
            <a:ext cx="656644" cy="44886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86580" y="2002699"/>
            <a:ext cx="415636" cy="88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9315959" y="1392038"/>
            <a:ext cx="415636" cy="1499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9944442" y="1606680"/>
            <a:ext cx="415636" cy="1268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10365107" y="1738463"/>
            <a:ext cx="415636" cy="115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916792" y="3614538"/>
            <a:ext cx="91244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7069192" y="4224143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874733" y="3906275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7373992" y="4071738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7205281" y="4900437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7678792" y="4376538"/>
            <a:ext cx="91244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7831192" y="5391087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8127527" y="4759800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en arc 48"/>
          <p:cNvCxnSpPr/>
          <p:nvPr/>
        </p:nvCxnSpPr>
        <p:spPr>
          <a:xfrm rot="10800000" flipV="1">
            <a:off x="6215159" y="5450003"/>
            <a:ext cx="803940" cy="61214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8352145" y="85403"/>
            <a:ext cx="22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safely managed drinking water</a:t>
            </a:r>
          </a:p>
          <a:p>
            <a:r>
              <a:rPr lang="fr-FR" sz="1200" dirty="0" smtClean="0"/>
              <a:t>/ taux population urbaine</a:t>
            </a:r>
            <a:endParaRPr lang="fr-FR" sz="1200" dirty="0"/>
          </a:p>
        </p:txBody>
      </p:sp>
      <p:cxnSp>
        <p:nvCxnSpPr>
          <p:cNvPr id="52" name="Connecteur en arc 51"/>
          <p:cNvCxnSpPr/>
          <p:nvPr/>
        </p:nvCxnSpPr>
        <p:spPr>
          <a:xfrm rot="10800000">
            <a:off x="9632654" y="492147"/>
            <a:ext cx="483913" cy="47432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/>
          <p:nvPr/>
        </p:nvCxnSpPr>
        <p:spPr>
          <a:xfrm rot="10800000" flipV="1">
            <a:off x="2661400" y="5118729"/>
            <a:ext cx="873272" cy="637345"/>
          </a:xfrm>
          <a:prstGeom prst="curvedConnector3">
            <a:avLst>
              <a:gd name="adj1" fmla="val 735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932824" y="3897681"/>
            <a:ext cx="415636" cy="1139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9419711" y="3897681"/>
            <a:ext cx="415636" cy="9262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4637652" y="6027237"/>
            <a:ext cx="2769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Mortality rate/ safely managed drinking water</a:t>
            </a:r>
            <a:endParaRPr lang="fr-FR" sz="1400" dirty="0"/>
          </a:p>
        </p:txBody>
      </p:sp>
      <p:sp>
        <p:nvSpPr>
          <p:cNvPr id="74" name="Rectangle 73"/>
          <p:cNvSpPr/>
          <p:nvPr/>
        </p:nvSpPr>
        <p:spPr>
          <a:xfrm>
            <a:off x="1176780" y="5772061"/>
            <a:ext cx="2440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safely</a:t>
            </a:r>
            <a:r>
              <a:rPr lang="fr-FR" sz="1400" dirty="0" smtClean="0"/>
              <a:t> managed </a:t>
            </a:r>
            <a:r>
              <a:rPr lang="fr-FR" sz="1400" dirty="0"/>
              <a:t>drinking water</a:t>
            </a:r>
            <a:endParaRPr lang="fr-FR" sz="1400" dirty="0"/>
          </a:p>
        </p:txBody>
      </p:sp>
      <p:sp>
        <p:nvSpPr>
          <p:cNvPr id="77" name="Rectangle 76"/>
          <p:cNvSpPr/>
          <p:nvPr/>
        </p:nvSpPr>
        <p:spPr>
          <a:xfrm>
            <a:off x="8247939" y="6139734"/>
            <a:ext cx="2769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Basic / </a:t>
            </a:r>
            <a:r>
              <a:rPr lang="fr-FR" sz="1400" dirty="0"/>
              <a:t>safely managed drinking water</a:t>
            </a:r>
            <a:endParaRPr lang="fr-FR" sz="1400" dirty="0"/>
          </a:p>
        </p:txBody>
      </p:sp>
      <p:sp>
        <p:nvSpPr>
          <p:cNvPr id="80" name="Organigramme : Alternative 79"/>
          <p:cNvSpPr/>
          <p:nvPr/>
        </p:nvSpPr>
        <p:spPr>
          <a:xfrm flipV="1">
            <a:off x="927421" y="619844"/>
            <a:ext cx="975821" cy="497819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999080" y="1251198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1012717" y="1851475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1001349" y="2493500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1014940" y="3142873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395363" y="190687"/>
            <a:ext cx="135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Barre de navigation</a:t>
            </a:r>
            <a:endParaRPr lang="fr-FR" sz="1400" dirty="0"/>
          </a:p>
        </p:txBody>
      </p:sp>
      <p:cxnSp>
        <p:nvCxnSpPr>
          <p:cNvPr id="86" name="Connecteur en arc 85"/>
          <p:cNvCxnSpPr/>
          <p:nvPr/>
        </p:nvCxnSpPr>
        <p:spPr>
          <a:xfrm rot="16200000" flipV="1">
            <a:off x="372405" y="1065512"/>
            <a:ext cx="983800" cy="1262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9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24743" y="8459"/>
            <a:ext cx="23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Vue </a:t>
            </a:r>
            <a:r>
              <a:rPr lang="fr-FR" b="1" dirty="0" smtClean="0"/>
              <a:t>régionale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0" y="609247"/>
            <a:ext cx="1444380" cy="601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3489" y="1352533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24616" y="2060299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98425" y="1462606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04109" y="2092267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501911" y="692419"/>
            <a:ext cx="1386380" cy="1543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14221" y="692419"/>
            <a:ext cx="1326639" cy="1557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95030" y="2435246"/>
            <a:ext cx="2832429" cy="3162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623371" y="692419"/>
            <a:ext cx="2073896" cy="2203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833150" y="692419"/>
            <a:ext cx="2073896" cy="2203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650110" y="3146566"/>
            <a:ext cx="2073897" cy="2451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837816" y="3141838"/>
            <a:ext cx="2073896" cy="245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617025" y="1311194"/>
            <a:ext cx="12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Indicateur</a:t>
            </a:r>
            <a:endParaRPr lang="fr-FR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132175" y="1340297"/>
            <a:ext cx="12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Indicateur</a:t>
            </a:r>
            <a:endParaRPr lang="fr-FR" sz="1800" dirty="0"/>
          </a:p>
        </p:txBody>
      </p:sp>
      <p:cxnSp>
        <p:nvCxnSpPr>
          <p:cNvPr id="36" name="Connecteur en arc 35"/>
          <p:cNvCxnSpPr/>
          <p:nvPr/>
        </p:nvCxnSpPr>
        <p:spPr>
          <a:xfrm rot="5400000">
            <a:off x="9025249" y="5680764"/>
            <a:ext cx="656644" cy="44886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916792" y="3614538"/>
            <a:ext cx="91244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7069192" y="4224143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874733" y="3906275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7373992" y="4071738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7205281" y="4900437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7678792" y="4376538"/>
            <a:ext cx="91244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7831192" y="5391087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8127527" y="4759800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en arc 48"/>
          <p:cNvCxnSpPr/>
          <p:nvPr/>
        </p:nvCxnSpPr>
        <p:spPr>
          <a:xfrm rot="10800000" flipV="1">
            <a:off x="6215159" y="5450003"/>
            <a:ext cx="803940" cy="61214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046391" y="62730"/>
            <a:ext cx="22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safely managed drinking water</a:t>
            </a:r>
          </a:p>
          <a:p>
            <a:r>
              <a:rPr lang="fr-FR" sz="1200" dirty="0" smtClean="0"/>
              <a:t>/ taux population urbaine</a:t>
            </a:r>
            <a:endParaRPr lang="fr-FR" sz="1200" dirty="0"/>
          </a:p>
        </p:txBody>
      </p:sp>
      <p:cxnSp>
        <p:nvCxnSpPr>
          <p:cNvPr id="52" name="Connecteur en arc 51"/>
          <p:cNvCxnSpPr/>
          <p:nvPr/>
        </p:nvCxnSpPr>
        <p:spPr>
          <a:xfrm rot="10800000">
            <a:off x="9632654" y="492147"/>
            <a:ext cx="483913" cy="47432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/>
          <p:nvPr/>
        </p:nvCxnSpPr>
        <p:spPr>
          <a:xfrm rot="10800000" flipV="1">
            <a:off x="2661400" y="5118729"/>
            <a:ext cx="873272" cy="637345"/>
          </a:xfrm>
          <a:prstGeom prst="curvedConnector3">
            <a:avLst>
              <a:gd name="adj1" fmla="val 735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637652" y="6027237"/>
            <a:ext cx="2769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Mortality rate/ safely managed drinking water</a:t>
            </a:r>
            <a:endParaRPr lang="fr-FR" sz="1400" dirty="0"/>
          </a:p>
        </p:txBody>
      </p:sp>
      <p:sp>
        <p:nvSpPr>
          <p:cNvPr id="74" name="Rectangle 73"/>
          <p:cNvSpPr/>
          <p:nvPr/>
        </p:nvSpPr>
        <p:spPr>
          <a:xfrm>
            <a:off x="1176780" y="5772061"/>
            <a:ext cx="2440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Intensité de la mortalité</a:t>
            </a:r>
            <a:endParaRPr lang="fr-FR" sz="1400" dirty="0"/>
          </a:p>
        </p:txBody>
      </p:sp>
      <p:sp>
        <p:nvSpPr>
          <p:cNvPr id="77" name="Rectangle 76"/>
          <p:cNvSpPr/>
          <p:nvPr/>
        </p:nvSpPr>
        <p:spPr>
          <a:xfrm>
            <a:off x="8247939" y="6139734"/>
            <a:ext cx="2769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Basic / </a:t>
            </a:r>
            <a:r>
              <a:rPr lang="fr-FR" sz="1400" dirty="0"/>
              <a:t>safely managed drinking water</a:t>
            </a:r>
            <a:endParaRPr lang="fr-FR" sz="1400" dirty="0"/>
          </a:p>
        </p:txBody>
      </p:sp>
      <p:sp>
        <p:nvSpPr>
          <p:cNvPr id="80" name="Organigramme : Alternative 79"/>
          <p:cNvSpPr/>
          <p:nvPr/>
        </p:nvSpPr>
        <p:spPr>
          <a:xfrm flipV="1">
            <a:off x="927421" y="619844"/>
            <a:ext cx="975821" cy="497819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999080" y="1251198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1012717" y="1851475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1001349" y="2493500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1014940" y="3142873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325377" y="88631"/>
            <a:ext cx="135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Barre de navigation</a:t>
            </a:r>
            <a:endParaRPr lang="fr-FR" sz="1400" dirty="0"/>
          </a:p>
        </p:txBody>
      </p:sp>
      <p:cxnSp>
        <p:nvCxnSpPr>
          <p:cNvPr id="86" name="Connecteur en arc 85"/>
          <p:cNvCxnSpPr/>
          <p:nvPr/>
        </p:nvCxnSpPr>
        <p:spPr>
          <a:xfrm rot="16200000" flipV="1">
            <a:off x="372405" y="1065512"/>
            <a:ext cx="983800" cy="1262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/>
          <p:nvPr/>
        </p:nvCxnSpPr>
        <p:spPr>
          <a:xfrm rot="16200000" flipV="1">
            <a:off x="7233550" y="527633"/>
            <a:ext cx="353754" cy="24331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5529823" y="187554"/>
            <a:ext cx="233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Evolution de la </a:t>
            </a:r>
            <a:r>
              <a:rPr lang="fr-FR" sz="1400" dirty="0" smtClean="0"/>
              <a:t>population</a:t>
            </a:r>
          </a:p>
          <a:p>
            <a:r>
              <a:rPr lang="fr-FR" sz="1400" dirty="0" smtClean="0"/>
              <a:t>Par continent</a:t>
            </a:r>
            <a:endParaRPr lang="fr-FR" sz="1400" dirty="0"/>
          </a:p>
        </p:txBody>
      </p:sp>
      <p:sp>
        <p:nvSpPr>
          <p:cNvPr id="59" name="Vague 58"/>
          <p:cNvSpPr/>
          <p:nvPr/>
        </p:nvSpPr>
        <p:spPr>
          <a:xfrm rot="839839">
            <a:off x="6945168" y="904980"/>
            <a:ext cx="1446528" cy="41705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Vague 59"/>
          <p:cNvSpPr/>
          <p:nvPr/>
        </p:nvSpPr>
        <p:spPr>
          <a:xfrm rot="10191986" flipV="1">
            <a:off x="6759077" y="830496"/>
            <a:ext cx="1710297" cy="456803"/>
          </a:xfrm>
          <a:prstGeom prst="wave">
            <a:avLst>
              <a:gd name="adj1" fmla="val 12500"/>
              <a:gd name="adj2" fmla="val -260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Vague 60"/>
          <p:cNvSpPr/>
          <p:nvPr/>
        </p:nvSpPr>
        <p:spPr>
          <a:xfrm>
            <a:off x="6870951" y="1292882"/>
            <a:ext cx="1497043" cy="501794"/>
          </a:xfrm>
          <a:prstGeom prst="wav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Vague 61"/>
          <p:cNvSpPr/>
          <p:nvPr/>
        </p:nvSpPr>
        <p:spPr>
          <a:xfrm rot="21137642">
            <a:off x="6883899" y="1713520"/>
            <a:ext cx="1561419" cy="496265"/>
          </a:xfrm>
          <a:prstGeom prst="wave">
            <a:avLst>
              <a:gd name="adj1" fmla="val 12500"/>
              <a:gd name="adj2" fmla="val 3400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Vague 62"/>
          <p:cNvSpPr/>
          <p:nvPr/>
        </p:nvSpPr>
        <p:spPr>
          <a:xfrm rot="9520197" flipV="1">
            <a:off x="6813850" y="2193346"/>
            <a:ext cx="1600751" cy="518623"/>
          </a:xfrm>
          <a:prstGeom prst="wave">
            <a:avLst>
              <a:gd name="adj1" fmla="val 12500"/>
              <a:gd name="adj2" fmla="val -1777"/>
            </a:avLst>
          </a:prstGeom>
          <a:solidFill>
            <a:srgbClr val="9A0E8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Vague 63"/>
          <p:cNvSpPr/>
          <p:nvPr/>
        </p:nvSpPr>
        <p:spPr>
          <a:xfrm rot="470437">
            <a:off x="6864601" y="2152093"/>
            <a:ext cx="1550776" cy="534232"/>
          </a:xfrm>
          <a:prstGeom prst="wav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9363762" y="2350690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10169303" y="1275176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10430562" y="2014580"/>
            <a:ext cx="91244" cy="45719"/>
          </a:xfrm>
          <a:prstGeom prst="ellipse">
            <a:avLst/>
          </a:prstGeom>
          <a:solidFill>
            <a:srgbClr val="F53BC0"/>
          </a:solidFill>
          <a:ln>
            <a:solidFill>
              <a:srgbClr val="F53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025323" y="1909548"/>
            <a:ext cx="91244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51" y="2444550"/>
            <a:ext cx="2867595" cy="3163817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2127724" y="2763206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2107217" y="2795174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88" name="Ellipse 87"/>
          <p:cNvSpPr/>
          <p:nvPr/>
        </p:nvSpPr>
        <p:spPr>
          <a:xfrm>
            <a:off x="9166446" y="986657"/>
            <a:ext cx="91244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9623646" y="1443857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10080846" y="2763206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10385646" y="2362613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/>
          <p:cNvSpPr/>
          <p:nvPr/>
        </p:nvSpPr>
        <p:spPr>
          <a:xfrm>
            <a:off x="9516162" y="4807752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/>
          <p:cNvSpPr/>
          <p:nvPr/>
        </p:nvSpPr>
        <p:spPr>
          <a:xfrm>
            <a:off x="9318846" y="3443719"/>
            <a:ext cx="91244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10276787" y="3735456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9776046" y="3900919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10538046" y="4474860"/>
            <a:ext cx="91244" cy="45719"/>
          </a:xfrm>
          <a:prstGeom prst="ellipse">
            <a:avLst/>
          </a:prstGeom>
          <a:solidFill>
            <a:srgbClr val="F53BC0"/>
          </a:solidFill>
          <a:ln>
            <a:solidFill>
              <a:srgbClr val="F53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10294402" y="4153542"/>
            <a:ext cx="91244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9921738" y="4763948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10538046" y="4819675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6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24743" y="8459"/>
            <a:ext cx="232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Vue </a:t>
            </a:r>
            <a:r>
              <a:rPr lang="fr-FR" b="1" dirty="0" smtClean="0"/>
              <a:t>nationale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0" y="609247"/>
            <a:ext cx="1444380" cy="601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3489" y="1352533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24616" y="2060299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98425" y="1462606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04109" y="2092267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501911" y="692419"/>
            <a:ext cx="1386380" cy="15439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14221" y="692419"/>
            <a:ext cx="1326639" cy="15577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495030" y="2435246"/>
            <a:ext cx="2832429" cy="3162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623371" y="692419"/>
            <a:ext cx="2073896" cy="2203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833150" y="692419"/>
            <a:ext cx="2073896" cy="2203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650110" y="3146566"/>
            <a:ext cx="2073897" cy="2451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8837816" y="3141838"/>
            <a:ext cx="2073896" cy="245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617025" y="1311194"/>
            <a:ext cx="12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Indicateur</a:t>
            </a:r>
            <a:endParaRPr lang="fr-FR" sz="18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132175" y="1340297"/>
            <a:ext cx="125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Indicateur</a:t>
            </a:r>
            <a:endParaRPr lang="fr-FR" sz="1800" dirty="0"/>
          </a:p>
        </p:txBody>
      </p:sp>
      <p:cxnSp>
        <p:nvCxnSpPr>
          <p:cNvPr id="36" name="Connecteur en arc 35"/>
          <p:cNvCxnSpPr/>
          <p:nvPr/>
        </p:nvCxnSpPr>
        <p:spPr>
          <a:xfrm rot="5400000">
            <a:off x="9025249" y="5680764"/>
            <a:ext cx="656644" cy="44886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916792" y="3614538"/>
            <a:ext cx="91244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7069192" y="4224143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7874733" y="3906275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7373992" y="4071738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7205281" y="4900437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7678792" y="4376538"/>
            <a:ext cx="91244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7831192" y="5391087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8127527" y="4759800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en arc 48"/>
          <p:cNvCxnSpPr/>
          <p:nvPr/>
        </p:nvCxnSpPr>
        <p:spPr>
          <a:xfrm rot="10800000" flipV="1">
            <a:off x="6215159" y="5450003"/>
            <a:ext cx="803940" cy="61214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046391" y="62730"/>
            <a:ext cx="22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safely managed drinking water</a:t>
            </a:r>
          </a:p>
          <a:p>
            <a:r>
              <a:rPr lang="fr-FR" sz="1200" dirty="0" smtClean="0"/>
              <a:t>/ taux population urbaine</a:t>
            </a:r>
            <a:endParaRPr lang="fr-FR" sz="1200" dirty="0"/>
          </a:p>
        </p:txBody>
      </p:sp>
      <p:cxnSp>
        <p:nvCxnSpPr>
          <p:cNvPr id="52" name="Connecteur en arc 51"/>
          <p:cNvCxnSpPr/>
          <p:nvPr/>
        </p:nvCxnSpPr>
        <p:spPr>
          <a:xfrm rot="10800000">
            <a:off x="9632654" y="492147"/>
            <a:ext cx="483913" cy="47432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rc 52"/>
          <p:cNvCxnSpPr/>
          <p:nvPr/>
        </p:nvCxnSpPr>
        <p:spPr>
          <a:xfrm rot="10800000" flipV="1">
            <a:off x="2661400" y="5118729"/>
            <a:ext cx="873272" cy="637345"/>
          </a:xfrm>
          <a:prstGeom prst="curvedConnector3">
            <a:avLst>
              <a:gd name="adj1" fmla="val 735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4637652" y="6027237"/>
            <a:ext cx="2769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Mortality rate/ safely managed drinking water</a:t>
            </a:r>
            <a:endParaRPr lang="fr-FR" sz="1400" dirty="0"/>
          </a:p>
        </p:txBody>
      </p:sp>
      <p:sp>
        <p:nvSpPr>
          <p:cNvPr id="74" name="Rectangle 73"/>
          <p:cNvSpPr/>
          <p:nvPr/>
        </p:nvSpPr>
        <p:spPr>
          <a:xfrm>
            <a:off x="1176780" y="5772061"/>
            <a:ext cx="24402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Densité de la population</a:t>
            </a:r>
            <a:endParaRPr lang="fr-FR" sz="1400" dirty="0"/>
          </a:p>
        </p:txBody>
      </p:sp>
      <p:sp>
        <p:nvSpPr>
          <p:cNvPr id="77" name="Rectangle 76"/>
          <p:cNvSpPr/>
          <p:nvPr/>
        </p:nvSpPr>
        <p:spPr>
          <a:xfrm>
            <a:off x="8247939" y="6139734"/>
            <a:ext cx="27694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/>
              <a:t>Basic / </a:t>
            </a:r>
            <a:r>
              <a:rPr lang="fr-FR" sz="1400" dirty="0"/>
              <a:t>safely managed drinking water</a:t>
            </a:r>
            <a:endParaRPr lang="fr-FR" sz="1400" dirty="0"/>
          </a:p>
        </p:txBody>
      </p:sp>
      <p:sp>
        <p:nvSpPr>
          <p:cNvPr id="80" name="Organigramme : Alternative 79"/>
          <p:cNvSpPr/>
          <p:nvPr/>
        </p:nvSpPr>
        <p:spPr>
          <a:xfrm flipV="1">
            <a:off x="927421" y="619844"/>
            <a:ext cx="975821" cy="497819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999080" y="1251198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1012717" y="1851475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1001349" y="2493500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1014940" y="3142873"/>
            <a:ext cx="814318" cy="2845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/>
          <p:cNvSpPr txBox="1"/>
          <p:nvPr/>
        </p:nvSpPr>
        <p:spPr>
          <a:xfrm>
            <a:off x="325377" y="88631"/>
            <a:ext cx="1352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Barre de navigation</a:t>
            </a:r>
            <a:endParaRPr lang="fr-FR" sz="1400" dirty="0"/>
          </a:p>
        </p:txBody>
      </p:sp>
      <p:cxnSp>
        <p:nvCxnSpPr>
          <p:cNvPr id="86" name="Connecteur en arc 85"/>
          <p:cNvCxnSpPr/>
          <p:nvPr/>
        </p:nvCxnSpPr>
        <p:spPr>
          <a:xfrm rot="16200000" flipV="1">
            <a:off x="372405" y="1065512"/>
            <a:ext cx="983800" cy="1262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/>
          <p:nvPr/>
        </p:nvCxnSpPr>
        <p:spPr>
          <a:xfrm rot="16200000" flipV="1">
            <a:off x="7233550" y="527633"/>
            <a:ext cx="353754" cy="24331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5529823" y="187554"/>
            <a:ext cx="233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Evolution de la </a:t>
            </a:r>
            <a:r>
              <a:rPr lang="fr-FR" sz="1400" dirty="0" smtClean="0"/>
              <a:t>population</a:t>
            </a:r>
          </a:p>
          <a:p>
            <a:r>
              <a:rPr lang="fr-FR" sz="1400" dirty="0" smtClean="0"/>
              <a:t>Par pays</a:t>
            </a:r>
            <a:endParaRPr lang="fr-FR" sz="1400" dirty="0"/>
          </a:p>
        </p:txBody>
      </p:sp>
      <p:sp>
        <p:nvSpPr>
          <p:cNvPr id="70" name="Ellipse 69"/>
          <p:cNvSpPr/>
          <p:nvPr/>
        </p:nvSpPr>
        <p:spPr>
          <a:xfrm>
            <a:off x="9363762" y="2350690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10169303" y="1275176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10430562" y="2014580"/>
            <a:ext cx="91244" cy="45719"/>
          </a:xfrm>
          <a:prstGeom prst="ellipse">
            <a:avLst/>
          </a:prstGeom>
          <a:solidFill>
            <a:srgbClr val="F53BC0"/>
          </a:solidFill>
          <a:ln>
            <a:solidFill>
              <a:srgbClr val="F53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025323" y="1909548"/>
            <a:ext cx="91244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2127724" y="2763206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2107217" y="2795174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sp>
        <p:nvSpPr>
          <p:cNvPr id="93" name="Ellipse 92"/>
          <p:cNvSpPr/>
          <p:nvPr/>
        </p:nvSpPr>
        <p:spPr>
          <a:xfrm>
            <a:off x="10080846" y="2763206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10385646" y="2362613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/>
          <p:cNvSpPr/>
          <p:nvPr/>
        </p:nvSpPr>
        <p:spPr>
          <a:xfrm>
            <a:off x="9516162" y="4807752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/>
          <p:cNvSpPr/>
          <p:nvPr/>
        </p:nvSpPr>
        <p:spPr>
          <a:xfrm>
            <a:off x="9318846" y="3443719"/>
            <a:ext cx="91244" cy="457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10276787" y="3735456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9776046" y="3900919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10538046" y="4474860"/>
            <a:ext cx="91244" cy="45719"/>
          </a:xfrm>
          <a:prstGeom prst="ellipse">
            <a:avLst/>
          </a:prstGeom>
          <a:solidFill>
            <a:srgbClr val="F53BC0"/>
          </a:solidFill>
          <a:ln>
            <a:solidFill>
              <a:srgbClr val="F53B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10294402" y="4153542"/>
            <a:ext cx="91244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9921738" y="4763948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/>
          <p:cNvSpPr/>
          <p:nvPr/>
        </p:nvSpPr>
        <p:spPr>
          <a:xfrm>
            <a:off x="10538046" y="4819675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2130828" y="3531422"/>
            <a:ext cx="1019052" cy="5976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/>
        </p:nvSpPr>
        <p:spPr>
          <a:xfrm>
            <a:off x="2110321" y="3563390"/>
            <a:ext cx="111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Sélecteur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3" y="2435246"/>
            <a:ext cx="2830747" cy="3141629"/>
          </a:xfrm>
          <a:prstGeom prst="rect">
            <a:avLst/>
          </a:prstGeom>
        </p:spPr>
      </p:pic>
      <p:sp>
        <p:nvSpPr>
          <p:cNvPr id="89" name="Ellipse 88"/>
          <p:cNvSpPr/>
          <p:nvPr/>
        </p:nvSpPr>
        <p:spPr>
          <a:xfrm>
            <a:off x="9460818" y="990280"/>
            <a:ext cx="91244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9613218" y="1599885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10222818" y="1752280"/>
            <a:ext cx="9124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10375218" y="2766829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9456466" y="1808893"/>
            <a:ext cx="91244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9970274" y="2152872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9592555" y="2485187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10066066" y="850945"/>
            <a:ext cx="91244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10523266" y="2575244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/>
          <p:cNvSpPr/>
          <p:nvPr/>
        </p:nvSpPr>
        <p:spPr>
          <a:xfrm>
            <a:off x="9087594" y="3686829"/>
            <a:ext cx="91244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/>
          <p:cNvSpPr/>
          <p:nvPr/>
        </p:nvSpPr>
        <p:spPr>
          <a:xfrm>
            <a:off x="9239994" y="4296434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Ellipse 110"/>
          <p:cNvSpPr/>
          <p:nvPr/>
        </p:nvSpPr>
        <p:spPr>
          <a:xfrm>
            <a:off x="9849594" y="4448829"/>
            <a:ext cx="9124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llipse 111"/>
          <p:cNvSpPr/>
          <p:nvPr/>
        </p:nvSpPr>
        <p:spPr>
          <a:xfrm>
            <a:off x="10001994" y="5463378"/>
            <a:ext cx="91244" cy="4571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9083242" y="4505442"/>
            <a:ext cx="91244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Ellipse 113"/>
          <p:cNvSpPr/>
          <p:nvPr/>
        </p:nvSpPr>
        <p:spPr>
          <a:xfrm>
            <a:off x="9597050" y="4849421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/>
          <p:cNvSpPr/>
          <p:nvPr/>
        </p:nvSpPr>
        <p:spPr>
          <a:xfrm>
            <a:off x="9219331" y="5181736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/>
          <p:cNvSpPr/>
          <p:nvPr/>
        </p:nvSpPr>
        <p:spPr>
          <a:xfrm>
            <a:off x="9692842" y="3547494"/>
            <a:ext cx="91244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10150042" y="5271793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7333441" y="3472225"/>
            <a:ext cx="9124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7485841" y="4081830"/>
            <a:ext cx="91244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095441" y="4234225"/>
            <a:ext cx="91244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8247841" y="5248774"/>
            <a:ext cx="91244" cy="45719"/>
          </a:xfrm>
          <a:prstGeom prst="ellipse">
            <a:avLst/>
          </a:prstGeom>
          <a:solidFill>
            <a:srgbClr val="A3675D"/>
          </a:solidFill>
          <a:ln>
            <a:solidFill>
              <a:srgbClr val="A367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7329089" y="4290838"/>
            <a:ext cx="91244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7842897" y="4634817"/>
            <a:ext cx="91244" cy="457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>
            <a:off x="7465178" y="4967132"/>
            <a:ext cx="9124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>
            <a:off x="7938689" y="3332890"/>
            <a:ext cx="91244" cy="45719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8395889" y="5057189"/>
            <a:ext cx="91244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en arc 140"/>
          <p:cNvCxnSpPr/>
          <p:nvPr/>
        </p:nvCxnSpPr>
        <p:spPr>
          <a:xfrm flipV="1">
            <a:off x="6605630" y="884156"/>
            <a:ext cx="2091637" cy="135002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rc 141"/>
          <p:cNvCxnSpPr/>
          <p:nvPr/>
        </p:nvCxnSpPr>
        <p:spPr>
          <a:xfrm flipV="1">
            <a:off x="6623371" y="1238440"/>
            <a:ext cx="2081474" cy="1184757"/>
          </a:xfrm>
          <a:prstGeom prst="curvedConnector3">
            <a:avLst>
              <a:gd name="adj1" fmla="val 64345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en arc 142"/>
          <p:cNvCxnSpPr/>
          <p:nvPr/>
        </p:nvCxnSpPr>
        <p:spPr>
          <a:xfrm flipV="1">
            <a:off x="6623371" y="1331036"/>
            <a:ext cx="2106174" cy="1335674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en arc 160"/>
          <p:cNvCxnSpPr/>
          <p:nvPr/>
        </p:nvCxnSpPr>
        <p:spPr>
          <a:xfrm flipV="1">
            <a:off x="6628143" y="1391442"/>
            <a:ext cx="2081474" cy="1184757"/>
          </a:xfrm>
          <a:prstGeom prst="curvedConnector3">
            <a:avLst>
              <a:gd name="adj1" fmla="val 63897"/>
            </a:avLst>
          </a:prstGeom>
          <a:ln>
            <a:solidFill>
              <a:srgbClr val="F53B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67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136</Words>
  <Application>Microsoft Office PowerPoint</Application>
  <PresentationFormat>Grand écran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y.teki001@outlook.fr</dc:creator>
  <cp:lastModifiedBy>y.teki001@outlook.fr</cp:lastModifiedBy>
  <cp:revision>10</cp:revision>
  <dcterms:created xsi:type="dcterms:W3CDTF">2024-04-09T10:08:24Z</dcterms:created>
  <dcterms:modified xsi:type="dcterms:W3CDTF">2024-04-09T10:51:50Z</dcterms:modified>
</cp:coreProperties>
</file>