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200"/>
    <a:srgbClr val="B6D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4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24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16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23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90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4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3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66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3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74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ithub/gitignore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539950"/>
            <a:ext cx="9144000" cy="1161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905150"/>
            <a:ext cx="9144000" cy="17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</a:t>
            </a:r>
            <a:endParaRPr sz="47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latin typeface="Century Gothic"/>
                <a:ea typeface="Century Gothic"/>
                <a:cs typeface="Century Gothic"/>
                <a:sym typeface="Century Gothic"/>
              </a:rPr>
              <a:t>Prof. Juan Sanz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297575" y="3877150"/>
            <a:ext cx="54723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dirty="0">
                <a:latin typeface="Century Gothic"/>
                <a:ea typeface="Century Gothic"/>
                <a:cs typeface="Century Gothic"/>
                <a:sym typeface="Century Gothic"/>
              </a:rPr>
              <a:t>Uso de Git</a:t>
            </a:r>
            <a:endParaRPr sz="2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2991900" y="4388025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209FD8B-68AA-AB07-0879-FE749BF0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90" y="230665"/>
            <a:ext cx="1647619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Ramas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7C02D6F-162F-853B-A954-35DBC10E58F3}"/>
              </a:ext>
            </a:extLst>
          </p:cNvPr>
          <p:cNvSpPr txBox="1"/>
          <p:nvPr/>
        </p:nvSpPr>
        <p:spPr>
          <a:xfrm>
            <a:off x="851738" y="1770613"/>
            <a:ext cx="6906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branch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Lista las ramas existentes, indicando en cual nos encontramos.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3E1F12-6091-9D07-FEE8-2D35B83A4BA8}"/>
              </a:ext>
            </a:extLst>
          </p:cNvPr>
          <p:cNvSpPr txBox="1"/>
          <p:nvPr/>
        </p:nvSpPr>
        <p:spPr>
          <a:xfrm>
            <a:off x="851738" y="2108107"/>
            <a:ext cx="6901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branch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“nombre rama”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Crea una rama con el nombre especificado. Apuntará a HEAD.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31DD54-C454-30F0-59FA-064C9DDD566D}"/>
              </a:ext>
            </a:extLst>
          </p:cNvPr>
          <p:cNvSpPr txBox="1"/>
          <p:nvPr/>
        </p:nvSpPr>
        <p:spPr>
          <a:xfrm>
            <a:off x="851738" y="2612735"/>
            <a:ext cx="6901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branch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“nombre rama” “id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commit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”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Crea una rama con el nombre especificado. La HEAD de esta rama será la del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commit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especificado.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C22EBF-B469-C988-6F29-553517BC3CA4}"/>
              </a:ext>
            </a:extLst>
          </p:cNvPr>
          <p:cNvSpPr txBox="1"/>
          <p:nvPr/>
        </p:nvSpPr>
        <p:spPr>
          <a:xfrm>
            <a:off x="851738" y="3147439"/>
            <a:ext cx="6901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checkout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“nombre rama”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Te mueves a la rama especificada.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92E1D7-9CF5-9B5A-9C10-C9DF32626D24}"/>
              </a:ext>
            </a:extLst>
          </p:cNvPr>
          <p:cNvSpPr txBox="1"/>
          <p:nvPr/>
        </p:nvSpPr>
        <p:spPr>
          <a:xfrm>
            <a:off x="851738" y="3504808"/>
            <a:ext cx="6901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stash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Guardar cambios de forma local sin tener que pasarlos al área de preparación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EF6D75-D871-7889-0847-32FFEAD99B8C}"/>
              </a:ext>
            </a:extLst>
          </p:cNvPr>
          <p:cNvSpPr txBox="1"/>
          <p:nvPr/>
        </p:nvSpPr>
        <p:spPr>
          <a:xfrm>
            <a:off x="851738" y="3957349"/>
            <a:ext cx="6901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stash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pop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Recuperar los cambios sobre los que previamente se ha hecho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stash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14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Comandos </a:t>
            </a: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git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23565AE-D5AD-4C61-2640-66B47C26D51A}"/>
              </a:ext>
            </a:extLst>
          </p:cNvPr>
          <p:cNvSpPr txBox="1"/>
          <p:nvPr/>
        </p:nvSpPr>
        <p:spPr>
          <a:xfrm>
            <a:off x="851738" y="1770613"/>
            <a:ext cx="6906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push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Sube los cambios de tu repositorio local al repositorio remoto.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A6AA21-5E37-F167-389F-AB9ECF5B7E04}"/>
              </a:ext>
            </a:extLst>
          </p:cNvPr>
          <p:cNvSpPr txBox="1"/>
          <p:nvPr/>
        </p:nvSpPr>
        <p:spPr>
          <a:xfrm>
            <a:off x="851737" y="2203028"/>
            <a:ext cx="69061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fetch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Trae las ramas al repositorio local del repositorio remoto, 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pero no las une con tus ramas locales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. Estas ramas no se pueden modificar, sólo actualizar con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origin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C96CF5-8CDF-8000-3DE7-61B1FF5BB06B}"/>
              </a:ext>
            </a:extLst>
          </p:cNvPr>
          <p:cNvSpPr txBox="1"/>
          <p:nvPr/>
        </p:nvSpPr>
        <p:spPr>
          <a:xfrm>
            <a:off x="851734" y="3333501"/>
            <a:ext cx="6906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pull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Es una combinación entre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git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fetch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+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git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merge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. Trae las ramas remotas y las une con tus ramas locales.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55A96B8-18DD-DD5D-8E47-14F62EC38565}"/>
              </a:ext>
            </a:extLst>
          </p:cNvPr>
          <p:cNvSpPr txBox="1"/>
          <p:nvPr/>
        </p:nvSpPr>
        <p:spPr>
          <a:xfrm>
            <a:off x="851735" y="2958917"/>
            <a:ext cx="6906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merge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 “nombre rama”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Une los cambios de dos ramas.</a:t>
            </a:r>
          </a:p>
        </p:txBody>
      </p:sp>
    </p:spTree>
    <p:extLst>
      <p:ext uri="{BB962C8B-B14F-4D97-AF65-F5344CB8AC3E}">
        <p14:creationId xmlns:p14="http://schemas.microsoft.com/office/powerpoint/2010/main" val="228706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es git?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50"/>
            <a:ext cx="77478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-Herramienta de control de versiones </a:t>
            </a:r>
            <a:r>
              <a:rPr lang="es-ES" sz="20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descentralizada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-¿Qué diferencias hay entre </a:t>
            </a: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-Documentación completa 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aquí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4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479058" y="946513"/>
            <a:ext cx="58404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 dirty="0">
                <a:latin typeface="Century Gothic"/>
                <a:ea typeface="Century Gothic"/>
                <a:cs typeface="Century Gothic"/>
                <a:sym typeface="Century Gothic"/>
              </a:rPr>
              <a:t>Local vs Centralizado vs Descentralizado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3E4C71A-9D20-B88A-E1B0-E3DFAC897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915" y="2187604"/>
            <a:ext cx="2561047" cy="17750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62B5AB-E43C-F4BC-1FD0-31636C0F2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34" y="2193972"/>
            <a:ext cx="2085931" cy="17750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E366F9-2343-F4E2-0A04-75124CA1F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113" y="2187604"/>
            <a:ext cx="2561047" cy="1781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A76A97F-A6A1-F1AA-06A5-019AAA5102AD}"/>
              </a:ext>
            </a:extLst>
          </p:cNvPr>
          <p:cNvSpPr txBox="1"/>
          <p:nvPr/>
        </p:nvSpPr>
        <p:spPr>
          <a:xfrm>
            <a:off x="1207873" y="1799222"/>
            <a:ext cx="86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LOCAL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2020A6-B4F8-2430-B2C3-095F12470672}"/>
              </a:ext>
            </a:extLst>
          </p:cNvPr>
          <p:cNvSpPr txBox="1"/>
          <p:nvPr/>
        </p:nvSpPr>
        <p:spPr>
          <a:xfrm>
            <a:off x="3541989" y="1787489"/>
            <a:ext cx="171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CENTRALIZADO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770B76-5CFA-5EA0-EAD2-796404133ABF}"/>
              </a:ext>
            </a:extLst>
          </p:cNvPr>
          <p:cNvSpPr txBox="1"/>
          <p:nvPr/>
        </p:nvSpPr>
        <p:spPr>
          <a:xfrm>
            <a:off x="6320971" y="1788611"/>
            <a:ext cx="1915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DESCENTRALIZADO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 dirty="0">
                <a:latin typeface="Century Gothic"/>
                <a:ea typeface="Century Gothic"/>
                <a:cs typeface="Century Gothic"/>
                <a:sym typeface="Century Gothic"/>
              </a:rPr>
              <a:t>¿Cómo funcionan las copias en git?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7336706-19C2-82D4-AD53-E1DA16F64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108" y="2367450"/>
            <a:ext cx="4657384" cy="18716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4BE428-C4B5-2908-D333-BAB4ACF46556}"/>
              </a:ext>
            </a:extLst>
          </p:cNvPr>
          <p:cNvSpPr txBox="1"/>
          <p:nvPr/>
        </p:nvSpPr>
        <p:spPr>
          <a:xfrm>
            <a:off x="742459" y="1768346"/>
            <a:ext cx="741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-Se crea una instantánea por cada versión del software.</a:t>
            </a:r>
          </a:p>
          <a:p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-De los ficheros que no cambian no se hace instantánea, se guarda una referencia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172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 dirty="0">
                <a:latin typeface="Century Gothic"/>
                <a:ea typeface="Century Gothic"/>
                <a:cs typeface="Century Gothic"/>
                <a:sym typeface="Century Gothic"/>
              </a:rPr>
              <a:t>Tres estados de git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EB6B16F-DFAC-DE23-432B-75DE4FB4B0CF}"/>
              </a:ext>
            </a:extLst>
          </p:cNvPr>
          <p:cNvSpPr txBox="1"/>
          <p:nvPr/>
        </p:nvSpPr>
        <p:spPr>
          <a:xfrm>
            <a:off x="573314" y="1755689"/>
            <a:ext cx="730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Los archivos en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git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pueden encontrarse en tres estados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BE88E8-C673-2522-43B8-878A31B347C7}"/>
              </a:ext>
            </a:extLst>
          </p:cNvPr>
          <p:cNvSpPr txBox="1"/>
          <p:nvPr/>
        </p:nvSpPr>
        <p:spPr>
          <a:xfrm>
            <a:off x="573314" y="2281842"/>
            <a:ext cx="234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B6D7A8"/>
                </a:solidFill>
                <a:latin typeface="Century Gothic" panose="020B0502020202020204" pitchFamily="34" charset="0"/>
              </a:rPr>
              <a:t>Confirmado (</a:t>
            </a:r>
            <a:r>
              <a:rPr lang="es-ES" dirty="0" err="1">
                <a:solidFill>
                  <a:srgbClr val="B6D7A8"/>
                </a:solidFill>
                <a:latin typeface="Century Gothic" panose="020B0502020202020204" pitchFamily="34" charset="0"/>
              </a:rPr>
              <a:t>commited</a:t>
            </a:r>
            <a:r>
              <a:rPr lang="es-ES" dirty="0">
                <a:solidFill>
                  <a:srgbClr val="B6D7A8"/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953D1B-0B51-3A43-A914-DE1DEA8425CB}"/>
              </a:ext>
            </a:extLst>
          </p:cNvPr>
          <p:cNvSpPr txBox="1"/>
          <p:nvPr/>
        </p:nvSpPr>
        <p:spPr>
          <a:xfrm>
            <a:off x="3001075" y="2267817"/>
            <a:ext cx="234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ED200"/>
                </a:solidFill>
                <a:latin typeface="Century Gothic" panose="020B0502020202020204" pitchFamily="34" charset="0"/>
              </a:rPr>
              <a:t>Modificado (</a:t>
            </a:r>
            <a:r>
              <a:rPr lang="es-ES" dirty="0" err="1">
                <a:solidFill>
                  <a:srgbClr val="FED200"/>
                </a:solidFill>
                <a:latin typeface="Century Gothic" panose="020B0502020202020204" pitchFamily="34" charset="0"/>
              </a:rPr>
              <a:t>modified</a:t>
            </a:r>
            <a:r>
              <a:rPr lang="es-ES" dirty="0">
                <a:solidFill>
                  <a:srgbClr val="FED200"/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49F712-7022-BF5D-13A2-0A30CD732F87}"/>
              </a:ext>
            </a:extLst>
          </p:cNvPr>
          <p:cNvSpPr txBox="1"/>
          <p:nvPr/>
        </p:nvSpPr>
        <p:spPr>
          <a:xfrm>
            <a:off x="5461431" y="2278909"/>
            <a:ext cx="213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Preparado (</a:t>
            </a:r>
            <a:r>
              <a:rPr lang="es-ES" dirty="0" err="1">
                <a:latin typeface="Century Gothic" panose="020B0502020202020204" pitchFamily="34" charset="0"/>
              </a:rPr>
              <a:t>stages</a:t>
            </a:r>
            <a:r>
              <a:rPr lang="es-ES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96EA82D-CCB5-80B3-3E93-6D20BFC5C4B7}"/>
              </a:ext>
            </a:extLst>
          </p:cNvPr>
          <p:cNvSpPr txBox="1"/>
          <p:nvPr/>
        </p:nvSpPr>
        <p:spPr>
          <a:xfrm>
            <a:off x="573314" y="2852057"/>
            <a:ext cx="2641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Los datos están almacenados de forma segura en tu BD local (has hecho un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commit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)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5C72F4-598A-4E70-F0EF-537A6E65648A}"/>
              </a:ext>
            </a:extLst>
          </p:cNvPr>
          <p:cNvSpPr txBox="1"/>
          <p:nvPr/>
        </p:nvSpPr>
        <p:spPr>
          <a:xfrm>
            <a:off x="3001075" y="2872281"/>
            <a:ext cx="2641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Los archivos han sido modificados, pero no almacenados.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B25CBA-1C9E-4A50-EEB9-450E4D05D369}"/>
              </a:ext>
            </a:extLst>
          </p:cNvPr>
          <p:cNvSpPr txBox="1"/>
          <p:nvPr/>
        </p:nvSpPr>
        <p:spPr>
          <a:xfrm>
            <a:off x="5428836" y="2872281"/>
            <a:ext cx="2641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Los archivos marcados para que pasen a ser confirmados (has hecho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git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add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69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 dirty="0">
                <a:latin typeface="Century Gothic"/>
                <a:ea typeface="Century Gothic"/>
                <a:cs typeface="Century Gothic"/>
                <a:sym typeface="Century Gothic"/>
              </a:rPr>
              <a:t>Tres “zonas” de git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88EDBC4-F441-B2F7-D0ED-E9CA63DBB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628" y="1904829"/>
            <a:ext cx="4170361" cy="22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 dirty="0">
                <a:latin typeface="Century Gothic"/>
                <a:ea typeface="Century Gothic"/>
                <a:cs typeface="Century Gothic"/>
                <a:sym typeface="Century Gothic"/>
              </a:rPr>
              <a:t>Configuración inicial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7C02D6F-162F-853B-A954-35DBC10E58F3}"/>
              </a:ext>
            </a:extLst>
          </p:cNvPr>
          <p:cNvSpPr txBox="1"/>
          <p:nvPr/>
        </p:nvSpPr>
        <p:spPr>
          <a:xfrm>
            <a:off x="856343" y="1750389"/>
            <a:ext cx="4601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init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Inicia un repositorio local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3E1F12-6091-9D07-FEE8-2D35B83A4BA8}"/>
              </a:ext>
            </a:extLst>
          </p:cNvPr>
          <p:cNvSpPr txBox="1"/>
          <p:nvPr/>
        </p:nvSpPr>
        <p:spPr>
          <a:xfrm>
            <a:off x="856343" y="2078390"/>
            <a:ext cx="6335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status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Para ver el estado de los archivos en el repositorio local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2A8680-1862-A671-B459-C07BF347C24C}"/>
              </a:ext>
            </a:extLst>
          </p:cNvPr>
          <p:cNvSpPr txBox="1"/>
          <p:nvPr/>
        </p:nvSpPr>
        <p:spPr>
          <a:xfrm>
            <a:off x="856343" y="2387030"/>
            <a:ext cx="6335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commit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(-m “mensaje”)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Para confirmar un nuevo “cambio”.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C5651E-F347-300C-4DC9-A37351AEF479}"/>
              </a:ext>
            </a:extLst>
          </p:cNvPr>
          <p:cNvSpPr txBox="1"/>
          <p:nvPr/>
        </p:nvSpPr>
        <p:spPr>
          <a:xfrm>
            <a:off x="856343" y="2717375"/>
            <a:ext cx="6335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log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Para ver el histórico de cambios (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commits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realizados).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6FA964-86E3-41C8-1905-DF306F6620B6}"/>
              </a:ext>
            </a:extLst>
          </p:cNvPr>
          <p:cNvSpPr txBox="1"/>
          <p:nvPr/>
        </p:nvSpPr>
        <p:spPr>
          <a:xfrm>
            <a:off x="856343" y="3079751"/>
            <a:ext cx="7317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diff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Diferencia entre el área de trabajo y el área de preparación. Si no hay nada en el área de preparación, compara con el último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commit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EB85F7-A012-00BC-9BD7-1EA5F72CDC2E}"/>
              </a:ext>
            </a:extLst>
          </p:cNvPr>
          <p:cNvSpPr txBox="1"/>
          <p:nvPr/>
        </p:nvSpPr>
        <p:spPr>
          <a:xfrm>
            <a:off x="851739" y="3657570"/>
            <a:ext cx="7317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diff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–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staged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Diferencia entre el área de preparación y el último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commit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46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 dirty="0">
                <a:latin typeface="Century Gothic"/>
                <a:ea typeface="Century Gothic"/>
                <a:cs typeface="Century Gothic"/>
                <a:sym typeface="Century Gothic"/>
              </a:rPr>
              <a:t>Gitignore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01DD953-79CF-E955-4C46-A1EFCA54E20B}"/>
              </a:ext>
            </a:extLst>
          </p:cNvPr>
          <p:cNvSpPr txBox="1"/>
          <p:nvPr/>
        </p:nvSpPr>
        <p:spPr>
          <a:xfrm>
            <a:off x="878113" y="1825400"/>
            <a:ext cx="7191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.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gitignore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– Archivo utilizado para especificar que archivos o tipos de archivos no quieres que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git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añada.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A3FC421-020E-8AAE-B59A-E08727B3E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1" y="2417037"/>
            <a:ext cx="7115175" cy="6572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76F7868-0E6A-17F5-F8EC-6748C7B58E9F}"/>
              </a:ext>
            </a:extLst>
          </p:cNvPr>
          <p:cNvSpPr txBox="1"/>
          <p:nvPr/>
        </p:nvSpPr>
        <p:spPr>
          <a:xfrm>
            <a:off x="2975426" y="3145693"/>
            <a:ext cx="3193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¿Qué archivos querremos ignorar?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4B1C771-D046-E715-CEE2-78F55C97C86D}"/>
              </a:ext>
            </a:extLst>
          </p:cNvPr>
          <p:cNvSpPr txBox="1"/>
          <p:nvPr/>
        </p:nvSpPr>
        <p:spPr>
          <a:xfrm>
            <a:off x="917885" y="3469813"/>
            <a:ext cx="7191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Archivos de carácter temporal, aquellos generados por los compiladores o en entornos de pruebas.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  <a:hlinkClick r:id="rId5"/>
              </a:rPr>
              <a:t>Listado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de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gitignore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por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teconologías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84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 dirty="0">
                <a:latin typeface="Century Gothic"/>
                <a:ea typeface="Century Gothic"/>
                <a:cs typeface="Century Gothic"/>
                <a:sym typeface="Century Gothic"/>
              </a:rPr>
              <a:t>Gitignore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7C02D6F-162F-853B-A954-35DBC10E58F3}"/>
              </a:ext>
            </a:extLst>
          </p:cNvPr>
          <p:cNvSpPr txBox="1"/>
          <p:nvPr/>
        </p:nvSpPr>
        <p:spPr>
          <a:xfrm>
            <a:off x="856343" y="1750389"/>
            <a:ext cx="683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Gitignore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no ignorará los archivos que se hayan añadido al área de preparación antes de a este archivo.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AF2A28-80C1-1606-491C-C141279B58B7}"/>
              </a:ext>
            </a:extLst>
          </p:cNvPr>
          <p:cNvSpPr txBox="1"/>
          <p:nvPr/>
        </p:nvSpPr>
        <p:spPr>
          <a:xfrm>
            <a:off x="856343" y="2857238"/>
            <a:ext cx="683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restore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“archivo” –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Para restaurar archivos del directorio de trabajo. El archivo especificado volverá a la versión que esté en HEAD.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933FD0-47F7-3F1C-A410-FC154830C08E}"/>
              </a:ext>
            </a:extLst>
          </p:cNvPr>
          <p:cNvSpPr txBox="1"/>
          <p:nvPr/>
        </p:nvSpPr>
        <p:spPr>
          <a:xfrm>
            <a:off x="856343" y="3374431"/>
            <a:ext cx="683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restore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–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staged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“archivo” –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Para eliminar archivos del área de preparación. 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NO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afecta al directorio de trabajo.</a:t>
            </a:r>
          </a:p>
        </p:txBody>
      </p:sp>
      <p:sp>
        <p:nvSpPr>
          <p:cNvPr id="13" name="Google Shape;72;p14">
            <a:extLst>
              <a:ext uri="{FF2B5EF4-FFF2-40B4-BE49-F238E27FC236}">
                <a16:creationId xmlns:a16="http://schemas.microsoft.com/office/drawing/2014/main" id="{89C7EEA0-94D3-700A-670F-FA2663876388}"/>
              </a:ext>
            </a:extLst>
          </p:cNvPr>
          <p:cNvSpPr txBox="1">
            <a:spLocks/>
          </p:cNvSpPr>
          <p:nvPr/>
        </p:nvSpPr>
        <p:spPr>
          <a:xfrm>
            <a:off x="1835850" y="2282289"/>
            <a:ext cx="54723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Git </a:t>
            </a: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restore</a:t>
            </a:r>
            <a:endParaRPr lang="es-ES"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" name="Google Shape;75;p14">
            <a:extLst>
              <a:ext uri="{FF2B5EF4-FFF2-40B4-BE49-F238E27FC236}">
                <a16:creationId xmlns:a16="http://schemas.microsoft.com/office/drawing/2014/main" id="{6EA53BC9-11A3-4C7B-55E8-7F3772CB391E}"/>
              </a:ext>
            </a:extLst>
          </p:cNvPr>
          <p:cNvCxnSpPr/>
          <p:nvPr/>
        </p:nvCxnSpPr>
        <p:spPr>
          <a:xfrm>
            <a:off x="1651800" y="2781829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AC20C36-D704-EBE7-388E-E185D9180C72}"/>
              </a:ext>
            </a:extLst>
          </p:cNvPr>
          <p:cNvSpPr txBox="1"/>
          <p:nvPr/>
        </p:nvSpPr>
        <p:spPr>
          <a:xfrm>
            <a:off x="856343" y="3894354"/>
            <a:ext cx="683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Git 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restore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 –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source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=“</a:t>
            </a:r>
            <a:r>
              <a:rPr lang="es-ES" b="1" dirty="0" err="1">
                <a:solidFill>
                  <a:srgbClr val="999999"/>
                </a:solidFill>
                <a:latin typeface="Century Gothic"/>
                <a:sym typeface="Century Gothic"/>
              </a:rPr>
              <a:t>commit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” “archivo” – 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Para recuperar un archivo (o todo) de un </a:t>
            </a:r>
            <a:r>
              <a:rPr lang="es-ES" dirty="0" err="1">
                <a:solidFill>
                  <a:srgbClr val="999999"/>
                </a:solidFill>
                <a:latin typeface="Century Gothic"/>
                <a:sym typeface="Century Gothic"/>
              </a:rPr>
              <a:t>commit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que no sea el HEAD. </a:t>
            </a:r>
            <a:r>
              <a:rPr lang="es-ES" b="1" dirty="0">
                <a:solidFill>
                  <a:srgbClr val="999999"/>
                </a:solidFill>
                <a:latin typeface="Century Gothic"/>
                <a:sym typeface="Century Gothic"/>
              </a:rPr>
              <a:t>SÍ</a:t>
            </a:r>
            <a:r>
              <a:rPr lang="es-ES" dirty="0">
                <a:solidFill>
                  <a:srgbClr val="999999"/>
                </a:solidFill>
                <a:latin typeface="Century Gothic"/>
                <a:sym typeface="Century Gothic"/>
              </a:rPr>
              <a:t> afecta al directorio de trabajo.</a:t>
            </a:r>
          </a:p>
        </p:txBody>
      </p:sp>
    </p:spTree>
    <p:extLst>
      <p:ext uri="{BB962C8B-B14F-4D97-AF65-F5344CB8AC3E}">
        <p14:creationId xmlns:p14="http://schemas.microsoft.com/office/powerpoint/2010/main" val="40460861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656</Words>
  <Application>Microsoft Office PowerPoint</Application>
  <PresentationFormat>Presentación en pantalla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Simple Light</vt:lpstr>
      <vt:lpstr>GIT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SANZ MOYA, JUAN</cp:lastModifiedBy>
  <cp:revision>36</cp:revision>
  <dcterms:modified xsi:type="dcterms:W3CDTF">2024-09-12T13:14:22Z</dcterms:modified>
</cp:coreProperties>
</file>