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7" r:id="rId9"/>
    <p:sldId id="268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200"/>
    <a:srgbClr val="B6D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85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95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16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06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86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14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53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39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97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48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nts.google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nts.google.com/icons" TargetMode="External"/><Relationship Id="rId5" Type="http://schemas.openxmlformats.org/officeDocument/2006/relationships/hyperlink" Target="https://www.svgrepo.com/" TargetMode="External"/><Relationship Id="rId4" Type="http://schemas.openxmlformats.org/officeDocument/2006/relationships/hyperlink" Target="https://fontawesom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pixabay.com/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es/" TargetMode="External"/><Relationship Id="rId5" Type="http://schemas.openxmlformats.org/officeDocument/2006/relationships/hyperlink" Target="https://www.google.com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or.adobe.com/es/create/color-wheel" TargetMode="External"/><Relationship Id="rId5" Type="http://schemas.openxmlformats.org/officeDocument/2006/relationships/hyperlink" Target="https://coolors.co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539950"/>
            <a:ext cx="9144000" cy="1161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0800" y="1847660"/>
            <a:ext cx="9144000" cy="546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Introducción al desarrollo de interfaces</a:t>
            </a:r>
            <a:endParaRPr sz="2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latin typeface="Century Gothic"/>
                <a:ea typeface="Century Gothic"/>
                <a:cs typeface="Century Gothic"/>
                <a:sym typeface="Century Gothic"/>
              </a:rPr>
              <a:t>Prof. Juan Sanz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297575" y="3877150"/>
            <a:ext cx="54723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dirty="0">
                <a:latin typeface="Century Gothic"/>
                <a:ea typeface="Century Gothic"/>
                <a:cs typeface="Century Gothic"/>
                <a:sym typeface="Century Gothic"/>
              </a:rPr>
              <a:t>Uso de Git</a:t>
            </a:r>
            <a:endParaRPr sz="2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2991900" y="4388025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209FD8B-68AA-AB07-0879-FE749BF0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90" y="230665"/>
            <a:ext cx="1647619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debe contener?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3F26BC0B-C0E5-372C-053B-3CBF21E25B11}"/>
              </a:ext>
            </a:extLst>
          </p:cNvPr>
          <p:cNvSpPr txBox="1">
            <a:spLocks/>
          </p:cNvSpPr>
          <p:nvPr/>
        </p:nvSpPr>
        <p:spPr>
          <a:xfrm>
            <a:off x="3857502" y="1510673"/>
            <a:ext cx="2086097" cy="48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Tipografía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20E494-EF60-796A-2F05-43B4BCB79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7" y="2091985"/>
            <a:ext cx="3262753" cy="13333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610391-068F-9ACF-816D-8CDB5261D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450" y="2067989"/>
            <a:ext cx="3371850" cy="1362075"/>
          </a:xfrm>
          <a:prstGeom prst="rect">
            <a:avLst/>
          </a:prstGeom>
        </p:spPr>
      </p:pic>
      <p:sp>
        <p:nvSpPr>
          <p:cNvPr id="9" name="Google Shape;73;p14">
            <a:extLst>
              <a:ext uri="{FF2B5EF4-FFF2-40B4-BE49-F238E27FC236}">
                <a16:creationId xmlns:a16="http://schemas.microsoft.com/office/drawing/2014/main" id="{E57230FB-FA9E-D62E-6FC8-BABB7688707D}"/>
              </a:ext>
            </a:extLst>
          </p:cNvPr>
          <p:cNvSpPr txBox="1">
            <a:spLocks/>
          </p:cNvSpPr>
          <p:nvPr/>
        </p:nvSpPr>
        <p:spPr>
          <a:xfrm>
            <a:off x="3470751" y="3623655"/>
            <a:ext cx="2086097" cy="48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Google </a:t>
            </a: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fonts</a:t>
            </a:r>
            <a:endParaRPr lang="es-ES"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962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debe contener?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3F26BC0B-C0E5-372C-053B-3CBF21E25B11}"/>
              </a:ext>
            </a:extLst>
          </p:cNvPr>
          <p:cNvSpPr txBox="1">
            <a:spLocks/>
          </p:cNvSpPr>
          <p:nvPr/>
        </p:nvSpPr>
        <p:spPr>
          <a:xfrm>
            <a:off x="3570514" y="1550127"/>
            <a:ext cx="3164113" cy="48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Iconografía </a:t>
            </a:r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5B911606-7031-6043-838E-5649403415FB}"/>
              </a:ext>
            </a:extLst>
          </p:cNvPr>
          <p:cNvSpPr txBox="1">
            <a:spLocks/>
          </p:cNvSpPr>
          <p:nvPr/>
        </p:nvSpPr>
        <p:spPr>
          <a:xfrm>
            <a:off x="667658" y="2031637"/>
            <a:ext cx="7663542" cy="220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-Iconos y su estilo: Definir su relleno, su contorno y su color (si </a:t>
            </a:r>
            <a:r>
              <a:rPr lang="es-ES" sz="2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quisiera).</a:t>
            </a:r>
            <a:endParaRPr lang="es-ES"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-Tamaño de los iconos.</a:t>
            </a:r>
          </a:p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Font </a:t>
            </a: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Awesome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</a:t>
            </a: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SVGRepo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Google </a:t>
            </a: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fonts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8620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debe contener?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3F26BC0B-C0E5-372C-053B-3CBF21E25B11}"/>
              </a:ext>
            </a:extLst>
          </p:cNvPr>
          <p:cNvSpPr txBox="1">
            <a:spLocks/>
          </p:cNvSpPr>
          <p:nvPr/>
        </p:nvSpPr>
        <p:spPr>
          <a:xfrm>
            <a:off x="3570514" y="1550127"/>
            <a:ext cx="1465943" cy="48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Imágenes </a:t>
            </a:r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5B911606-7031-6043-838E-5649403415FB}"/>
              </a:ext>
            </a:extLst>
          </p:cNvPr>
          <p:cNvSpPr txBox="1">
            <a:spLocks/>
          </p:cNvSpPr>
          <p:nvPr/>
        </p:nvSpPr>
        <p:spPr>
          <a:xfrm>
            <a:off x="667658" y="2031637"/>
            <a:ext cx="4020456" cy="220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082542-85C6-AA7B-B19B-75B7DFBCD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58" y="2251754"/>
            <a:ext cx="3762375" cy="1719263"/>
          </a:xfrm>
          <a:prstGeom prst="rect">
            <a:avLst/>
          </a:prstGeom>
        </p:spPr>
      </p:pic>
      <p:sp>
        <p:nvSpPr>
          <p:cNvPr id="6" name="Google Shape;73;p14">
            <a:extLst>
              <a:ext uri="{FF2B5EF4-FFF2-40B4-BE49-F238E27FC236}">
                <a16:creationId xmlns:a16="http://schemas.microsoft.com/office/drawing/2014/main" id="{F721D765-25C1-16D1-7939-0E1AB228D675}"/>
              </a:ext>
            </a:extLst>
          </p:cNvPr>
          <p:cNvSpPr txBox="1">
            <a:spLocks/>
          </p:cNvSpPr>
          <p:nvPr/>
        </p:nvSpPr>
        <p:spPr>
          <a:xfrm>
            <a:off x="4766690" y="1985474"/>
            <a:ext cx="4020456" cy="142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-Añadir imágenes que vayan con la armonía de nuestra guía.</a:t>
            </a:r>
          </a:p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8" name="Google Shape;73;p14">
            <a:extLst>
              <a:ext uri="{FF2B5EF4-FFF2-40B4-BE49-F238E27FC236}">
                <a16:creationId xmlns:a16="http://schemas.microsoft.com/office/drawing/2014/main" id="{C732CC07-5382-C650-38A8-951AA05624B3}"/>
              </a:ext>
            </a:extLst>
          </p:cNvPr>
          <p:cNvSpPr txBox="1">
            <a:spLocks/>
          </p:cNvSpPr>
          <p:nvPr/>
        </p:nvSpPr>
        <p:spPr>
          <a:xfrm>
            <a:off x="4570829" y="3548605"/>
            <a:ext cx="1155057" cy="5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Google</a:t>
            </a:r>
            <a:endParaRPr lang="es-ES"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73;p14">
            <a:extLst>
              <a:ext uri="{FF2B5EF4-FFF2-40B4-BE49-F238E27FC236}">
                <a16:creationId xmlns:a16="http://schemas.microsoft.com/office/drawing/2014/main" id="{E55E76A8-7635-7F21-FE09-952716452C0E}"/>
              </a:ext>
            </a:extLst>
          </p:cNvPr>
          <p:cNvSpPr txBox="1">
            <a:spLocks/>
          </p:cNvSpPr>
          <p:nvPr/>
        </p:nvSpPr>
        <p:spPr>
          <a:xfrm>
            <a:off x="5949011" y="3556546"/>
            <a:ext cx="1155057" cy="5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Freepik</a:t>
            </a:r>
            <a:endParaRPr lang="es-ES"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73;p14">
            <a:extLst>
              <a:ext uri="{FF2B5EF4-FFF2-40B4-BE49-F238E27FC236}">
                <a16:creationId xmlns:a16="http://schemas.microsoft.com/office/drawing/2014/main" id="{BC084A1F-203E-C31D-A88F-9C7B22AB9AAD}"/>
              </a:ext>
            </a:extLst>
          </p:cNvPr>
          <p:cNvSpPr txBox="1">
            <a:spLocks/>
          </p:cNvSpPr>
          <p:nvPr/>
        </p:nvSpPr>
        <p:spPr>
          <a:xfrm>
            <a:off x="7327193" y="3548605"/>
            <a:ext cx="1264092" cy="5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Pixabay</a:t>
            </a:r>
            <a:endParaRPr lang="es-ES"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673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r>
              <a:rPr lang="es" sz="2200" b="1" dirty="0">
                <a:latin typeface="Century Gothic"/>
                <a:ea typeface="Century Gothic"/>
                <a:cs typeface="Century Gothic"/>
                <a:sym typeface="Century Gothic"/>
              </a:rPr>
              <a:t>uía de estilos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50"/>
            <a:ext cx="77478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guía de estilos es un documento que ayuda a mantener la coherencia visual en el diseño del software.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Independientemente de quien desarrolle una nueva pantalla, deberá apoyarse en esta guía.</a:t>
            </a:r>
            <a:endParaRPr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4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debe contener?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3876141" y="1844587"/>
            <a:ext cx="1391718" cy="6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Temática</a:t>
            </a:r>
            <a:endParaRPr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F01CB153-72C8-598D-543E-8018B0BE3706}"/>
              </a:ext>
            </a:extLst>
          </p:cNvPr>
          <p:cNvSpPr txBox="1">
            <a:spLocks/>
          </p:cNvSpPr>
          <p:nvPr/>
        </p:nvSpPr>
        <p:spPr>
          <a:xfrm>
            <a:off x="576953" y="2251454"/>
            <a:ext cx="7956347" cy="190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Propósito del sitio web</a:t>
            </a:r>
          </a:p>
          <a:p>
            <a:pPr marL="457200" lvl="1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-Elegancia y lujo : moda, productos premium</a:t>
            </a:r>
          </a:p>
          <a:p>
            <a:pPr marL="457200" lvl="1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-Tecnología e innovación</a:t>
            </a:r>
          </a:p>
          <a:p>
            <a:pPr marL="457200" lvl="1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-Calidez: blogs personales, productos artesanales</a:t>
            </a:r>
          </a:p>
        </p:txBody>
      </p:sp>
    </p:spTree>
    <p:extLst>
      <p:ext uri="{BB962C8B-B14F-4D97-AF65-F5344CB8AC3E}">
        <p14:creationId xmlns:p14="http://schemas.microsoft.com/office/powerpoint/2010/main" val="137048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debe contener?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50"/>
            <a:ext cx="7669146" cy="582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Logotipo y variantes</a:t>
            </a:r>
            <a:endParaRPr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CD290C-FCAD-55D4-4D5B-CDD5206D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25" y="2801719"/>
            <a:ext cx="2457450" cy="10858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C4025D-9E30-8EDF-B897-633533791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825" y="2683051"/>
            <a:ext cx="1885950" cy="13620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AFC695B-7636-F2E1-531F-0F4ADD050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575" y="2754094"/>
            <a:ext cx="1466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3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debe contener?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330653" y="1932178"/>
            <a:ext cx="7669146" cy="582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Paleta de colores</a:t>
            </a:r>
            <a:endParaRPr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F1D9446-C1F0-D9E1-B3BC-1D8A4FA93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53" y="2625281"/>
            <a:ext cx="3562350" cy="1466850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58B6DE66-E359-732A-F303-942E5C2217A9}"/>
              </a:ext>
            </a:extLst>
          </p:cNvPr>
          <p:cNvSpPr txBox="1">
            <a:spLocks/>
          </p:cNvSpPr>
          <p:nvPr/>
        </p:nvSpPr>
        <p:spPr>
          <a:xfrm>
            <a:off x="4098627" y="1914647"/>
            <a:ext cx="4616101" cy="219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Evitar colores saturados</a:t>
            </a:r>
          </a:p>
          <a:p>
            <a:pPr marL="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máximo de 4-5 colores</a:t>
            </a:r>
          </a:p>
          <a:p>
            <a:pPr marL="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Regla 60-30-10</a:t>
            </a:r>
          </a:p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</a:p>
        </p:txBody>
      </p:sp>
      <p:sp>
        <p:nvSpPr>
          <p:cNvPr id="12" name="Google Shape;73;p14">
            <a:extLst>
              <a:ext uri="{FF2B5EF4-FFF2-40B4-BE49-F238E27FC236}">
                <a16:creationId xmlns:a16="http://schemas.microsoft.com/office/drawing/2014/main" id="{4D187F13-39F2-4A6E-F1A5-D71D84C53C97}"/>
              </a:ext>
            </a:extLst>
          </p:cNvPr>
          <p:cNvSpPr txBox="1">
            <a:spLocks/>
          </p:cNvSpPr>
          <p:nvPr/>
        </p:nvSpPr>
        <p:spPr>
          <a:xfrm>
            <a:off x="4104714" y="3584032"/>
            <a:ext cx="1251058" cy="582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Coolors</a:t>
            </a:r>
            <a:endParaRPr lang="es-ES"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73;p14">
            <a:extLst>
              <a:ext uri="{FF2B5EF4-FFF2-40B4-BE49-F238E27FC236}">
                <a16:creationId xmlns:a16="http://schemas.microsoft.com/office/drawing/2014/main" id="{46B1EFA3-EF41-74A6-72F9-7223F15C6EC5}"/>
              </a:ext>
            </a:extLst>
          </p:cNvPr>
          <p:cNvSpPr txBox="1">
            <a:spLocks/>
          </p:cNvSpPr>
          <p:nvPr/>
        </p:nvSpPr>
        <p:spPr>
          <a:xfrm>
            <a:off x="6406677" y="3583035"/>
            <a:ext cx="2203158" cy="582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Adobe </a:t>
            </a: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colors</a:t>
            </a:r>
            <a:endParaRPr lang="es-ES"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790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debe contener?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92496DF-7126-B640-AA6B-401FA6476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5" y="2380185"/>
            <a:ext cx="4280620" cy="17399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1AB10C-4463-26C5-849C-47EF86683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524" y="2380185"/>
            <a:ext cx="4280619" cy="1739908"/>
          </a:xfrm>
          <a:prstGeom prst="rect">
            <a:avLst/>
          </a:prstGeom>
        </p:spPr>
      </p:pic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3F26BC0B-C0E5-372C-053B-3CBF21E25B11}"/>
              </a:ext>
            </a:extLst>
          </p:cNvPr>
          <p:cNvSpPr txBox="1">
            <a:spLocks/>
          </p:cNvSpPr>
          <p:nvPr/>
        </p:nvSpPr>
        <p:spPr>
          <a:xfrm>
            <a:off x="1375559" y="1700776"/>
            <a:ext cx="2086097" cy="5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</a:t>
            </a:r>
            <a:r>
              <a:rPr lang="es-ES" sz="20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hacer</a:t>
            </a:r>
          </a:p>
        </p:txBody>
      </p:sp>
      <p:sp>
        <p:nvSpPr>
          <p:cNvPr id="8" name="Google Shape;73;p14">
            <a:extLst>
              <a:ext uri="{FF2B5EF4-FFF2-40B4-BE49-F238E27FC236}">
                <a16:creationId xmlns:a16="http://schemas.microsoft.com/office/drawing/2014/main" id="{3CBCDD36-8D0D-0F31-9894-B638E7C4590C}"/>
              </a:ext>
            </a:extLst>
          </p:cNvPr>
          <p:cNvSpPr txBox="1">
            <a:spLocks/>
          </p:cNvSpPr>
          <p:nvPr/>
        </p:nvSpPr>
        <p:spPr>
          <a:xfrm>
            <a:off x="6092425" y="1700776"/>
            <a:ext cx="1945150" cy="5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</a:t>
            </a:r>
            <a:r>
              <a:rPr lang="es-ES" sz="20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SÍ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hacer</a:t>
            </a:r>
          </a:p>
        </p:txBody>
      </p:sp>
      <p:sp>
        <p:nvSpPr>
          <p:cNvPr id="10" name="Google Shape;73;p14">
            <a:extLst>
              <a:ext uri="{FF2B5EF4-FFF2-40B4-BE49-F238E27FC236}">
                <a16:creationId xmlns:a16="http://schemas.microsoft.com/office/drawing/2014/main" id="{DF38C8DF-2167-4790-4EED-5FE4F9E93EC3}"/>
              </a:ext>
            </a:extLst>
          </p:cNvPr>
          <p:cNvSpPr txBox="1">
            <a:spLocks/>
          </p:cNvSpPr>
          <p:nvPr/>
        </p:nvSpPr>
        <p:spPr>
          <a:xfrm>
            <a:off x="4419541" y="1697227"/>
            <a:ext cx="537146" cy="5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46368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debe contener?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3F26BC0B-C0E5-372C-053B-3CBF21E25B11}"/>
              </a:ext>
            </a:extLst>
          </p:cNvPr>
          <p:cNvSpPr txBox="1">
            <a:spLocks/>
          </p:cNvSpPr>
          <p:nvPr/>
        </p:nvSpPr>
        <p:spPr>
          <a:xfrm>
            <a:off x="3857502" y="1510673"/>
            <a:ext cx="2086097" cy="48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Tipografía</a:t>
            </a:r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2ECA47A7-8992-56CB-5054-C83FFE5A57E6}"/>
              </a:ext>
            </a:extLst>
          </p:cNvPr>
          <p:cNvSpPr txBox="1">
            <a:spLocks/>
          </p:cNvSpPr>
          <p:nvPr/>
        </p:nvSpPr>
        <p:spPr>
          <a:xfrm>
            <a:off x="785500" y="1989203"/>
            <a:ext cx="79844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-Elegir un tipo (o tipos) de letra para nuestra aplicación.</a:t>
            </a:r>
          </a:p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-Establecer tamaño para los títulos, párrafos y otros elementos.</a:t>
            </a:r>
          </a:p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-Jerarquía de tipografía: títulos en negrita, párrafos en regular</a:t>
            </a:r>
          </a:p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-Espacio entre líneas y caracteres: line-</a:t>
            </a: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height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letter-spacing</a:t>
            </a:r>
            <a:endParaRPr lang="es-ES"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4452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debe contener?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3F26BC0B-C0E5-372C-053B-3CBF21E25B11}"/>
              </a:ext>
            </a:extLst>
          </p:cNvPr>
          <p:cNvSpPr txBox="1">
            <a:spLocks/>
          </p:cNvSpPr>
          <p:nvPr/>
        </p:nvSpPr>
        <p:spPr>
          <a:xfrm>
            <a:off x="3782808" y="1523687"/>
            <a:ext cx="1461984" cy="48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Tipografía</a:t>
            </a:r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2ECA47A7-8992-56CB-5054-C83FFE5A57E6}"/>
              </a:ext>
            </a:extLst>
          </p:cNvPr>
          <p:cNvSpPr txBox="1">
            <a:spLocks/>
          </p:cNvSpPr>
          <p:nvPr/>
        </p:nvSpPr>
        <p:spPr>
          <a:xfrm>
            <a:off x="785500" y="2000987"/>
            <a:ext cx="79844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¡Mucho cuidado con el color de letra y el contraste con el fondo! En general, fondos oscuros irán con letras claras y al revés.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CC4814-4096-FB13-5A98-56D4B35086AC}"/>
              </a:ext>
            </a:extLst>
          </p:cNvPr>
          <p:cNvSpPr/>
          <p:nvPr/>
        </p:nvSpPr>
        <p:spPr>
          <a:xfrm>
            <a:off x="2039257" y="3077028"/>
            <a:ext cx="2474542" cy="11538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E79AE1C-E2A6-3D7C-3D3C-B3370F70EAC0}"/>
              </a:ext>
            </a:extLst>
          </p:cNvPr>
          <p:cNvSpPr/>
          <p:nvPr/>
        </p:nvSpPr>
        <p:spPr>
          <a:xfrm>
            <a:off x="5604078" y="3060175"/>
            <a:ext cx="2570081" cy="1153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65096D-F3B7-9315-ED0A-E7ABF462402C}"/>
              </a:ext>
            </a:extLst>
          </p:cNvPr>
          <p:cNvSpPr txBox="1"/>
          <p:nvPr/>
        </p:nvSpPr>
        <p:spPr>
          <a:xfrm>
            <a:off x="2452841" y="3267779"/>
            <a:ext cx="1647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¿Crees que podrías leer un texto así?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B0FF51-1C21-A4D3-B818-5E583D89812A}"/>
              </a:ext>
            </a:extLst>
          </p:cNvPr>
          <p:cNvSpPr txBox="1"/>
          <p:nvPr/>
        </p:nvSpPr>
        <p:spPr>
          <a:xfrm>
            <a:off x="6065431" y="3284635"/>
            <a:ext cx="1647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¿Crees que podrías leer un texto así?</a:t>
            </a:r>
          </a:p>
        </p:txBody>
      </p:sp>
    </p:spTree>
    <p:extLst>
      <p:ext uri="{BB962C8B-B14F-4D97-AF65-F5344CB8AC3E}">
        <p14:creationId xmlns:p14="http://schemas.microsoft.com/office/powerpoint/2010/main" val="61736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debe contener?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3F26BC0B-C0E5-372C-053B-3CBF21E25B11}"/>
              </a:ext>
            </a:extLst>
          </p:cNvPr>
          <p:cNvSpPr txBox="1">
            <a:spLocks/>
          </p:cNvSpPr>
          <p:nvPr/>
        </p:nvSpPr>
        <p:spPr>
          <a:xfrm>
            <a:off x="3782808" y="1523687"/>
            <a:ext cx="1461984" cy="48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endParaRPr lang="es-ES"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CC4814-4096-FB13-5A98-56D4B35086AC}"/>
              </a:ext>
            </a:extLst>
          </p:cNvPr>
          <p:cNvSpPr/>
          <p:nvPr/>
        </p:nvSpPr>
        <p:spPr>
          <a:xfrm>
            <a:off x="1065381" y="2376495"/>
            <a:ext cx="2474542" cy="11538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E79AE1C-E2A6-3D7C-3D3C-B3370F70EAC0}"/>
              </a:ext>
            </a:extLst>
          </p:cNvPr>
          <p:cNvSpPr/>
          <p:nvPr/>
        </p:nvSpPr>
        <p:spPr>
          <a:xfrm>
            <a:off x="5415392" y="2374206"/>
            <a:ext cx="2570081" cy="1153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65096D-F3B7-9315-ED0A-E7ABF462402C}"/>
              </a:ext>
            </a:extLst>
          </p:cNvPr>
          <p:cNvSpPr txBox="1"/>
          <p:nvPr/>
        </p:nvSpPr>
        <p:spPr>
          <a:xfrm>
            <a:off x="1651800" y="2815919"/>
            <a:ext cx="16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¿Mejor así?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B0FF51-1C21-A4D3-B818-5E583D89812A}"/>
              </a:ext>
            </a:extLst>
          </p:cNvPr>
          <p:cNvSpPr txBox="1"/>
          <p:nvPr/>
        </p:nvSpPr>
        <p:spPr>
          <a:xfrm>
            <a:off x="6232346" y="2797253"/>
            <a:ext cx="807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¿Y así?</a:t>
            </a:r>
          </a:p>
        </p:txBody>
      </p:sp>
    </p:spTree>
    <p:extLst>
      <p:ext uri="{BB962C8B-B14F-4D97-AF65-F5344CB8AC3E}">
        <p14:creationId xmlns:p14="http://schemas.microsoft.com/office/powerpoint/2010/main" val="42292460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374</Words>
  <Application>Microsoft Office PowerPoint</Application>
  <PresentationFormat>Presentación en pantalla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Simple Light</vt:lpstr>
      <vt:lpstr>Introducción al desarrollo de interfaces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SANZ MOYA, JUAN</cp:lastModifiedBy>
  <cp:revision>56</cp:revision>
  <dcterms:modified xsi:type="dcterms:W3CDTF">2024-09-17T21:42:42Z</dcterms:modified>
</cp:coreProperties>
</file>