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A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11" d="100"/>
          <a:sy n="111" d="100"/>
        </p:scale>
        <p:origin x="62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8AC5-06FD-DB00-9160-F2055C49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8D290-811A-1478-DE03-34ED514EA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E8938-CD98-53FC-2506-CAB98AE7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93C6-629D-4C1B-9459-A830907F72B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369B4-9D69-795D-76E8-58E18945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DD1A-5FF4-FAC8-14AB-BE7F8808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6E09-0FDD-42D0-956F-EBEF0E2C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9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AE45-EB5B-3D18-D5C1-41FE1D47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D00A8-C3AC-4336-C397-E33CADA97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09B3-6420-1DF9-0B0E-B6CC99D5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93C6-629D-4C1B-9459-A830907F72B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EA52A-349C-5987-9471-7221DD1C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FBA2-36A6-4D14-124D-3EEF0B59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6E09-0FDD-42D0-956F-EBEF0E2C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A4F58-3B00-3DE1-8F3F-DBCD98175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0776D-6924-E48C-1C53-FFA05B97F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AFEF3-EF02-23D4-A4D8-D6E6C9A7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93C6-629D-4C1B-9459-A830907F72B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B780C-871C-1BD3-0FB3-37F24D90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5FBA9-E97C-7F05-B708-393D0BF3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6E09-0FDD-42D0-956F-EBEF0E2C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9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B448-DE27-BC6A-9726-C0F806C2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028D-999E-D4BB-57D1-A08D2E0F4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38FA0-FD85-AFE7-E635-07896C46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93C6-629D-4C1B-9459-A830907F72B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39E2-7BB6-D127-BE69-E60FBD08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1D3DC-3E6A-2E40-09D1-92C1984A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6E09-0FDD-42D0-956F-EBEF0E2C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6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2D3D-E3A6-40AE-382B-33624D24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18C39-3C6F-4E25-3E5A-63F0D6168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766FF-4CD0-2D15-9452-6F9CF81C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93C6-629D-4C1B-9459-A830907F72B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3CAC-46E9-CD35-DDD0-715785AB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64C9-B26B-6001-A804-A7A5642A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6E09-0FDD-42D0-956F-EBEF0E2C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E879-B8CE-13FC-04F2-CD3B3729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4A37-FB91-3303-4802-542D4A47F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CC297-E4C2-7643-E99F-2247119C2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2E94D-1D96-7D5F-B573-3B807511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93C6-629D-4C1B-9459-A830907F72B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564F6-EBCE-3375-EE04-BE9DDEF9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EF427-AFC3-FEDA-744B-20DA0828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6E09-0FDD-42D0-956F-EBEF0E2C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9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46EB-B1B7-68C1-1D3A-B3775D44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3D12B-4B35-3F0D-8A50-A24CFFDE8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081CD-17D7-FEB4-7F0E-904342254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D8CDB-F898-92BB-0514-9366618C9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3EA31-F088-BA0F-11EF-12A4D0800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E65FC-914C-6FC1-B033-B8901285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93C6-629D-4C1B-9459-A830907F72B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481A9-57D0-E214-7326-9E91B6A4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8D827-3061-6F92-2646-95B65314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6E09-0FDD-42D0-956F-EBEF0E2C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7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E275-EDE0-0703-A121-D3BCE71A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3BC20-B6A8-5403-8ADF-F33304BB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93C6-629D-4C1B-9459-A830907F72B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B031-5529-9BC6-BF67-65218C15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9E608-3FDE-B045-C3E7-4F0D5512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6E09-0FDD-42D0-956F-EBEF0E2C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0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B9406-A791-371E-096D-023BB260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93C6-629D-4C1B-9459-A830907F72B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79302-E74B-7699-8823-42131AFA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25AE8-3404-6383-0682-961C9071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6E09-0FDD-42D0-956F-EBEF0E2C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0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71A7-2409-D448-4D82-F0832812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120C-8EC3-1E73-685C-8F3904DA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D6DC4-AC81-07C2-2127-D795D1561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74417-EC71-B904-B2B3-F0BCF96B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93C6-629D-4C1B-9459-A830907F72B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510FD-6CAB-7EFE-7314-DABEAEDD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9EFA-7C8D-A2FD-53F0-1306D054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6E09-0FDD-42D0-956F-EBEF0E2C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0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1B9D-2A1C-EC6D-E03D-61AAB566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3B52A-EACA-FE1F-96F3-501D28AD0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E4831-670B-98EE-9C2B-B65FDF3CC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165CD-C8F8-F736-4023-626FE6A6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93C6-629D-4C1B-9459-A830907F72B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FAFE2-7A62-C0D3-CB3C-E330E5DF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D4192-08AD-2B6E-1F92-92D61C46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6E09-0FDD-42D0-956F-EBEF0E2C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1DF4F-03E5-D567-1D1B-5DC1B992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72EA2-AA39-959D-5B25-0F75B82BE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26684-61B2-CC31-0F35-2D163A923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A93C6-629D-4C1B-9459-A830907F72B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25744-3E01-D63D-F51F-69B3564E0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552D3-01C7-11BF-91C9-13F92E992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6E09-0FDD-42D0-956F-EBEF0E2C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5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DAC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0370D23-20D9-07B4-1A4A-71D74A30CC52}"/>
              </a:ext>
            </a:extLst>
          </p:cNvPr>
          <p:cNvGrpSpPr/>
          <p:nvPr/>
        </p:nvGrpSpPr>
        <p:grpSpPr>
          <a:xfrm>
            <a:off x="4237702" y="1505875"/>
            <a:ext cx="3716593" cy="3729803"/>
            <a:chOff x="4237702" y="1505875"/>
            <a:chExt cx="3716593" cy="37298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7DF97B-643C-9743-EA97-D89CEDDEF7A2}"/>
                </a:ext>
              </a:extLst>
            </p:cNvPr>
            <p:cNvSpPr/>
            <p:nvPr/>
          </p:nvSpPr>
          <p:spPr>
            <a:xfrm>
              <a:off x="4289323" y="1622323"/>
              <a:ext cx="3613355" cy="36133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ue silhouette of a bull&#10;&#10;Description automatically generated with medium confidence">
              <a:extLst>
                <a:ext uri="{FF2B5EF4-FFF2-40B4-BE49-F238E27FC236}">
                  <a16:creationId xmlns:a16="http://schemas.microsoft.com/office/drawing/2014/main" id="{466A8C2C-6FE0-7C3F-7E41-5F56C99A1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0517" y="1505875"/>
              <a:ext cx="2810965" cy="210748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6BB2EB-52ED-9F4B-46C0-84F48D2BCF48}"/>
                </a:ext>
              </a:extLst>
            </p:cNvPr>
            <p:cNvSpPr txBox="1"/>
            <p:nvPr/>
          </p:nvSpPr>
          <p:spPr>
            <a:xfrm>
              <a:off x="4237702" y="3335593"/>
              <a:ext cx="37165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7200" dirty="0">
                  <a:solidFill>
                    <a:srgbClr val="03DAC5"/>
                  </a:solidFill>
                  <a:latin typeface="Bahnschrift Light Condensed" panose="020B0502040204020203" pitchFamily="34" charset="0"/>
                </a:rPr>
                <a:t>STOCKLY</a:t>
              </a:r>
              <a:endParaRPr lang="en-US" sz="7200" dirty="0">
                <a:solidFill>
                  <a:srgbClr val="03DAC5"/>
                </a:solidFill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80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DAC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4BE0-DE13-9DE0-FEE9-6DC1E7E7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latin typeface="Bahnschrift SemiCondensed" panose="020B0502040204020203" pitchFamily="34" charset="0"/>
              </a:rPr>
              <a:t>Key</a:t>
            </a:r>
            <a:r>
              <a:rPr lang="nl-BE" dirty="0">
                <a:latin typeface="Bahnschrift SemiCondensed" panose="020B0502040204020203" pitchFamily="34" charset="0"/>
              </a:rPr>
              <a:t> </a:t>
            </a:r>
            <a:r>
              <a:rPr lang="nl-BE" dirty="0" err="1">
                <a:latin typeface="Bahnschrift SemiCondensed" panose="020B0502040204020203" pitchFamily="34" charset="0"/>
              </a:rPr>
              <a:t>Problems</a:t>
            </a:r>
            <a:r>
              <a:rPr lang="nl-BE" dirty="0">
                <a:latin typeface="Bahnschrift SemiCondensed" panose="020B0502040204020203" pitchFamily="34" charset="0"/>
              </a:rPr>
              <a:t> in Retail </a:t>
            </a:r>
            <a:r>
              <a:rPr lang="nl-BE" dirty="0" err="1">
                <a:latin typeface="Bahnschrift SemiCondensed" panose="020B0502040204020203" pitchFamily="34" charset="0"/>
              </a:rPr>
              <a:t>Investing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4E2F-C6A2-C3AE-0F40-0F6265D3A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5665"/>
            <a:ext cx="3079952" cy="3871298"/>
          </a:xfrm>
        </p:spPr>
        <p:txBody>
          <a:bodyPr>
            <a:normAutofit/>
          </a:bodyPr>
          <a:lstStyle/>
          <a:p>
            <a:r>
              <a:rPr lang="nl-BE" sz="1600" dirty="0">
                <a:latin typeface="Bahnschrift Light SemiCondensed" panose="020B0502040204020203" pitchFamily="34" charset="0"/>
              </a:rPr>
              <a:t>SEC </a:t>
            </a:r>
            <a:r>
              <a:rPr lang="nl-BE" sz="1600" dirty="0" err="1">
                <a:latin typeface="Bahnschrift Light SemiCondensed" panose="020B0502040204020203" pitchFamily="34" charset="0"/>
              </a:rPr>
              <a:t>filings</a:t>
            </a:r>
            <a:r>
              <a:rPr lang="nl-BE" sz="1600" dirty="0">
                <a:latin typeface="Bahnschrift Light SemiCondensed" panose="020B0502040204020203" pitchFamily="34" charset="0"/>
              </a:rPr>
              <a:t> are </a:t>
            </a:r>
            <a:r>
              <a:rPr lang="nl-BE" sz="1600" dirty="0" err="1">
                <a:latin typeface="Bahnschrift Light SemiCondensed" panose="020B0502040204020203" pitchFamily="34" charset="0"/>
              </a:rPr>
              <a:t>dense</a:t>
            </a:r>
            <a:r>
              <a:rPr lang="nl-BE" sz="1600" dirty="0">
                <a:latin typeface="Bahnschrift Light SemiCondensed" panose="020B0502040204020203" pitchFamily="34" charset="0"/>
              </a:rPr>
              <a:t> </a:t>
            </a:r>
            <a:r>
              <a:rPr lang="nl-BE" sz="1600" dirty="0" err="1">
                <a:latin typeface="Bahnschrift Light SemiCondensed" panose="020B0502040204020203" pitchFamily="34" charset="0"/>
              </a:rPr>
              <a:t>and</a:t>
            </a:r>
            <a:r>
              <a:rPr lang="nl-BE" sz="1600" dirty="0">
                <a:latin typeface="Bahnschrift Light SemiCondensed" panose="020B0502040204020203" pitchFamily="34" charset="0"/>
              </a:rPr>
              <a:t> </a:t>
            </a:r>
            <a:r>
              <a:rPr lang="nl-BE" sz="1600" dirty="0" err="1">
                <a:latin typeface="Bahnschrift Light SemiCondensed" panose="020B0502040204020203" pitchFamily="34" charset="0"/>
              </a:rPr>
              <a:t>complicated</a:t>
            </a:r>
            <a:endParaRPr lang="nl-BE" sz="1600" dirty="0">
              <a:latin typeface="Bahnschrift Light SemiCondensed" panose="020B0502040204020203" pitchFamily="34" charset="0"/>
            </a:endParaRPr>
          </a:p>
          <a:p>
            <a:r>
              <a:rPr lang="nl-BE" sz="1600" dirty="0" err="1">
                <a:latin typeface="Bahnschrift Light SemiCondensed" panose="020B0502040204020203" pitchFamily="34" charset="0"/>
              </a:rPr>
              <a:t>Following</a:t>
            </a:r>
            <a:r>
              <a:rPr lang="nl-BE" sz="1600" dirty="0">
                <a:latin typeface="Bahnschrift Light SemiCondensed" panose="020B0502040204020203" pitchFamily="34" charset="0"/>
              </a:rPr>
              <a:t> </a:t>
            </a:r>
            <a:r>
              <a:rPr lang="nl-BE" sz="1600" dirty="0" err="1">
                <a:latin typeface="Bahnschrift Light SemiCondensed" panose="020B0502040204020203" pitchFamily="34" charset="0"/>
              </a:rPr>
              <a:t>news</a:t>
            </a:r>
            <a:r>
              <a:rPr lang="nl-BE" sz="1600" dirty="0">
                <a:latin typeface="Bahnschrift Light SemiCondensed" panose="020B0502040204020203" pitchFamily="34" charset="0"/>
              </a:rPr>
              <a:t> on multiple stocks is time </a:t>
            </a:r>
            <a:r>
              <a:rPr lang="nl-BE" sz="1600" dirty="0" err="1">
                <a:latin typeface="Bahnschrift Light SemiCondensed" panose="020B0502040204020203" pitchFamily="34" charset="0"/>
              </a:rPr>
              <a:t>consuming</a:t>
            </a:r>
            <a:endParaRPr lang="nl-BE" sz="1600" dirty="0">
              <a:latin typeface="Bahnschrift Light SemiCondensed" panose="020B0502040204020203" pitchFamily="34" charset="0"/>
            </a:endParaRPr>
          </a:p>
          <a:p>
            <a:r>
              <a:rPr lang="nl-BE" sz="1600" dirty="0" err="1">
                <a:latin typeface="Bahnschrift Light SemiCondensed" panose="020B0502040204020203" pitchFamily="34" charset="0"/>
              </a:rPr>
              <a:t>Biases</a:t>
            </a:r>
            <a:r>
              <a:rPr lang="nl-BE" sz="1600" dirty="0">
                <a:latin typeface="Bahnschrift Light SemiCondensed" panose="020B0502040204020203" pitchFamily="34" charset="0"/>
              </a:rPr>
              <a:t> </a:t>
            </a:r>
            <a:r>
              <a:rPr lang="nl-BE" sz="1600" dirty="0" err="1">
                <a:latin typeface="Bahnschrift Light SemiCondensed" panose="020B0502040204020203" pitchFamily="34" charset="0"/>
              </a:rPr>
              <a:t>arise</a:t>
            </a:r>
            <a:r>
              <a:rPr lang="nl-BE" sz="1600" dirty="0">
                <a:latin typeface="Bahnschrift Light SemiCondensed" panose="020B0502040204020203" pitchFamily="34" charset="0"/>
              </a:rPr>
              <a:t> </a:t>
            </a:r>
            <a:r>
              <a:rPr lang="nl-BE" sz="1600" dirty="0" err="1">
                <a:latin typeface="Bahnschrift Light SemiCondensed" panose="020B0502040204020203" pitchFamily="34" charset="0"/>
              </a:rPr>
              <a:t>from</a:t>
            </a:r>
            <a:r>
              <a:rPr lang="nl-BE" sz="1600" dirty="0">
                <a:latin typeface="Bahnschrift Light SemiCondensed" panose="020B0502040204020203" pitchFamily="34" charset="0"/>
              </a:rPr>
              <a:t> </a:t>
            </a:r>
            <a:r>
              <a:rPr lang="nl-BE" sz="1600" dirty="0" err="1">
                <a:latin typeface="Bahnschrift Light SemiCondensed" panose="020B0502040204020203" pitchFamily="34" charset="0"/>
              </a:rPr>
              <a:t>only</a:t>
            </a:r>
            <a:r>
              <a:rPr lang="nl-BE" sz="1600" dirty="0">
                <a:latin typeface="Bahnschrift Light SemiCondensed" panose="020B0502040204020203" pitchFamily="34" charset="0"/>
              </a:rPr>
              <a:t> </a:t>
            </a:r>
            <a:r>
              <a:rPr lang="nl-BE" sz="1600" dirty="0" err="1">
                <a:latin typeface="Bahnschrift Light SemiCondensed" panose="020B0502040204020203" pitchFamily="34" charset="0"/>
              </a:rPr>
              <a:t>focusing</a:t>
            </a:r>
            <a:r>
              <a:rPr lang="nl-BE" sz="1600" dirty="0">
                <a:latin typeface="Bahnschrift Light SemiCondensed" panose="020B0502040204020203" pitchFamily="34" charset="0"/>
              </a:rPr>
              <a:t> on </a:t>
            </a:r>
            <a:r>
              <a:rPr lang="nl-BE" sz="1600" dirty="0" err="1">
                <a:latin typeface="Bahnschrift Light SemiCondensed" panose="020B0502040204020203" pitchFamily="34" charset="0"/>
              </a:rPr>
              <a:t>the</a:t>
            </a:r>
            <a:r>
              <a:rPr lang="nl-BE" sz="1600" dirty="0">
                <a:latin typeface="Bahnschrift Light SemiCondensed" panose="020B0502040204020203" pitchFamily="34" charset="0"/>
              </a:rPr>
              <a:t> most “</a:t>
            </a:r>
            <a:r>
              <a:rPr lang="nl-BE" sz="1600" dirty="0" err="1">
                <a:latin typeface="Bahnschrift Light SemiCondensed" panose="020B0502040204020203" pitchFamily="34" charset="0"/>
              </a:rPr>
              <a:t>talked</a:t>
            </a:r>
            <a:r>
              <a:rPr lang="nl-BE" sz="1600" dirty="0">
                <a:latin typeface="Bahnschrift Light SemiCondensed" panose="020B0502040204020203" pitchFamily="34" charset="0"/>
              </a:rPr>
              <a:t> </a:t>
            </a:r>
            <a:r>
              <a:rPr lang="nl-BE" sz="1600" dirty="0" err="1">
                <a:latin typeface="Bahnschrift Light SemiCondensed" panose="020B0502040204020203" pitchFamily="34" charset="0"/>
              </a:rPr>
              <a:t>about</a:t>
            </a:r>
            <a:r>
              <a:rPr lang="nl-BE" sz="1600" dirty="0">
                <a:latin typeface="Bahnschrift Light SemiCondensed" panose="020B0502040204020203" pitchFamily="34" charset="0"/>
              </a:rPr>
              <a:t>” </a:t>
            </a:r>
            <a:r>
              <a:rPr lang="nl-BE" sz="1600" dirty="0" err="1">
                <a:latin typeface="Bahnschrift Light SemiCondensed" panose="020B0502040204020203" pitchFamily="34" charset="0"/>
              </a:rPr>
              <a:t>news</a:t>
            </a:r>
            <a:endParaRPr lang="en-US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5870FC-6F48-E638-23CF-8EB1E65B686A}"/>
              </a:ext>
            </a:extLst>
          </p:cNvPr>
          <p:cNvSpPr/>
          <p:nvPr/>
        </p:nvSpPr>
        <p:spPr>
          <a:xfrm>
            <a:off x="838200" y="1690688"/>
            <a:ext cx="3079952" cy="511738"/>
          </a:xfrm>
          <a:prstGeom prst="roundRect">
            <a:avLst/>
          </a:prstGeom>
          <a:solidFill>
            <a:srgbClr val="03D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Lots of </a:t>
            </a:r>
            <a:r>
              <a:rPr lang="nl-BE" dirty="0" err="1">
                <a:solidFill>
                  <a:schemeClr val="tx1"/>
                </a:solidFill>
              </a:rPr>
              <a:t>Textual</a:t>
            </a:r>
            <a:r>
              <a:rPr lang="nl-BE" dirty="0">
                <a:solidFill>
                  <a:schemeClr val="tx1"/>
                </a:solidFill>
              </a:rPr>
              <a:t> Data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812FF2-3660-C18D-ECEB-59520D7BB047}"/>
              </a:ext>
            </a:extLst>
          </p:cNvPr>
          <p:cNvGrpSpPr/>
          <p:nvPr/>
        </p:nvGrpSpPr>
        <p:grpSpPr>
          <a:xfrm>
            <a:off x="4296697" y="1690688"/>
            <a:ext cx="3079953" cy="4486275"/>
            <a:chOff x="3900949" y="1690688"/>
            <a:chExt cx="2858729" cy="4486275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2E29308B-04DA-5246-4A3A-9CC134C4D15A}"/>
                </a:ext>
              </a:extLst>
            </p:cNvPr>
            <p:cNvSpPr txBox="1">
              <a:spLocks/>
            </p:cNvSpPr>
            <p:nvPr/>
          </p:nvSpPr>
          <p:spPr>
            <a:xfrm>
              <a:off x="3900949" y="2305665"/>
              <a:ext cx="2858729" cy="38712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nl-BE" sz="1600" dirty="0">
                  <a:latin typeface="Bahnschrift Light SemiCondensed" panose="020B0502040204020203" pitchFamily="34" charset="0"/>
                </a:rPr>
                <a:t>Returns data is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inherently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noisy</a:t>
              </a:r>
              <a:endParaRPr lang="nl-BE" sz="1600" dirty="0">
                <a:latin typeface="Bahnschrift Light SemiCondensed" panose="020B0502040204020203" pitchFamily="34" charset="0"/>
              </a:endParaRPr>
            </a:p>
            <a:p>
              <a:r>
                <a:rPr lang="nl-BE" sz="1600" dirty="0">
                  <a:latin typeface="Bahnschrift Light SemiCondensed" panose="020B0502040204020203" pitchFamily="34" charset="0"/>
                </a:rPr>
                <a:t>Technical analysis,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while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common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among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retail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investors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, is proven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to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be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unreliable</a:t>
              </a:r>
              <a:endParaRPr lang="nl-BE" sz="1600" dirty="0">
                <a:latin typeface="Bahnschrift Light SemiCondensed" panose="020B0502040204020203" pitchFamily="34" charset="0"/>
              </a:endParaRPr>
            </a:p>
            <a:p>
              <a:r>
                <a:rPr lang="nl-BE" sz="1600" dirty="0">
                  <a:latin typeface="Bahnschrift Light SemiCondensed" panose="020B0502040204020203" pitchFamily="34" charset="0"/>
                </a:rPr>
                <a:t>Limited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know-how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on time-series analysis</a:t>
              </a:r>
              <a:endParaRPr lang="en-US" sz="16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B19EBE4-8B64-ECA2-93A2-ECA7978E2A5E}"/>
                </a:ext>
              </a:extLst>
            </p:cNvPr>
            <p:cNvSpPr/>
            <p:nvPr/>
          </p:nvSpPr>
          <p:spPr>
            <a:xfrm>
              <a:off x="3900949" y="1690688"/>
              <a:ext cx="2858729" cy="511738"/>
            </a:xfrm>
            <a:prstGeom prst="roundRect">
              <a:avLst/>
            </a:prstGeom>
            <a:solidFill>
              <a:srgbClr val="03D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>
                  <a:solidFill>
                    <a:schemeClr val="tx1"/>
                  </a:solidFill>
                </a:rPr>
                <a:t>Lots of Returns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F8B57AB-75A6-A9B9-111F-14FD2E6DF2A1}"/>
              </a:ext>
            </a:extLst>
          </p:cNvPr>
          <p:cNvGrpSpPr/>
          <p:nvPr/>
        </p:nvGrpSpPr>
        <p:grpSpPr>
          <a:xfrm>
            <a:off x="7755195" y="1690688"/>
            <a:ext cx="3079953" cy="4486275"/>
            <a:chOff x="6963698" y="1690688"/>
            <a:chExt cx="2858729" cy="4486275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979A26F4-A349-FD6F-1D42-25EC8BACB2EA}"/>
                </a:ext>
              </a:extLst>
            </p:cNvPr>
            <p:cNvSpPr txBox="1">
              <a:spLocks/>
            </p:cNvSpPr>
            <p:nvPr/>
          </p:nvSpPr>
          <p:spPr>
            <a:xfrm>
              <a:off x="6963698" y="2305665"/>
              <a:ext cx="2858729" cy="38712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nl-BE" sz="1600" dirty="0">
                  <a:latin typeface="Bahnschrift Light SemiCondensed" panose="020B0502040204020203" pitchFamily="34" charset="0"/>
                </a:rPr>
                <a:t>Retail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investors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have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limited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access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to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data-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driven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market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models</a:t>
              </a:r>
              <a:endParaRPr lang="nl-BE" sz="1600" dirty="0">
                <a:latin typeface="Bahnschrift Light SemiCondensed" panose="020B0502040204020203" pitchFamily="34" charset="0"/>
              </a:endParaRPr>
            </a:p>
            <a:p>
              <a:r>
                <a:rPr lang="nl-BE" sz="1600" dirty="0" err="1">
                  <a:latin typeface="Bahnschrift Light SemiCondensed" panose="020B0502040204020203" pitchFamily="34" charset="0"/>
                </a:rPr>
                <a:t>Objective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models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can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enhance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the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retail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investing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experience</a:t>
              </a:r>
              <a:endParaRPr lang="nl-BE" sz="1600" dirty="0">
                <a:latin typeface="Bahnschrift Light SemiCondensed" panose="020B0502040204020203" pitchFamily="34" charset="0"/>
              </a:endParaRPr>
            </a:p>
            <a:p>
              <a:r>
                <a:rPr lang="nl-BE" sz="1600" dirty="0">
                  <a:latin typeface="Bahnschrift Light SemiCondensed" panose="020B0502040204020203" pitchFamily="34" charset="0"/>
                </a:rPr>
                <a:t>Retail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investors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are well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suited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for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mid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-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to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long-term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models</a:t>
              </a:r>
              <a:endParaRPr lang="en-US" sz="16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DE96D27-9BB8-58C3-E6C5-A9DC2C9BAE24}"/>
                </a:ext>
              </a:extLst>
            </p:cNvPr>
            <p:cNvSpPr/>
            <p:nvPr/>
          </p:nvSpPr>
          <p:spPr>
            <a:xfrm>
              <a:off x="6963698" y="1690688"/>
              <a:ext cx="2858729" cy="511738"/>
            </a:xfrm>
            <a:prstGeom prst="roundRect">
              <a:avLst/>
            </a:prstGeom>
            <a:solidFill>
              <a:srgbClr val="03D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>
                  <a:solidFill>
                    <a:schemeClr val="tx1"/>
                  </a:solidFill>
                </a:rPr>
                <a:t>Quant </a:t>
              </a:r>
              <a:r>
                <a:rPr lang="nl-BE" dirty="0" err="1">
                  <a:solidFill>
                    <a:schemeClr val="tx1"/>
                  </a:solidFill>
                </a:rPr>
                <a:t>Models</a:t>
              </a:r>
              <a:r>
                <a:rPr lang="nl-BE" dirty="0">
                  <a:solidFill>
                    <a:schemeClr val="tx1"/>
                  </a:solidFill>
                </a:rPr>
                <a:t> are Gate </a:t>
              </a:r>
              <a:r>
                <a:rPr lang="nl-BE" dirty="0" err="1">
                  <a:solidFill>
                    <a:schemeClr val="tx1"/>
                  </a:solidFill>
                </a:rPr>
                <a:t>Kept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46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DAC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4BE0-DE13-9DE0-FEE9-6DC1E7E7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Bahnschrift SemiCondensed" panose="020B0502040204020203" pitchFamily="34" charset="0"/>
              </a:rPr>
              <a:t>How We </a:t>
            </a:r>
            <a:r>
              <a:rPr lang="nl-BE" dirty="0" err="1">
                <a:latin typeface="Bahnschrift SemiCondensed" panose="020B0502040204020203" pitchFamily="34" charset="0"/>
              </a:rPr>
              <a:t>Solve</a:t>
            </a:r>
            <a:r>
              <a:rPr lang="nl-BE" dirty="0">
                <a:latin typeface="Bahnschrift SemiCondensed" panose="020B0502040204020203" pitchFamily="34" charset="0"/>
              </a:rPr>
              <a:t> </a:t>
            </a:r>
            <a:r>
              <a:rPr lang="nl-BE" dirty="0" err="1">
                <a:latin typeface="Bahnschrift SemiCondensed" panose="020B0502040204020203" pitchFamily="34" charset="0"/>
              </a:rPr>
              <a:t>This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4E2F-C6A2-C3AE-0F40-0F6265D3A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5665"/>
            <a:ext cx="3079952" cy="3871298"/>
          </a:xfrm>
        </p:spPr>
        <p:txBody>
          <a:bodyPr>
            <a:normAutofit/>
          </a:bodyPr>
          <a:lstStyle/>
          <a:p>
            <a:r>
              <a:rPr lang="nl-BE" sz="1600" dirty="0">
                <a:latin typeface="Bahnschrift Light SemiCondensed" panose="020B0502040204020203" pitchFamily="34" charset="0"/>
              </a:rPr>
              <a:t>Advances in NLP, </a:t>
            </a:r>
            <a:r>
              <a:rPr lang="nl-BE" sz="1600" dirty="0" err="1">
                <a:latin typeface="Bahnschrift Light SemiCondensed" panose="020B0502040204020203" pitchFamily="34" charset="0"/>
              </a:rPr>
              <a:t>specifically</a:t>
            </a:r>
            <a:r>
              <a:rPr lang="nl-BE" sz="1600" dirty="0">
                <a:latin typeface="Bahnschrift Light SemiCondensed" panose="020B0502040204020203" pitchFamily="34" charset="0"/>
              </a:rPr>
              <a:t> </a:t>
            </a:r>
            <a:r>
              <a:rPr lang="nl-BE" sz="1600" dirty="0" err="1">
                <a:latin typeface="Bahnschrift Light SemiCondensed" panose="020B0502040204020203" pitchFamily="34" charset="0"/>
              </a:rPr>
              <a:t>LLMs</a:t>
            </a:r>
            <a:r>
              <a:rPr lang="nl-BE" sz="1600" dirty="0">
                <a:latin typeface="Bahnschrift Light SemiCondensed" panose="020B0502040204020203" pitchFamily="34" charset="0"/>
              </a:rPr>
              <a:t>, </a:t>
            </a:r>
            <a:r>
              <a:rPr lang="nl-BE" sz="1600" dirty="0" err="1">
                <a:latin typeface="Bahnschrift Light SemiCondensed" panose="020B0502040204020203" pitchFamily="34" charset="0"/>
              </a:rPr>
              <a:t>allow</a:t>
            </a:r>
            <a:r>
              <a:rPr lang="nl-BE" sz="1600" dirty="0">
                <a:latin typeface="Bahnschrift Light SemiCondensed" panose="020B0502040204020203" pitchFamily="34" charset="0"/>
              </a:rPr>
              <a:t> </a:t>
            </a:r>
            <a:r>
              <a:rPr lang="nl-BE" sz="1600" dirty="0" err="1">
                <a:latin typeface="Bahnschrift Light SemiCondensed" panose="020B0502040204020203" pitchFamily="34" charset="0"/>
              </a:rPr>
              <a:t>us</a:t>
            </a:r>
            <a:r>
              <a:rPr lang="nl-BE" sz="1600" dirty="0">
                <a:latin typeface="Bahnschrift Light SemiCondensed" panose="020B0502040204020203" pitchFamily="34" charset="0"/>
              </a:rPr>
              <a:t> </a:t>
            </a:r>
            <a:r>
              <a:rPr lang="nl-BE" sz="1600" dirty="0" err="1">
                <a:latin typeface="Bahnschrift Light SemiCondensed" panose="020B0502040204020203" pitchFamily="34" charset="0"/>
              </a:rPr>
              <a:t>to</a:t>
            </a:r>
            <a:r>
              <a:rPr lang="nl-BE" sz="1600" dirty="0">
                <a:latin typeface="Bahnschrift Light SemiCondensed" panose="020B0502040204020203" pitchFamily="34" charset="0"/>
              </a:rPr>
              <a:t> </a:t>
            </a:r>
            <a:r>
              <a:rPr lang="nl-BE" sz="1600" dirty="0" err="1">
                <a:latin typeface="Bahnschrift Light SemiCondensed" panose="020B0502040204020203" pitchFamily="34" charset="0"/>
              </a:rPr>
              <a:t>process</a:t>
            </a:r>
            <a:r>
              <a:rPr lang="nl-BE" sz="1600" dirty="0">
                <a:latin typeface="Bahnschrift Light SemiCondensed" panose="020B0502040204020203" pitchFamily="34" charset="0"/>
              </a:rPr>
              <a:t> large </a:t>
            </a:r>
            <a:r>
              <a:rPr lang="nl-BE" sz="1600" dirty="0" err="1">
                <a:latin typeface="Bahnschrift Light SemiCondensed" panose="020B0502040204020203" pitchFamily="34" charset="0"/>
              </a:rPr>
              <a:t>amounts</a:t>
            </a:r>
            <a:r>
              <a:rPr lang="nl-BE" sz="1600" dirty="0">
                <a:latin typeface="Bahnschrift Light SemiCondensed" panose="020B0502040204020203" pitchFamily="34" charset="0"/>
              </a:rPr>
              <a:t> of </a:t>
            </a:r>
            <a:r>
              <a:rPr lang="nl-BE" sz="1600" dirty="0" err="1">
                <a:latin typeface="Bahnschrift Light SemiCondensed" panose="020B0502040204020203" pitchFamily="34" charset="0"/>
              </a:rPr>
              <a:t>textual</a:t>
            </a:r>
            <a:r>
              <a:rPr lang="nl-BE" sz="1600" dirty="0">
                <a:latin typeface="Bahnschrift Light SemiCondensed" panose="020B0502040204020203" pitchFamily="34" charset="0"/>
              </a:rPr>
              <a:t> data</a:t>
            </a: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LLMs allow a simplification of dense and complex documents, such as 10-K and 10-Q SEC filings</a:t>
            </a: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Summarizing news feeds saves time and allows users to focus on the articles which are the most relevant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5870FC-6F48-E638-23CF-8EB1E65B686A}"/>
              </a:ext>
            </a:extLst>
          </p:cNvPr>
          <p:cNvSpPr/>
          <p:nvPr/>
        </p:nvSpPr>
        <p:spPr>
          <a:xfrm>
            <a:off x="838200" y="1690688"/>
            <a:ext cx="3079952" cy="511738"/>
          </a:xfrm>
          <a:prstGeom prst="roundRect">
            <a:avLst/>
          </a:prstGeom>
          <a:solidFill>
            <a:srgbClr val="03D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LLM Interface </a:t>
            </a:r>
            <a:r>
              <a:rPr lang="nl-BE" dirty="0" err="1">
                <a:solidFill>
                  <a:schemeClr val="tx1"/>
                </a:solidFill>
              </a:rPr>
              <a:t>to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812FF2-3660-C18D-ECEB-59520D7BB047}"/>
              </a:ext>
            </a:extLst>
          </p:cNvPr>
          <p:cNvGrpSpPr/>
          <p:nvPr/>
        </p:nvGrpSpPr>
        <p:grpSpPr>
          <a:xfrm>
            <a:off x="4296697" y="1690688"/>
            <a:ext cx="3079953" cy="4486275"/>
            <a:chOff x="3900949" y="1690688"/>
            <a:chExt cx="2858729" cy="4486275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2E29308B-04DA-5246-4A3A-9CC134C4D15A}"/>
                </a:ext>
              </a:extLst>
            </p:cNvPr>
            <p:cNvSpPr txBox="1">
              <a:spLocks/>
            </p:cNvSpPr>
            <p:nvPr/>
          </p:nvSpPr>
          <p:spPr>
            <a:xfrm>
              <a:off x="3900949" y="2305665"/>
              <a:ext cx="2858729" cy="38712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nl-BE" sz="1600" dirty="0">
                  <a:latin typeface="Bahnschrift Light SemiCondensed" panose="020B0502040204020203" pitchFamily="34" charset="0"/>
                </a:rPr>
                <a:t>Users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can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request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custom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analyses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and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charts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on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price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, volume … data</a:t>
              </a:r>
            </a:p>
            <a:p>
              <a:r>
                <a:rPr lang="nl-BE" sz="1600" dirty="0">
                  <a:latin typeface="Bahnschrift Light SemiCondensed" panose="020B0502040204020203" pitchFamily="34" charset="0"/>
                </a:rPr>
                <a:t>Users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can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request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risk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metrics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about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their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holdings</a:t>
              </a:r>
            </a:p>
            <a:p>
              <a:r>
                <a:rPr lang="nl-BE" sz="1600" dirty="0">
                  <a:latin typeface="Bahnschrift Light SemiCondensed" panose="020B0502040204020203" pitchFamily="34" charset="0"/>
                </a:rPr>
                <a:t>Users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can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access information on cross-asset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correlations</a:t>
              </a:r>
              <a:endParaRPr lang="en-US" sz="16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B19EBE4-8B64-ECA2-93A2-ECA7978E2A5E}"/>
                </a:ext>
              </a:extLst>
            </p:cNvPr>
            <p:cNvSpPr/>
            <p:nvPr/>
          </p:nvSpPr>
          <p:spPr>
            <a:xfrm>
              <a:off x="3900949" y="1690688"/>
              <a:ext cx="2858729" cy="511738"/>
            </a:xfrm>
            <a:prstGeom prst="roundRect">
              <a:avLst/>
            </a:prstGeom>
            <a:solidFill>
              <a:srgbClr val="03D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err="1">
                  <a:solidFill>
                    <a:schemeClr val="tx1"/>
                  </a:solidFill>
                </a:rPr>
                <a:t>Custom</a:t>
              </a:r>
              <a:r>
                <a:rPr lang="nl-BE" dirty="0">
                  <a:solidFill>
                    <a:schemeClr val="tx1"/>
                  </a:solidFill>
                </a:rPr>
                <a:t> Time Series Analysis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F8B57AB-75A6-A9B9-111F-14FD2E6DF2A1}"/>
              </a:ext>
            </a:extLst>
          </p:cNvPr>
          <p:cNvGrpSpPr/>
          <p:nvPr/>
        </p:nvGrpSpPr>
        <p:grpSpPr>
          <a:xfrm>
            <a:off x="7755195" y="1690688"/>
            <a:ext cx="3079953" cy="4486275"/>
            <a:chOff x="6963698" y="1690688"/>
            <a:chExt cx="2858729" cy="4486275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979A26F4-A349-FD6F-1D42-25EC8BACB2EA}"/>
                </a:ext>
              </a:extLst>
            </p:cNvPr>
            <p:cNvSpPr txBox="1">
              <a:spLocks/>
            </p:cNvSpPr>
            <p:nvPr/>
          </p:nvSpPr>
          <p:spPr>
            <a:xfrm>
              <a:off x="6963698" y="2305665"/>
              <a:ext cx="2858729" cy="38712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nl-BE" sz="1600" dirty="0" err="1">
                  <a:latin typeface="Bahnschrift Light SemiCondensed" panose="020B0502040204020203" pitchFamily="34" charset="0"/>
                </a:rPr>
                <a:t>LLMs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allows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for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a more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natural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exploration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of stocks,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providing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ideas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based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on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the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needs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of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the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users</a:t>
              </a:r>
            </a:p>
            <a:p>
              <a:r>
                <a:rPr lang="nl-BE" sz="1600" dirty="0" err="1">
                  <a:latin typeface="Bahnschrift Light SemiCondensed" panose="020B0502040204020203" pitchFamily="34" charset="0"/>
                </a:rPr>
                <a:t>Quantitative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Wealth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and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Investment Management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models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can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be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integrated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in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the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system,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providing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advanced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recommendations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to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600" dirty="0" err="1">
                  <a:latin typeface="Bahnschrift Light SemiCondensed" panose="020B0502040204020203" pitchFamily="34" charset="0"/>
                </a:rPr>
                <a:t>the</a:t>
              </a:r>
              <a:r>
                <a:rPr lang="nl-BE" sz="1600" dirty="0">
                  <a:latin typeface="Bahnschrift Light SemiCondensed" panose="020B0502040204020203" pitchFamily="34" charset="0"/>
                </a:rPr>
                <a:t> users (1)</a:t>
              </a:r>
            </a:p>
            <a:p>
              <a:pPr lvl="1"/>
              <a:r>
                <a:rPr lang="nl-BE" sz="1200" dirty="0">
                  <a:latin typeface="Bahnschrift Light SemiCondensed" panose="020B0502040204020203" pitchFamily="34" charset="0"/>
                </a:rPr>
                <a:t>Regime </a:t>
              </a:r>
              <a:r>
                <a:rPr lang="nl-BE" sz="1200" dirty="0" err="1">
                  <a:latin typeface="Bahnschrift Light SemiCondensed" panose="020B0502040204020203" pitchFamily="34" charset="0"/>
                </a:rPr>
                <a:t>detection</a:t>
              </a:r>
              <a:r>
                <a:rPr lang="nl-BE" sz="12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200" dirty="0" err="1">
                  <a:latin typeface="Bahnschrift Light SemiCondensed" panose="020B0502040204020203" pitchFamily="34" charset="0"/>
                </a:rPr>
                <a:t>through</a:t>
              </a:r>
              <a:r>
                <a:rPr lang="nl-BE" sz="1200" dirty="0">
                  <a:latin typeface="Bahnschrift Light SemiCondensed" panose="020B0502040204020203" pitchFamily="34" charset="0"/>
                </a:rPr>
                <a:t> HMM, WKM, &amp; </a:t>
              </a:r>
              <a:r>
                <a:rPr lang="nl-BE" sz="1200" dirty="0" err="1">
                  <a:latin typeface="Bahnschrift Light SemiCondensed" panose="020B0502040204020203" pitchFamily="34" charset="0"/>
                </a:rPr>
                <a:t>Signature</a:t>
              </a:r>
              <a:r>
                <a:rPr lang="nl-BE" sz="12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200" dirty="0" err="1">
                  <a:latin typeface="Bahnschrift Light SemiCondensed" panose="020B0502040204020203" pitchFamily="34" charset="0"/>
                </a:rPr>
                <a:t>Paths</a:t>
              </a:r>
              <a:endParaRPr lang="nl-BE" sz="1200" dirty="0">
                <a:latin typeface="Bahnschrift Light SemiCondensed" panose="020B0502040204020203" pitchFamily="34" charset="0"/>
              </a:endParaRPr>
            </a:p>
            <a:p>
              <a:pPr lvl="1"/>
              <a:r>
                <a:rPr lang="nl-BE" sz="1200" dirty="0" err="1">
                  <a:latin typeface="Bahnschrift Light SemiCondensed" panose="020B0502040204020203" pitchFamily="34" charset="0"/>
                </a:rPr>
                <a:t>Hierarchical</a:t>
              </a:r>
              <a:r>
                <a:rPr lang="nl-BE" sz="12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200" dirty="0" err="1">
                  <a:latin typeface="Bahnschrift Light SemiCondensed" panose="020B0502040204020203" pitchFamily="34" charset="0"/>
                </a:rPr>
                <a:t>Equal</a:t>
              </a:r>
              <a:r>
                <a:rPr lang="nl-BE" sz="1200" dirty="0">
                  <a:latin typeface="Bahnschrift Light SemiCondensed" panose="020B0502040204020203" pitchFamily="34" charset="0"/>
                </a:rPr>
                <a:t> Risk </a:t>
              </a:r>
              <a:r>
                <a:rPr lang="nl-BE" sz="1200" dirty="0" err="1">
                  <a:latin typeface="Bahnschrift Light SemiCondensed" panose="020B0502040204020203" pitchFamily="34" charset="0"/>
                </a:rPr>
                <a:t>Contribution</a:t>
              </a:r>
              <a:r>
                <a:rPr lang="nl-BE" sz="1200" dirty="0">
                  <a:latin typeface="Bahnschrift Light SemiCondensed" panose="020B0502040204020203" pitchFamily="34" charset="0"/>
                </a:rPr>
                <a:t> </a:t>
              </a:r>
              <a:r>
                <a:rPr lang="nl-BE" sz="1200" dirty="0" err="1">
                  <a:latin typeface="Bahnschrift Light SemiCondensed" panose="020B0502040204020203" pitchFamily="34" charset="0"/>
                </a:rPr>
                <a:t>for</a:t>
              </a:r>
              <a:r>
                <a:rPr lang="nl-BE" sz="1200" dirty="0">
                  <a:latin typeface="Bahnschrift Light SemiCondensed" panose="020B0502040204020203" pitchFamily="34" charset="0"/>
                </a:rPr>
                <a:t> asset </a:t>
              </a:r>
              <a:r>
                <a:rPr lang="nl-BE" sz="1200" dirty="0" err="1">
                  <a:latin typeface="Bahnschrift Light SemiCondensed" panose="020B0502040204020203" pitchFamily="34" charset="0"/>
                </a:rPr>
                <a:t>weighting</a:t>
              </a:r>
              <a:endParaRPr lang="nl-BE" sz="1200" dirty="0">
                <a:latin typeface="Bahnschrift Light SemiCondensed" panose="020B0502040204020203" pitchFamily="34" charset="0"/>
              </a:endParaRPr>
            </a:p>
            <a:p>
              <a:pPr lvl="1"/>
              <a:r>
                <a:rPr lang="nl-BE" sz="1200" dirty="0">
                  <a:latin typeface="Bahnschrift Light SemiCondensed" panose="020B0502040204020203" pitchFamily="34" charset="0"/>
                </a:rPr>
                <a:t>…</a:t>
              </a:r>
              <a:endParaRPr lang="en-US" sz="12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DE96D27-9BB8-58C3-E6C5-A9DC2C9BAE24}"/>
                </a:ext>
              </a:extLst>
            </p:cNvPr>
            <p:cNvSpPr/>
            <p:nvPr/>
          </p:nvSpPr>
          <p:spPr>
            <a:xfrm>
              <a:off x="6963698" y="1690688"/>
              <a:ext cx="2858729" cy="511738"/>
            </a:xfrm>
            <a:prstGeom prst="roundRect">
              <a:avLst/>
            </a:prstGeom>
            <a:solidFill>
              <a:srgbClr val="03D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err="1">
                  <a:solidFill>
                    <a:schemeClr val="tx1"/>
                  </a:solidFill>
                </a:rPr>
                <a:t>Democratize</a:t>
              </a:r>
              <a:r>
                <a:rPr lang="nl-BE" dirty="0">
                  <a:solidFill>
                    <a:schemeClr val="tx1"/>
                  </a:solidFill>
                </a:rPr>
                <a:t> Quant </a:t>
              </a:r>
              <a:r>
                <a:rPr lang="nl-BE" dirty="0" err="1">
                  <a:solidFill>
                    <a:schemeClr val="tx1"/>
                  </a:solidFill>
                </a:rPr>
                <a:t>Models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A80E03-2C0A-9D27-153A-E0DC4C19E8A9}"/>
              </a:ext>
            </a:extLst>
          </p:cNvPr>
          <p:cNvSpPr txBox="1"/>
          <p:nvPr/>
        </p:nvSpPr>
        <p:spPr>
          <a:xfrm>
            <a:off x="838200" y="6385153"/>
            <a:ext cx="96159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>
                <a:latin typeface="Bahnschrift Light SemiCondensed" panose="020B0502040204020203" pitchFamily="34" charset="0"/>
              </a:rPr>
              <a:t>(1): The </a:t>
            </a:r>
            <a:r>
              <a:rPr lang="nl-BE" sz="800" dirty="0" err="1">
                <a:latin typeface="Bahnschrift Light SemiCondensed" panose="020B0502040204020203" pitchFamily="34" charset="0"/>
              </a:rPr>
              <a:t>models</a:t>
            </a:r>
            <a:r>
              <a:rPr lang="nl-BE" sz="800" dirty="0">
                <a:latin typeface="Bahnschrift Light SemiCondensed" panose="020B0502040204020203" pitchFamily="34" charset="0"/>
              </a:rPr>
              <a:t> </a:t>
            </a:r>
            <a:r>
              <a:rPr lang="nl-BE" sz="800" dirty="0" err="1">
                <a:latin typeface="Bahnschrift Light SemiCondensed" panose="020B0502040204020203" pitchFamily="34" charset="0"/>
              </a:rPr>
              <a:t>mentioned</a:t>
            </a:r>
            <a:r>
              <a:rPr lang="nl-BE" sz="800" dirty="0">
                <a:latin typeface="Bahnschrift Light SemiCondensed" panose="020B0502040204020203" pitchFamily="34" charset="0"/>
              </a:rPr>
              <a:t> </a:t>
            </a:r>
            <a:r>
              <a:rPr lang="nl-BE" sz="800" dirty="0" err="1">
                <a:latin typeface="Bahnschrift Light SemiCondensed" panose="020B0502040204020203" pitchFamily="34" charset="0"/>
              </a:rPr>
              <a:t>above</a:t>
            </a:r>
            <a:r>
              <a:rPr lang="nl-BE" sz="800" dirty="0">
                <a:latin typeface="Bahnschrift Light SemiCondensed" panose="020B0502040204020203" pitchFamily="34" charset="0"/>
              </a:rPr>
              <a:t> are </a:t>
            </a:r>
            <a:r>
              <a:rPr lang="nl-BE" sz="800" dirty="0" err="1">
                <a:latin typeface="Bahnschrift Light SemiCondensed" panose="020B0502040204020203" pitchFamily="34" charset="0"/>
              </a:rPr>
              <a:t>based</a:t>
            </a:r>
            <a:r>
              <a:rPr lang="nl-BE" sz="800" dirty="0">
                <a:latin typeface="Bahnschrift Light SemiCondensed" panose="020B0502040204020203" pitchFamily="34" charset="0"/>
              </a:rPr>
              <a:t> on recent research in </a:t>
            </a:r>
            <a:r>
              <a:rPr lang="nl-BE" sz="800" dirty="0" err="1">
                <a:latin typeface="Bahnschrift Light SemiCondensed" panose="020B0502040204020203" pitchFamily="34" charset="0"/>
              </a:rPr>
              <a:t>quantitative</a:t>
            </a:r>
            <a:r>
              <a:rPr lang="nl-BE" sz="800" dirty="0">
                <a:latin typeface="Bahnschrift Light SemiCondensed" panose="020B0502040204020203" pitchFamily="34" charset="0"/>
              </a:rPr>
              <a:t> </a:t>
            </a:r>
            <a:r>
              <a:rPr lang="nl-BE" sz="800" dirty="0" err="1">
                <a:latin typeface="Bahnschrift Light SemiCondensed" panose="020B0502040204020203" pitchFamily="34" charset="0"/>
              </a:rPr>
              <a:t>finance</a:t>
            </a:r>
            <a:r>
              <a:rPr lang="nl-BE" sz="800" dirty="0">
                <a:latin typeface="Bahnschrift Light SemiCondensed" panose="020B0502040204020203" pitchFamily="34" charset="0"/>
              </a:rPr>
              <a:t>. We have </a:t>
            </a:r>
            <a:r>
              <a:rPr lang="nl-BE" sz="800" dirty="0" err="1">
                <a:latin typeface="Bahnschrift Light SemiCondensed" panose="020B0502040204020203" pitchFamily="34" charset="0"/>
              </a:rPr>
              <a:t>already</a:t>
            </a:r>
            <a:r>
              <a:rPr lang="nl-BE" sz="800" dirty="0">
                <a:latin typeface="Bahnschrift Light SemiCondensed" panose="020B0502040204020203" pitchFamily="34" charset="0"/>
              </a:rPr>
              <a:t> </a:t>
            </a:r>
            <a:r>
              <a:rPr lang="nl-BE" sz="800" dirty="0" err="1">
                <a:latin typeface="Bahnschrift Light SemiCondensed" panose="020B0502040204020203" pitchFamily="34" charset="0"/>
              </a:rPr>
              <a:t>replicated</a:t>
            </a:r>
            <a:r>
              <a:rPr lang="nl-BE" sz="800" dirty="0">
                <a:latin typeface="Bahnschrift Light SemiCondensed" panose="020B0502040204020203" pitchFamily="34" charset="0"/>
              </a:rPr>
              <a:t> these </a:t>
            </a:r>
            <a:r>
              <a:rPr lang="nl-BE" sz="800" dirty="0" err="1">
                <a:latin typeface="Bahnschrift Light SemiCondensed" panose="020B0502040204020203" pitchFamily="34" charset="0"/>
              </a:rPr>
              <a:t>techniques</a:t>
            </a:r>
            <a:r>
              <a:rPr lang="nl-BE" sz="800" dirty="0">
                <a:latin typeface="Bahnschrift Light SemiCondensed" panose="020B0502040204020203" pitchFamily="34" charset="0"/>
              </a:rPr>
              <a:t> </a:t>
            </a:r>
            <a:r>
              <a:rPr lang="nl-BE" sz="800" dirty="0" err="1">
                <a:latin typeface="Bahnschrift Light SemiCondensed" panose="020B0502040204020203" pitchFamily="34" charset="0"/>
              </a:rPr>
              <a:t>for</a:t>
            </a:r>
            <a:r>
              <a:rPr lang="nl-BE" sz="800" dirty="0">
                <a:latin typeface="Bahnschrift Light SemiCondensed" panose="020B0502040204020203" pitchFamily="34" charset="0"/>
              </a:rPr>
              <a:t> research </a:t>
            </a:r>
            <a:r>
              <a:rPr lang="nl-BE" sz="800" dirty="0" err="1">
                <a:latin typeface="Bahnschrift Light SemiCondensed" panose="020B0502040204020203" pitchFamily="34" charset="0"/>
              </a:rPr>
              <a:t>projects</a:t>
            </a:r>
            <a:r>
              <a:rPr lang="nl-BE" sz="800" dirty="0">
                <a:latin typeface="Bahnschrift Light SemiCondensed" panose="020B0502040204020203" pitchFamily="34" charset="0"/>
              </a:rPr>
              <a:t>, but </a:t>
            </a:r>
            <a:r>
              <a:rPr lang="nl-BE" sz="800" dirty="0" err="1">
                <a:latin typeface="Bahnschrift Light SemiCondensed" panose="020B0502040204020203" pitchFamily="34" charset="0"/>
              </a:rPr>
              <a:t>they</a:t>
            </a:r>
            <a:r>
              <a:rPr lang="nl-BE" sz="800" dirty="0">
                <a:latin typeface="Bahnschrift Light SemiCondensed" panose="020B0502040204020203" pitchFamily="34" charset="0"/>
              </a:rPr>
              <a:t> are </a:t>
            </a:r>
            <a:r>
              <a:rPr lang="nl-BE" sz="800" dirty="0" err="1">
                <a:latin typeface="Bahnschrift Light SemiCondensed" panose="020B0502040204020203" pitchFamily="34" charset="0"/>
              </a:rPr>
              <a:t>currently</a:t>
            </a:r>
            <a:r>
              <a:rPr lang="nl-BE" sz="800" dirty="0">
                <a:latin typeface="Bahnschrift Light SemiCondensed" panose="020B0502040204020203" pitchFamily="34" charset="0"/>
              </a:rPr>
              <a:t> </a:t>
            </a:r>
            <a:r>
              <a:rPr lang="nl-BE" sz="800" dirty="0" err="1">
                <a:latin typeface="Bahnschrift Light SemiCondensed" panose="020B0502040204020203" pitchFamily="34" charset="0"/>
              </a:rPr>
              <a:t>not</a:t>
            </a:r>
            <a:r>
              <a:rPr lang="nl-BE" sz="800" dirty="0">
                <a:latin typeface="Bahnschrift Light SemiCondensed" panose="020B0502040204020203" pitchFamily="34" charset="0"/>
              </a:rPr>
              <a:t> </a:t>
            </a:r>
            <a:r>
              <a:rPr lang="nl-BE" sz="800" dirty="0" err="1">
                <a:latin typeface="Bahnschrift Light SemiCondensed" panose="020B0502040204020203" pitchFamily="34" charset="0"/>
              </a:rPr>
              <a:t>integrated</a:t>
            </a:r>
            <a:r>
              <a:rPr lang="nl-BE" sz="800" dirty="0">
                <a:latin typeface="Bahnschrift Light SemiCondensed" panose="020B0502040204020203" pitchFamily="34" charset="0"/>
              </a:rPr>
              <a:t> </a:t>
            </a:r>
            <a:r>
              <a:rPr lang="nl-BE" sz="800" dirty="0" err="1">
                <a:latin typeface="Bahnschrift Light SemiCondensed" panose="020B0502040204020203" pitchFamily="34" charset="0"/>
              </a:rPr>
              <a:t>with</a:t>
            </a:r>
            <a:r>
              <a:rPr lang="nl-BE" sz="800" dirty="0">
                <a:latin typeface="Bahnschrift Light SemiCondensed" panose="020B0502040204020203" pitchFamily="34" charset="0"/>
              </a:rPr>
              <a:t> </a:t>
            </a:r>
            <a:r>
              <a:rPr lang="nl-BE" sz="800" dirty="0" err="1">
                <a:latin typeface="Bahnschrift Light SemiCondensed" panose="020B0502040204020203" pitchFamily="34" charset="0"/>
              </a:rPr>
              <a:t>the</a:t>
            </a:r>
            <a:r>
              <a:rPr lang="nl-BE" sz="800" dirty="0">
                <a:latin typeface="Bahnschrift Light SemiCondensed" panose="020B0502040204020203" pitchFamily="34" charset="0"/>
              </a:rPr>
              <a:t> system</a:t>
            </a:r>
            <a:endParaRPr lang="en-US" sz="8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01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DAC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C2C-16A3-5753-35BC-4015E01E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Bahnschrift SemiCondensed" panose="020B0502040204020203" pitchFamily="34" charset="0"/>
              </a:rPr>
              <a:t>Market Positioning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AD499C-8D79-06DA-5172-7F38AD541620}"/>
              </a:ext>
            </a:extLst>
          </p:cNvPr>
          <p:cNvGrpSpPr/>
          <p:nvPr/>
        </p:nvGrpSpPr>
        <p:grpSpPr>
          <a:xfrm>
            <a:off x="2524432" y="2281084"/>
            <a:ext cx="7143135" cy="3760839"/>
            <a:chOff x="2443317" y="2015613"/>
            <a:chExt cx="7143135" cy="376083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FCCFCB7-79A5-D4DF-4927-D9F32FDF555D}"/>
                </a:ext>
              </a:extLst>
            </p:cNvPr>
            <p:cNvCxnSpPr/>
            <p:nvPr/>
          </p:nvCxnSpPr>
          <p:spPr>
            <a:xfrm flipV="1">
              <a:off x="2462981" y="2015613"/>
              <a:ext cx="0" cy="3760839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E5084D2-5863-277A-8702-709C3DF4AA4A}"/>
                </a:ext>
              </a:extLst>
            </p:cNvPr>
            <p:cNvCxnSpPr/>
            <p:nvPr/>
          </p:nvCxnSpPr>
          <p:spPr>
            <a:xfrm>
              <a:off x="2443317" y="5766620"/>
              <a:ext cx="7143135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A8C080-7F21-185A-D7CF-3945EB02DDE2}"/>
              </a:ext>
            </a:extLst>
          </p:cNvPr>
          <p:cNvSpPr txBox="1"/>
          <p:nvPr/>
        </p:nvSpPr>
        <p:spPr>
          <a:xfrm>
            <a:off x="2005780" y="1897627"/>
            <a:ext cx="1317522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Bahnschrift SemiCondensed" panose="020B0502040204020203" pitchFamily="34" charset="0"/>
              </a:rPr>
              <a:t>Ease</a:t>
            </a:r>
            <a:r>
              <a:rPr lang="nl-BE" dirty="0">
                <a:latin typeface="Bahnschrift SemiCondensed" panose="020B0502040204020203" pitchFamily="34" charset="0"/>
              </a:rPr>
              <a:t> of </a:t>
            </a:r>
            <a:r>
              <a:rPr lang="nl-BE" dirty="0" err="1">
                <a:latin typeface="Bahnschrift SemiCondensed" panose="020B0502040204020203" pitchFamily="34" charset="0"/>
              </a:rPr>
              <a:t>Use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BAC75-E61F-0F4F-6BD9-0C142DAD52C2}"/>
              </a:ext>
            </a:extLst>
          </p:cNvPr>
          <p:cNvSpPr txBox="1"/>
          <p:nvPr/>
        </p:nvSpPr>
        <p:spPr>
          <a:xfrm>
            <a:off x="9687231" y="5718757"/>
            <a:ext cx="131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Bahnschrift SemiCondensed" panose="020B0502040204020203" pitchFamily="34" charset="0"/>
              </a:rPr>
              <a:t>Information Depth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pic>
        <p:nvPicPr>
          <p:cNvPr id="1026" name="Picture 2" descr="Bloomberg Logo, symbol, meaning, history, PNG, brand">
            <a:extLst>
              <a:ext uri="{FF2B5EF4-FFF2-40B4-BE49-F238E27FC236}">
                <a16:creationId xmlns:a16="http://schemas.microsoft.com/office/drawing/2014/main" id="{007E9AC0-6CC9-5213-1C60-863C64548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110" y="5351211"/>
            <a:ext cx="812796" cy="45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ikon Financial Analysis &amp; Trading Software | Refinitiv">
            <a:extLst>
              <a:ext uri="{FF2B5EF4-FFF2-40B4-BE49-F238E27FC236}">
                <a16:creationId xmlns:a16="http://schemas.microsoft.com/office/drawing/2014/main" id="{AA654A95-45E7-2DD2-7AD4-52F45CDC1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382" y="4880493"/>
            <a:ext cx="1277728" cy="71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Web's Best ETF Screener | ETF Database">
            <a:extLst>
              <a:ext uri="{FF2B5EF4-FFF2-40B4-BE49-F238E27FC236}">
                <a16:creationId xmlns:a16="http://schemas.microsoft.com/office/drawing/2014/main" id="{AEA873CC-4378-804E-91D8-5147D98B6D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5" t="32120" r="23032" b="31874"/>
          <a:stretch/>
        </p:blipFill>
        <p:spPr bwMode="auto">
          <a:xfrm>
            <a:off x="6253317" y="4365585"/>
            <a:ext cx="860322" cy="31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imply Wall St | Class Partners &amp; Integrations">
            <a:extLst>
              <a:ext uri="{FF2B5EF4-FFF2-40B4-BE49-F238E27FC236}">
                <a16:creationId xmlns:a16="http://schemas.microsoft.com/office/drawing/2014/main" id="{5D3D6533-6DB0-5783-13DF-007CC6590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2" t="16045" r="16304" b="23346"/>
          <a:stretch/>
        </p:blipFill>
        <p:spPr bwMode="auto">
          <a:xfrm>
            <a:off x="4323735" y="2538453"/>
            <a:ext cx="732504" cy="66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836D776-A5E4-C59D-4010-0D4C9FE1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987" y="3674462"/>
            <a:ext cx="1115960" cy="23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droid Apps by Robinhood on Google Play">
            <a:extLst>
              <a:ext uri="{FF2B5EF4-FFF2-40B4-BE49-F238E27FC236}">
                <a16:creationId xmlns:a16="http://schemas.microsoft.com/office/drawing/2014/main" id="{68DAD46D-0B7D-C47C-5A64-92643BD98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527" y="2327787"/>
            <a:ext cx="540775" cy="54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C45309-1D80-6896-C37F-438F86CD29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662" y="2150808"/>
            <a:ext cx="772755" cy="775289"/>
          </a:xfrm>
          <a:prstGeom prst="rect">
            <a:avLst/>
          </a:prstGeom>
        </p:spPr>
      </p:pic>
      <p:sp>
        <p:nvSpPr>
          <p:cNvPr id="16" name="Arrow: Up 15">
            <a:extLst>
              <a:ext uri="{FF2B5EF4-FFF2-40B4-BE49-F238E27FC236}">
                <a16:creationId xmlns:a16="http://schemas.microsoft.com/office/drawing/2014/main" id="{41AA80E4-1BB6-B648-9F5B-55F097D15B5A}"/>
              </a:ext>
            </a:extLst>
          </p:cNvPr>
          <p:cNvSpPr/>
          <p:nvPr/>
        </p:nvSpPr>
        <p:spPr>
          <a:xfrm rot="2998101">
            <a:off x="6102417" y="2787762"/>
            <a:ext cx="816075" cy="1154656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3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DAC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C2C-16A3-5753-35BC-4015E01E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latin typeface="Bahnschrift SemiCondensed" panose="020B0502040204020203" pitchFamily="34" charset="0"/>
              </a:rPr>
              <a:t>Infrastructure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C45309-1D80-6896-C37F-438F86CD2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384" y="3183194"/>
            <a:ext cx="1321231" cy="1325563"/>
          </a:xfrm>
          <a:prstGeom prst="rect">
            <a:avLst/>
          </a:prstGeom>
        </p:spPr>
      </p:pic>
      <p:pic>
        <p:nvPicPr>
          <p:cNvPr id="4" name="Graphic 3" descr="Web design outline">
            <a:extLst>
              <a:ext uri="{FF2B5EF4-FFF2-40B4-BE49-F238E27FC236}">
                <a16:creationId xmlns:a16="http://schemas.microsoft.com/office/drawing/2014/main" id="{1DAB4302-9578-F51F-5984-2C1A14F37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4938" y="3158061"/>
            <a:ext cx="1383287" cy="1383287"/>
          </a:xfrm>
          <a:prstGeom prst="rect">
            <a:avLst/>
          </a:prstGeom>
        </p:spPr>
      </p:pic>
      <p:pic>
        <p:nvPicPr>
          <p:cNvPr id="11" name="Graphic 10" descr="Illustrator outline">
            <a:extLst>
              <a:ext uri="{FF2B5EF4-FFF2-40B4-BE49-F238E27FC236}">
                <a16:creationId xmlns:a16="http://schemas.microsoft.com/office/drawing/2014/main" id="{55054D74-4200-2DB9-0A8D-825E7536D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3775" y="3154333"/>
            <a:ext cx="1383287" cy="1383287"/>
          </a:xfrm>
          <a:prstGeom prst="rect">
            <a:avLst/>
          </a:prstGeom>
        </p:spPr>
      </p:pic>
      <p:pic>
        <p:nvPicPr>
          <p:cNvPr id="13" name="Graphic 12" descr="Server outline">
            <a:extLst>
              <a:ext uri="{FF2B5EF4-FFF2-40B4-BE49-F238E27FC236}">
                <a16:creationId xmlns:a16="http://schemas.microsoft.com/office/drawing/2014/main" id="{A6BDAC62-A9EB-4FE9-F065-FB39657001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33775" y="4809400"/>
            <a:ext cx="1383287" cy="1383287"/>
          </a:xfrm>
          <a:prstGeom prst="rect">
            <a:avLst/>
          </a:prstGeom>
        </p:spPr>
      </p:pic>
      <p:pic>
        <p:nvPicPr>
          <p:cNvPr id="17" name="Graphic 16" descr="Syncing cloud outline">
            <a:extLst>
              <a:ext uri="{FF2B5EF4-FFF2-40B4-BE49-F238E27FC236}">
                <a16:creationId xmlns:a16="http://schemas.microsoft.com/office/drawing/2014/main" id="{A9675A7A-0DC6-EA7A-5F20-B9C814A336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33775" y="1499267"/>
            <a:ext cx="1383287" cy="138328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A7E766-AC1C-14CA-D611-EF57DB55CB91}"/>
              </a:ext>
            </a:extLst>
          </p:cNvPr>
          <p:cNvCxnSpPr>
            <a:stCxn id="17" idx="3"/>
          </p:cNvCxnSpPr>
          <p:nvPr/>
        </p:nvCxnSpPr>
        <p:spPr>
          <a:xfrm>
            <a:off x="3617062" y="2190911"/>
            <a:ext cx="1726770" cy="136836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9C7033-FE2A-1C19-ACD7-07B50336A01B}"/>
              </a:ext>
            </a:extLst>
          </p:cNvPr>
          <p:cNvCxnSpPr>
            <a:stCxn id="11" idx="3"/>
          </p:cNvCxnSpPr>
          <p:nvPr/>
        </p:nvCxnSpPr>
        <p:spPr>
          <a:xfrm flipV="1">
            <a:off x="3617062" y="3845975"/>
            <a:ext cx="1731686" cy="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07BDF3-C975-117B-DA17-9BE3F0852A7A}"/>
              </a:ext>
            </a:extLst>
          </p:cNvPr>
          <p:cNvCxnSpPr>
            <a:stCxn id="13" idx="3"/>
          </p:cNvCxnSpPr>
          <p:nvPr/>
        </p:nvCxnSpPr>
        <p:spPr>
          <a:xfrm flipV="1">
            <a:off x="3617062" y="4100052"/>
            <a:ext cx="1692357" cy="140099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3830E-9B8B-9E10-7CC5-FADDF3108FA3}"/>
              </a:ext>
            </a:extLst>
          </p:cNvPr>
          <p:cNvCxnSpPr/>
          <p:nvPr/>
        </p:nvCxnSpPr>
        <p:spPr>
          <a:xfrm flipV="1">
            <a:off x="6843251" y="3845975"/>
            <a:ext cx="1731686" cy="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72C16E-D04A-1981-F234-662BAB43CE4D}"/>
              </a:ext>
            </a:extLst>
          </p:cNvPr>
          <p:cNvSpPr txBox="1"/>
          <p:nvPr/>
        </p:nvSpPr>
        <p:spPr>
          <a:xfrm>
            <a:off x="2383114" y="2581518"/>
            <a:ext cx="1317522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Bahnschrift SemiCondensed" panose="020B0502040204020203" pitchFamily="34" charset="0"/>
              </a:rPr>
              <a:t>Data </a:t>
            </a:r>
            <a:r>
              <a:rPr lang="nl-BE" dirty="0" err="1">
                <a:latin typeface="Bahnschrift SemiCondensed" panose="020B0502040204020203" pitchFamily="34" charset="0"/>
              </a:rPr>
              <a:t>APIs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BA6605-F095-E9D4-A099-308A788C9FBC}"/>
              </a:ext>
            </a:extLst>
          </p:cNvPr>
          <p:cNvSpPr txBox="1"/>
          <p:nvPr/>
        </p:nvSpPr>
        <p:spPr>
          <a:xfrm>
            <a:off x="2486957" y="6001264"/>
            <a:ext cx="1317522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Bahnschrift SemiCondensed" panose="020B0502040204020203" pitchFamily="34" charset="0"/>
              </a:rPr>
              <a:t>OpenAI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69089-A469-AD06-2FF3-37D32C5EA080}"/>
              </a:ext>
            </a:extLst>
          </p:cNvPr>
          <p:cNvSpPr txBox="1"/>
          <p:nvPr/>
        </p:nvSpPr>
        <p:spPr>
          <a:xfrm>
            <a:off x="2028830" y="4346197"/>
            <a:ext cx="179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latin typeface="Bahnschrift SemiCondensed" panose="020B0502040204020203" pitchFamily="34" charset="0"/>
              </a:rPr>
              <a:t>In-House </a:t>
            </a:r>
            <a:r>
              <a:rPr lang="nl-BE" dirty="0" err="1">
                <a:latin typeface="Bahnschrift SemiCondensed" panose="020B0502040204020203" pitchFamily="34" charset="0"/>
              </a:rPr>
              <a:t>Models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695734-BBE0-BB51-6021-568EBC38A908}"/>
              </a:ext>
            </a:extLst>
          </p:cNvPr>
          <p:cNvSpPr txBox="1"/>
          <p:nvPr/>
        </p:nvSpPr>
        <p:spPr>
          <a:xfrm>
            <a:off x="8572199" y="4324091"/>
            <a:ext cx="141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Bahnschrift SemiCondensed" panose="020B0502040204020203" pitchFamily="34" charset="0"/>
              </a:rPr>
              <a:t>Web Interface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Light Condensed</vt:lpstr>
      <vt:lpstr>Bahnschrift Light SemiCondensed</vt:lpstr>
      <vt:lpstr>Bahnschrift SemiCondensed</vt:lpstr>
      <vt:lpstr>Calibri</vt:lpstr>
      <vt:lpstr>Calibri Light</vt:lpstr>
      <vt:lpstr>Office Theme</vt:lpstr>
      <vt:lpstr>PowerPoint Presentation</vt:lpstr>
      <vt:lpstr>Key Problems in Retail Investing</vt:lpstr>
      <vt:lpstr>How We Solve This</vt:lpstr>
      <vt:lpstr>Market Positioning</vt:lpstr>
      <vt:lpstr>Infrastructure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dhondt</dc:creator>
  <cp:lastModifiedBy>yves dhondt</cp:lastModifiedBy>
  <cp:revision>1</cp:revision>
  <dcterms:created xsi:type="dcterms:W3CDTF">2023-06-18T18:52:24Z</dcterms:created>
  <dcterms:modified xsi:type="dcterms:W3CDTF">2023-06-18T19:57:01Z</dcterms:modified>
</cp:coreProperties>
</file>