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Tino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nos-regular.fntdata"/><Relationship Id="rId25" Type="http://schemas.openxmlformats.org/officeDocument/2006/relationships/slide" Target="slides/slide20.xml"/><Relationship Id="rId28" Type="http://schemas.openxmlformats.org/officeDocument/2006/relationships/font" Target="fonts/Tinos-italic.fntdata"/><Relationship Id="rId27" Type="http://schemas.openxmlformats.org/officeDocument/2006/relationships/font" Target="fonts/Tino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no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db093422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db093422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db093422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db093422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b093422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db093422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db093422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db093422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db093422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db093422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db093422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db093422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d7e6f9b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d7e6f9b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db09342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db09342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terceira task foi pedido para que caso acontecesse problemas de logistica ou quebra de algum robo compromentendo a entrega de pallets, deveriamos analisar a estrategia de deixar um forno em stand by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db09342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db09342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Observando o gannt da segunda task, observamos que o 6 forno ficava mais de 90% sem utilizar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isso fizemos a simulacao utilizando a abordagem da segunda task com um forno a menos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db093422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db093422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observamos uma variacao de menos de 1% no aumento da variacao de temperatura e no idle time, demostrando que retirar um forno nao ocorreu uma variacao muito grande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b09342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db09342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d7e6f9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d7e6f9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db09342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db09342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db09342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db09342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db09342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db09342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93422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db093422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db0934223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db0934223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b09342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b09342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db0934223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db093422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299250" y="1019350"/>
            <a:ext cx="8529000" cy="0"/>
          </a:xfrm>
          <a:prstGeom prst="straightConnector1">
            <a:avLst/>
          </a:prstGeom>
          <a:noFill/>
          <a:ln cap="flat" cmpd="sng" w="38100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50" y="4086500"/>
            <a:ext cx="1814850" cy="88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646" y="4169313"/>
            <a:ext cx="2941754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41300" y="1051575"/>
            <a:ext cx="643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TASK 1  - ATLAS COPCO</a:t>
            </a:r>
            <a:endParaRPr sz="4000"/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507900" y="2274775"/>
            <a:ext cx="8105100" cy="14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1341300" y="2667863"/>
            <a:ext cx="64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Scheduling </a:t>
            </a:r>
            <a:r>
              <a:rPr lang="pt-BR" sz="3000">
                <a:solidFill>
                  <a:schemeClr val="dk1"/>
                </a:solidFill>
              </a:rPr>
              <a:t>Optimization</a:t>
            </a:r>
            <a:endParaRPr sz="3000"/>
          </a:p>
        </p:txBody>
      </p:sp>
      <p:sp>
        <p:nvSpPr>
          <p:cNvPr id="60" name="Google Shape;60;p13"/>
          <p:cNvSpPr txBox="1"/>
          <p:nvPr/>
        </p:nvSpPr>
        <p:spPr>
          <a:xfrm>
            <a:off x="1341300" y="1737375"/>
            <a:ext cx="643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The 300`s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1.2 First Task - FiFo solution with energy to sort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0" y="1349500"/>
            <a:ext cx="6396809" cy="3416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2"/>
          <p:cNvGrpSpPr/>
          <p:nvPr/>
        </p:nvGrpSpPr>
        <p:grpSpPr>
          <a:xfrm>
            <a:off x="6497413" y="1896500"/>
            <a:ext cx="2334988" cy="1154400"/>
            <a:chOff x="6345013" y="1896500"/>
            <a:chExt cx="2334988" cy="1154400"/>
          </a:xfrm>
        </p:grpSpPr>
        <p:pic>
          <p:nvPicPr>
            <p:cNvPr id="171" name="Google Shape;17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5013" y="1963190"/>
              <a:ext cx="805575" cy="805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2"/>
            <p:cNvSpPr txBox="1"/>
            <p:nvPr/>
          </p:nvSpPr>
          <p:spPr>
            <a:xfrm>
              <a:off x="7150600" y="1896500"/>
              <a:ext cx="1529400" cy="11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Less than </a:t>
              </a:r>
              <a:r>
                <a:rPr lang="pt-BR" sz="2100">
                  <a:solidFill>
                    <a:srgbClr val="38761D"/>
                  </a:solidFill>
                </a:rPr>
                <a:t>147300 ºC</a:t>
              </a:r>
              <a:endParaRPr sz="2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of temperature variation</a:t>
              </a:r>
              <a:endParaRPr sz="2100">
                <a:solidFill>
                  <a:srgbClr val="38761D"/>
                </a:solidFill>
              </a:endParaRPr>
            </a:p>
          </p:txBody>
        </p:sp>
      </p:grpSp>
      <p:grpSp>
        <p:nvGrpSpPr>
          <p:cNvPr id="173" name="Google Shape;173;p22"/>
          <p:cNvGrpSpPr/>
          <p:nvPr/>
        </p:nvGrpSpPr>
        <p:grpSpPr>
          <a:xfrm>
            <a:off x="6582801" y="3089288"/>
            <a:ext cx="2086324" cy="939000"/>
            <a:chOff x="6582801" y="3089288"/>
            <a:chExt cx="2086324" cy="939000"/>
          </a:xfrm>
        </p:grpSpPr>
        <p:pic>
          <p:nvPicPr>
            <p:cNvPr id="174" name="Google Shape;17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82801" y="3304863"/>
              <a:ext cx="634824" cy="50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2"/>
            <p:cNvSpPr txBox="1"/>
            <p:nvPr/>
          </p:nvSpPr>
          <p:spPr>
            <a:xfrm>
              <a:off x="7287625" y="3089288"/>
              <a:ext cx="1381500" cy="9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Approx. mean of </a:t>
              </a:r>
              <a:r>
                <a:rPr lang="pt-BR" sz="2100">
                  <a:solidFill>
                    <a:srgbClr val="38761D"/>
                  </a:solidFill>
                </a:rPr>
                <a:t>203 min</a:t>
              </a:r>
              <a:endParaRPr sz="2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to start to cure</a:t>
              </a:r>
              <a:endParaRPr sz="21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Rotors Idle time in queue comparison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5526" t="0"/>
          <a:stretch/>
        </p:blipFill>
        <p:spPr>
          <a:xfrm>
            <a:off x="4807500" y="1723000"/>
            <a:ext cx="4024800" cy="22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723012"/>
            <a:ext cx="4260297" cy="22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Second Task - Solution</a:t>
            </a:r>
            <a:endParaRPr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3936588" y="1612238"/>
            <a:ext cx="4462604" cy="3006713"/>
            <a:chOff x="1698575" y="1356188"/>
            <a:chExt cx="4462604" cy="3006713"/>
          </a:xfrm>
        </p:grpSpPr>
        <p:sp>
          <p:nvSpPr>
            <p:cNvPr id="189" name="Google Shape;189;p24"/>
            <p:cNvSpPr/>
            <p:nvPr/>
          </p:nvSpPr>
          <p:spPr>
            <a:xfrm>
              <a:off x="4226350" y="1356188"/>
              <a:ext cx="716400" cy="698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007925" y="2755475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n1</a:t>
              </a:r>
              <a:endParaRPr sz="1000"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562775" y="2755475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n2</a:t>
              </a:r>
              <a:endParaRPr sz="1000"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117626" y="2755475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n3</a:t>
              </a:r>
              <a:endParaRPr sz="1000"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672476" y="2755475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n4</a:t>
              </a:r>
              <a:endParaRPr sz="1000"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606479" y="2755475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/>
                <a:t>n10</a:t>
              </a:r>
              <a:endParaRPr sz="900"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3179675" y="1977075"/>
              <a:ext cx="211200" cy="31734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5258875" y="2841725"/>
              <a:ext cx="315900" cy="40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…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97" name="Google Shape;197;p24"/>
            <p:cNvCxnSpPr>
              <a:stCxn id="189" idx="3"/>
              <a:endCxn id="190" idx="0"/>
            </p:cNvCxnSpPr>
            <p:nvPr/>
          </p:nvCxnSpPr>
          <p:spPr>
            <a:xfrm flipH="1">
              <a:off x="3285164" y="1952053"/>
              <a:ext cx="1046100" cy="803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24"/>
            <p:cNvCxnSpPr>
              <a:stCxn id="189" idx="3"/>
              <a:endCxn id="191" idx="0"/>
            </p:cNvCxnSpPr>
            <p:nvPr/>
          </p:nvCxnSpPr>
          <p:spPr>
            <a:xfrm flipH="1">
              <a:off x="3840164" y="1952053"/>
              <a:ext cx="491100" cy="803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24"/>
            <p:cNvCxnSpPr>
              <a:stCxn id="189" idx="4"/>
              <a:endCxn id="192" idx="0"/>
            </p:cNvCxnSpPr>
            <p:nvPr/>
          </p:nvCxnSpPr>
          <p:spPr>
            <a:xfrm flipH="1">
              <a:off x="4394950" y="2054288"/>
              <a:ext cx="189600" cy="701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24"/>
            <p:cNvCxnSpPr>
              <a:stCxn id="189" idx="4"/>
              <a:endCxn id="193" idx="0"/>
            </p:cNvCxnSpPr>
            <p:nvPr/>
          </p:nvCxnSpPr>
          <p:spPr>
            <a:xfrm>
              <a:off x="4584550" y="2054288"/>
              <a:ext cx="365400" cy="701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" name="Google Shape;201;p24"/>
            <p:cNvCxnSpPr>
              <a:stCxn id="189" idx="5"/>
              <a:endCxn id="194" idx="0"/>
            </p:cNvCxnSpPr>
            <p:nvPr/>
          </p:nvCxnSpPr>
          <p:spPr>
            <a:xfrm>
              <a:off x="4837836" y="1952053"/>
              <a:ext cx="1046100" cy="803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" name="Google Shape;202;p24"/>
            <p:cNvSpPr/>
            <p:nvPr/>
          </p:nvSpPr>
          <p:spPr>
            <a:xfrm>
              <a:off x="1708650" y="3790200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n2</a:t>
              </a:r>
              <a:endParaRPr sz="1000"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263500" y="3790200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n3</a:t>
              </a:r>
              <a:endParaRPr sz="1000"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818351" y="3790200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n4</a:t>
              </a:r>
              <a:endParaRPr sz="1000"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373201" y="3790200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n5</a:t>
              </a:r>
              <a:endParaRPr sz="1000"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307204" y="3790200"/>
              <a:ext cx="554700" cy="5727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/>
                <a:t>n11</a:t>
              </a:r>
              <a:endParaRPr sz="900"/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3959600" y="3876450"/>
              <a:ext cx="315900" cy="40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…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3221800" y="2192200"/>
              <a:ext cx="554700" cy="3231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/>
                <a:t>C</a:t>
              </a:r>
              <a:r>
                <a:rPr lang="pt-BR" sz="900"/>
                <a:t>1</a:t>
              </a:r>
              <a:endParaRPr sz="900"/>
            </a:p>
          </p:txBody>
        </p:sp>
      </p:grpSp>
      <p:sp>
        <p:nvSpPr>
          <p:cNvPr id="209" name="Google Shape;209;p24"/>
          <p:cNvSpPr txBox="1"/>
          <p:nvPr/>
        </p:nvSpPr>
        <p:spPr>
          <a:xfrm>
            <a:off x="558163" y="1550025"/>
            <a:ext cx="330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It was used </a:t>
            </a:r>
            <a:r>
              <a:rPr b="1" lang="pt-BR">
                <a:solidFill>
                  <a:schemeClr val="dk1"/>
                </a:solidFill>
              </a:rPr>
              <a:t>DFS algorithm with an heuristic</a:t>
            </a:r>
            <a:r>
              <a:rPr lang="pt-BR">
                <a:solidFill>
                  <a:schemeClr val="dk1"/>
                </a:solidFill>
              </a:rPr>
              <a:t>. So, the next schedule text will be always the one with</a:t>
            </a:r>
            <a:r>
              <a:rPr b="1" lang="pt-BR">
                <a:solidFill>
                  <a:schemeClr val="dk1"/>
                </a:solidFill>
              </a:rPr>
              <a:t> less cost in the next ten</a:t>
            </a:r>
            <a:r>
              <a:rPr lang="pt-BR">
                <a:solidFill>
                  <a:schemeClr val="dk1"/>
                </a:solidFill>
              </a:rPr>
              <a:t>. The cost depend of the </a:t>
            </a:r>
            <a:r>
              <a:rPr b="1" lang="pt-BR">
                <a:solidFill>
                  <a:schemeClr val="dk1"/>
                </a:solidFill>
              </a:rPr>
              <a:t>time and energy consumption</a:t>
            </a:r>
            <a:r>
              <a:rPr lang="pt-BR">
                <a:solidFill>
                  <a:schemeClr val="dk1"/>
                </a:solidFill>
              </a:rPr>
              <a:t> of the task.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Second Task - Solution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288475" y="1955538"/>
            <a:ext cx="716400" cy="698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369325" y="3400750"/>
            <a:ext cx="554700" cy="5727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n1</a:t>
            </a:r>
            <a:endParaRPr sz="1000"/>
          </a:p>
        </p:txBody>
      </p:sp>
      <p:sp>
        <p:nvSpPr>
          <p:cNvPr id="217" name="Google Shape;217;p25"/>
          <p:cNvSpPr txBox="1"/>
          <p:nvPr/>
        </p:nvSpPr>
        <p:spPr>
          <a:xfrm>
            <a:off x="4655150" y="1945175"/>
            <a:ext cx="41772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C: cost to prioritize nodes;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T: variation of temperature to allocate that rotor type on the oven normalized by the maximum temperature;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t: time since the first pallet is ready until program is concluded, normalized by the longest program;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𝜆: number of stacks.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18" name="Google Shape;218;p25"/>
          <p:cNvCxnSpPr>
            <a:stCxn id="215" idx="4"/>
            <a:endCxn id="216" idx="0"/>
          </p:cNvCxnSpPr>
          <p:nvPr/>
        </p:nvCxnSpPr>
        <p:spPr>
          <a:xfrm>
            <a:off x="3646675" y="2653638"/>
            <a:ext cx="0" cy="747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5"/>
          <p:cNvSpPr txBox="1"/>
          <p:nvPr/>
        </p:nvSpPr>
        <p:spPr>
          <a:xfrm>
            <a:off x="3646675" y="2865650"/>
            <a:ext cx="55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C1</a:t>
            </a:r>
            <a:endParaRPr sz="90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755925"/>
            <a:ext cx="805575" cy="8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2493538"/>
            <a:ext cx="805575" cy="8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3224063"/>
            <a:ext cx="805575" cy="8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063" y="2060077"/>
            <a:ext cx="805575" cy="8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5451" y="2892900"/>
            <a:ext cx="634824" cy="5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2296575" y="2273375"/>
            <a:ext cx="284700" cy="367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 rot="10800000">
            <a:off x="2677575" y="2963075"/>
            <a:ext cx="284700" cy="367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2296575" y="2963075"/>
            <a:ext cx="284700" cy="367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4468" y="1672950"/>
            <a:ext cx="1401380" cy="59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Second Task - Results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11402" t="0"/>
          <a:stretch/>
        </p:blipFill>
        <p:spPr>
          <a:xfrm>
            <a:off x="311700" y="1235500"/>
            <a:ext cx="5796201" cy="349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4">
            <a:alphaModFix/>
          </a:blip>
          <a:srcRect b="0" l="0" r="12172" t="2950"/>
          <a:stretch/>
        </p:blipFill>
        <p:spPr>
          <a:xfrm>
            <a:off x="311700" y="1297725"/>
            <a:ext cx="5920651" cy="3494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6"/>
          <p:cNvGrpSpPr/>
          <p:nvPr/>
        </p:nvGrpSpPr>
        <p:grpSpPr>
          <a:xfrm>
            <a:off x="6345013" y="1896488"/>
            <a:ext cx="2187088" cy="939000"/>
            <a:chOff x="6345013" y="1896488"/>
            <a:chExt cx="2187088" cy="939000"/>
          </a:xfrm>
        </p:grpSpPr>
        <p:pic>
          <p:nvPicPr>
            <p:cNvPr id="237" name="Google Shape;23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45013" y="1963190"/>
              <a:ext cx="805575" cy="805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6"/>
            <p:cNvSpPr txBox="1"/>
            <p:nvPr/>
          </p:nvSpPr>
          <p:spPr>
            <a:xfrm>
              <a:off x="7150600" y="1896488"/>
              <a:ext cx="1381500" cy="9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Less than </a:t>
              </a:r>
              <a:r>
                <a:rPr lang="pt-BR" sz="2100">
                  <a:solidFill>
                    <a:srgbClr val="38761D"/>
                  </a:solidFill>
                </a:rPr>
                <a:t>77.000 ºC</a:t>
              </a:r>
              <a:endParaRPr sz="2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of heating</a:t>
              </a:r>
              <a:endParaRPr sz="2100">
                <a:solidFill>
                  <a:srgbClr val="38761D"/>
                </a:solidFill>
              </a:endParaRPr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6430401" y="2936888"/>
            <a:ext cx="2162524" cy="939000"/>
            <a:chOff x="6430401" y="2936888"/>
            <a:chExt cx="2162524" cy="939000"/>
          </a:xfrm>
        </p:grpSpPr>
        <p:pic>
          <p:nvPicPr>
            <p:cNvPr id="240" name="Google Shape;240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30401" y="3152463"/>
              <a:ext cx="634824" cy="50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6"/>
            <p:cNvSpPr txBox="1"/>
            <p:nvPr/>
          </p:nvSpPr>
          <p:spPr>
            <a:xfrm>
              <a:off x="7211425" y="2936888"/>
              <a:ext cx="1381500" cy="9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Approx. mean of </a:t>
              </a:r>
              <a:r>
                <a:rPr lang="pt-BR" sz="2100">
                  <a:solidFill>
                    <a:srgbClr val="38761D"/>
                  </a:solidFill>
                </a:rPr>
                <a:t>6</a:t>
              </a:r>
              <a:r>
                <a:rPr lang="pt-BR" sz="2100">
                  <a:solidFill>
                    <a:srgbClr val="38761D"/>
                  </a:solidFill>
                </a:rPr>
                <a:t>6</a:t>
              </a:r>
              <a:r>
                <a:rPr lang="pt-BR" sz="2100">
                  <a:solidFill>
                    <a:srgbClr val="38761D"/>
                  </a:solidFill>
                </a:rPr>
                <a:t> min</a:t>
              </a:r>
              <a:endParaRPr sz="2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to start to cure</a:t>
              </a:r>
              <a:endParaRPr sz="21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2. Second Task - Results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786800" y="1152475"/>
            <a:ext cx="504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Stacking pallets logic, reduced temperature variation in more than </a:t>
            </a:r>
            <a:r>
              <a:rPr lang="pt-BR" sz="3500">
                <a:solidFill>
                  <a:srgbClr val="38761D"/>
                </a:solidFill>
              </a:rPr>
              <a:t>47</a:t>
            </a:r>
            <a:r>
              <a:rPr lang="pt-BR" sz="3500">
                <a:solidFill>
                  <a:srgbClr val="38761D"/>
                </a:solidFill>
              </a:rPr>
              <a:t>% </a:t>
            </a:r>
            <a:r>
              <a:rPr lang="pt-BR"/>
              <a:t>compared to previous solutions</a:t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350975"/>
            <a:ext cx="3072575" cy="35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2. Second Task - Results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88" y="1244402"/>
            <a:ext cx="7300625" cy="38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Third Task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600" y="2273286"/>
            <a:ext cx="1534775" cy="153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9"/>
          <p:cNvCxnSpPr>
            <a:stCxn id="262" idx="3"/>
          </p:cNvCxnSpPr>
          <p:nvPr/>
        </p:nvCxnSpPr>
        <p:spPr>
          <a:xfrm>
            <a:off x="2119203" y="2078288"/>
            <a:ext cx="1493700" cy="1020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28" y="1413700"/>
            <a:ext cx="1329175" cy="13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804" y="3579050"/>
            <a:ext cx="1181396" cy="103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9"/>
          <p:cNvCxnSpPr>
            <a:stCxn id="263" idx="3"/>
          </p:cNvCxnSpPr>
          <p:nvPr/>
        </p:nvCxnSpPr>
        <p:spPr>
          <a:xfrm flipH="1" rot="10800000">
            <a:off x="2119200" y="3087950"/>
            <a:ext cx="1618500" cy="1007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65" name="Google Shape;265;p29"/>
          <p:cNvPicPr preferRelativeResize="0"/>
          <p:nvPr/>
        </p:nvPicPr>
        <p:blipFill rotWithShape="1">
          <a:blip r:embed="rId6">
            <a:alphaModFix/>
          </a:blip>
          <a:srcRect b="17363" l="28216" r="28199" t="22220"/>
          <a:stretch/>
        </p:blipFill>
        <p:spPr>
          <a:xfrm>
            <a:off x="6802175" y="2214025"/>
            <a:ext cx="1534776" cy="165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9"/>
          <p:cNvCxnSpPr>
            <a:stCxn id="260" idx="3"/>
            <a:endCxn id="265" idx="1"/>
          </p:cNvCxnSpPr>
          <p:nvPr/>
        </p:nvCxnSpPr>
        <p:spPr>
          <a:xfrm>
            <a:off x="5339375" y="3040661"/>
            <a:ext cx="14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67" name="Google Shape;26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1150" y="4306825"/>
            <a:ext cx="477174" cy="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9675" y="2175250"/>
            <a:ext cx="477174" cy="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75165" y="3280690"/>
            <a:ext cx="477175" cy="4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805850" y="2915625"/>
            <a:ext cx="12975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3923238" y="4023263"/>
            <a:ext cx="12975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STRATEGY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6872925" y="4095050"/>
            <a:ext cx="14937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START POINT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Third Task - Previous Solution</a:t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3">
            <a:alphaModFix/>
          </a:blip>
          <a:srcRect b="0" l="0" r="11886" t="0"/>
          <a:stretch/>
        </p:blipFill>
        <p:spPr>
          <a:xfrm>
            <a:off x="311700" y="1126450"/>
            <a:ext cx="5765101" cy="34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/>
        </p:nvSpPr>
        <p:spPr>
          <a:xfrm>
            <a:off x="6294575" y="2034850"/>
            <a:ext cx="19494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More than in </a:t>
            </a:r>
            <a:r>
              <a:rPr lang="pt-BR" sz="4000">
                <a:solidFill>
                  <a:srgbClr val="38761D"/>
                </a:solidFill>
              </a:rPr>
              <a:t>90%</a:t>
            </a:r>
            <a:endParaRPr sz="4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of time the evan 6 is free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Third Task - New Solution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b="0" l="0" r="11878" t="0"/>
          <a:stretch/>
        </p:blipFill>
        <p:spPr>
          <a:xfrm>
            <a:off x="311700" y="1131800"/>
            <a:ext cx="5806576" cy="35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688" y="2187065"/>
            <a:ext cx="805575" cy="8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076" y="3235388"/>
            <a:ext cx="634824" cy="5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7121400" y="2187075"/>
            <a:ext cx="16347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L</a:t>
            </a:r>
            <a:r>
              <a:rPr lang="pt-BR" sz="1300"/>
              <a:t>ess than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38761D"/>
                </a:solidFill>
              </a:rPr>
              <a:t>1%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increase </a:t>
            </a:r>
            <a:r>
              <a:rPr lang="pt-BR" sz="1300">
                <a:solidFill>
                  <a:schemeClr val="dk1"/>
                </a:solidFill>
              </a:rPr>
              <a:t>of temperature total heating and time consuming</a:t>
            </a:r>
            <a:endParaRPr sz="2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 Problem definition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1813483" y="1613125"/>
            <a:ext cx="615305" cy="2870375"/>
            <a:chOff x="1819458" y="1441675"/>
            <a:chExt cx="615305" cy="2870375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29038" y="1441675"/>
              <a:ext cx="505725" cy="50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3263" y="2243500"/>
              <a:ext cx="505725" cy="50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458" y="3045325"/>
              <a:ext cx="505725" cy="505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3263" y="3806325"/>
              <a:ext cx="505725" cy="50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cxnSp>
        <p:nvCxnSpPr>
          <p:cNvPr id="73" name="Google Shape;73;p14"/>
          <p:cNvCxnSpPr>
            <a:stCxn id="68" idx="3"/>
          </p:cNvCxnSpPr>
          <p:nvPr/>
        </p:nvCxnSpPr>
        <p:spPr>
          <a:xfrm>
            <a:off x="2428788" y="1865988"/>
            <a:ext cx="1644600" cy="1249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9" idx="3"/>
          </p:cNvCxnSpPr>
          <p:nvPr/>
        </p:nvCxnSpPr>
        <p:spPr>
          <a:xfrm>
            <a:off x="2393013" y="2667813"/>
            <a:ext cx="1668000" cy="445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70" idx="3"/>
          </p:cNvCxnSpPr>
          <p:nvPr/>
        </p:nvCxnSpPr>
        <p:spPr>
          <a:xfrm flipH="1" rot="10800000">
            <a:off x="2319209" y="3116845"/>
            <a:ext cx="1732800" cy="352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1" idx="3"/>
          </p:cNvCxnSpPr>
          <p:nvPr/>
        </p:nvCxnSpPr>
        <p:spPr>
          <a:xfrm flipH="1" rot="10800000">
            <a:off x="2393013" y="3113438"/>
            <a:ext cx="1678800" cy="111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3940313" y="3126750"/>
            <a:ext cx="2031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endCxn id="79" idx="1"/>
          </p:cNvCxnSpPr>
          <p:nvPr/>
        </p:nvCxnSpPr>
        <p:spPr>
          <a:xfrm rot="-5400000">
            <a:off x="5598963" y="1892713"/>
            <a:ext cx="1591800" cy="854700"/>
          </a:xfrm>
          <a:prstGeom prst="curved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4"/>
          <p:cNvCxnSpPr>
            <a:endCxn id="81" idx="1"/>
          </p:cNvCxnSpPr>
          <p:nvPr/>
        </p:nvCxnSpPr>
        <p:spPr>
          <a:xfrm rot="-5400000">
            <a:off x="5895814" y="2188937"/>
            <a:ext cx="996300" cy="856500"/>
          </a:xfrm>
          <a:prstGeom prst="curved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4"/>
          <p:cNvCxnSpPr>
            <a:endCxn id="83" idx="1"/>
          </p:cNvCxnSpPr>
          <p:nvPr/>
        </p:nvCxnSpPr>
        <p:spPr>
          <a:xfrm flipH="1" rot="10800000">
            <a:off x="5958513" y="2771613"/>
            <a:ext cx="863700" cy="357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4"/>
          <p:cNvCxnSpPr>
            <a:endCxn id="85" idx="1"/>
          </p:cNvCxnSpPr>
          <p:nvPr/>
        </p:nvCxnSpPr>
        <p:spPr>
          <a:xfrm>
            <a:off x="5963914" y="3131087"/>
            <a:ext cx="858300" cy="293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4"/>
          <p:cNvCxnSpPr>
            <a:endCxn id="87" idx="1"/>
          </p:cNvCxnSpPr>
          <p:nvPr/>
        </p:nvCxnSpPr>
        <p:spPr>
          <a:xfrm flipH="1" rot="-5400000">
            <a:off x="5919363" y="3173913"/>
            <a:ext cx="951000" cy="854700"/>
          </a:xfrm>
          <a:prstGeom prst="curved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4"/>
          <p:cNvCxnSpPr>
            <a:endCxn id="89" idx="1"/>
          </p:cNvCxnSpPr>
          <p:nvPr/>
        </p:nvCxnSpPr>
        <p:spPr>
          <a:xfrm flipH="1" rot="-5400000">
            <a:off x="5606014" y="3513137"/>
            <a:ext cx="1584600" cy="847800"/>
          </a:xfrm>
          <a:prstGeom prst="curved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0" name="Google Shape;90;p14"/>
          <p:cNvGrpSpPr/>
          <p:nvPr/>
        </p:nvGrpSpPr>
        <p:grpSpPr>
          <a:xfrm>
            <a:off x="6822213" y="1244863"/>
            <a:ext cx="484125" cy="3763775"/>
            <a:chOff x="6840413" y="1062538"/>
            <a:chExt cx="484125" cy="3763775"/>
          </a:xfrm>
        </p:grpSpPr>
        <p:pic>
          <p:nvPicPr>
            <p:cNvPr id="79" name="Google Shape;79;p14"/>
            <p:cNvPicPr preferRelativeResize="0"/>
            <p:nvPr/>
          </p:nvPicPr>
          <p:blipFill rotWithShape="1">
            <a:blip r:embed="rId4">
              <a:alphaModFix/>
            </a:blip>
            <a:srcRect b="17363" l="28216" r="28199" t="22220"/>
            <a:stretch/>
          </p:blipFill>
          <p:spPr>
            <a:xfrm>
              <a:off x="6840413" y="1062538"/>
              <a:ext cx="484123" cy="55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4"/>
            <p:cNvPicPr preferRelativeResize="0"/>
            <p:nvPr/>
          </p:nvPicPr>
          <p:blipFill rotWithShape="1">
            <a:blip r:embed="rId4">
              <a:alphaModFix/>
            </a:blip>
            <a:srcRect b="17363" l="28216" r="28199" t="22220"/>
            <a:stretch/>
          </p:blipFill>
          <p:spPr>
            <a:xfrm>
              <a:off x="6840414" y="1657412"/>
              <a:ext cx="484123" cy="55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4"/>
            <p:cNvPicPr preferRelativeResize="0"/>
            <p:nvPr/>
          </p:nvPicPr>
          <p:blipFill rotWithShape="1">
            <a:blip r:embed="rId4">
              <a:alphaModFix/>
            </a:blip>
            <a:srcRect b="17363" l="28216" r="28199" t="22220"/>
            <a:stretch/>
          </p:blipFill>
          <p:spPr>
            <a:xfrm>
              <a:off x="6840413" y="2309988"/>
              <a:ext cx="484123" cy="55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4"/>
            <p:cNvPicPr preferRelativeResize="0"/>
            <p:nvPr/>
          </p:nvPicPr>
          <p:blipFill rotWithShape="1">
            <a:blip r:embed="rId4">
              <a:alphaModFix/>
            </a:blip>
            <a:srcRect b="17363" l="28216" r="28199" t="22220"/>
            <a:stretch/>
          </p:blipFill>
          <p:spPr>
            <a:xfrm>
              <a:off x="6840414" y="2962562"/>
              <a:ext cx="484123" cy="55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4">
              <a:alphaModFix/>
            </a:blip>
            <a:srcRect b="17363" l="28216" r="28199" t="22220"/>
            <a:stretch/>
          </p:blipFill>
          <p:spPr>
            <a:xfrm>
              <a:off x="6840413" y="3615138"/>
              <a:ext cx="484123" cy="55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 rotWithShape="1">
            <a:blip r:embed="rId4">
              <a:alphaModFix/>
            </a:blip>
            <a:srcRect b="17363" l="28216" r="28199" t="22220"/>
            <a:stretch/>
          </p:blipFill>
          <p:spPr>
            <a:xfrm>
              <a:off x="6840414" y="4267712"/>
              <a:ext cx="484123" cy="55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Google Shape;9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5525" y="1803475"/>
            <a:ext cx="1249200" cy="12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/>
              <a:t>Thank you!</a:t>
            </a:r>
            <a:endParaRPr b="1" sz="3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80"/>
              <a:t>Nicolas Antero Nunes</a:t>
            </a:r>
            <a:endParaRPr b="1" sz="118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80"/>
              <a:t>Pedro Yves Fracari Ceripes</a:t>
            </a:r>
            <a:endParaRPr b="1" sz="118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80"/>
              <a:t>Victor Negosek de Oliveira</a:t>
            </a:r>
            <a:endParaRPr b="1" sz="118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80"/>
              <a:t>https://github.com/yvesfracari/IPThackathon</a:t>
            </a:r>
            <a:endParaRPr b="1" sz="118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3900"/>
              <a:t>Questions?</a:t>
            </a:r>
            <a:endParaRPr b="1"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lang="pt-BR"/>
              <a:t>etrics evaluated and tools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22850" y="3559063"/>
            <a:ext cx="19602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METRICS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8" name="Google Shape;98;p15"/>
          <p:cNvCxnSpPr>
            <a:stCxn id="97" idx="3"/>
            <a:endCxn id="99" idx="1"/>
          </p:cNvCxnSpPr>
          <p:nvPr/>
        </p:nvCxnSpPr>
        <p:spPr>
          <a:xfrm flipH="1" rot="10800000">
            <a:off x="2383050" y="3285163"/>
            <a:ext cx="1058700" cy="4740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5"/>
          <p:cNvSpPr txBox="1"/>
          <p:nvPr/>
        </p:nvSpPr>
        <p:spPr>
          <a:xfrm>
            <a:off x="3441625" y="2961200"/>
            <a:ext cx="2585100" cy="6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Average idle time of the rotors in the queue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441625" y="4185175"/>
            <a:ext cx="2585100" cy="6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Global temperature variation of a scheduling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cxnSp>
        <p:nvCxnSpPr>
          <p:cNvPr id="101" name="Google Shape;101;p15"/>
          <p:cNvCxnSpPr>
            <a:stCxn id="97" idx="3"/>
            <a:endCxn id="100" idx="1"/>
          </p:cNvCxnSpPr>
          <p:nvPr/>
        </p:nvCxnSpPr>
        <p:spPr>
          <a:xfrm>
            <a:off x="2383050" y="3759163"/>
            <a:ext cx="1058700" cy="7500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15"/>
          <p:cNvSpPr txBox="1"/>
          <p:nvPr/>
        </p:nvSpPr>
        <p:spPr>
          <a:xfrm>
            <a:off x="422850" y="1739788"/>
            <a:ext cx="19602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TOOLS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875" y="2894675"/>
            <a:ext cx="11715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100" y="1496763"/>
            <a:ext cx="881451" cy="88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402" y="1515500"/>
            <a:ext cx="728100" cy="84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5"/>
          <p:cNvCxnSpPr>
            <a:stCxn id="102" idx="3"/>
          </p:cNvCxnSpPr>
          <p:nvPr/>
        </p:nvCxnSpPr>
        <p:spPr>
          <a:xfrm flipH="1" rot="10800000">
            <a:off x="2383050" y="1935088"/>
            <a:ext cx="18912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7902" y="4242475"/>
            <a:ext cx="15335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First Task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5" y="1778175"/>
            <a:ext cx="1450074" cy="1450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1898313" y="2495550"/>
            <a:ext cx="1134900" cy="1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3095800" y="1887475"/>
            <a:ext cx="20121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INFOS FOR PALLET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095863" y="2287675"/>
            <a:ext cx="2012100" cy="8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Start time of cure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End time of cure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Oven n°</a:t>
            </a:r>
            <a:endParaRPr>
              <a:highlight>
                <a:schemeClr val="dk1"/>
              </a:highlight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5149538" y="2502600"/>
            <a:ext cx="1134900" cy="1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16"/>
          <p:cNvGrpSpPr/>
          <p:nvPr/>
        </p:nvGrpSpPr>
        <p:grpSpPr>
          <a:xfrm>
            <a:off x="6326100" y="1428150"/>
            <a:ext cx="2506200" cy="2287200"/>
            <a:chOff x="6326100" y="1428150"/>
            <a:chExt cx="2506200" cy="22872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6326100" y="1428150"/>
              <a:ext cx="2506200" cy="4002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CONSIDERATIONS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6326100" y="1828350"/>
              <a:ext cx="2506200" cy="188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pt-BR"/>
                <a:t>No </a:t>
              </a:r>
              <a:r>
                <a:rPr lang="pt-BR"/>
                <a:t>stackable</a:t>
              </a:r>
              <a:r>
                <a:rPr lang="pt-BR"/>
                <a:t> </a:t>
              </a:r>
              <a:r>
                <a:rPr lang="pt-BR"/>
                <a:t>pallets</a:t>
              </a:r>
              <a:endParaRPr/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pt-BR"/>
                <a:t>Duration of the job = </a:t>
              </a:r>
              <a:r>
                <a:rPr b="1" lang="pt-BR"/>
                <a:t>(Heating t - Cooling t)</a:t>
              </a:r>
              <a:endParaRPr b="1"/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pt-BR">
                  <a:solidFill>
                    <a:srgbClr val="202122"/>
                  </a:solidFill>
                  <a:highlight>
                    <a:srgbClr val="FFFFFF"/>
                  </a:highlight>
                </a:rPr>
                <a:t>Δ</a:t>
              </a:r>
              <a:r>
                <a:rPr lang="pt-BR"/>
                <a:t>T° between two process is correlated with the Energy consumption</a:t>
              </a:r>
              <a:endParaRPr/>
            </a:p>
          </p:txBody>
        </p:sp>
      </p:grp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750" y="4296626"/>
            <a:ext cx="702049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6"/>
          <p:cNvCxnSpPr/>
          <p:nvPr/>
        </p:nvCxnSpPr>
        <p:spPr>
          <a:xfrm flipH="1" rot="10800000">
            <a:off x="3197600" y="4635683"/>
            <a:ext cx="2181900" cy="6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17363" l="28216" r="28199" t="22220"/>
          <a:stretch/>
        </p:blipFill>
        <p:spPr>
          <a:xfrm>
            <a:off x="5599625" y="4380828"/>
            <a:ext cx="548597" cy="51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5000" y="4040652"/>
            <a:ext cx="647100" cy="52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1.1 First Task - First in, First out (FiFo) Solution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6500"/>
            <a:ext cx="4148600" cy="21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0" y="1017725"/>
            <a:ext cx="4260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Queues processes in the order that they arrive in the ready queue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1.1 First Task - First in, First out (FiFo) Solution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0" y="1339150"/>
            <a:ext cx="6396826" cy="3416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8"/>
          <p:cNvGrpSpPr/>
          <p:nvPr/>
        </p:nvGrpSpPr>
        <p:grpSpPr>
          <a:xfrm>
            <a:off x="6497413" y="1896500"/>
            <a:ext cx="2334988" cy="1154400"/>
            <a:chOff x="6345013" y="1896500"/>
            <a:chExt cx="2334988" cy="1154400"/>
          </a:xfrm>
        </p:grpSpPr>
        <p:pic>
          <p:nvPicPr>
            <p:cNvPr id="139" name="Google Shape;13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5013" y="1963190"/>
              <a:ext cx="805575" cy="805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8"/>
            <p:cNvSpPr txBox="1"/>
            <p:nvPr/>
          </p:nvSpPr>
          <p:spPr>
            <a:xfrm>
              <a:off x="7150600" y="1896500"/>
              <a:ext cx="1529400" cy="11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Less than </a:t>
              </a:r>
              <a:r>
                <a:rPr lang="pt-BR" sz="2100">
                  <a:solidFill>
                    <a:srgbClr val="38761D"/>
                  </a:solidFill>
                </a:rPr>
                <a:t>147400 ºC</a:t>
              </a:r>
              <a:endParaRPr sz="2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of temperature variation</a:t>
              </a:r>
              <a:endParaRPr sz="2100">
                <a:solidFill>
                  <a:srgbClr val="38761D"/>
                </a:solidFill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6582801" y="3089300"/>
            <a:ext cx="2183524" cy="939000"/>
            <a:chOff x="6430401" y="2936900"/>
            <a:chExt cx="2183524" cy="939000"/>
          </a:xfrm>
        </p:grpSpPr>
        <p:pic>
          <p:nvPicPr>
            <p:cNvPr id="142" name="Google Shape;14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30401" y="3152463"/>
              <a:ext cx="634824" cy="50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8"/>
            <p:cNvSpPr txBox="1"/>
            <p:nvPr/>
          </p:nvSpPr>
          <p:spPr>
            <a:xfrm>
              <a:off x="7135225" y="2936900"/>
              <a:ext cx="1478700" cy="9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Approx. mean of </a:t>
              </a:r>
              <a:r>
                <a:rPr lang="pt-BR" sz="2100">
                  <a:solidFill>
                    <a:srgbClr val="38761D"/>
                  </a:solidFill>
                </a:rPr>
                <a:t>165 min</a:t>
              </a:r>
              <a:endParaRPr sz="2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to start to cure</a:t>
              </a:r>
              <a:endParaRPr sz="21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1.1 First Task - First in, First out (FiFo) Solution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25" y="1238200"/>
            <a:ext cx="6536350" cy="34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1</a:t>
            </a:r>
            <a:r>
              <a:rPr lang="pt-BR"/>
              <a:t>.2 First Task - FiFo solution with energy to sort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4263875" y="1017725"/>
            <a:ext cx="4568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141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141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41414"/>
              </a:buClr>
              <a:buSzPts val="1800"/>
              <a:buChar char="●"/>
            </a:pPr>
            <a:r>
              <a:rPr lang="pt-BR">
                <a:solidFill>
                  <a:srgbClr val="141414"/>
                </a:solidFill>
              </a:rPr>
              <a:t>Buffer </a:t>
            </a:r>
            <a:r>
              <a:rPr lang="pt-BR">
                <a:solidFill>
                  <a:srgbClr val="141414"/>
                </a:solidFill>
              </a:rPr>
              <a:t>sorted using the </a:t>
            </a:r>
            <a:r>
              <a:rPr b="1" lang="pt-BR">
                <a:solidFill>
                  <a:srgbClr val="141414"/>
                </a:solidFill>
              </a:rPr>
              <a:t>difference </a:t>
            </a:r>
            <a:r>
              <a:rPr lang="pt-BR">
                <a:solidFill>
                  <a:srgbClr val="141414"/>
                </a:solidFill>
              </a:rPr>
              <a:t>from </a:t>
            </a:r>
            <a:r>
              <a:rPr lang="pt-BR">
                <a:solidFill>
                  <a:srgbClr val="141414"/>
                </a:solidFill>
              </a:rPr>
              <a:t>previous rotor </a:t>
            </a:r>
            <a:r>
              <a:rPr b="1" lang="pt-BR">
                <a:solidFill>
                  <a:srgbClr val="141414"/>
                </a:solidFill>
              </a:rPr>
              <a:t>cooling temperature </a:t>
            </a:r>
            <a:r>
              <a:rPr lang="pt-BR">
                <a:solidFill>
                  <a:srgbClr val="141414"/>
                </a:solidFill>
              </a:rPr>
              <a:t>and the </a:t>
            </a:r>
            <a:r>
              <a:rPr b="1" lang="pt-BR">
                <a:solidFill>
                  <a:srgbClr val="141414"/>
                </a:solidFill>
              </a:rPr>
              <a:t>target temperature </a:t>
            </a:r>
            <a:r>
              <a:rPr lang="pt-BR">
                <a:solidFill>
                  <a:srgbClr val="141414"/>
                </a:solidFill>
              </a:rPr>
              <a:t>from all rotors in buffer, </a:t>
            </a:r>
            <a:r>
              <a:rPr lang="pt-BR">
                <a:solidFill>
                  <a:srgbClr val="141414"/>
                </a:solidFill>
              </a:rPr>
              <a:t>prioritizing</a:t>
            </a:r>
            <a:r>
              <a:rPr lang="pt-BR">
                <a:solidFill>
                  <a:srgbClr val="141414"/>
                </a:solidFill>
              </a:rPr>
              <a:t> the smaller variation</a:t>
            </a:r>
            <a:endParaRPr>
              <a:solidFill>
                <a:srgbClr val="141414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890100"/>
            <a:ext cx="3714901" cy="23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2100425" y="1625050"/>
            <a:ext cx="6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Buffer</a:t>
            </a:r>
            <a:endParaRPr b="1" sz="1300"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1.2 First Task - FiFo solution with energy to sort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25" y="1426375"/>
            <a:ext cx="639686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75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