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446" r:id="rId2"/>
    <p:sldId id="523" r:id="rId3"/>
    <p:sldId id="565" r:id="rId4"/>
    <p:sldId id="566" r:id="rId5"/>
    <p:sldId id="547" r:id="rId6"/>
    <p:sldId id="526" r:id="rId7"/>
    <p:sldId id="553" r:id="rId8"/>
    <p:sldId id="542" r:id="rId9"/>
    <p:sldId id="543" r:id="rId10"/>
    <p:sldId id="533" r:id="rId11"/>
    <p:sldId id="546" r:id="rId12"/>
    <p:sldId id="564" r:id="rId13"/>
    <p:sldId id="554" r:id="rId14"/>
    <p:sldId id="556" r:id="rId15"/>
    <p:sldId id="555" r:id="rId16"/>
    <p:sldId id="538" r:id="rId17"/>
    <p:sldId id="548" r:id="rId18"/>
    <p:sldId id="536" r:id="rId19"/>
    <p:sldId id="550" r:id="rId20"/>
    <p:sldId id="537" r:id="rId21"/>
    <p:sldId id="558" r:id="rId22"/>
    <p:sldId id="549" r:id="rId23"/>
    <p:sldId id="567" r:id="rId24"/>
    <p:sldId id="568" r:id="rId25"/>
    <p:sldId id="559" r:id="rId26"/>
    <p:sldId id="534" r:id="rId27"/>
    <p:sldId id="569" r:id="rId28"/>
    <p:sldId id="53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9B1850-C562-42DB-945A-1C2877E38480}">
          <p14:sldIdLst>
            <p14:sldId id="446"/>
            <p14:sldId id="523"/>
            <p14:sldId id="565"/>
            <p14:sldId id="566"/>
            <p14:sldId id="547"/>
            <p14:sldId id="526"/>
            <p14:sldId id="553"/>
            <p14:sldId id="542"/>
            <p14:sldId id="543"/>
            <p14:sldId id="533"/>
            <p14:sldId id="546"/>
            <p14:sldId id="564"/>
            <p14:sldId id="554"/>
            <p14:sldId id="556"/>
            <p14:sldId id="555"/>
            <p14:sldId id="538"/>
            <p14:sldId id="548"/>
            <p14:sldId id="536"/>
            <p14:sldId id="550"/>
            <p14:sldId id="537"/>
            <p14:sldId id="558"/>
            <p14:sldId id="549"/>
            <p14:sldId id="567"/>
            <p14:sldId id="568"/>
            <p14:sldId id="559"/>
            <p14:sldId id="534"/>
            <p14:sldId id="569"/>
            <p14:sldId id="535"/>
          </p14:sldIdLst>
        </p14:section>
        <p14:section name="Optional slides" id="{C9E660DC-04E6-421B-80D0-E9D2B0765E5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9BECFF"/>
    <a:srgbClr val="00B0F0"/>
    <a:srgbClr val="FFC000"/>
    <a:srgbClr val="40C9BF"/>
    <a:srgbClr val="0070C0"/>
    <a:srgbClr val="002060"/>
    <a:srgbClr val="843C0C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3" autoAdjust="0"/>
    <p:restoredTop sz="96327" autoAdjust="0"/>
  </p:normalViewPr>
  <p:slideViewPr>
    <p:cSldViewPr snapToGrid="0">
      <p:cViewPr varScale="1">
        <p:scale>
          <a:sx n="90" d="100"/>
          <a:sy n="90" d="100"/>
        </p:scale>
        <p:origin x="120" y="5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F5DC3-B8AA-4695-B0D7-8900E5EC49B3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6CFF5-F48F-4D71-8CB9-4114B0DA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0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5504-7521-4F01-85BE-81607B666834}" type="datetimeFigureOut">
              <a:rPr lang="en-GB" smtClean="0"/>
              <a:t>17/11/2015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07EF-21D9-4EAE-B714-83771213E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61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5504-7521-4F01-85BE-81607B666834}" type="datetimeFigureOut">
              <a:rPr lang="en-GB" smtClean="0"/>
              <a:t>17/11/2015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07EF-21D9-4EAE-B714-83771213E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81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5504-7521-4F01-85BE-81607B666834}" type="datetimeFigureOut">
              <a:rPr lang="en-GB" smtClean="0"/>
              <a:t>17/11/2015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07EF-21D9-4EAE-B714-83771213E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79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5504-7521-4F01-85BE-81607B666834}" type="datetimeFigureOut">
              <a:rPr lang="en-GB" smtClean="0"/>
              <a:t>17/11/2015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07EF-21D9-4EAE-B714-83771213E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14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5504-7521-4F01-85BE-81607B666834}" type="datetimeFigureOut">
              <a:rPr lang="en-GB" smtClean="0"/>
              <a:t>17/11/2015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07EF-21D9-4EAE-B714-83771213E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64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5504-7521-4F01-85BE-81607B666834}" type="datetimeFigureOut">
              <a:rPr lang="en-GB" smtClean="0"/>
              <a:t>17/11/2015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07EF-21D9-4EAE-B714-83771213E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03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5504-7521-4F01-85BE-81607B666834}" type="datetimeFigureOut">
              <a:rPr lang="en-GB" smtClean="0"/>
              <a:t>17/11/2015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07EF-21D9-4EAE-B714-83771213E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56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5504-7521-4F01-85BE-81607B666834}" type="datetimeFigureOut">
              <a:rPr lang="en-GB" smtClean="0"/>
              <a:t>17/11/2015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07EF-21D9-4EAE-B714-83771213E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95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5504-7521-4F01-85BE-81607B666834}" type="datetimeFigureOut">
              <a:rPr lang="en-GB" smtClean="0"/>
              <a:t>17/11/2015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07EF-21D9-4EAE-B714-83771213E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15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5504-7521-4F01-85BE-81607B666834}" type="datetimeFigureOut">
              <a:rPr lang="en-GB" smtClean="0"/>
              <a:t>17/11/2015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07EF-21D9-4EAE-B714-83771213E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6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5504-7521-4F01-85BE-81607B666834}" type="datetimeFigureOut">
              <a:rPr lang="en-GB" smtClean="0"/>
              <a:t>17/11/2015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07EF-21D9-4EAE-B714-83771213E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89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F5504-7521-4F01-85BE-81607B666834}" type="datetimeFigureOut">
              <a:rPr lang="en-GB" smtClean="0"/>
              <a:t>17/11/2015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C07EF-21D9-4EAE-B714-83771213E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74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azure-content/blob/master/articles/service-fabric/service-fabric-reliable-services-communication-default.md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azure-content/blob/master/articles/service-fabric/service-fabric-reliable-services-reliable-collections.m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azure-content/blob/master/articles/service-fabric/service-fabric-reliable-services-communication-webapi.md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3659" y="2705725"/>
            <a:ext cx="52847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600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Fabric</a:t>
            </a:r>
            <a:endParaRPr lang="en-GB" sz="66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3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821" y="1118937"/>
            <a:ext cx="11405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C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Runtime API Layers</a:t>
            </a:r>
            <a:endParaRPr lang="en-US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821" y="196039"/>
            <a:ext cx="11311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Programming models</a:t>
            </a:r>
            <a:endParaRPr lang="en-US" sz="4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37673" y="2033341"/>
            <a:ext cx="2466473" cy="613610"/>
          </a:xfrm>
          <a:prstGeom prst="round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Actor Framework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37673" y="2730170"/>
            <a:ext cx="2466473" cy="613610"/>
          </a:xfrm>
          <a:prstGeom prst="round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Service Framework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7673" y="3426999"/>
            <a:ext cx="2466473" cy="613610"/>
          </a:xfrm>
          <a:prstGeom prst="round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Collection/KVS API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37673" y="4123828"/>
            <a:ext cx="2466473" cy="613610"/>
          </a:xfrm>
          <a:prstGeom prst="round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State Management API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37673" y="4820657"/>
            <a:ext cx="2466473" cy="613610"/>
          </a:xfrm>
          <a:prstGeom prst="round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Replication Set Management API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33934" y="2695079"/>
            <a:ext cx="10539663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3934" y="3388908"/>
            <a:ext cx="10539663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3934" y="4086722"/>
            <a:ext cx="10539663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3934" y="4792588"/>
            <a:ext cx="10539663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97042" y="5606716"/>
            <a:ext cx="11321716" cy="12031"/>
          </a:xfrm>
          <a:prstGeom prst="line">
            <a:avLst/>
          </a:prstGeom>
          <a:ln>
            <a:solidFill>
              <a:srgbClr val="00CC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268578" y="2015302"/>
            <a:ext cx="3842085" cy="6136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275095" y="2021309"/>
            <a:ext cx="786063" cy="6136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3268579" y="2733199"/>
            <a:ext cx="3093238" cy="6136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443331" y="2739206"/>
            <a:ext cx="1617828" cy="6136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3835529" y="5803360"/>
            <a:ext cx="629359" cy="491285"/>
          </a:xfrm>
          <a:prstGeom prst="round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bg1">
                    <a:lumMod val="85000"/>
                  </a:schemeClr>
                </a:solidFill>
              </a:rPr>
              <a:t>[ ]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637673" y="5803360"/>
            <a:ext cx="629359" cy="491285"/>
            <a:chOff x="637673" y="5941589"/>
            <a:chExt cx="629359" cy="491285"/>
          </a:xfrm>
        </p:grpSpPr>
        <p:sp>
          <p:nvSpPr>
            <p:cNvPr id="20" name="Rounded Rectangle 19"/>
            <p:cNvSpPr/>
            <p:nvPr/>
          </p:nvSpPr>
          <p:spPr>
            <a:xfrm>
              <a:off x="637673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57844" y="5992715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843705" y="6077941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943969" y="6175199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437137" y="5803360"/>
            <a:ext cx="629359" cy="491285"/>
            <a:chOff x="1451810" y="5941589"/>
            <a:chExt cx="629359" cy="491285"/>
          </a:xfrm>
        </p:grpSpPr>
        <p:sp>
          <p:nvSpPr>
            <p:cNvPr id="22" name="Rounded Rectangle 21"/>
            <p:cNvSpPr/>
            <p:nvPr/>
          </p:nvSpPr>
          <p:spPr>
            <a:xfrm>
              <a:off x="1451810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1688419" y="5980683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870909" y="6240384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521410" y="6241366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29" idx="3"/>
              <a:endCxn id="31" idx="7"/>
            </p:cNvCxnSpPr>
            <p:nvPr/>
          </p:nvCxnSpPr>
          <p:spPr>
            <a:xfrm flipH="1">
              <a:off x="1661772" y="6121045"/>
              <a:ext cx="50729" cy="144403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9" idx="5"/>
              <a:endCxn id="30" idx="1"/>
            </p:cNvCxnSpPr>
            <p:nvPr/>
          </p:nvCxnSpPr>
          <p:spPr>
            <a:xfrm>
              <a:off x="1828781" y="6121045"/>
              <a:ext cx="66210" cy="143421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8" name="Group 227"/>
          <p:cNvGrpSpPr/>
          <p:nvPr/>
        </p:nvGrpSpPr>
        <p:grpSpPr>
          <a:xfrm>
            <a:off x="2236601" y="5803360"/>
            <a:ext cx="629359" cy="491285"/>
            <a:chOff x="2265947" y="5803360"/>
            <a:chExt cx="629359" cy="491285"/>
          </a:xfrm>
        </p:grpSpPr>
        <p:sp>
          <p:nvSpPr>
            <p:cNvPr id="23" name="Rounded Rectangle 22"/>
            <p:cNvSpPr/>
            <p:nvPr/>
          </p:nvSpPr>
          <p:spPr>
            <a:xfrm>
              <a:off x="2265947" y="5803360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7" name="Can 46"/>
            <p:cNvSpPr/>
            <p:nvPr/>
          </p:nvSpPr>
          <p:spPr>
            <a:xfrm>
              <a:off x="2402792" y="5946720"/>
              <a:ext cx="352440" cy="227634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3036065" y="5803360"/>
            <a:ext cx="629359" cy="491285"/>
            <a:chOff x="3080084" y="5803360"/>
            <a:chExt cx="629359" cy="491285"/>
          </a:xfrm>
        </p:grpSpPr>
        <p:sp>
          <p:nvSpPr>
            <p:cNvPr id="24" name="Rounded Rectangle 23"/>
            <p:cNvSpPr/>
            <p:nvPr/>
          </p:nvSpPr>
          <p:spPr>
            <a:xfrm>
              <a:off x="3080084" y="5803360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grpSp>
          <p:nvGrpSpPr>
            <p:cNvPr id="50" name="Group 49"/>
            <p:cNvGrpSpPr/>
            <p:nvPr/>
          </p:nvGrpSpPr>
          <p:grpSpPr>
            <a:xfrm rot="10800000">
              <a:off x="3218299" y="5946720"/>
              <a:ext cx="352927" cy="237657"/>
              <a:chOff x="3218299" y="6084949"/>
              <a:chExt cx="352927" cy="237657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218299" y="6087964"/>
                <a:ext cx="352927" cy="2346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Isosceles Triangle 48"/>
              <p:cNvSpPr/>
              <p:nvPr/>
            </p:nvSpPr>
            <p:spPr>
              <a:xfrm>
                <a:off x="3218299" y="6084949"/>
                <a:ext cx="352927" cy="237657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634993" y="5814894"/>
            <a:ext cx="629359" cy="491285"/>
            <a:chOff x="4634993" y="5953123"/>
            <a:chExt cx="629359" cy="491285"/>
          </a:xfrm>
        </p:grpSpPr>
        <p:sp>
          <p:nvSpPr>
            <p:cNvPr id="51" name="Rounded Rectangle 50"/>
            <p:cNvSpPr/>
            <p:nvPr/>
          </p:nvSpPr>
          <p:spPr>
            <a:xfrm>
              <a:off x="4634993" y="5953123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24662" y="6043178"/>
              <a:ext cx="149073" cy="95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053815" y="6204081"/>
              <a:ext cx="79911" cy="147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iamond 53"/>
            <p:cNvSpPr/>
            <p:nvPr/>
          </p:nvSpPr>
          <p:spPr>
            <a:xfrm>
              <a:off x="4833362" y="6211046"/>
              <a:ext cx="132609" cy="132609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899199" y="6139020"/>
              <a:ext cx="468" cy="720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4" idx="3"/>
              <a:endCxn id="53" idx="1"/>
            </p:cNvCxnSpPr>
            <p:nvPr/>
          </p:nvCxnSpPr>
          <p:spPr>
            <a:xfrm>
              <a:off x="4965971" y="6277351"/>
              <a:ext cx="87844" cy="5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7353446" y="2096734"/>
            <a:ext cx="629359" cy="491285"/>
            <a:chOff x="4634993" y="5953123"/>
            <a:chExt cx="629359" cy="491285"/>
          </a:xfrm>
        </p:grpSpPr>
        <p:sp>
          <p:nvSpPr>
            <p:cNvPr id="61" name="Rounded Rectangle 60"/>
            <p:cNvSpPr/>
            <p:nvPr/>
          </p:nvSpPr>
          <p:spPr>
            <a:xfrm>
              <a:off x="4634993" y="5953123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824662" y="6043178"/>
              <a:ext cx="149073" cy="95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053815" y="6204081"/>
              <a:ext cx="79911" cy="147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Diamond 63"/>
            <p:cNvSpPr/>
            <p:nvPr/>
          </p:nvSpPr>
          <p:spPr>
            <a:xfrm>
              <a:off x="4833362" y="6211046"/>
              <a:ext cx="132609" cy="132609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/>
            <p:cNvCxnSpPr>
              <a:stCxn id="62" idx="2"/>
              <a:endCxn id="64" idx="0"/>
            </p:cNvCxnSpPr>
            <p:nvPr/>
          </p:nvCxnSpPr>
          <p:spPr>
            <a:xfrm>
              <a:off x="4899199" y="6139020"/>
              <a:ext cx="468" cy="720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4" idx="3"/>
              <a:endCxn id="63" idx="1"/>
            </p:cNvCxnSpPr>
            <p:nvPr/>
          </p:nvCxnSpPr>
          <p:spPr>
            <a:xfrm>
              <a:off x="4965971" y="6277351"/>
              <a:ext cx="87844" cy="5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9" name="Rounded Rectangle 68"/>
          <p:cNvSpPr/>
          <p:nvPr/>
        </p:nvSpPr>
        <p:spPr>
          <a:xfrm>
            <a:off x="6361816" y="2085128"/>
            <a:ext cx="629359" cy="491285"/>
          </a:xfrm>
          <a:prstGeom prst="round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bg1">
                    <a:lumMod val="85000"/>
                  </a:schemeClr>
                </a:solidFill>
              </a:rPr>
              <a:t>[ ]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3411295" y="2085128"/>
            <a:ext cx="629359" cy="491285"/>
            <a:chOff x="637673" y="5941589"/>
            <a:chExt cx="629359" cy="491285"/>
          </a:xfrm>
        </p:grpSpPr>
        <p:sp>
          <p:nvSpPr>
            <p:cNvPr id="71" name="Rounded Rectangle 70"/>
            <p:cNvSpPr/>
            <p:nvPr/>
          </p:nvSpPr>
          <p:spPr>
            <a:xfrm>
              <a:off x="637673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757844" y="5992715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843705" y="6077941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943969" y="6175199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148925" y="2085128"/>
            <a:ext cx="629359" cy="491285"/>
            <a:chOff x="1451810" y="5941589"/>
            <a:chExt cx="629359" cy="491285"/>
          </a:xfrm>
        </p:grpSpPr>
        <p:sp>
          <p:nvSpPr>
            <p:cNvPr id="76" name="Rounded Rectangle 75"/>
            <p:cNvSpPr/>
            <p:nvPr/>
          </p:nvSpPr>
          <p:spPr>
            <a:xfrm>
              <a:off x="1451810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1688419" y="5980683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1870909" y="6240384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1521410" y="6241366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>
              <a:stCxn id="77" idx="3"/>
              <a:endCxn id="79" idx="7"/>
            </p:cNvCxnSpPr>
            <p:nvPr/>
          </p:nvCxnSpPr>
          <p:spPr>
            <a:xfrm flipH="1">
              <a:off x="1661772" y="6121045"/>
              <a:ext cx="50729" cy="144403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7" idx="5"/>
              <a:endCxn id="78" idx="1"/>
            </p:cNvCxnSpPr>
            <p:nvPr/>
          </p:nvCxnSpPr>
          <p:spPr>
            <a:xfrm>
              <a:off x="1828781" y="6121045"/>
              <a:ext cx="66210" cy="143421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4886555" y="2085128"/>
            <a:ext cx="629359" cy="491285"/>
            <a:chOff x="4975771" y="2085128"/>
            <a:chExt cx="629359" cy="491285"/>
          </a:xfrm>
        </p:grpSpPr>
        <p:sp>
          <p:nvSpPr>
            <p:cNvPr id="67" name="Rounded Rectangle 66"/>
            <p:cNvSpPr/>
            <p:nvPr/>
          </p:nvSpPr>
          <p:spPr>
            <a:xfrm>
              <a:off x="4975771" y="2085128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2" name="Can 81"/>
            <p:cNvSpPr/>
            <p:nvPr/>
          </p:nvSpPr>
          <p:spPr>
            <a:xfrm>
              <a:off x="5112616" y="2228488"/>
              <a:ext cx="352440" cy="227634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624185" y="2085128"/>
            <a:ext cx="629359" cy="491285"/>
            <a:chOff x="5789908" y="2085128"/>
            <a:chExt cx="629359" cy="491285"/>
          </a:xfrm>
        </p:grpSpPr>
        <p:sp>
          <p:nvSpPr>
            <p:cNvPr id="68" name="Rounded Rectangle 67"/>
            <p:cNvSpPr/>
            <p:nvPr/>
          </p:nvSpPr>
          <p:spPr>
            <a:xfrm>
              <a:off x="5789908" y="2085128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grpSp>
          <p:nvGrpSpPr>
            <p:cNvPr id="83" name="Group 82"/>
            <p:cNvGrpSpPr/>
            <p:nvPr/>
          </p:nvGrpSpPr>
          <p:grpSpPr>
            <a:xfrm rot="10800000">
              <a:off x="5928123" y="2228488"/>
              <a:ext cx="352927" cy="237657"/>
              <a:chOff x="3218299" y="6084949"/>
              <a:chExt cx="352927" cy="237657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3218299" y="6087964"/>
                <a:ext cx="352927" cy="2346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Isosceles Triangle 84"/>
              <p:cNvSpPr/>
              <p:nvPr/>
            </p:nvSpPr>
            <p:spPr>
              <a:xfrm>
                <a:off x="3218299" y="6084949"/>
                <a:ext cx="352927" cy="237657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8" name="Rounded Rectangle 107"/>
          <p:cNvSpPr/>
          <p:nvPr/>
        </p:nvSpPr>
        <p:spPr>
          <a:xfrm>
            <a:off x="3268578" y="3436558"/>
            <a:ext cx="2355607" cy="6136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5762400" y="3442565"/>
            <a:ext cx="2298758" cy="6136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0" name="Rounded Rectangle 109"/>
          <p:cNvSpPr/>
          <p:nvPr/>
        </p:nvSpPr>
        <p:spPr>
          <a:xfrm>
            <a:off x="3268578" y="4120584"/>
            <a:ext cx="1617977" cy="6136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4965971" y="4126591"/>
            <a:ext cx="3095187" cy="6136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2" name="Rounded Rectangle 111"/>
          <p:cNvSpPr/>
          <p:nvPr/>
        </p:nvSpPr>
        <p:spPr>
          <a:xfrm>
            <a:off x="3268578" y="4821982"/>
            <a:ext cx="880347" cy="6136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4218525" y="4827989"/>
            <a:ext cx="3842633" cy="6136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3411302" y="2778964"/>
            <a:ext cx="629359" cy="491285"/>
            <a:chOff x="637673" y="5941589"/>
            <a:chExt cx="629359" cy="491285"/>
          </a:xfrm>
        </p:grpSpPr>
        <p:sp>
          <p:nvSpPr>
            <p:cNvPr id="115" name="Rounded Rectangle 114"/>
            <p:cNvSpPr/>
            <p:nvPr/>
          </p:nvSpPr>
          <p:spPr>
            <a:xfrm>
              <a:off x="637673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757844" y="5992715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843705" y="6077941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943969" y="6175199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4148932" y="2778964"/>
            <a:ext cx="629359" cy="491285"/>
            <a:chOff x="1451810" y="5941589"/>
            <a:chExt cx="629359" cy="491285"/>
          </a:xfrm>
        </p:grpSpPr>
        <p:sp>
          <p:nvSpPr>
            <p:cNvPr id="120" name="Rounded Rectangle 119"/>
            <p:cNvSpPr/>
            <p:nvPr/>
          </p:nvSpPr>
          <p:spPr>
            <a:xfrm>
              <a:off x="1451810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21" name="Oval 120"/>
            <p:cNvSpPr/>
            <p:nvPr/>
          </p:nvSpPr>
          <p:spPr>
            <a:xfrm>
              <a:off x="1688419" y="5980683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1870909" y="6240384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1521410" y="6241366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Arrow Connector 123"/>
            <p:cNvCxnSpPr>
              <a:stCxn id="121" idx="3"/>
              <a:endCxn id="123" idx="7"/>
            </p:cNvCxnSpPr>
            <p:nvPr/>
          </p:nvCxnSpPr>
          <p:spPr>
            <a:xfrm flipH="1">
              <a:off x="1661772" y="6121045"/>
              <a:ext cx="50729" cy="144403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121" idx="5"/>
              <a:endCxn id="122" idx="1"/>
            </p:cNvCxnSpPr>
            <p:nvPr/>
          </p:nvCxnSpPr>
          <p:spPr>
            <a:xfrm>
              <a:off x="1828781" y="6121045"/>
              <a:ext cx="66210" cy="143421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>
            <a:off x="4886562" y="2778964"/>
            <a:ext cx="629359" cy="491285"/>
            <a:chOff x="4975771" y="2085128"/>
            <a:chExt cx="629359" cy="491285"/>
          </a:xfrm>
        </p:grpSpPr>
        <p:sp>
          <p:nvSpPr>
            <p:cNvPr id="127" name="Rounded Rectangle 126"/>
            <p:cNvSpPr/>
            <p:nvPr/>
          </p:nvSpPr>
          <p:spPr>
            <a:xfrm>
              <a:off x="4975771" y="2085128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28" name="Can 127"/>
            <p:cNvSpPr/>
            <p:nvPr/>
          </p:nvSpPr>
          <p:spPr>
            <a:xfrm>
              <a:off x="5112616" y="2228488"/>
              <a:ext cx="352440" cy="227634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624192" y="2778964"/>
            <a:ext cx="629359" cy="491285"/>
            <a:chOff x="5789908" y="2085128"/>
            <a:chExt cx="629359" cy="491285"/>
          </a:xfrm>
        </p:grpSpPr>
        <p:sp>
          <p:nvSpPr>
            <p:cNvPr id="130" name="Rounded Rectangle 129"/>
            <p:cNvSpPr/>
            <p:nvPr/>
          </p:nvSpPr>
          <p:spPr>
            <a:xfrm>
              <a:off x="5789908" y="2085128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grpSp>
          <p:nvGrpSpPr>
            <p:cNvPr id="131" name="Group 130"/>
            <p:cNvGrpSpPr/>
            <p:nvPr/>
          </p:nvGrpSpPr>
          <p:grpSpPr>
            <a:xfrm rot="10800000">
              <a:off x="5928123" y="2228488"/>
              <a:ext cx="352927" cy="237657"/>
              <a:chOff x="3218299" y="6084949"/>
              <a:chExt cx="352927" cy="237657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3218299" y="6087964"/>
                <a:ext cx="352927" cy="2346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Isosceles Triangle 132"/>
              <p:cNvSpPr/>
              <p:nvPr/>
            </p:nvSpPr>
            <p:spPr>
              <a:xfrm>
                <a:off x="3218299" y="6084949"/>
                <a:ext cx="352927" cy="237657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3411302" y="3494684"/>
            <a:ext cx="629359" cy="491285"/>
            <a:chOff x="637673" y="5941589"/>
            <a:chExt cx="629359" cy="491285"/>
          </a:xfrm>
        </p:grpSpPr>
        <p:sp>
          <p:nvSpPr>
            <p:cNvPr id="135" name="Rounded Rectangle 134"/>
            <p:cNvSpPr/>
            <p:nvPr/>
          </p:nvSpPr>
          <p:spPr>
            <a:xfrm>
              <a:off x="637673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36" name="Oval 135"/>
            <p:cNvSpPr/>
            <p:nvPr/>
          </p:nvSpPr>
          <p:spPr>
            <a:xfrm>
              <a:off x="757844" y="5992715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843705" y="6077941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943969" y="6175199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148932" y="3494684"/>
            <a:ext cx="629359" cy="491285"/>
            <a:chOff x="1451810" y="5941589"/>
            <a:chExt cx="629359" cy="491285"/>
          </a:xfrm>
        </p:grpSpPr>
        <p:sp>
          <p:nvSpPr>
            <p:cNvPr id="140" name="Rounded Rectangle 139"/>
            <p:cNvSpPr/>
            <p:nvPr/>
          </p:nvSpPr>
          <p:spPr>
            <a:xfrm>
              <a:off x="1451810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41" name="Oval 140"/>
            <p:cNvSpPr/>
            <p:nvPr/>
          </p:nvSpPr>
          <p:spPr>
            <a:xfrm>
              <a:off x="1688419" y="5980683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1870909" y="6240384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1521410" y="6241366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Arrow Connector 143"/>
            <p:cNvCxnSpPr>
              <a:stCxn id="141" idx="3"/>
              <a:endCxn id="143" idx="7"/>
            </p:cNvCxnSpPr>
            <p:nvPr/>
          </p:nvCxnSpPr>
          <p:spPr>
            <a:xfrm flipH="1">
              <a:off x="1661772" y="6121045"/>
              <a:ext cx="50729" cy="144403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stCxn id="141" idx="5"/>
              <a:endCxn id="142" idx="1"/>
            </p:cNvCxnSpPr>
            <p:nvPr/>
          </p:nvCxnSpPr>
          <p:spPr>
            <a:xfrm>
              <a:off x="1828781" y="6121045"/>
              <a:ext cx="66210" cy="143421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>
            <a:off x="4886562" y="3494684"/>
            <a:ext cx="629359" cy="491285"/>
            <a:chOff x="4975771" y="2085128"/>
            <a:chExt cx="629359" cy="491285"/>
          </a:xfrm>
        </p:grpSpPr>
        <p:sp>
          <p:nvSpPr>
            <p:cNvPr id="147" name="Rounded Rectangle 146"/>
            <p:cNvSpPr/>
            <p:nvPr/>
          </p:nvSpPr>
          <p:spPr>
            <a:xfrm>
              <a:off x="4975771" y="2085128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48" name="Can 147"/>
            <p:cNvSpPr/>
            <p:nvPr/>
          </p:nvSpPr>
          <p:spPr>
            <a:xfrm>
              <a:off x="5112616" y="2228488"/>
              <a:ext cx="352440" cy="227634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3414284" y="4179656"/>
            <a:ext cx="629359" cy="491285"/>
            <a:chOff x="637673" y="5941589"/>
            <a:chExt cx="629359" cy="491285"/>
          </a:xfrm>
        </p:grpSpPr>
        <p:sp>
          <p:nvSpPr>
            <p:cNvPr id="150" name="Rounded Rectangle 149"/>
            <p:cNvSpPr/>
            <p:nvPr/>
          </p:nvSpPr>
          <p:spPr>
            <a:xfrm>
              <a:off x="637673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51" name="Oval 150"/>
            <p:cNvSpPr/>
            <p:nvPr/>
          </p:nvSpPr>
          <p:spPr>
            <a:xfrm>
              <a:off x="757844" y="5992715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843705" y="6077941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943969" y="6175199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4151914" y="4179656"/>
            <a:ext cx="629359" cy="491285"/>
            <a:chOff x="1451810" y="5941589"/>
            <a:chExt cx="629359" cy="491285"/>
          </a:xfrm>
        </p:grpSpPr>
        <p:sp>
          <p:nvSpPr>
            <p:cNvPr id="155" name="Rounded Rectangle 154"/>
            <p:cNvSpPr/>
            <p:nvPr/>
          </p:nvSpPr>
          <p:spPr>
            <a:xfrm>
              <a:off x="1451810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56" name="Oval 155"/>
            <p:cNvSpPr/>
            <p:nvPr/>
          </p:nvSpPr>
          <p:spPr>
            <a:xfrm>
              <a:off x="1688419" y="5980683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1870909" y="6240384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1521410" y="6241366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9" name="Straight Arrow Connector 158"/>
            <p:cNvCxnSpPr>
              <a:stCxn id="156" idx="3"/>
              <a:endCxn id="158" idx="7"/>
            </p:cNvCxnSpPr>
            <p:nvPr/>
          </p:nvCxnSpPr>
          <p:spPr>
            <a:xfrm flipH="1">
              <a:off x="1661772" y="6121045"/>
              <a:ext cx="50729" cy="144403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156" idx="5"/>
              <a:endCxn id="157" idx="1"/>
            </p:cNvCxnSpPr>
            <p:nvPr/>
          </p:nvCxnSpPr>
          <p:spPr>
            <a:xfrm>
              <a:off x="1828781" y="6121045"/>
              <a:ext cx="66210" cy="143421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3407138" y="4874607"/>
            <a:ext cx="629359" cy="491285"/>
            <a:chOff x="637673" y="5941589"/>
            <a:chExt cx="629359" cy="491285"/>
          </a:xfrm>
        </p:grpSpPr>
        <p:sp>
          <p:nvSpPr>
            <p:cNvPr id="162" name="Rounded Rectangle 161"/>
            <p:cNvSpPr/>
            <p:nvPr/>
          </p:nvSpPr>
          <p:spPr>
            <a:xfrm>
              <a:off x="637673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63" name="Oval 162"/>
            <p:cNvSpPr/>
            <p:nvPr/>
          </p:nvSpPr>
          <p:spPr>
            <a:xfrm>
              <a:off x="757844" y="5992715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843705" y="6077941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943969" y="6175199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6" name="Rounded Rectangle 165"/>
          <p:cNvSpPr/>
          <p:nvPr/>
        </p:nvSpPr>
        <p:spPr>
          <a:xfrm>
            <a:off x="6654241" y="4884232"/>
            <a:ext cx="629359" cy="491285"/>
          </a:xfrm>
          <a:prstGeom prst="round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bg1">
                    <a:lumMod val="85000"/>
                  </a:schemeClr>
                </a:solidFill>
              </a:rPr>
              <a:t>[ ]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67" name="Group 166"/>
          <p:cNvGrpSpPr/>
          <p:nvPr/>
        </p:nvGrpSpPr>
        <p:grpSpPr>
          <a:xfrm>
            <a:off x="4441350" y="4884232"/>
            <a:ext cx="629359" cy="491285"/>
            <a:chOff x="1451810" y="5941589"/>
            <a:chExt cx="629359" cy="491285"/>
          </a:xfrm>
        </p:grpSpPr>
        <p:sp>
          <p:nvSpPr>
            <p:cNvPr id="168" name="Rounded Rectangle 167"/>
            <p:cNvSpPr/>
            <p:nvPr/>
          </p:nvSpPr>
          <p:spPr>
            <a:xfrm>
              <a:off x="1451810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1688419" y="5980683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1870909" y="6240384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1521410" y="6241366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Arrow Connector 171"/>
            <p:cNvCxnSpPr>
              <a:stCxn id="169" idx="3"/>
              <a:endCxn id="171" idx="7"/>
            </p:cNvCxnSpPr>
            <p:nvPr/>
          </p:nvCxnSpPr>
          <p:spPr>
            <a:xfrm flipH="1">
              <a:off x="1661772" y="6121045"/>
              <a:ext cx="50729" cy="144403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>
              <a:stCxn id="169" idx="5"/>
              <a:endCxn id="170" idx="1"/>
            </p:cNvCxnSpPr>
            <p:nvPr/>
          </p:nvCxnSpPr>
          <p:spPr>
            <a:xfrm>
              <a:off x="1828781" y="6121045"/>
              <a:ext cx="66210" cy="143421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5178980" y="4884232"/>
            <a:ext cx="629359" cy="491285"/>
            <a:chOff x="4975771" y="2085128"/>
            <a:chExt cx="629359" cy="491285"/>
          </a:xfrm>
        </p:grpSpPr>
        <p:sp>
          <p:nvSpPr>
            <p:cNvPr id="175" name="Rounded Rectangle 174"/>
            <p:cNvSpPr/>
            <p:nvPr/>
          </p:nvSpPr>
          <p:spPr>
            <a:xfrm>
              <a:off x="4975771" y="2085128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76" name="Can 175"/>
            <p:cNvSpPr/>
            <p:nvPr/>
          </p:nvSpPr>
          <p:spPr>
            <a:xfrm>
              <a:off x="5112616" y="2228488"/>
              <a:ext cx="352440" cy="227634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5916610" y="4884232"/>
            <a:ext cx="629359" cy="491285"/>
            <a:chOff x="5789908" y="2085128"/>
            <a:chExt cx="629359" cy="491285"/>
          </a:xfrm>
        </p:grpSpPr>
        <p:sp>
          <p:nvSpPr>
            <p:cNvPr id="178" name="Rounded Rectangle 177"/>
            <p:cNvSpPr/>
            <p:nvPr/>
          </p:nvSpPr>
          <p:spPr>
            <a:xfrm>
              <a:off x="5789908" y="2085128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grpSp>
          <p:nvGrpSpPr>
            <p:cNvPr id="179" name="Group 178"/>
            <p:cNvGrpSpPr/>
            <p:nvPr/>
          </p:nvGrpSpPr>
          <p:grpSpPr>
            <a:xfrm rot="10800000">
              <a:off x="5928123" y="2228488"/>
              <a:ext cx="352927" cy="237657"/>
              <a:chOff x="3218299" y="6084949"/>
              <a:chExt cx="352927" cy="237657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3218299" y="6087964"/>
                <a:ext cx="352927" cy="2346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Isosceles Triangle 180"/>
              <p:cNvSpPr/>
              <p:nvPr/>
            </p:nvSpPr>
            <p:spPr>
              <a:xfrm>
                <a:off x="3218299" y="6084949"/>
                <a:ext cx="352927" cy="237657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2" name="Group 181"/>
          <p:cNvGrpSpPr/>
          <p:nvPr/>
        </p:nvGrpSpPr>
        <p:grpSpPr>
          <a:xfrm>
            <a:off x="7366664" y="4884232"/>
            <a:ext cx="629359" cy="491285"/>
            <a:chOff x="4634993" y="5953123"/>
            <a:chExt cx="629359" cy="491285"/>
          </a:xfrm>
        </p:grpSpPr>
        <p:sp>
          <p:nvSpPr>
            <p:cNvPr id="183" name="Rounded Rectangle 182"/>
            <p:cNvSpPr/>
            <p:nvPr/>
          </p:nvSpPr>
          <p:spPr>
            <a:xfrm>
              <a:off x="4634993" y="5953123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24662" y="6043178"/>
              <a:ext cx="149073" cy="95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5053815" y="6204081"/>
              <a:ext cx="79911" cy="147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Diamond 185"/>
            <p:cNvSpPr/>
            <p:nvPr/>
          </p:nvSpPr>
          <p:spPr>
            <a:xfrm>
              <a:off x="4833362" y="6211046"/>
              <a:ext cx="132609" cy="132609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/>
            <p:cNvCxnSpPr>
              <a:stCxn id="184" idx="2"/>
              <a:endCxn id="186" idx="0"/>
            </p:cNvCxnSpPr>
            <p:nvPr/>
          </p:nvCxnSpPr>
          <p:spPr>
            <a:xfrm>
              <a:off x="4899199" y="6139020"/>
              <a:ext cx="468" cy="720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>
              <a:stCxn id="186" idx="3"/>
              <a:endCxn id="185" idx="1"/>
            </p:cNvCxnSpPr>
            <p:nvPr/>
          </p:nvCxnSpPr>
          <p:spPr>
            <a:xfrm>
              <a:off x="4965971" y="6277351"/>
              <a:ext cx="87844" cy="5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89" name="Rounded Rectangle 188"/>
          <p:cNvSpPr/>
          <p:nvPr/>
        </p:nvSpPr>
        <p:spPr>
          <a:xfrm>
            <a:off x="6654241" y="4185674"/>
            <a:ext cx="629359" cy="491285"/>
          </a:xfrm>
          <a:prstGeom prst="round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bg1">
                    <a:lumMod val="85000"/>
                  </a:schemeClr>
                </a:solidFill>
              </a:rPr>
              <a:t>[ ]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90" name="Group 189"/>
          <p:cNvGrpSpPr/>
          <p:nvPr/>
        </p:nvGrpSpPr>
        <p:grpSpPr>
          <a:xfrm>
            <a:off x="5178980" y="4185674"/>
            <a:ext cx="629359" cy="491285"/>
            <a:chOff x="4975771" y="2085128"/>
            <a:chExt cx="629359" cy="491285"/>
          </a:xfrm>
        </p:grpSpPr>
        <p:sp>
          <p:nvSpPr>
            <p:cNvPr id="191" name="Rounded Rectangle 190"/>
            <p:cNvSpPr/>
            <p:nvPr/>
          </p:nvSpPr>
          <p:spPr>
            <a:xfrm>
              <a:off x="4975771" y="2085128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92" name="Can 191"/>
            <p:cNvSpPr/>
            <p:nvPr/>
          </p:nvSpPr>
          <p:spPr>
            <a:xfrm>
              <a:off x="5112616" y="2228488"/>
              <a:ext cx="352440" cy="227634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5916610" y="4185674"/>
            <a:ext cx="629359" cy="491285"/>
            <a:chOff x="5789908" y="2085128"/>
            <a:chExt cx="629359" cy="491285"/>
          </a:xfrm>
        </p:grpSpPr>
        <p:sp>
          <p:nvSpPr>
            <p:cNvPr id="194" name="Rounded Rectangle 193"/>
            <p:cNvSpPr/>
            <p:nvPr/>
          </p:nvSpPr>
          <p:spPr>
            <a:xfrm>
              <a:off x="5789908" y="2085128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grpSp>
          <p:nvGrpSpPr>
            <p:cNvPr id="195" name="Group 194"/>
            <p:cNvGrpSpPr/>
            <p:nvPr/>
          </p:nvGrpSpPr>
          <p:grpSpPr>
            <a:xfrm rot="10800000">
              <a:off x="5928123" y="2228488"/>
              <a:ext cx="352927" cy="237657"/>
              <a:chOff x="3218299" y="6084949"/>
              <a:chExt cx="352927" cy="237657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3218299" y="6087964"/>
                <a:ext cx="352927" cy="2346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Isosceles Triangle 196"/>
              <p:cNvSpPr/>
              <p:nvPr/>
            </p:nvSpPr>
            <p:spPr>
              <a:xfrm>
                <a:off x="3218299" y="6084949"/>
                <a:ext cx="352927" cy="237657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8" name="Group 197"/>
          <p:cNvGrpSpPr/>
          <p:nvPr/>
        </p:nvGrpSpPr>
        <p:grpSpPr>
          <a:xfrm>
            <a:off x="7366664" y="4185674"/>
            <a:ext cx="629359" cy="491285"/>
            <a:chOff x="4634993" y="5953123"/>
            <a:chExt cx="629359" cy="491285"/>
          </a:xfrm>
        </p:grpSpPr>
        <p:sp>
          <p:nvSpPr>
            <p:cNvPr id="199" name="Rounded Rectangle 198"/>
            <p:cNvSpPr/>
            <p:nvPr/>
          </p:nvSpPr>
          <p:spPr>
            <a:xfrm>
              <a:off x="4634993" y="5953123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4824662" y="6043178"/>
              <a:ext cx="149073" cy="95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5053815" y="6204081"/>
              <a:ext cx="79911" cy="147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Diamond 201"/>
            <p:cNvSpPr/>
            <p:nvPr/>
          </p:nvSpPr>
          <p:spPr>
            <a:xfrm>
              <a:off x="4833362" y="6211046"/>
              <a:ext cx="132609" cy="132609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3" name="Straight Connector 202"/>
            <p:cNvCxnSpPr>
              <a:stCxn id="200" idx="2"/>
              <a:endCxn id="202" idx="0"/>
            </p:cNvCxnSpPr>
            <p:nvPr/>
          </p:nvCxnSpPr>
          <p:spPr>
            <a:xfrm>
              <a:off x="4899199" y="6139020"/>
              <a:ext cx="468" cy="720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202" idx="3"/>
              <a:endCxn id="201" idx="1"/>
            </p:cNvCxnSpPr>
            <p:nvPr/>
          </p:nvCxnSpPr>
          <p:spPr>
            <a:xfrm>
              <a:off x="4965971" y="6277351"/>
              <a:ext cx="87844" cy="5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05" name="Rounded Rectangle 204"/>
          <p:cNvSpPr/>
          <p:nvPr/>
        </p:nvSpPr>
        <p:spPr>
          <a:xfrm>
            <a:off x="6654241" y="3519258"/>
            <a:ext cx="629359" cy="491285"/>
          </a:xfrm>
          <a:prstGeom prst="round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bg1">
                    <a:lumMod val="85000"/>
                  </a:schemeClr>
                </a:solidFill>
              </a:rPr>
              <a:t>[ ]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6" name="Group 205"/>
          <p:cNvGrpSpPr/>
          <p:nvPr/>
        </p:nvGrpSpPr>
        <p:grpSpPr>
          <a:xfrm>
            <a:off x="5916610" y="3519258"/>
            <a:ext cx="629359" cy="491285"/>
            <a:chOff x="5789908" y="2085128"/>
            <a:chExt cx="629359" cy="491285"/>
          </a:xfrm>
        </p:grpSpPr>
        <p:sp>
          <p:nvSpPr>
            <p:cNvPr id="207" name="Rounded Rectangle 206"/>
            <p:cNvSpPr/>
            <p:nvPr/>
          </p:nvSpPr>
          <p:spPr>
            <a:xfrm>
              <a:off x="5789908" y="2085128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grpSp>
          <p:nvGrpSpPr>
            <p:cNvPr id="208" name="Group 207"/>
            <p:cNvGrpSpPr/>
            <p:nvPr/>
          </p:nvGrpSpPr>
          <p:grpSpPr>
            <a:xfrm rot="10800000">
              <a:off x="5928123" y="2228488"/>
              <a:ext cx="352927" cy="237657"/>
              <a:chOff x="3218299" y="6084949"/>
              <a:chExt cx="352927" cy="237657"/>
            </a:xfrm>
          </p:grpSpPr>
          <p:sp>
            <p:nvSpPr>
              <p:cNvPr id="209" name="Rectangle 208"/>
              <p:cNvSpPr/>
              <p:nvPr/>
            </p:nvSpPr>
            <p:spPr>
              <a:xfrm>
                <a:off x="3218299" y="6087964"/>
                <a:ext cx="352927" cy="2346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Isosceles Triangle 209"/>
              <p:cNvSpPr/>
              <p:nvPr/>
            </p:nvSpPr>
            <p:spPr>
              <a:xfrm>
                <a:off x="3218299" y="6084949"/>
                <a:ext cx="352927" cy="237657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1" name="Group 210"/>
          <p:cNvGrpSpPr/>
          <p:nvPr/>
        </p:nvGrpSpPr>
        <p:grpSpPr>
          <a:xfrm>
            <a:off x="7366664" y="3519258"/>
            <a:ext cx="629359" cy="491285"/>
            <a:chOff x="4634993" y="5953123"/>
            <a:chExt cx="629359" cy="491285"/>
          </a:xfrm>
        </p:grpSpPr>
        <p:sp>
          <p:nvSpPr>
            <p:cNvPr id="212" name="Rounded Rectangle 211"/>
            <p:cNvSpPr/>
            <p:nvPr/>
          </p:nvSpPr>
          <p:spPr>
            <a:xfrm>
              <a:off x="4634993" y="5953123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4824662" y="6043178"/>
              <a:ext cx="149073" cy="95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053815" y="6204081"/>
              <a:ext cx="79911" cy="147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Diamond 214"/>
            <p:cNvSpPr/>
            <p:nvPr/>
          </p:nvSpPr>
          <p:spPr>
            <a:xfrm>
              <a:off x="4833362" y="6211046"/>
              <a:ext cx="132609" cy="132609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6" name="Straight Connector 215"/>
            <p:cNvCxnSpPr>
              <a:stCxn id="213" idx="2"/>
              <a:endCxn id="215" idx="0"/>
            </p:cNvCxnSpPr>
            <p:nvPr/>
          </p:nvCxnSpPr>
          <p:spPr>
            <a:xfrm>
              <a:off x="4899199" y="6139020"/>
              <a:ext cx="468" cy="720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>
              <a:stCxn id="215" idx="3"/>
              <a:endCxn id="214" idx="1"/>
            </p:cNvCxnSpPr>
            <p:nvPr/>
          </p:nvCxnSpPr>
          <p:spPr>
            <a:xfrm>
              <a:off x="4965971" y="6277351"/>
              <a:ext cx="87844" cy="5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18" name="Rounded Rectangle 217"/>
          <p:cNvSpPr/>
          <p:nvPr/>
        </p:nvSpPr>
        <p:spPr>
          <a:xfrm>
            <a:off x="6642702" y="2810108"/>
            <a:ext cx="629359" cy="491285"/>
          </a:xfrm>
          <a:prstGeom prst="round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bg1">
                    <a:lumMod val="85000"/>
                  </a:schemeClr>
                </a:solidFill>
              </a:rPr>
              <a:t>[ ]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7355125" y="2810108"/>
            <a:ext cx="629359" cy="491285"/>
            <a:chOff x="4634993" y="5953123"/>
            <a:chExt cx="629359" cy="491285"/>
          </a:xfrm>
        </p:grpSpPr>
        <p:sp>
          <p:nvSpPr>
            <p:cNvPr id="220" name="Rounded Rectangle 219"/>
            <p:cNvSpPr/>
            <p:nvPr/>
          </p:nvSpPr>
          <p:spPr>
            <a:xfrm>
              <a:off x="4634993" y="5953123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824662" y="6043178"/>
              <a:ext cx="149073" cy="95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5053815" y="6204081"/>
              <a:ext cx="79911" cy="147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Diamond 222"/>
            <p:cNvSpPr/>
            <p:nvPr/>
          </p:nvSpPr>
          <p:spPr>
            <a:xfrm>
              <a:off x="4833362" y="6211046"/>
              <a:ext cx="132609" cy="132609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4" name="Straight Connector 223"/>
            <p:cNvCxnSpPr>
              <a:stCxn id="221" idx="2"/>
              <a:endCxn id="223" idx="0"/>
            </p:cNvCxnSpPr>
            <p:nvPr/>
          </p:nvCxnSpPr>
          <p:spPr>
            <a:xfrm>
              <a:off x="4899199" y="6139020"/>
              <a:ext cx="468" cy="720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>
              <a:stCxn id="223" idx="3"/>
              <a:endCxn id="222" idx="1"/>
            </p:cNvCxnSpPr>
            <p:nvPr/>
          </p:nvCxnSpPr>
          <p:spPr>
            <a:xfrm>
              <a:off x="4965971" y="6277351"/>
              <a:ext cx="87844" cy="5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26" name="Rounded Rectangle 225"/>
          <p:cNvSpPr/>
          <p:nvPr/>
        </p:nvSpPr>
        <p:spPr>
          <a:xfrm>
            <a:off x="7600229" y="5843587"/>
            <a:ext cx="1797357" cy="6136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 smtClean="0">
                <a:solidFill>
                  <a:schemeClr val="tx1"/>
                </a:solidFill>
              </a:rPr>
              <a:t>Provided By Windows Fabric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7" name="Rounded Rectangle 226"/>
          <p:cNvSpPr/>
          <p:nvPr/>
        </p:nvSpPr>
        <p:spPr>
          <a:xfrm>
            <a:off x="9480020" y="5843587"/>
            <a:ext cx="1793577" cy="6136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 smtClean="0">
                <a:solidFill>
                  <a:schemeClr val="tx1"/>
                </a:solidFill>
              </a:rPr>
              <a:t>Provided By User Application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422465" y="6296946"/>
            <a:ext cx="1021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200" dirty="0" smtClean="0"/>
              <a:t>Replica set</a:t>
            </a:r>
            <a:br>
              <a:rPr lang="nl-BE" sz="1200" dirty="0" smtClean="0"/>
            </a:br>
            <a:r>
              <a:rPr lang="nl-BE" sz="1200" dirty="0" smtClean="0"/>
              <a:t>Management</a:t>
            </a:r>
            <a:endParaRPr lang="en-US" sz="1200" dirty="0"/>
          </a:p>
        </p:txBody>
      </p:sp>
      <p:sp>
        <p:nvSpPr>
          <p:cNvPr id="231" name="TextBox 230"/>
          <p:cNvSpPr txBox="1"/>
          <p:nvPr/>
        </p:nvSpPr>
        <p:spPr>
          <a:xfrm>
            <a:off x="1318809" y="6290626"/>
            <a:ext cx="878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200" dirty="0" smtClean="0"/>
              <a:t>State</a:t>
            </a:r>
          </a:p>
          <a:p>
            <a:pPr algn="ctr"/>
            <a:r>
              <a:rPr lang="nl-BE" sz="1200" dirty="0" smtClean="0"/>
              <a:t>Replication</a:t>
            </a:r>
            <a:endParaRPr lang="en-US" sz="1200" dirty="0"/>
          </a:p>
        </p:txBody>
      </p:sp>
      <p:sp>
        <p:nvSpPr>
          <p:cNvPr id="232" name="TextBox 231"/>
          <p:cNvSpPr txBox="1"/>
          <p:nvPr/>
        </p:nvSpPr>
        <p:spPr>
          <a:xfrm>
            <a:off x="2227483" y="6292405"/>
            <a:ext cx="658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200" dirty="0" smtClean="0"/>
              <a:t>State</a:t>
            </a:r>
          </a:p>
          <a:p>
            <a:pPr algn="ctr"/>
            <a:r>
              <a:rPr lang="nl-BE" sz="1200" dirty="0" smtClean="0"/>
              <a:t>Storage</a:t>
            </a:r>
            <a:endParaRPr lang="en-US" sz="1200" dirty="0"/>
          </a:p>
        </p:txBody>
      </p:sp>
      <p:sp>
        <p:nvSpPr>
          <p:cNvPr id="233" name="TextBox 232"/>
          <p:cNvSpPr txBox="1"/>
          <p:nvPr/>
        </p:nvSpPr>
        <p:spPr>
          <a:xfrm>
            <a:off x="2912239" y="6288828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200" dirty="0" smtClean="0"/>
              <a:t>Messaging</a:t>
            </a:r>
            <a:endParaRPr lang="en-US" sz="1200" dirty="0"/>
          </a:p>
        </p:txBody>
      </p:sp>
      <p:sp>
        <p:nvSpPr>
          <p:cNvPr id="234" name="TextBox 233"/>
          <p:cNvSpPr txBox="1"/>
          <p:nvPr/>
        </p:nvSpPr>
        <p:spPr>
          <a:xfrm>
            <a:off x="3639612" y="6312582"/>
            <a:ext cx="1027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200" dirty="0" smtClean="0"/>
              <a:t>Programming</a:t>
            </a:r>
          </a:p>
          <a:p>
            <a:pPr algn="ctr"/>
            <a:r>
              <a:rPr lang="nl-BE" sz="1200" dirty="0" smtClean="0"/>
              <a:t>Model</a:t>
            </a:r>
            <a:endParaRPr lang="en-US" sz="1200" dirty="0"/>
          </a:p>
        </p:txBody>
      </p:sp>
      <p:sp>
        <p:nvSpPr>
          <p:cNvPr id="235" name="TextBox 234"/>
          <p:cNvSpPr txBox="1"/>
          <p:nvPr/>
        </p:nvSpPr>
        <p:spPr>
          <a:xfrm>
            <a:off x="4592549" y="6337271"/>
            <a:ext cx="723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200" dirty="0" smtClean="0"/>
              <a:t>Business</a:t>
            </a:r>
          </a:p>
          <a:p>
            <a:pPr algn="ctr"/>
            <a:r>
              <a:rPr lang="nl-BE" sz="1200" dirty="0" smtClean="0"/>
              <a:t>Logic</a:t>
            </a:r>
            <a:endParaRPr lang="en-US" sz="1200" dirty="0"/>
          </a:p>
        </p:txBody>
      </p:sp>
      <p:sp>
        <p:nvSpPr>
          <p:cNvPr id="236" name="TextBox 235"/>
          <p:cNvSpPr txBox="1"/>
          <p:nvPr/>
        </p:nvSpPr>
        <p:spPr>
          <a:xfrm>
            <a:off x="8271001" y="2141134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Games, IoT scenarios</a:t>
            </a:r>
            <a:endParaRPr lang="en-US" sz="1600" dirty="0"/>
          </a:p>
        </p:txBody>
      </p:sp>
      <p:sp>
        <p:nvSpPr>
          <p:cNvPr id="237" name="TextBox 236"/>
          <p:cNvSpPr txBox="1"/>
          <p:nvPr/>
        </p:nvSpPr>
        <p:spPr>
          <a:xfrm>
            <a:off x="8271001" y="2855336"/>
            <a:ext cx="3035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Traditional Enterprise Applications</a:t>
            </a:r>
            <a:endParaRPr lang="en-US" sz="1600" dirty="0"/>
          </a:p>
        </p:txBody>
      </p:sp>
      <p:sp>
        <p:nvSpPr>
          <p:cNvPr id="238" name="TextBox 237"/>
          <p:cNvSpPr txBox="1"/>
          <p:nvPr/>
        </p:nvSpPr>
        <p:spPr>
          <a:xfrm>
            <a:off x="8271001" y="3549124"/>
            <a:ext cx="2159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Custom communication</a:t>
            </a:r>
            <a:endParaRPr lang="en-US" sz="1600" dirty="0"/>
          </a:p>
        </p:txBody>
      </p:sp>
      <p:sp>
        <p:nvSpPr>
          <p:cNvPr id="239" name="TextBox 238"/>
          <p:cNvSpPr txBox="1"/>
          <p:nvPr/>
        </p:nvSpPr>
        <p:spPr>
          <a:xfrm>
            <a:off x="8284219" y="4253288"/>
            <a:ext cx="3138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Replicated Data Structure Providers</a:t>
            </a:r>
            <a:endParaRPr lang="en-US" sz="1600" dirty="0"/>
          </a:p>
        </p:txBody>
      </p:sp>
      <p:sp>
        <p:nvSpPr>
          <p:cNvPr id="240" name="TextBox 239"/>
          <p:cNvSpPr txBox="1"/>
          <p:nvPr/>
        </p:nvSpPr>
        <p:spPr>
          <a:xfrm>
            <a:off x="8314731" y="4959153"/>
            <a:ext cx="1852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Replicator Providers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0313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821" y="1118937"/>
            <a:ext cx="11405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C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Runtime API Layers</a:t>
            </a:r>
            <a:endParaRPr lang="en-US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821" y="196039"/>
            <a:ext cx="11311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Programming models</a:t>
            </a:r>
            <a:endParaRPr lang="en-US" sz="4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37673" y="2033341"/>
            <a:ext cx="2466473" cy="613610"/>
          </a:xfrm>
          <a:prstGeom prst="round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Actor Framework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37673" y="2730170"/>
            <a:ext cx="2466473" cy="61361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Service Framework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7673" y="3426999"/>
            <a:ext cx="2466473" cy="61361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Collection/KVS API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37673" y="4123828"/>
            <a:ext cx="2466473" cy="613610"/>
          </a:xfrm>
          <a:prstGeom prst="round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State Management API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37673" y="4820657"/>
            <a:ext cx="2466473" cy="613610"/>
          </a:xfrm>
          <a:prstGeom prst="round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Replication Set Management API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33934" y="2695079"/>
            <a:ext cx="10539663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3934" y="3388908"/>
            <a:ext cx="10539663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3934" y="4086722"/>
            <a:ext cx="10539663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3934" y="4792588"/>
            <a:ext cx="10539663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97042" y="5606716"/>
            <a:ext cx="11321716" cy="12031"/>
          </a:xfrm>
          <a:prstGeom prst="line">
            <a:avLst/>
          </a:prstGeom>
          <a:ln>
            <a:solidFill>
              <a:srgbClr val="00CC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268578" y="2015302"/>
            <a:ext cx="3842085" cy="6136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275095" y="2021309"/>
            <a:ext cx="786063" cy="6136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3268579" y="2733199"/>
            <a:ext cx="3093238" cy="6136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443331" y="2739206"/>
            <a:ext cx="1617828" cy="6136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3835529" y="5803360"/>
            <a:ext cx="629359" cy="491285"/>
          </a:xfrm>
          <a:prstGeom prst="round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bg1">
                    <a:lumMod val="85000"/>
                  </a:schemeClr>
                </a:solidFill>
              </a:rPr>
              <a:t>[ ]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637673" y="5803360"/>
            <a:ext cx="629359" cy="491285"/>
            <a:chOff x="637673" y="5941589"/>
            <a:chExt cx="629359" cy="491285"/>
          </a:xfrm>
        </p:grpSpPr>
        <p:sp>
          <p:nvSpPr>
            <p:cNvPr id="20" name="Rounded Rectangle 19"/>
            <p:cNvSpPr/>
            <p:nvPr/>
          </p:nvSpPr>
          <p:spPr>
            <a:xfrm>
              <a:off x="637673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57844" y="5992715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843705" y="6077941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943969" y="6175199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437137" y="5803360"/>
            <a:ext cx="629359" cy="491285"/>
            <a:chOff x="1451810" y="5941589"/>
            <a:chExt cx="629359" cy="491285"/>
          </a:xfrm>
        </p:grpSpPr>
        <p:sp>
          <p:nvSpPr>
            <p:cNvPr id="22" name="Rounded Rectangle 21"/>
            <p:cNvSpPr/>
            <p:nvPr/>
          </p:nvSpPr>
          <p:spPr>
            <a:xfrm>
              <a:off x="1451810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1688419" y="5980683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870909" y="6240384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521410" y="6241366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29" idx="3"/>
              <a:endCxn id="31" idx="7"/>
            </p:cNvCxnSpPr>
            <p:nvPr/>
          </p:nvCxnSpPr>
          <p:spPr>
            <a:xfrm flipH="1">
              <a:off x="1661772" y="6121045"/>
              <a:ext cx="50729" cy="144403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9" idx="5"/>
              <a:endCxn id="30" idx="1"/>
            </p:cNvCxnSpPr>
            <p:nvPr/>
          </p:nvCxnSpPr>
          <p:spPr>
            <a:xfrm>
              <a:off x="1828781" y="6121045"/>
              <a:ext cx="66210" cy="143421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8" name="Group 227"/>
          <p:cNvGrpSpPr/>
          <p:nvPr/>
        </p:nvGrpSpPr>
        <p:grpSpPr>
          <a:xfrm>
            <a:off x="2236601" y="5803360"/>
            <a:ext cx="629359" cy="491285"/>
            <a:chOff x="2265947" y="5803360"/>
            <a:chExt cx="629359" cy="491285"/>
          </a:xfrm>
        </p:grpSpPr>
        <p:sp>
          <p:nvSpPr>
            <p:cNvPr id="23" name="Rounded Rectangle 22"/>
            <p:cNvSpPr/>
            <p:nvPr/>
          </p:nvSpPr>
          <p:spPr>
            <a:xfrm>
              <a:off x="2265947" y="5803360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7" name="Can 46"/>
            <p:cNvSpPr/>
            <p:nvPr/>
          </p:nvSpPr>
          <p:spPr>
            <a:xfrm>
              <a:off x="2402792" y="5946720"/>
              <a:ext cx="352440" cy="227634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3036065" y="5803360"/>
            <a:ext cx="629359" cy="491285"/>
            <a:chOff x="3080084" y="5803360"/>
            <a:chExt cx="629359" cy="491285"/>
          </a:xfrm>
        </p:grpSpPr>
        <p:sp>
          <p:nvSpPr>
            <p:cNvPr id="24" name="Rounded Rectangle 23"/>
            <p:cNvSpPr/>
            <p:nvPr/>
          </p:nvSpPr>
          <p:spPr>
            <a:xfrm>
              <a:off x="3080084" y="5803360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grpSp>
          <p:nvGrpSpPr>
            <p:cNvPr id="50" name="Group 49"/>
            <p:cNvGrpSpPr/>
            <p:nvPr/>
          </p:nvGrpSpPr>
          <p:grpSpPr>
            <a:xfrm rot="10800000">
              <a:off x="3218299" y="5946720"/>
              <a:ext cx="352927" cy="237657"/>
              <a:chOff x="3218299" y="6084949"/>
              <a:chExt cx="352927" cy="237657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218299" y="6087964"/>
                <a:ext cx="352927" cy="2346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Isosceles Triangle 48"/>
              <p:cNvSpPr/>
              <p:nvPr/>
            </p:nvSpPr>
            <p:spPr>
              <a:xfrm>
                <a:off x="3218299" y="6084949"/>
                <a:ext cx="352927" cy="237657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634993" y="5814894"/>
            <a:ext cx="629359" cy="491285"/>
            <a:chOff x="4634993" y="5953123"/>
            <a:chExt cx="629359" cy="491285"/>
          </a:xfrm>
        </p:grpSpPr>
        <p:sp>
          <p:nvSpPr>
            <p:cNvPr id="51" name="Rounded Rectangle 50"/>
            <p:cNvSpPr/>
            <p:nvPr/>
          </p:nvSpPr>
          <p:spPr>
            <a:xfrm>
              <a:off x="4634993" y="5953123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24662" y="6043178"/>
              <a:ext cx="149073" cy="95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053815" y="6204081"/>
              <a:ext cx="79911" cy="147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iamond 53"/>
            <p:cNvSpPr/>
            <p:nvPr/>
          </p:nvSpPr>
          <p:spPr>
            <a:xfrm>
              <a:off x="4833362" y="6211046"/>
              <a:ext cx="132609" cy="132609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899199" y="6139020"/>
              <a:ext cx="468" cy="720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4" idx="3"/>
              <a:endCxn id="53" idx="1"/>
            </p:cNvCxnSpPr>
            <p:nvPr/>
          </p:nvCxnSpPr>
          <p:spPr>
            <a:xfrm>
              <a:off x="4965971" y="6277351"/>
              <a:ext cx="87844" cy="5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7353446" y="2096734"/>
            <a:ext cx="629359" cy="491285"/>
            <a:chOff x="4634993" y="5953123"/>
            <a:chExt cx="629359" cy="491285"/>
          </a:xfrm>
        </p:grpSpPr>
        <p:sp>
          <p:nvSpPr>
            <p:cNvPr id="61" name="Rounded Rectangle 60"/>
            <p:cNvSpPr/>
            <p:nvPr/>
          </p:nvSpPr>
          <p:spPr>
            <a:xfrm>
              <a:off x="4634993" y="5953123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824662" y="6043178"/>
              <a:ext cx="149073" cy="95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053815" y="6204081"/>
              <a:ext cx="79911" cy="147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Diamond 63"/>
            <p:cNvSpPr/>
            <p:nvPr/>
          </p:nvSpPr>
          <p:spPr>
            <a:xfrm>
              <a:off x="4833362" y="6211046"/>
              <a:ext cx="132609" cy="132609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/>
            <p:cNvCxnSpPr>
              <a:stCxn id="62" idx="2"/>
              <a:endCxn id="64" idx="0"/>
            </p:cNvCxnSpPr>
            <p:nvPr/>
          </p:nvCxnSpPr>
          <p:spPr>
            <a:xfrm>
              <a:off x="4899199" y="6139020"/>
              <a:ext cx="468" cy="720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4" idx="3"/>
              <a:endCxn id="63" idx="1"/>
            </p:cNvCxnSpPr>
            <p:nvPr/>
          </p:nvCxnSpPr>
          <p:spPr>
            <a:xfrm>
              <a:off x="4965971" y="6277351"/>
              <a:ext cx="87844" cy="5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9" name="Rounded Rectangle 68"/>
          <p:cNvSpPr/>
          <p:nvPr/>
        </p:nvSpPr>
        <p:spPr>
          <a:xfrm>
            <a:off x="6361816" y="2085128"/>
            <a:ext cx="629359" cy="491285"/>
          </a:xfrm>
          <a:prstGeom prst="round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bg1">
                    <a:lumMod val="85000"/>
                  </a:schemeClr>
                </a:solidFill>
              </a:rPr>
              <a:t>[ ]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3411295" y="2085128"/>
            <a:ext cx="629359" cy="491285"/>
            <a:chOff x="637673" y="5941589"/>
            <a:chExt cx="629359" cy="491285"/>
          </a:xfrm>
        </p:grpSpPr>
        <p:sp>
          <p:nvSpPr>
            <p:cNvPr id="71" name="Rounded Rectangle 70"/>
            <p:cNvSpPr/>
            <p:nvPr/>
          </p:nvSpPr>
          <p:spPr>
            <a:xfrm>
              <a:off x="637673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757844" y="5992715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843705" y="6077941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943969" y="6175199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148925" y="2085128"/>
            <a:ext cx="629359" cy="491285"/>
            <a:chOff x="1451810" y="5941589"/>
            <a:chExt cx="629359" cy="491285"/>
          </a:xfrm>
        </p:grpSpPr>
        <p:sp>
          <p:nvSpPr>
            <p:cNvPr id="76" name="Rounded Rectangle 75"/>
            <p:cNvSpPr/>
            <p:nvPr/>
          </p:nvSpPr>
          <p:spPr>
            <a:xfrm>
              <a:off x="1451810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1688419" y="5980683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1870909" y="6240384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1521410" y="6241366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>
              <a:stCxn id="77" idx="3"/>
              <a:endCxn id="79" idx="7"/>
            </p:cNvCxnSpPr>
            <p:nvPr/>
          </p:nvCxnSpPr>
          <p:spPr>
            <a:xfrm flipH="1">
              <a:off x="1661772" y="6121045"/>
              <a:ext cx="50729" cy="144403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7" idx="5"/>
              <a:endCxn id="78" idx="1"/>
            </p:cNvCxnSpPr>
            <p:nvPr/>
          </p:nvCxnSpPr>
          <p:spPr>
            <a:xfrm>
              <a:off x="1828781" y="6121045"/>
              <a:ext cx="66210" cy="143421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4886555" y="2085128"/>
            <a:ext cx="629359" cy="491285"/>
            <a:chOff x="4975771" y="2085128"/>
            <a:chExt cx="629359" cy="491285"/>
          </a:xfrm>
        </p:grpSpPr>
        <p:sp>
          <p:nvSpPr>
            <p:cNvPr id="67" name="Rounded Rectangle 66"/>
            <p:cNvSpPr/>
            <p:nvPr/>
          </p:nvSpPr>
          <p:spPr>
            <a:xfrm>
              <a:off x="4975771" y="2085128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2" name="Can 81"/>
            <p:cNvSpPr/>
            <p:nvPr/>
          </p:nvSpPr>
          <p:spPr>
            <a:xfrm>
              <a:off x="5112616" y="2228488"/>
              <a:ext cx="352440" cy="227634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624185" y="2085128"/>
            <a:ext cx="629359" cy="491285"/>
            <a:chOff x="5789908" y="2085128"/>
            <a:chExt cx="629359" cy="491285"/>
          </a:xfrm>
        </p:grpSpPr>
        <p:sp>
          <p:nvSpPr>
            <p:cNvPr id="68" name="Rounded Rectangle 67"/>
            <p:cNvSpPr/>
            <p:nvPr/>
          </p:nvSpPr>
          <p:spPr>
            <a:xfrm>
              <a:off x="5789908" y="2085128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grpSp>
          <p:nvGrpSpPr>
            <p:cNvPr id="83" name="Group 82"/>
            <p:cNvGrpSpPr/>
            <p:nvPr/>
          </p:nvGrpSpPr>
          <p:grpSpPr>
            <a:xfrm rot="10800000">
              <a:off x="5928123" y="2228488"/>
              <a:ext cx="352927" cy="237657"/>
              <a:chOff x="3218299" y="6084949"/>
              <a:chExt cx="352927" cy="237657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3218299" y="6087964"/>
                <a:ext cx="352927" cy="2346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Isosceles Triangle 84"/>
              <p:cNvSpPr/>
              <p:nvPr/>
            </p:nvSpPr>
            <p:spPr>
              <a:xfrm>
                <a:off x="3218299" y="6084949"/>
                <a:ext cx="352927" cy="237657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8" name="Rounded Rectangle 107"/>
          <p:cNvSpPr/>
          <p:nvPr/>
        </p:nvSpPr>
        <p:spPr>
          <a:xfrm>
            <a:off x="3268578" y="3436558"/>
            <a:ext cx="2355607" cy="6136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5762400" y="3442565"/>
            <a:ext cx="2298758" cy="6136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0" name="Rounded Rectangle 109"/>
          <p:cNvSpPr/>
          <p:nvPr/>
        </p:nvSpPr>
        <p:spPr>
          <a:xfrm>
            <a:off x="3268578" y="4120584"/>
            <a:ext cx="1617977" cy="6136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4965971" y="4126591"/>
            <a:ext cx="3095187" cy="6136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2" name="Rounded Rectangle 111"/>
          <p:cNvSpPr/>
          <p:nvPr/>
        </p:nvSpPr>
        <p:spPr>
          <a:xfrm>
            <a:off x="3268578" y="4821982"/>
            <a:ext cx="880347" cy="6136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4218525" y="4827989"/>
            <a:ext cx="3842633" cy="6136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3411302" y="2778964"/>
            <a:ext cx="629359" cy="491285"/>
            <a:chOff x="637673" y="5941589"/>
            <a:chExt cx="629359" cy="491285"/>
          </a:xfrm>
        </p:grpSpPr>
        <p:sp>
          <p:nvSpPr>
            <p:cNvPr id="115" name="Rounded Rectangle 114"/>
            <p:cNvSpPr/>
            <p:nvPr/>
          </p:nvSpPr>
          <p:spPr>
            <a:xfrm>
              <a:off x="637673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757844" y="5992715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843705" y="6077941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943969" y="6175199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4148932" y="2778964"/>
            <a:ext cx="629359" cy="491285"/>
            <a:chOff x="1451810" y="5941589"/>
            <a:chExt cx="629359" cy="491285"/>
          </a:xfrm>
        </p:grpSpPr>
        <p:sp>
          <p:nvSpPr>
            <p:cNvPr id="120" name="Rounded Rectangle 119"/>
            <p:cNvSpPr/>
            <p:nvPr/>
          </p:nvSpPr>
          <p:spPr>
            <a:xfrm>
              <a:off x="1451810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21" name="Oval 120"/>
            <p:cNvSpPr/>
            <p:nvPr/>
          </p:nvSpPr>
          <p:spPr>
            <a:xfrm>
              <a:off x="1688419" y="5980683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1870909" y="6240384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1521410" y="6241366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Arrow Connector 123"/>
            <p:cNvCxnSpPr>
              <a:stCxn id="121" idx="3"/>
              <a:endCxn id="123" idx="7"/>
            </p:cNvCxnSpPr>
            <p:nvPr/>
          </p:nvCxnSpPr>
          <p:spPr>
            <a:xfrm flipH="1">
              <a:off x="1661772" y="6121045"/>
              <a:ext cx="50729" cy="144403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121" idx="5"/>
              <a:endCxn id="122" idx="1"/>
            </p:cNvCxnSpPr>
            <p:nvPr/>
          </p:nvCxnSpPr>
          <p:spPr>
            <a:xfrm>
              <a:off x="1828781" y="6121045"/>
              <a:ext cx="66210" cy="143421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>
            <a:off x="4886562" y="2778964"/>
            <a:ext cx="629359" cy="491285"/>
            <a:chOff x="4975771" y="2085128"/>
            <a:chExt cx="629359" cy="491285"/>
          </a:xfrm>
        </p:grpSpPr>
        <p:sp>
          <p:nvSpPr>
            <p:cNvPr id="127" name="Rounded Rectangle 126"/>
            <p:cNvSpPr/>
            <p:nvPr/>
          </p:nvSpPr>
          <p:spPr>
            <a:xfrm>
              <a:off x="4975771" y="2085128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28" name="Can 127"/>
            <p:cNvSpPr/>
            <p:nvPr/>
          </p:nvSpPr>
          <p:spPr>
            <a:xfrm>
              <a:off x="5112616" y="2228488"/>
              <a:ext cx="352440" cy="227634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624192" y="2778964"/>
            <a:ext cx="629359" cy="491285"/>
            <a:chOff x="5789908" y="2085128"/>
            <a:chExt cx="629359" cy="491285"/>
          </a:xfrm>
        </p:grpSpPr>
        <p:sp>
          <p:nvSpPr>
            <p:cNvPr id="130" name="Rounded Rectangle 129"/>
            <p:cNvSpPr/>
            <p:nvPr/>
          </p:nvSpPr>
          <p:spPr>
            <a:xfrm>
              <a:off x="5789908" y="2085128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grpSp>
          <p:nvGrpSpPr>
            <p:cNvPr id="131" name="Group 130"/>
            <p:cNvGrpSpPr/>
            <p:nvPr/>
          </p:nvGrpSpPr>
          <p:grpSpPr>
            <a:xfrm rot="10800000">
              <a:off x="5928123" y="2228488"/>
              <a:ext cx="352927" cy="237657"/>
              <a:chOff x="3218299" y="6084949"/>
              <a:chExt cx="352927" cy="237657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3218299" y="6087964"/>
                <a:ext cx="352927" cy="2346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Isosceles Triangle 132"/>
              <p:cNvSpPr/>
              <p:nvPr/>
            </p:nvSpPr>
            <p:spPr>
              <a:xfrm>
                <a:off x="3218299" y="6084949"/>
                <a:ext cx="352927" cy="237657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3411302" y="3494684"/>
            <a:ext cx="629359" cy="491285"/>
            <a:chOff x="637673" y="5941589"/>
            <a:chExt cx="629359" cy="491285"/>
          </a:xfrm>
        </p:grpSpPr>
        <p:sp>
          <p:nvSpPr>
            <p:cNvPr id="135" name="Rounded Rectangle 134"/>
            <p:cNvSpPr/>
            <p:nvPr/>
          </p:nvSpPr>
          <p:spPr>
            <a:xfrm>
              <a:off x="637673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36" name="Oval 135"/>
            <p:cNvSpPr/>
            <p:nvPr/>
          </p:nvSpPr>
          <p:spPr>
            <a:xfrm>
              <a:off x="757844" y="5992715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843705" y="6077941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943969" y="6175199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148932" y="3494684"/>
            <a:ext cx="629359" cy="491285"/>
            <a:chOff x="1451810" y="5941589"/>
            <a:chExt cx="629359" cy="491285"/>
          </a:xfrm>
        </p:grpSpPr>
        <p:sp>
          <p:nvSpPr>
            <p:cNvPr id="140" name="Rounded Rectangle 139"/>
            <p:cNvSpPr/>
            <p:nvPr/>
          </p:nvSpPr>
          <p:spPr>
            <a:xfrm>
              <a:off x="1451810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41" name="Oval 140"/>
            <p:cNvSpPr/>
            <p:nvPr/>
          </p:nvSpPr>
          <p:spPr>
            <a:xfrm>
              <a:off x="1688419" y="5980683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1870909" y="6240384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1521410" y="6241366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Arrow Connector 143"/>
            <p:cNvCxnSpPr>
              <a:stCxn id="141" idx="3"/>
              <a:endCxn id="143" idx="7"/>
            </p:cNvCxnSpPr>
            <p:nvPr/>
          </p:nvCxnSpPr>
          <p:spPr>
            <a:xfrm flipH="1">
              <a:off x="1661772" y="6121045"/>
              <a:ext cx="50729" cy="144403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stCxn id="141" idx="5"/>
              <a:endCxn id="142" idx="1"/>
            </p:cNvCxnSpPr>
            <p:nvPr/>
          </p:nvCxnSpPr>
          <p:spPr>
            <a:xfrm>
              <a:off x="1828781" y="6121045"/>
              <a:ext cx="66210" cy="143421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>
            <a:off x="4886562" y="3494684"/>
            <a:ext cx="629359" cy="491285"/>
            <a:chOff x="4975771" y="2085128"/>
            <a:chExt cx="629359" cy="491285"/>
          </a:xfrm>
        </p:grpSpPr>
        <p:sp>
          <p:nvSpPr>
            <p:cNvPr id="147" name="Rounded Rectangle 146"/>
            <p:cNvSpPr/>
            <p:nvPr/>
          </p:nvSpPr>
          <p:spPr>
            <a:xfrm>
              <a:off x="4975771" y="2085128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48" name="Can 147"/>
            <p:cNvSpPr/>
            <p:nvPr/>
          </p:nvSpPr>
          <p:spPr>
            <a:xfrm>
              <a:off x="5112616" y="2228488"/>
              <a:ext cx="352440" cy="227634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3414284" y="4179656"/>
            <a:ext cx="629359" cy="491285"/>
            <a:chOff x="637673" y="5941589"/>
            <a:chExt cx="629359" cy="491285"/>
          </a:xfrm>
        </p:grpSpPr>
        <p:sp>
          <p:nvSpPr>
            <p:cNvPr id="150" name="Rounded Rectangle 149"/>
            <p:cNvSpPr/>
            <p:nvPr/>
          </p:nvSpPr>
          <p:spPr>
            <a:xfrm>
              <a:off x="637673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51" name="Oval 150"/>
            <p:cNvSpPr/>
            <p:nvPr/>
          </p:nvSpPr>
          <p:spPr>
            <a:xfrm>
              <a:off x="757844" y="5992715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843705" y="6077941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943969" y="6175199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4151914" y="4179656"/>
            <a:ext cx="629359" cy="491285"/>
            <a:chOff x="1451810" y="5941589"/>
            <a:chExt cx="629359" cy="491285"/>
          </a:xfrm>
        </p:grpSpPr>
        <p:sp>
          <p:nvSpPr>
            <p:cNvPr id="155" name="Rounded Rectangle 154"/>
            <p:cNvSpPr/>
            <p:nvPr/>
          </p:nvSpPr>
          <p:spPr>
            <a:xfrm>
              <a:off x="1451810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56" name="Oval 155"/>
            <p:cNvSpPr/>
            <p:nvPr/>
          </p:nvSpPr>
          <p:spPr>
            <a:xfrm>
              <a:off x="1688419" y="5980683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1870909" y="6240384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1521410" y="6241366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9" name="Straight Arrow Connector 158"/>
            <p:cNvCxnSpPr>
              <a:stCxn id="156" idx="3"/>
              <a:endCxn id="158" idx="7"/>
            </p:cNvCxnSpPr>
            <p:nvPr/>
          </p:nvCxnSpPr>
          <p:spPr>
            <a:xfrm flipH="1">
              <a:off x="1661772" y="6121045"/>
              <a:ext cx="50729" cy="144403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156" idx="5"/>
              <a:endCxn id="157" idx="1"/>
            </p:cNvCxnSpPr>
            <p:nvPr/>
          </p:nvCxnSpPr>
          <p:spPr>
            <a:xfrm>
              <a:off x="1828781" y="6121045"/>
              <a:ext cx="66210" cy="143421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3407138" y="4874607"/>
            <a:ext cx="629359" cy="491285"/>
            <a:chOff x="637673" y="5941589"/>
            <a:chExt cx="629359" cy="491285"/>
          </a:xfrm>
        </p:grpSpPr>
        <p:sp>
          <p:nvSpPr>
            <p:cNvPr id="162" name="Rounded Rectangle 161"/>
            <p:cNvSpPr/>
            <p:nvPr/>
          </p:nvSpPr>
          <p:spPr>
            <a:xfrm>
              <a:off x="637673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63" name="Oval 162"/>
            <p:cNvSpPr/>
            <p:nvPr/>
          </p:nvSpPr>
          <p:spPr>
            <a:xfrm>
              <a:off x="757844" y="5992715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843705" y="6077941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943969" y="6175199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6" name="Rounded Rectangle 165"/>
          <p:cNvSpPr/>
          <p:nvPr/>
        </p:nvSpPr>
        <p:spPr>
          <a:xfrm>
            <a:off x="6654241" y="4884232"/>
            <a:ext cx="629359" cy="491285"/>
          </a:xfrm>
          <a:prstGeom prst="round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bg1">
                    <a:lumMod val="85000"/>
                  </a:schemeClr>
                </a:solidFill>
              </a:rPr>
              <a:t>[ ]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67" name="Group 166"/>
          <p:cNvGrpSpPr/>
          <p:nvPr/>
        </p:nvGrpSpPr>
        <p:grpSpPr>
          <a:xfrm>
            <a:off x="4441350" y="4884232"/>
            <a:ext cx="629359" cy="491285"/>
            <a:chOff x="1451810" y="5941589"/>
            <a:chExt cx="629359" cy="491285"/>
          </a:xfrm>
        </p:grpSpPr>
        <p:sp>
          <p:nvSpPr>
            <p:cNvPr id="168" name="Rounded Rectangle 167"/>
            <p:cNvSpPr/>
            <p:nvPr/>
          </p:nvSpPr>
          <p:spPr>
            <a:xfrm>
              <a:off x="1451810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1688419" y="5980683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1870909" y="6240384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1521410" y="6241366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Arrow Connector 171"/>
            <p:cNvCxnSpPr>
              <a:stCxn id="169" idx="3"/>
              <a:endCxn id="171" idx="7"/>
            </p:cNvCxnSpPr>
            <p:nvPr/>
          </p:nvCxnSpPr>
          <p:spPr>
            <a:xfrm flipH="1">
              <a:off x="1661772" y="6121045"/>
              <a:ext cx="50729" cy="144403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>
              <a:stCxn id="169" idx="5"/>
              <a:endCxn id="170" idx="1"/>
            </p:cNvCxnSpPr>
            <p:nvPr/>
          </p:nvCxnSpPr>
          <p:spPr>
            <a:xfrm>
              <a:off x="1828781" y="6121045"/>
              <a:ext cx="66210" cy="143421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5178980" y="4884232"/>
            <a:ext cx="629359" cy="491285"/>
            <a:chOff x="4975771" y="2085128"/>
            <a:chExt cx="629359" cy="491285"/>
          </a:xfrm>
        </p:grpSpPr>
        <p:sp>
          <p:nvSpPr>
            <p:cNvPr id="175" name="Rounded Rectangle 174"/>
            <p:cNvSpPr/>
            <p:nvPr/>
          </p:nvSpPr>
          <p:spPr>
            <a:xfrm>
              <a:off x="4975771" y="2085128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76" name="Can 175"/>
            <p:cNvSpPr/>
            <p:nvPr/>
          </p:nvSpPr>
          <p:spPr>
            <a:xfrm>
              <a:off x="5112616" y="2228488"/>
              <a:ext cx="352440" cy="227634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5916610" y="4884232"/>
            <a:ext cx="629359" cy="491285"/>
            <a:chOff x="5789908" y="2085128"/>
            <a:chExt cx="629359" cy="491285"/>
          </a:xfrm>
        </p:grpSpPr>
        <p:sp>
          <p:nvSpPr>
            <p:cNvPr id="178" name="Rounded Rectangle 177"/>
            <p:cNvSpPr/>
            <p:nvPr/>
          </p:nvSpPr>
          <p:spPr>
            <a:xfrm>
              <a:off x="5789908" y="2085128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grpSp>
          <p:nvGrpSpPr>
            <p:cNvPr id="179" name="Group 178"/>
            <p:cNvGrpSpPr/>
            <p:nvPr/>
          </p:nvGrpSpPr>
          <p:grpSpPr>
            <a:xfrm rot="10800000">
              <a:off x="5928123" y="2228488"/>
              <a:ext cx="352927" cy="237657"/>
              <a:chOff x="3218299" y="6084949"/>
              <a:chExt cx="352927" cy="237657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3218299" y="6087964"/>
                <a:ext cx="352927" cy="2346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Isosceles Triangle 180"/>
              <p:cNvSpPr/>
              <p:nvPr/>
            </p:nvSpPr>
            <p:spPr>
              <a:xfrm>
                <a:off x="3218299" y="6084949"/>
                <a:ext cx="352927" cy="237657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2" name="Group 181"/>
          <p:cNvGrpSpPr/>
          <p:nvPr/>
        </p:nvGrpSpPr>
        <p:grpSpPr>
          <a:xfrm>
            <a:off x="7366664" y="4884232"/>
            <a:ext cx="629359" cy="491285"/>
            <a:chOff x="4634993" y="5953123"/>
            <a:chExt cx="629359" cy="491285"/>
          </a:xfrm>
        </p:grpSpPr>
        <p:sp>
          <p:nvSpPr>
            <p:cNvPr id="183" name="Rounded Rectangle 182"/>
            <p:cNvSpPr/>
            <p:nvPr/>
          </p:nvSpPr>
          <p:spPr>
            <a:xfrm>
              <a:off x="4634993" y="5953123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24662" y="6043178"/>
              <a:ext cx="149073" cy="95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5053815" y="6204081"/>
              <a:ext cx="79911" cy="147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Diamond 185"/>
            <p:cNvSpPr/>
            <p:nvPr/>
          </p:nvSpPr>
          <p:spPr>
            <a:xfrm>
              <a:off x="4833362" y="6211046"/>
              <a:ext cx="132609" cy="132609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/>
            <p:cNvCxnSpPr>
              <a:stCxn id="184" idx="2"/>
              <a:endCxn id="186" idx="0"/>
            </p:cNvCxnSpPr>
            <p:nvPr/>
          </p:nvCxnSpPr>
          <p:spPr>
            <a:xfrm>
              <a:off x="4899199" y="6139020"/>
              <a:ext cx="468" cy="720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>
              <a:stCxn id="186" idx="3"/>
              <a:endCxn id="185" idx="1"/>
            </p:cNvCxnSpPr>
            <p:nvPr/>
          </p:nvCxnSpPr>
          <p:spPr>
            <a:xfrm>
              <a:off x="4965971" y="6277351"/>
              <a:ext cx="87844" cy="5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89" name="Rounded Rectangle 188"/>
          <p:cNvSpPr/>
          <p:nvPr/>
        </p:nvSpPr>
        <p:spPr>
          <a:xfrm>
            <a:off x="6654241" y="4185674"/>
            <a:ext cx="629359" cy="491285"/>
          </a:xfrm>
          <a:prstGeom prst="round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bg1">
                    <a:lumMod val="85000"/>
                  </a:schemeClr>
                </a:solidFill>
              </a:rPr>
              <a:t>[ ]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90" name="Group 189"/>
          <p:cNvGrpSpPr/>
          <p:nvPr/>
        </p:nvGrpSpPr>
        <p:grpSpPr>
          <a:xfrm>
            <a:off x="5178980" y="4185674"/>
            <a:ext cx="629359" cy="491285"/>
            <a:chOff x="4975771" y="2085128"/>
            <a:chExt cx="629359" cy="491285"/>
          </a:xfrm>
        </p:grpSpPr>
        <p:sp>
          <p:nvSpPr>
            <p:cNvPr id="191" name="Rounded Rectangle 190"/>
            <p:cNvSpPr/>
            <p:nvPr/>
          </p:nvSpPr>
          <p:spPr>
            <a:xfrm>
              <a:off x="4975771" y="2085128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92" name="Can 191"/>
            <p:cNvSpPr/>
            <p:nvPr/>
          </p:nvSpPr>
          <p:spPr>
            <a:xfrm>
              <a:off x="5112616" y="2228488"/>
              <a:ext cx="352440" cy="227634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5916610" y="4185674"/>
            <a:ext cx="629359" cy="491285"/>
            <a:chOff x="5789908" y="2085128"/>
            <a:chExt cx="629359" cy="491285"/>
          </a:xfrm>
        </p:grpSpPr>
        <p:sp>
          <p:nvSpPr>
            <p:cNvPr id="194" name="Rounded Rectangle 193"/>
            <p:cNvSpPr/>
            <p:nvPr/>
          </p:nvSpPr>
          <p:spPr>
            <a:xfrm>
              <a:off x="5789908" y="2085128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grpSp>
          <p:nvGrpSpPr>
            <p:cNvPr id="195" name="Group 194"/>
            <p:cNvGrpSpPr/>
            <p:nvPr/>
          </p:nvGrpSpPr>
          <p:grpSpPr>
            <a:xfrm rot="10800000">
              <a:off x="5928123" y="2228488"/>
              <a:ext cx="352927" cy="237657"/>
              <a:chOff x="3218299" y="6084949"/>
              <a:chExt cx="352927" cy="237657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3218299" y="6087964"/>
                <a:ext cx="352927" cy="2346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Isosceles Triangle 196"/>
              <p:cNvSpPr/>
              <p:nvPr/>
            </p:nvSpPr>
            <p:spPr>
              <a:xfrm>
                <a:off x="3218299" y="6084949"/>
                <a:ext cx="352927" cy="237657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8" name="Group 197"/>
          <p:cNvGrpSpPr/>
          <p:nvPr/>
        </p:nvGrpSpPr>
        <p:grpSpPr>
          <a:xfrm>
            <a:off x="7366664" y="4185674"/>
            <a:ext cx="629359" cy="491285"/>
            <a:chOff x="4634993" y="5953123"/>
            <a:chExt cx="629359" cy="491285"/>
          </a:xfrm>
        </p:grpSpPr>
        <p:sp>
          <p:nvSpPr>
            <p:cNvPr id="199" name="Rounded Rectangle 198"/>
            <p:cNvSpPr/>
            <p:nvPr/>
          </p:nvSpPr>
          <p:spPr>
            <a:xfrm>
              <a:off x="4634993" y="5953123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4824662" y="6043178"/>
              <a:ext cx="149073" cy="95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5053815" y="6204081"/>
              <a:ext cx="79911" cy="147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Diamond 201"/>
            <p:cNvSpPr/>
            <p:nvPr/>
          </p:nvSpPr>
          <p:spPr>
            <a:xfrm>
              <a:off x="4833362" y="6211046"/>
              <a:ext cx="132609" cy="132609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3" name="Straight Connector 202"/>
            <p:cNvCxnSpPr>
              <a:stCxn id="200" idx="2"/>
              <a:endCxn id="202" idx="0"/>
            </p:cNvCxnSpPr>
            <p:nvPr/>
          </p:nvCxnSpPr>
          <p:spPr>
            <a:xfrm>
              <a:off x="4899199" y="6139020"/>
              <a:ext cx="468" cy="720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202" idx="3"/>
              <a:endCxn id="201" idx="1"/>
            </p:cNvCxnSpPr>
            <p:nvPr/>
          </p:nvCxnSpPr>
          <p:spPr>
            <a:xfrm>
              <a:off x="4965971" y="6277351"/>
              <a:ext cx="87844" cy="5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05" name="Rounded Rectangle 204"/>
          <p:cNvSpPr/>
          <p:nvPr/>
        </p:nvSpPr>
        <p:spPr>
          <a:xfrm>
            <a:off x="6654241" y="3519258"/>
            <a:ext cx="629359" cy="491285"/>
          </a:xfrm>
          <a:prstGeom prst="round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bg1">
                    <a:lumMod val="85000"/>
                  </a:schemeClr>
                </a:solidFill>
              </a:rPr>
              <a:t>[ ]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6" name="Group 205"/>
          <p:cNvGrpSpPr/>
          <p:nvPr/>
        </p:nvGrpSpPr>
        <p:grpSpPr>
          <a:xfrm>
            <a:off x="5916610" y="3519258"/>
            <a:ext cx="629359" cy="491285"/>
            <a:chOff x="5789908" y="2085128"/>
            <a:chExt cx="629359" cy="491285"/>
          </a:xfrm>
        </p:grpSpPr>
        <p:sp>
          <p:nvSpPr>
            <p:cNvPr id="207" name="Rounded Rectangle 206"/>
            <p:cNvSpPr/>
            <p:nvPr/>
          </p:nvSpPr>
          <p:spPr>
            <a:xfrm>
              <a:off x="5789908" y="2085128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grpSp>
          <p:nvGrpSpPr>
            <p:cNvPr id="208" name="Group 207"/>
            <p:cNvGrpSpPr/>
            <p:nvPr/>
          </p:nvGrpSpPr>
          <p:grpSpPr>
            <a:xfrm rot="10800000">
              <a:off x="5928123" y="2228488"/>
              <a:ext cx="352927" cy="237657"/>
              <a:chOff x="3218299" y="6084949"/>
              <a:chExt cx="352927" cy="237657"/>
            </a:xfrm>
          </p:grpSpPr>
          <p:sp>
            <p:nvSpPr>
              <p:cNvPr id="209" name="Rectangle 208"/>
              <p:cNvSpPr/>
              <p:nvPr/>
            </p:nvSpPr>
            <p:spPr>
              <a:xfrm>
                <a:off x="3218299" y="6087964"/>
                <a:ext cx="352927" cy="2346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Isosceles Triangle 209"/>
              <p:cNvSpPr/>
              <p:nvPr/>
            </p:nvSpPr>
            <p:spPr>
              <a:xfrm>
                <a:off x="3218299" y="6084949"/>
                <a:ext cx="352927" cy="237657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1" name="Group 210"/>
          <p:cNvGrpSpPr/>
          <p:nvPr/>
        </p:nvGrpSpPr>
        <p:grpSpPr>
          <a:xfrm>
            <a:off x="7366664" y="3519258"/>
            <a:ext cx="629359" cy="491285"/>
            <a:chOff x="4634993" y="5953123"/>
            <a:chExt cx="629359" cy="491285"/>
          </a:xfrm>
        </p:grpSpPr>
        <p:sp>
          <p:nvSpPr>
            <p:cNvPr id="212" name="Rounded Rectangle 211"/>
            <p:cNvSpPr/>
            <p:nvPr/>
          </p:nvSpPr>
          <p:spPr>
            <a:xfrm>
              <a:off x="4634993" y="5953123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4824662" y="6043178"/>
              <a:ext cx="149073" cy="95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053815" y="6204081"/>
              <a:ext cx="79911" cy="147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Diamond 214"/>
            <p:cNvSpPr/>
            <p:nvPr/>
          </p:nvSpPr>
          <p:spPr>
            <a:xfrm>
              <a:off x="4833362" y="6211046"/>
              <a:ext cx="132609" cy="132609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6" name="Straight Connector 215"/>
            <p:cNvCxnSpPr>
              <a:stCxn id="213" idx="2"/>
              <a:endCxn id="215" idx="0"/>
            </p:cNvCxnSpPr>
            <p:nvPr/>
          </p:nvCxnSpPr>
          <p:spPr>
            <a:xfrm>
              <a:off x="4899199" y="6139020"/>
              <a:ext cx="468" cy="720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>
              <a:stCxn id="215" idx="3"/>
              <a:endCxn id="214" idx="1"/>
            </p:cNvCxnSpPr>
            <p:nvPr/>
          </p:nvCxnSpPr>
          <p:spPr>
            <a:xfrm>
              <a:off x="4965971" y="6277351"/>
              <a:ext cx="87844" cy="5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18" name="Rounded Rectangle 217"/>
          <p:cNvSpPr/>
          <p:nvPr/>
        </p:nvSpPr>
        <p:spPr>
          <a:xfrm>
            <a:off x="6642702" y="2810108"/>
            <a:ext cx="629359" cy="491285"/>
          </a:xfrm>
          <a:prstGeom prst="round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bg1">
                    <a:lumMod val="85000"/>
                  </a:schemeClr>
                </a:solidFill>
              </a:rPr>
              <a:t>[ ]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7355125" y="2810108"/>
            <a:ext cx="629359" cy="491285"/>
            <a:chOff x="4634993" y="5953123"/>
            <a:chExt cx="629359" cy="491285"/>
          </a:xfrm>
        </p:grpSpPr>
        <p:sp>
          <p:nvSpPr>
            <p:cNvPr id="220" name="Rounded Rectangle 219"/>
            <p:cNvSpPr/>
            <p:nvPr/>
          </p:nvSpPr>
          <p:spPr>
            <a:xfrm>
              <a:off x="4634993" y="5953123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824662" y="6043178"/>
              <a:ext cx="149073" cy="95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5053815" y="6204081"/>
              <a:ext cx="79911" cy="147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Diamond 222"/>
            <p:cNvSpPr/>
            <p:nvPr/>
          </p:nvSpPr>
          <p:spPr>
            <a:xfrm>
              <a:off x="4833362" y="6211046"/>
              <a:ext cx="132609" cy="132609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4" name="Straight Connector 223"/>
            <p:cNvCxnSpPr>
              <a:stCxn id="221" idx="2"/>
              <a:endCxn id="223" idx="0"/>
            </p:cNvCxnSpPr>
            <p:nvPr/>
          </p:nvCxnSpPr>
          <p:spPr>
            <a:xfrm>
              <a:off x="4899199" y="6139020"/>
              <a:ext cx="468" cy="720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>
              <a:stCxn id="223" idx="3"/>
              <a:endCxn id="222" idx="1"/>
            </p:cNvCxnSpPr>
            <p:nvPr/>
          </p:nvCxnSpPr>
          <p:spPr>
            <a:xfrm>
              <a:off x="4965971" y="6277351"/>
              <a:ext cx="87844" cy="5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26" name="Rounded Rectangle 225"/>
          <p:cNvSpPr/>
          <p:nvPr/>
        </p:nvSpPr>
        <p:spPr>
          <a:xfrm>
            <a:off x="7600229" y="5843587"/>
            <a:ext cx="1797357" cy="6136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 smtClean="0">
                <a:solidFill>
                  <a:schemeClr val="tx1"/>
                </a:solidFill>
              </a:rPr>
              <a:t>Provided By Windows Fabric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7" name="Rounded Rectangle 226"/>
          <p:cNvSpPr/>
          <p:nvPr/>
        </p:nvSpPr>
        <p:spPr>
          <a:xfrm>
            <a:off x="9480020" y="5843587"/>
            <a:ext cx="1793577" cy="6136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 smtClean="0">
                <a:solidFill>
                  <a:schemeClr val="tx1"/>
                </a:solidFill>
              </a:rPr>
              <a:t>Provided By User Application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422465" y="6296946"/>
            <a:ext cx="1021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200" dirty="0" smtClean="0"/>
              <a:t>Replica set</a:t>
            </a:r>
            <a:br>
              <a:rPr lang="nl-BE" sz="1200" dirty="0" smtClean="0"/>
            </a:br>
            <a:r>
              <a:rPr lang="nl-BE" sz="1200" dirty="0" smtClean="0"/>
              <a:t>Management</a:t>
            </a:r>
            <a:endParaRPr lang="en-US" sz="1200" dirty="0"/>
          </a:p>
        </p:txBody>
      </p:sp>
      <p:sp>
        <p:nvSpPr>
          <p:cNvPr id="231" name="TextBox 230"/>
          <p:cNvSpPr txBox="1"/>
          <p:nvPr/>
        </p:nvSpPr>
        <p:spPr>
          <a:xfrm>
            <a:off x="1318809" y="6290626"/>
            <a:ext cx="878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200" dirty="0" smtClean="0"/>
              <a:t>State</a:t>
            </a:r>
          </a:p>
          <a:p>
            <a:pPr algn="ctr"/>
            <a:r>
              <a:rPr lang="nl-BE" sz="1200" dirty="0" smtClean="0"/>
              <a:t>Replication</a:t>
            </a:r>
            <a:endParaRPr lang="en-US" sz="1200" dirty="0"/>
          </a:p>
        </p:txBody>
      </p:sp>
      <p:sp>
        <p:nvSpPr>
          <p:cNvPr id="232" name="TextBox 231"/>
          <p:cNvSpPr txBox="1"/>
          <p:nvPr/>
        </p:nvSpPr>
        <p:spPr>
          <a:xfrm>
            <a:off x="2227483" y="6292405"/>
            <a:ext cx="658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200" dirty="0" smtClean="0"/>
              <a:t>State</a:t>
            </a:r>
          </a:p>
          <a:p>
            <a:pPr algn="ctr"/>
            <a:r>
              <a:rPr lang="nl-BE" sz="1200" dirty="0" smtClean="0"/>
              <a:t>Storage</a:t>
            </a:r>
            <a:endParaRPr lang="en-US" sz="1200" dirty="0"/>
          </a:p>
        </p:txBody>
      </p:sp>
      <p:sp>
        <p:nvSpPr>
          <p:cNvPr id="233" name="TextBox 232"/>
          <p:cNvSpPr txBox="1"/>
          <p:nvPr/>
        </p:nvSpPr>
        <p:spPr>
          <a:xfrm>
            <a:off x="2912239" y="6288828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200" dirty="0" smtClean="0"/>
              <a:t>Messaging</a:t>
            </a:r>
            <a:endParaRPr lang="en-US" sz="1200" dirty="0"/>
          </a:p>
        </p:txBody>
      </p:sp>
      <p:sp>
        <p:nvSpPr>
          <p:cNvPr id="234" name="TextBox 233"/>
          <p:cNvSpPr txBox="1"/>
          <p:nvPr/>
        </p:nvSpPr>
        <p:spPr>
          <a:xfrm>
            <a:off x="3639612" y="6312582"/>
            <a:ext cx="1027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200" dirty="0" smtClean="0"/>
              <a:t>Programming</a:t>
            </a:r>
          </a:p>
          <a:p>
            <a:pPr algn="ctr"/>
            <a:r>
              <a:rPr lang="nl-BE" sz="1200" dirty="0" smtClean="0"/>
              <a:t>Model</a:t>
            </a:r>
            <a:endParaRPr lang="en-US" sz="1200" dirty="0"/>
          </a:p>
        </p:txBody>
      </p:sp>
      <p:sp>
        <p:nvSpPr>
          <p:cNvPr id="235" name="TextBox 234"/>
          <p:cNvSpPr txBox="1"/>
          <p:nvPr/>
        </p:nvSpPr>
        <p:spPr>
          <a:xfrm>
            <a:off x="4592549" y="6337271"/>
            <a:ext cx="723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200" dirty="0" smtClean="0"/>
              <a:t>Business</a:t>
            </a:r>
          </a:p>
          <a:p>
            <a:pPr algn="ctr"/>
            <a:r>
              <a:rPr lang="nl-BE" sz="1200" dirty="0" smtClean="0"/>
              <a:t>Logic</a:t>
            </a:r>
            <a:endParaRPr lang="en-US" sz="1200" dirty="0"/>
          </a:p>
        </p:txBody>
      </p:sp>
      <p:sp>
        <p:nvSpPr>
          <p:cNvPr id="236" name="TextBox 235"/>
          <p:cNvSpPr txBox="1"/>
          <p:nvPr/>
        </p:nvSpPr>
        <p:spPr>
          <a:xfrm>
            <a:off x="8271001" y="2141134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Games, IoT scenarios</a:t>
            </a:r>
            <a:endParaRPr lang="en-US" sz="1600" dirty="0"/>
          </a:p>
        </p:txBody>
      </p:sp>
      <p:sp>
        <p:nvSpPr>
          <p:cNvPr id="237" name="TextBox 236"/>
          <p:cNvSpPr txBox="1"/>
          <p:nvPr/>
        </p:nvSpPr>
        <p:spPr>
          <a:xfrm>
            <a:off x="8271001" y="2855336"/>
            <a:ext cx="3035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Traditional Enterprise Applications</a:t>
            </a:r>
            <a:endParaRPr lang="en-US" sz="1600" dirty="0"/>
          </a:p>
        </p:txBody>
      </p:sp>
      <p:sp>
        <p:nvSpPr>
          <p:cNvPr id="238" name="TextBox 237"/>
          <p:cNvSpPr txBox="1"/>
          <p:nvPr/>
        </p:nvSpPr>
        <p:spPr>
          <a:xfrm>
            <a:off x="8271001" y="3549124"/>
            <a:ext cx="2159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Custom communication</a:t>
            </a:r>
            <a:endParaRPr lang="en-US" sz="1600" dirty="0"/>
          </a:p>
        </p:txBody>
      </p:sp>
      <p:sp>
        <p:nvSpPr>
          <p:cNvPr id="239" name="TextBox 238"/>
          <p:cNvSpPr txBox="1"/>
          <p:nvPr/>
        </p:nvSpPr>
        <p:spPr>
          <a:xfrm>
            <a:off x="8284219" y="4253288"/>
            <a:ext cx="3138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Replicated Data Structure Providers</a:t>
            </a:r>
            <a:endParaRPr lang="en-US" sz="1600" dirty="0"/>
          </a:p>
        </p:txBody>
      </p:sp>
      <p:sp>
        <p:nvSpPr>
          <p:cNvPr id="240" name="TextBox 239"/>
          <p:cNvSpPr txBox="1"/>
          <p:nvPr/>
        </p:nvSpPr>
        <p:spPr>
          <a:xfrm>
            <a:off x="8314731" y="4959153"/>
            <a:ext cx="1852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Replicator Providers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880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821" y="1118937"/>
            <a:ext cx="114059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C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 Service Fabric by building some useful </a:t>
            </a:r>
            <a:r>
              <a:rPr lang="en-US" sz="2400" dirty="0" err="1" smtClean="0">
                <a:solidFill>
                  <a:srgbClr val="00C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microservices</a:t>
            </a:r>
            <a:endParaRPr lang="en-US" sz="2400" dirty="0" smtClean="0">
              <a:solidFill>
                <a:srgbClr val="00CC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nl-BE" sz="2400" dirty="0">
              <a:solidFill>
                <a:srgbClr val="00CC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Lease Manager: request exclusive access to a shared resource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Gateway: expose statefull lease manager over http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821" y="196039"/>
            <a:ext cx="11311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we going to build?</a:t>
            </a:r>
            <a:endParaRPr lang="en-US" sz="4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98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81617" y="2705725"/>
            <a:ext cx="58288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600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Lease Manager</a:t>
            </a:r>
            <a:endParaRPr lang="en-GB" sz="66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74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4271" y="2705725"/>
            <a:ext cx="58435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600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Services Model</a:t>
            </a:r>
            <a:endParaRPr lang="en-GB" sz="66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3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821" y="1118937"/>
            <a:ext cx="1140593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C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Exercise 1</a:t>
            </a:r>
          </a:p>
          <a:p>
            <a:endParaRPr lang="nl-BE" sz="2400" dirty="0">
              <a:solidFill>
                <a:srgbClr val="00CC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an SF application with </a:t>
            </a:r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statefull 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service (LeaseManager) 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some time to learn about the environment</a:t>
            </a:r>
            <a:endParaRPr lang="nl-B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00008" lvl="2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Walk through the settings</a:t>
            </a:r>
            <a:endParaRPr lang="nl-BE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00008" lvl="2" indent="-285695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Walk through the generated code</a:t>
            </a:r>
          </a:p>
          <a:p>
            <a:pPr marL="1200008" lvl="2" indent="-285695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Reflect into the base classes and look at the extension points</a:t>
            </a:r>
            <a:endParaRPr lang="nl-BE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657208" lvl="3" indent="-285695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Where can you plug in your own communication infrastructure?</a:t>
            </a:r>
            <a:endParaRPr lang="nl-BE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657208" lvl="3" indent="-285695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Where can you extend the state manager?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 your empty application into a cluster</a:t>
            </a:r>
          </a:p>
          <a:p>
            <a:pPr marL="1200008" lvl="2" indent="-285695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server or cloud explorer to inspect your running application</a:t>
            </a:r>
          </a:p>
          <a:p>
            <a:pPr marL="1200008" lvl="2" indent="-285695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Remove your running application</a:t>
            </a:r>
            <a:endParaRPr lang="en-US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821" y="196039"/>
            <a:ext cx="11311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Services Model</a:t>
            </a:r>
            <a:endParaRPr lang="en-US" sz="4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61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0592" y="2705725"/>
            <a:ext cx="90508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600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Default Communication</a:t>
            </a:r>
            <a:endParaRPr lang="en-GB" sz="66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0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821" y="1118937"/>
            <a:ext cx="1140593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C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Exercise 2</a:t>
            </a:r>
          </a:p>
          <a:p>
            <a:endParaRPr lang="nl-BE" sz="2400" dirty="0">
              <a:solidFill>
                <a:srgbClr val="00CC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Define </a:t>
            </a:r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a contract ILeaseManager 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in a separate solution</a:t>
            </a:r>
          </a:p>
          <a:p>
            <a:pPr marL="1200008" lvl="2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AcquireLeaseAsync(resourceName, leaseId) </a:t>
            </a:r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 smtClean="0"/>
              <a:t>LeaseResult</a:t>
            </a:r>
            <a:r>
              <a:rPr lang="en-US" dirty="0" smtClean="0"/>
              <a:t> 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{ Acquired, ResourceName</a:t>
            </a:r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, LeaseId, 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ValidUntilUtc </a:t>
            </a:r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marL="1200008" lvl="2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ReleaseLeaseAsync(resourceName, leaseId</a:t>
            </a:r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Remove existing code in RunAsync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Implement ILeaseManager interface on the leasemanager service (Return </a:t>
            </a:r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dummy data for 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now)</a:t>
            </a:r>
          </a:p>
          <a:p>
            <a:pPr marL="1200008" lvl="2" indent="-285695">
              <a:buFont typeface="Arial" panose="020B0604020202020204" pitchFamily="34" charset="0"/>
              <a:buChar char="•"/>
            </a:pPr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Create a new stateless SF application (Gateway)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default communication from stateless gateway to talk to leasemanager in infinite loop</a:t>
            </a:r>
            <a:endParaRPr lang="nl-BE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00008" lvl="2" indent="-285695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What’s the default communication stack?</a:t>
            </a:r>
          </a:p>
          <a:p>
            <a:pPr marL="1200008" lvl="2" indent="-285695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is address information exchanged between client &amp; server?</a:t>
            </a:r>
          </a:p>
          <a:p>
            <a:pPr marL="1200008" lvl="2" indent="-285695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 your client handle a redeploy of the server?</a:t>
            </a:r>
            <a:endParaRPr lang="en-US" dirty="0"/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 smtClean="0"/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/>
              <a:t>Related documentation: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github.com/Azure/azure-content/blob/master/articles/service-fabric/service-fabric-reliable-services-communication-default.md</a:t>
            </a:r>
            <a:endParaRPr lang="en-US" dirty="0" smtClean="0"/>
          </a:p>
          <a:p>
            <a:pPr marL="457113" lvl="1"/>
            <a:endParaRPr lang="en-US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821" y="196039"/>
            <a:ext cx="11311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Default Communication</a:t>
            </a:r>
            <a:endParaRPr lang="en-US" sz="4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7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7072" y="2705725"/>
            <a:ext cx="74179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600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Reliable Collections</a:t>
            </a:r>
            <a:endParaRPr lang="en-GB" sz="66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5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821" y="1118937"/>
            <a:ext cx="114059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C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Exercise 3</a:t>
            </a:r>
          </a:p>
          <a:p>
            <a:endParaRPr lang="nl-BE" sz="2400" dirty="0">
              <a:solidFill>
                <a:srgbClr val="00CC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Implement statefull lease manager using reliable dictionary &amp; local transaction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Sometimes you can’t control the DataMember attributes on a class that needs to be persisted, use json persistence instead of the default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/>
              <a:t>Related documentation: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github.com/Azure/azure-content/blob/master/articles/service-fabric/service-fabric-reliable-services-reliable-collections.md</a:t>
            </a:r>
            <a:endParaRPr lang="en-US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2821" y="196039"/>
            <a:ext cx="11311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Reliable Collections</a:t>
            </a:r>
            <a:endParaRPr lang="en-US" sz="4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77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216" y="1524569"/>
            <a:ext cx="1645687" cy="1645687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TextBox 14"/>
          <p:cNvSpPr txBox="1"/>
          <p:nvPr/>
        </p:nvSpPr>
        <p:spPr>
          <a:xfrm>
            <a:off x="1770255" y="1503287"/>
            <a:ext cx="6177610" cy="122214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7198" dirty="0">
                <a:latin typeface="Segoe UI" panose="020B0502040204020203" pitchFamily="34" charset="0"/>
                <a:cs typeface="Segoe UI" panose="020B0502040204020203" pitchFamily="34" charset="0"/>
              </a:rPr>
              <a:t>Yves Goeleven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71877" y="2876098"/>
            <a:ext cx="1140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C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Solution Architect</a:t>
            </a:r>
            <a:endParaRPr lang="en-US" sz="2400" dirty="0">
              <a:solidFill>
                <a:srgbClr val="00CC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Co-Founder of MessageHandler.net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Particular Software (NServiceBus)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Former consultant @ Capgemini, Compuware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Azure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MVP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52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10411" y="2705725"/>
            <a:ext cx="33712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600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Gateway</a:t>
            </a:r>
            <a:endParaRPr lang="en-GB" sz="66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39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1894" y="1859340"/>
            <a:ext cx="634821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600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</a:t>
            </a:r>
          </a:p>
          <a:p>
            <a:pPr algn="ctr"/>
            <a:r>
              <a:rPr lang="en-GB" sz="6600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Communication </a:t>
            </a:r>
          </a:p>
          <a:p>
            <a:pPr algn="ctr"/>
            <a:r>
              <a:rPr lang="en-GB" sz="6600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Listener</a:t>
            </a:r>
            <a:endParaRPr lang="en-GB" sz="66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60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821" y="1118937"/>
            <a:ext cx="1140593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C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Exercise 4</a:t>
            </a:r>
          </a:p>
          <a:p>
            <a:endParaRPr lang="nl-BE" sz="2400" dirty="0">
              <a:solidFill>
                <a:srgbClr val="00CC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Change gateway implement to forward web api calls to the LeaseManager service using the default communication stack (Get = Status, Post = Acquire, Delete = release)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 Owin self hosting to host the web api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Swap out communication listener to use owin instead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Modify the service manifest to allow HTTP traffic</a:t>
            </a:r>
            <a:endParaRPr lang="nl-BE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 &amp; test using fiddler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/>
              <a:t>Related documentation: </a:t>
            </a:r>
            <a:r>
              <a:rPr lang="nl-BE" dirty="0">
                <a:hlinkClick r:id="rId2"/>
              </a:rPr>
              <a:t>https://</a:t>
            </a:r>
            <a:r>
              <a:rPr lang="nl-BE" dirty="0" smtClean="0">
                <a:hlinkClick r:id="rId2"/>
              </a:rPr>
              <a:t>github.com/Azure/azure-content/blob/master/articles/service-fabric/service-fabric-reliable-services-communication-webapi.md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12821" y="196039"/>
            <a:ext cx="11311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 Communication Listener</a:t>
            </a:r>
            <a:endParaRPr lang="en-US" sz="4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86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85" y="2875002"/>
            <a:ext cx="83282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600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Partitioning &amp; Scaling</a:t>
            </a:r>
            <a:endParaRPr lang="en-GB" sz="66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26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821" y="1118937"/>
            <a:ext cx="1140593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C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Exercise 5</a:t>
            </a:r>
          </a:p>
          <a:p>
            <a:endParaRPr lang="nl-BE" sz="2400" dirty="0">
              <a:solidFill>
                <a:srgbClr val="00CC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Deploy your lease manager &amp; gateway to the cloud hosted cluster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Does it still work? What behavior do you see?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Why is this? And how can you fix it?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113" lvl="1"/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12821" y="196039"/>
            <a:ext cx="11311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Partitioning &amp; scaling</a:t>
            </a:r>
            <a:endParaRPr lang="en-US" sz="4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81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08222" y="2705725"/>
            <a:ext cx="27756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600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GB" sz="66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9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821" y="1118937"/>
            <a:ext cx="11405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00C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Statefull 					     Stateless</a:t>
            </a:r>
            <a:endParaRPr lang="en-US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821" y="196039"/>
            <a:ext cx="11311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Exercise 1</a:t>
            </a:r>
            <a:endParaRPr lang="en-US" sz="4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28036" y="1580601"/>
            <a:ext cx="5599931" cy="5066383"/>
          </a:xfrm>
          <a:prstGeom prst="rect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5858" y="1580600"/>
            <a:ext cx="5599931" cy="5066383"/>
          </a:xfrm>
          <a:prstGeom prst="rect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6770" y="1802423"/>
            <a:ext cx="1459524" cy="7121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Client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6770" y="2686117"/>
            <a:ext cx="1459524" cy="58029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Communication Listener</a:t>
            </a:r>
            <a:endParaRPr lang="en-US" sz="1400" dirty="0"/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1296532" y="2514600"/>
            <a:ext cx="0" cy="171517"/>
          </a:xfrm>
          <a:prstGeom prst="straightConnector1">
            <a:avLst/>
          </a:prstGeom>
          <a:ln>
            <a:solidFill>
              <a:srgbClr val="00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225775" y="3515516"/>
            <a:ext cx="141514" cy="1415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7" idx="2"/>
          </p:cNvCxnSpPr>
          <p:nvPr/>
        </p:nvCxnSpPr>
        <p:spPr>
          <a:xfrm>
            <a:off x="1296532" y="3266409"/>
            <a:ext cx="0" cy="249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66770" y="3846701"/>
            <a:ext cx="3070353" cy="529964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Service Impl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96532" y="3657030"/>
            <a:ext cx="0" cy="189671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8" idx="0"/>
          </p:cNvCxnSpPr>
          <p:nvPr/>
        </p:nvCxnSpPr>
        <p:spPr>
          <a:xfrm>
            <a:off x="2101946" y="4376665"/>
            <a:ext cx="0" cy="197992"/>
          </a:xfrm>
          <a:prstGeom prst="straightConnector1">
            <a:avLst/>
          </a:prstGeom>
          <a:ln>
            <a:solidFill>
              <a:srgbClr val="00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66769" y="4574657"/>
            <a:ext cx="3070353" cy="52996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StatefullService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2"/>
            <a:endCxn id="20" idx="0"/>
          </p:cNvCxnSpPr>
          <p:nvPr/>
        </p:nvCxnSpPr>
        <p:spPr>
          <a:xfrm flipH="1">
            <a:off x="2101945" y="5104621"/>
            <a:ext cx="1" cy="223641"/>
          </a:xfrm>
          <a:prstGeom prst="straightConnector1">
            <a:avLst/>
          </a:prstGeom>
          <a:ln>
            <a:solidFill>
              <a:srgbClr val="00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66768" y="5328262"/>
            <a:ext cx="3070353" cy="52996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StatefullServiceBase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86783" y="1802423"/>
            <a:ext cx="1459524" cy="7121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Client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486783" y="2686117"/>
            <a:ext cx="1459524" cy="58029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Communication Listener</a:t>
            </a:r>
            <a:endParaRPr lang="en-US" sz="1400" dirty="0"/>
          </a:p>
        </p:txBody>
      </p:sp>
      <p:cxnSp>
        <p:nvCxnSpPr>
          <p:cNvPr id="23" name="Straight Arrow Connector 22"/>
          <p:cNvCxnSpPr>
            <a:stCxn id="21" idx="2"/>
          </p:cNvCxnSpPr>
          <p:nvPr/>
        </p:nvCxnSpPr>
        <p:spPr>
          <a:xfrm>
            <a:off x="8216545" y="2514600"/>
            <a:ext cx="0" cy="171517"/>
          </a:xfrm>
          <a:prstGeom prst="straightConnector1">
            <a:avLst/>
          </a:prstGeom>
          <a:ln>
            <a:solidFill>
              <a:srgbClr val="00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145788" y="3515516"/>
            <a:ext cx="141514" cy="1415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2" idx="2"/>
          </p:cNvCxnSpPr>
          <p:nvPr/>
        </p:nvCxnSpPr>
        <p:spPr>
          <a:xfrm>
            <a:off x="8216545" y="3266409"/>
            <a:ext cx="0" cy="249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486783" y="3846701"/>
            <a:ext cx="3070353" cy="529964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Service Impl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8216545" y="3657030"/>
            <a:ext cx="0" cy="189671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2"/>
            <a:endCxn id="29" idx="0"/>
          </p:cNvCxnSpPr>
          <p:nvPr/>
        </p:nvCxnSpPr>
        <p:spPr>
          <a:xfrm flipH="1">
            <a:off x="9021959" y="4376665"/>
            <a:ext cx="1" cy="18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486782" y="4560228"/>
            <a:ext cx="3070353" cy="52996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StatelessService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9" idx="2"/>
            <a:endCxn id="31" idx="0"/>
          </p:cNvCxnSpPr>
          <p:nvPr/>
        </p:nvCxnSpPr>
        <p:spPr>
          <a:xfrm flipH="1">
            <a:off x="9021958" y="5090192"/>
            <a:ext cx="1" cy="223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486781" y="5313845"/>
            <a:ext cx="3070353" cy="52996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StatelessServiceBase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174838" y="2695925"/>
            <a:ext cx="1459524" cy="580292"/>
          </a:xfrm>
          <a:prstGeom prst="rect">
            <a:avLst/>
          </a:prstGeom>
          <a:noFill/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schemeClr val="tx1"/>
                </a:solidFill>
              </a:rPr>
              <a:t>Other Communication Channels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64350" y="1804805"/>
            <a:ext cx="1459524" cy="7121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Client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</p:cNvCxnSpPr>
          <p:nvPr/>
        </p:nvCxnSpPr>
        <p:spPr>
          <a:xfrm>
            <a:off x="2894112" y="2516982"/>
            <a:ext cx="0" cy="171517"/>
          </a:xfrm>
          <a:prstGeom prst="straightConnector1">
            <a:avLst/>
          </a:prstGeom>
          <a:ln>
            <a:solidFill>
              <a:srgbClr val="00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4112" y="3276217"/>
            <a:ext cx="0" cy="57048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041741" y="2696381"/>
            <a:ext cx="1459524" cy="580292"/>
          </a:xfrm>
          <a:prstGeom prst="rect">
            <a:avLst/>
          </a:prstGeom>
          <a:noFill/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schemeClr val="tx1"/>
                </a:solidFill>
              </a:rPr>
              <a:t>Other Communication Channels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031253" y="1805261"/>
            <a:ext cx="1459524" cy="7121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Client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2"/>
          </p:cNvCxnSpPr>
          <p:nvPr/>
        </p:nvCxnSpPr>
        <p:spPr>
          <a:xfrm>
            <a:off x="9761015" y="2517438"/>
            <a:ext cx="0" cy="171517"/>
          </a:xfrm>
          <a:prstGeom prst="straightConnector1">
            <a:avLst/>
          </a:prstGeom>
          <a:ln>
            <a:solidFill>
              <a:srgbClr val="00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761015" y="3266865"/>
            <a:ext cx="0" cy="58029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134520" y="3820574"/>
            <a:ext cx="1459524" cy="58029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Reliable State Manager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4134519" y="4557471"/>
            <a:ext cx="1459524" cy="58029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Transactional Replicator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4134519" y="5311203"/>
            <a:ext cx="1459524" cy="58029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Local Persistent Log</a:t>
            </a:r>
            <a:endParaRPr lang="en-US" sz="1400" dirty="0"/>
          </a:p>
        </p:txBody>
      </p:sp>
      <p:sp>
        <p:nvSpPr>
          <p:cNvPr id="51" name="Cube 50"/>
          <p:cNvSpPr/>
          <p:nvPr/>
        </p:nvSpPr>
        <p:spPr>
          <a:xfrm>
            <a:off x="4134519" y="6157212"/>
            <a:ext cx="618309" cy="252548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600" dirty="0" smtClean="0"/>
              <a:t>Shared Log</a:t>
            </a:r>
            <a:endParaRPr lang="en-US" sz="600" dirty="0"/>
          </a:p>
        </p:txBody>
      </p:sp>
      <p:sp>
        <p:nvSpPr>
          <p:cNvPr id="52" name="Cube 51"/>
          <p:cNvSpPr/>
          <p:nvPr/>
        </p:nvSpPr>
        <p:spPr>
          <a:xfrm>
            <a:off x="4980385" y="6157212"/>
            <a:ext cx="618309" cy="252548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600" dirty="0" smtClean="0"/>
              <a:t>Dedicated Log</a:t>
            </a:r>
            <a:endParaRPr lang="en-US" sz="600" dirty="0"/>
          </a:p>
        </p:txBody>
      </p:sp>
      <p:cxnSp>
        <p:nvCxnSpPr>
          <p:cNvPr id="54" name="Straight Arrow Connector 53"/>
          <p:cNvCxnSpPr>
            <a:stCxn id="43" idx="2"/>
          </p:cNvCxnSpPr>
          <p:nvPr/>
        </p:nvCxnSpPr>
        <p:spPr>
          <a:xfrm flipH="1">
            <a:off x="4443673" y="5891495"/>
            <a:ext cx="420608" cy="319538"/>
          </a:xfrm>
          <a:prstGeom prst="straightConnector1">
            <a:avLst/>
          </a:prstGeom>
          <a:ln>
            <a:solidFill>
              <a:srgbClr val="00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4"/>
            <a:endCxn id="52" idx="2"/>
          </p:cNvCxnSpPr>
          <p:nvPr/>
        </p:nvCxnSpPr>
        <p:spPr>
          <a:xfrm>
            <a:off x="4689691" y="6315055"/>
            <a:ext cx="290694" cy="0"/>
          </a:xfrm>
          <a:prstGeom prst="straightConnector1">
            <a:avLst/>
          </a:prstGeom>
          <a:ln>
            <a:solidFill>
              <a:srgbClr val="00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777238" y="4043035"/>
            <a:ext cx="141514" cy="1415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41" idx="1"/>
            <a:endCxn id="59" idx="6"/>
          </p:cNvCxnSpPr>
          <p:nvPr/>
        </p:nvCxnSpPr>
        <p:spPr>
          <a:xfrm flipH="1">
            <a:off x="3918752" y="4110720"/>
            <a:ext cx="215768" cy="3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9" idx="2"/>
            <a:endCxn id="13" idx="3"/>
          </p:cNvCxnSpPr>
          <p:nvPr/>
        </p:nvCxnSpPr>
        <p:spPr>
          <a:xfrm flipH="1" flipV="1">
            <a:off x="3637123" y="4111683"/>
            <a:ext cx="140115" cy="210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42" idx="0"/>
          </p:cNvCxnSpPr>
          <p:nvPr/>
        </p:nvCxnSpPr>
        <p:spPr>
          <a:xfrm flipH="1">
            <a:off x="4864281" y="4400866"/>
            <a:ext cx="1" cy="156605"/>
          </a:xfrm>
          <a:prstGeom prst="straightConnector1">
            <a:avLst/>
          </a:prstGeom>
          <a:ln>
            <a:solidFill>
              <a:srgbClr val="00CC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2" idx="2"/>
            <a:endCxn id="43" idx="0"/>
          </p:cNvCxnSpPr>
          <p:nvPr/>
        </p:nvCxnSpPr>
        <p:spPr>
          <a:xfrm>
            <a:off x="4864281" y="5137763"/>
            <a:ext cx="0" cy="173440"/>
          </a:xfrm>
          <a:prstGeom prst="straightConnector1">
            <a:avLst/>
          </a:prstGeom>
          <a:ln>
            <a:solidFill>
              <a:srgbClr val="00CC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559683" y="4783582"/>
            <a:ext cx="76804" cy="76804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>
            <a:stCxn id="73" idx="6"/>
          </p:cNvCxnSpPr>
          <p:nvPr/>
        </p:nvCxnSpPr>
        <p:spPr>
          <a:xfrm>
            <a:off x="5636487" y="4821984"/>
            <a:ext cx="530213" cy="0"/>
          </a:xfrm>
          <a:prstGeom prst="straightConnector1">
            <a:avLst/>
          </a:prstGeom>
          <a:ln>
            <a:solidFill>
              <a:srgbClr val="00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594043" y="4810316"/>
            <a:ext cx="73289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700" dirty="0" smtClean="0"/>
              <a:t>To secondaries</a:t>
            </a:r>
            <a:endParaRPr lang="en-US" sz="700" dirty="0"/>
          </a:p>
        </p:txBody>
      </p:sp>
      <p:sp>
        <p:nvSpPr>
          <p:cNvPr id="83" name="Oval 82"/>
          <p:cNvSpPr/>
          <p:nvPr/>
        </p:nvSpPr>
        <p:spPr>
          <a:xfrm>
            <a:off x="1264954" y="2430406"/>
            <a:ext cx="76804" cy="76804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296532" y="2331702"/>
            <a:ext cx="5052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Proxy</a:t>
            </a:r>
            <a:endParaRPr lang="en-US" sz="1100" dirty="0"/>
          </a:p>
        </p:txBody>
      </p:sp>
      <p:sp>
        <p:nvSpPr>
          <p:cNvPr id="85" name="Oval 84"/>
          <p:cNvSpPr/>
          <p:nvPr/>
        </p:nvSpPr>
        <p:spPr>
          <a:xfrm>
            <a:off x="8183513" y="2437453"/>
            <a:ext cx="76804" cy="76804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8215091" y="2338749"/>
            <a:ext cx="5052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Proxy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2689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821" y="1118937"/>
            <a:ext cx="11405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C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Single machine				</a:t>
            </a:r>
            <a:r>
              <a:rPr lang="en-US" sz="2400" dirty="0">
                <a:solidFill>
                  <a:srgbClr val="00C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solidFill>
                  <a:srgbClr val="00C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Cluster</a:t>
            </a:r>
            <a:endParaRPr lang="en-US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821" y="196039"/>
            <a:ext cx="11311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Exercise 5</a:t>
            </a:r>
            <a:endParaRPr lang="en-US" sz="4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28036" y="1580601"/>
            <a:ext cx="5599931" cy="5066383"/>
          </a:xfrm>
          <a:prstGeom prst="rect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7899" y="1565531"/>
            <a:ext cx="5599931" cy="5066383"/>
          </a:xfrm>
          <a:prstGeom prst="rect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40483" y="2180492"/>
            <a:ext cx="3525048" cy="38598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Machine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6770" y="3757704"/>
            <a:ext cx="919130" cy="7121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Client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3"/>
          </p:cNvCxnSpPr>
          <p:nvPr/>
        </p:nvCxnSpPr>
        <p:spPr>
          <a:xfrm>
            <a:off x="1485900" y="4113793"/>
            <a:ext cx="540394" cy="1007"/>
          </a:xfrm>
          <a:prstGeom prst="straightConnector1">
            <a:avLst/>
          </a:prstGeom>
          <a:ln>
            <a:solidFill>
              <a:srgbClr val="00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00089" y="3846701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50" dirty="0" smtClean="0"/>
              <a:t>Http</a:t>
            </a:r>
            <a:endParaRPr lang="en-US" sz="1050" dirty="0"/>
          </a:p>
        </p:txBody>
      </p:sp>
      <p:sp>
        <p:nvSpPr>
          <p:cNvPr id="44" name="Oval 43"/>
          <p:cNvSpPr/>
          <p:nvPr/>
        </p:nvSpPr>
        <p:spPr>
          <a:xfrm>
            <a:off x="2052448" y="3975533"/>
            <a:ext cx="265443" cy="265443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870820" y="4265329"/>
            <a:ext cx="6286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50" dirty="0" smtClean="0"/>
              <a:t>Http.sys</a:t>
            </a:r>
            <a:endParaRPr lang="en-US" sz="1050" dirty="0"/>
          </a:p>
        </p:txBody>
      </p:sp>
      <p:sp>
        <p:nvSpPr>
          <p:cNvPr id="64" name="Rectangle 63"/>
          <p:cNvSpPr/>
          <p:nvPr/>
        </p:nvSpPr>
        <p:spPr>
          <a:xfrm>
            <a:off x="2757503" y="2755379"/>
            <a:ext cx="805628" cy="529964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Node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757503" y="3349849"/>
            <a:ext cx="805628" cy="529964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Node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2757503" y="3944319"/>
            <a:ext cx="805628" cy="529964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Node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2757503" y="4538789"/>
            <a:ext cx="805628" cy="529964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Node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2757503" y="5133258"/>
            <a:ext cx="805628" cy="529964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Node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3670300" y="3944319"/>
            <a:ext cx="910491" cy="52996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Service</a:t>
            </a:r>
            <a:endParaRPr lang="en-US" dirty="0"/>
          </a:p>
        </p:txBody>
      </p:sp>
      <p:cxnSp>
        <p:nvCxnSpPr>
          <p:cNvPr id="81" name="Straight Arrow Connector 80"/>
          <p:cNvCxnSpPr>
            <a:stCxn id="64" idx="1"/>
            <a:endCxn id="44" idx="6"/>
          </p:cNvCxnSpPr>
          <p:nvPr/>
        </p:nvCxnSpPr>
        <p:spPr>
          <a:xfrm flipH="1">
            <a:off x="2317891" y="3020361"/>
            <a:ext cx="439612" cy="1087894"/>
          </a:xfrm>
          <a:prstGeom prst="straightConnector1">
            <a:avLst/>
          </a:prstGeom>
          <a:ln>
            <a:solidFill>
              <a:srgbClr val="00CC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5" idx="1"/>
            <a:endCxn id="44" idx="6"/>
          </p:cNvCxnSpPr>
          <p:nvPr/>
        </p:nvCxnSpPr>
        <p:spPr>
          <a:xfrm flipH="1">
            <a:off x="2317891" y="3614831"/>
            <a:ext cx="439612" cy="493424"/>
          </a:xfrm>
          <a:prstGeom prst="straightConnector1">
            <a:avLst/>
          </a:prstGeom>
          <a:ln>
            <a:solidFill>
              <a:srgbClr val="00CC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5" idx="1"/>
            <a:endCxn id="44" idx="6"/>
          </p:cNvCxnSpPr>
          <p:nvPr/>
        </p:nvCxnSpPr>
        <p:spPr>
          <a:xfrm flipH="1" flipV="1">
            <a:off x="2317891" y="4108255"/>
            <a:ext cx="439612" cy="101046"/>
          </a:xfrm>
          <a:prstGeom prst="straightConnector1">
            <a:avLst/>
          </a:prstGeom>
          <a:ln>
            <a:solidFill>
              <a:srgbClr val="00CC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6" idx="1"/>
            <a:endCxn id="44" idx="6"/>
          </p:cNvCxnSpPr>
          <p:nvPr/>
        </p:nvCxnSpPr>
        <p:spPr>
          <a:xfrm flipH="1" flipV="1">
            <a:off x="2317891" y="4108255"/>
            <a:ext cx="439612" cy="695516"/>
          </a:xfrm>
          <a:prstGeom prst="straightConnector1">
            <a:avLst/>
          </a:prstGeom>
          <a:ln>
            <a:solidFill>
              <a:srgbClr val="00CC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8" idx="1"/>
            <a:endCxn id="44" idx="6"/>
          </p:cNvCxnSpPr>
          <p:nvPr/>
        </p:nvCxnSpPr>
        <p:spPr>
          <a:xfrm flipH="1" flipV="1">
            <a:off x="2317891" y="4108255"/>
            <a:ext cx="439612" cy="1289985"/>
          </a:xfrm>
          <a:prstGeom prst="straightConnector1">
            <a:avLst/>
          </a:prstGeom>
          <a:ln>
            <a:solidFill>
              <a:srgbClr val="00CC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392750" y="3762100"/>
            <a:ext cx="919130" cy="7121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Client</a:t>
            </a:r>
            <a:endParaRPr lang="en-US" dirty="0"/>
          </a:p>
        </p:txBody>
      </p:sp>
      <p:cxnSp>
        <p:nvCxnSpPr>
          <p:cNvPr id="94" name="Straight Arrow Connector 93"/>
          <p:cNvCxnSpPr>
            <a:stCxn id="93" idx="3"/>
          </p:cNvCxnSpPr>
          <p:nvPr/>
        </p:nvCxnSpPr>
        <p:spPr>
          <a:xfrm>
            <a:off x="7311880" y="4118189"/>
            <a:ext cx="540394" cy="1007"/>
          </a:xfrm>
          <a:prstGeom prst="straightConnector1">
            <a:avLst/>
          </a:prstGeom>
          <a:ln>
            <a:solidFill>
              <a:srgbClr val="00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326069" y="3851097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50" dirty="0" smtClean="0"/>
              <a:t>Http</a:t>
            </a:r>
            <a:endParaRPr lang="en-US" sz="1050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8563936" y="2385738"/>
            <a:ext cx="2971334" cy="634623"/>
            <a:chOff x="7843741" y="2695269"/>
            <a:chExt cx="2971334" cy="634623"/>
          </a:xfrm>
        </p:grpSpPr>
        <p:sp>
          <p:nvSpPr>
            <p:cNvPr id="92" name="Rectangle 91"/>
            <p:cNvSpPr/>
            <p:nvPr/>
          </p:nvSpPr>
          <p:spPr>
            <a:xfrm>
              <a:off x="7866463" y="2695269"/>
              <a:ext cx="2948612" cy="6346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8583483" y="2759775"/>
              <a:ext cx="805628" cy="529964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/>
                <a:t>Node</a:t>
              </a:r>
              <a:endParaRPr lang="en-US" dirty="0"/>
            </a:p>
          </p:txBody>
        </p:sp>
        <p:cxnSp>
          <p:nvCxnSpPr>
            <p:cNvPr id="104" name="Straight Arrow Connector 103"/>
            <p:cNvCxnSpPr>
              <a:stCxn id="98" idx="1"/>
              <a:endCxn id="111" idx="6"/>
            </p:cNvCxnSpPr>
            <p:nvPr/>
          </p:nvCxnSpPr>
          <p:spPr>
            <a:xfrm flipH="1" flipV="1">
              <a:off x="8109184" y="3020361"/>
              <a:ext cx="474299" cy="4396"/>
            </a:xfrm>
            <a:prstGeom prst="straightConnector1">
              <a:avLst/>
            </a:prstGeom>
            <a:ln>
              <a:solidFill>
                <a:srgbClr val="00CC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7843741" y="2887639"/>
              <a:ext cx="265443" cy="265443"/>
            </a:xfrm>
            <a:prstGeom prst="ellipse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8563936" y="3071919"/>
            <a:ext cx="2971334" cy="634623"/>
            <a:chOff x="7843741" y="2695269"/>
            <a:chExt cx="2971334" cy="634623"/>
          </a:xfrm>
        </p:grpSpPr>
        <p:sp>
          <p:nvSpPr>
            <p:cNvPr id="115" name="Rectangle 114"/>
            <p:cNvSpPr/>
            <p:nvPr/>
          </p:nvSpPr>
          <p:spPr>
            <a:xfrm>
              <a:off x="7866463" y="2695269"/>
              <a:ext cx="2948612" cy="6346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8583483" y="2759775"/>
              <a:ext cx="805628" cy="529964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/>
                <a:t>Node</a:t>
              </a:r>
              <a:endParaRPr lang="en-US" dirty="0"/>
            </a:p>
          </p:txBody>
        </p:sp>
        <p:cxnSp>
          <p:nvCxnSpPr>
            <p:cNvPr id="117" name="Straight Arrow Connector 116"/>
            <p:cNvCxnSpPr>
              <a:stCxn id="116" idx="1"/>
              <a:endCxn id="118" idx="6"/>
            </p:cNvCxnSpPr>
            <p:nvPr/>
          </p:nvCxnSpPr>
          <p:spPr>
            <a:xfrm flipH="1" flipV="1">
              <a:off x="8109184" y="3020361"/>
              <a:ext cx="474299" cy="4396"/>
            </a:xfrm>
            <a:prstGeom prst="straightConnector1">
              <a:avLst/>
            </a:prstGeom>
            <a:ln>
              <a:solidFill>
                <a:srgbClr val="00CC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7843741" y="2887639"/>
              <a:ext cx="265443" cy="265443"/>
            </a:xfrm>
            <a:prstGeom prst="ellipse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8563936" y="3758100"/>
            <a:ext cx="2971334" cy="634623"/>
            <a:chOff x="7843741" y="2695269"/>
            <a:chExt cx="2971334" cy="634623"/>
          </a:xfrm>
        </p:grpSpPr>
        <p:sp>
          <p:nvSpPr>
            <p:cNvPr id="120" name="Rectangle 119"/>
            <p:cNvSpPr/>
            <p:nvPr/>
          </p:nvSpPr>
          <p:spPr>
            <a:xfrm>
              <a:off x="7866463" y="2695269"/>
              <a:ext cx="2948612" cy="6346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583483" y="2759775"/>
              <a:ext cx="805628" cy="529964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/>
                <a:t>Node</a:t>
              </a:r>
              <a:endParaRPr lang="en-US" dirty="0"/>
            </a:p>
          </p:txBody>
        </p:sp>
        <p:cxnSp>
          <p:nvCxnSpPr>
            <p:cNvPr id="122" name="Straight Arrow Connector 121"/>
            <p:cNvCxnSpPr>
              <a:stCxn id="121" idx="1"/>
              <a:endCxn id="123" idx="6"/>
            </p:cNvCxnSpPr>
            <p:nvPr/>
          </p:nvCxnSpPr>
          <p:spPr>
            <a:xfrm flipH="1" flipV="1">
              <a:off x="8109184" y="3020361"/>
              <a:ext cx="474299" cy="4396"/>
            </a:xfrm>
            <a:prstGeom prst="straightConnector1">
              <a:avLst/>
            </a:prstGeom>
            <a:ln>
              <a:solidFill>
                <a:srgbClr val="00CC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7843741" y="2887639"/>
              <a:ext cx="265443" cy="265443"/>
            </a:xfrm>
            <a:prstGeom prst="ellipse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8563936" y="4444281"/>
            <a:ext cx="2971334" cy="634623"/>
            <a:chOff x="7843741" y="2695269"/>
            <a:chExt cx="2971334" cy="634623"/>
          </a:xfrm>
        </p:grpSpPr>
        <p:sp>
          <p:nvSpPr>
            <p:cNvPr id="125" name="Rectangle 124"/>
            <p:cNvSpPr/>
            <p:nvPr/>
          </p:nvSpPr>
          <p:spPr>
            <a:xfrm>
              <a:off x="7866463" y="2695269"/>
              <a:ext cx="2948612" cy="6346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8583483" y="2759775"/>
              <a:ext cx="805628" cy="529964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/>
                <a:t>Node</a:t>
              </a:r>
              <a:endParaRPr lang="en-US" dirty="0"/>
            </a:p>
          </p:txBody>
        </p:sp>
        <p:cxnSp>
          <p:nvCxnSpPr>
            <p:cNvPr id="127" name="Straight Arrow Connector 126"/>
            <p:cNvCxnSpPr>
              <a:stCxn id="126" idx="1"/>
              <a:endCxn id="128" idx="6"/>
            </p:cNvCxnSpPr>
            <p:nvPr/>
          </p:nvCxnSpPr>
          <p:spPr>
            <a:xfrm flipH="1" flipV="1">
              <a:off x="8109184" y="3020361"/>
              <a:ext cx="474299" cy="4396"/>
            </a:xfrm>
            <a:prstGeom prst="straightConnector1">
              <a:avLst/>
            </a:prstGeom>
            <a:ln>
              <a:solidFill>
                <a:srgbClr val="00CC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>
              <a:off x="7843741" y="2887639"/>
              <a:ext cx="265443" cy="265443"/>
            </a:xfrm>
            <a:prstGeom prst="ellipse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8563936" y="5130463"/>
            <a:ext cx="2971334" cy="634623"/>
            <a:chOff x="7843741" y="2695269"/>
            <a:chExt cx="2971334" cy="634623"/>
          </a:xfrm>
        </p:grpSpPr>
        <p:sp>
          <p:nvSpPr>
            <p:cNvPr id="130" name="Rectangle 129"/>
            <p:cNvSpPr/>
            <p:nvPr/>
          </p:nvSpPr>
          <p:spPr>
            <a:xfrm>
              <a:off x="7866463" y="2695269"/>
              <a:ext cx="2948612" cy="6346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583483" y="2759775"/>
              <a:ext cx="805628" cy="529964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/>
                <a:t>Node</a:t>
              </a:r>
              <a:endParaRPr lang="en-US" dirty="0"/>
            </a:p>
          </p:txBody>
        </p:sp>
        <p:cxnSp>
          <p:nvCxnSpPr>
            <p:cNvPr id="132" name="Straight Arrow Connector 131"/>
            <p:cNvCxnSpPr>
              <a:stCxn id="131" idx="1"/>
              <a:endCxn id="133" idx="6"/>
            </p:cNvCxnSpPr>
            <p:nvPr/>
          </p:nvCxnSpPr>
          <p:spPr>
            <a:xfrm flipH="1" flipV="1">
              <a:off x="8109184" y="3020361"/>
              <a:ext cx="474299" cy="4396"/>
            </a:xfrm>
            <a:prstGeom prst="straightConnector1">
              <a:avLst/>
            </a:prstGeom>
            <a:ln>
              <a:solidFill>
                <a:srgbClr val="00CC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7843741" y="2887639"/>
              <a:ext cx="265443" cy="265443"/>
            </a:xfrm>
            <a:prstGeom prst="ellipse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8364587" y="2808504"/>
            <a:ext cx="6286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50" dirty="0" smtClean="0"/>
              <a:t>Http.sys</a:t>
            </a:r>
            <a:endParaRPr lang="en-US" sz="1050" dirty="0"/>
          </a:p>
        </p:txBody>
      </p:sp>
      <p:sp>
        <p:nvSpPr>
          <p:cNvPr id="134" name="TextBox 133"/>
          <p:cNvSpPr txBox="1"/>
          <p:nvPr/>
        </p:nvSpPr>
        <p:spPr>
          <a:xfrm>
            <a:off x="8372970" y="3490134"/>
            <a:ext cx="6286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50" dirty="0" smtClean="0"/>
              <a:t>Http.sys</a:t>
            </a:r>
            <a:endParaRPr lang="en-US" sz="1050" dirty="0"/>
          </a:p>
        </p:txBody>
      </p:sp>
      <p:sp>
        <p:nvSpPr>
          <p:cNvPr id="135" name="TextBox 134"/>
          <p:cNvSpPr txBox="1"/>
          <p:nvPr/>
        </p:nvSpPr>
        <p:spPr>
          <a:xfrm>
            <a:off x="8316470" y="4168417"/>
            <a:ext cx="6286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50" dirty="0" smtClean="0"/>
              <a:t>Http.sys</a:t>
            </a:r>
            <a:endParaRPr lang="en-US" sz="1050" dirty="0"/>
          </a:p>
        </p:txBody>
      </p:sp>
      <p:sp>
        <p:nvSpPr>
          <p:cNvPr id="136" name="TextBox 135"/>
          <p:cNvSpPr txBox="1"/>
          <p:nvPr/>
        </p:nvSpPr>
        <p:spPr>
          <a:xfrm>
            <a:off x="8316470" y="4865697"/>
            <a:ext cx="6286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50" dirty="0" smtClean="0"/>
              <a:t>Http.sys</a:t>
            </a:r>
            <a:endParaRPr lang="en-US" sz="1050" dirty="0"/>
          </a:p>
        </p:txBody>
      </p:sp>
      <p:sp>
        <p:nvSpPr>
          <p:cNvPr id="137" name="TextBox 136"/>
          <p:cNvSpPr txBox="1"/>
          <p:nvPr/>
        </p:nvSpPr>
        <p:spPr>
          <a:xfrm>
            <a:off x="8316470" y="5552924"/>
            <a:ext cx="6286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50" dirty="0" smtClean="0"/>
              <a:t>Http.sys</a:t>
            </a:r>
            <a:endParaRPr lang="en-US" sz="1050" dirty="0"/>
          </a:p>
        </p:txBody>
      </p:sp>
      <p:sp>
        <p:nvSpPr>
          <p:cNvPr id="138" name="Rectangle 137"/>
          <p:cNvSpPr/>
          <p:nvPr/>
        </p:nvSpPr>
        <p:spPr>
          <a:xfrm>
            <a:off x="7852274" y="3268840"/>
            <a:ext cx="273631" cy="18196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NLB</a:t>
            </a:r>
            <a:endParaRPr lang="en-US" dirty="0"/>
          </a:p>
        </p:txBody>
      </p:sp>
      <p:cxnSp>
        <p:nvCxnSpPr>
          <p:cNvPr id="139" name="Straight Arrow Connector 138"/>
          <p:cNvCxnSpPr>
            <a:endCxn id="118" idx="2"/>
          </p:cNvCxnSpPr>
          <p:nvPr/>
        </p:nvCxnSpPr>
        <p:spPr>
          <a:xfrm flipV="1">
            <a:off x="8134577" y="3397011"/>
            <a:ext cx="429359" cy="714689"/>
          </a:xfrm>
          <a:prstGeom prst="straightConnector1">
            <a:avLst/>
          </a:prstGeom>
          <a:ln>
            <a:solidFill>
              <a:srgbClr val="00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10156447" y="3822606"/>
            <a:ext cx="910491" cy="52996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144" name="Rectangle 143"/>
          <p:cNvSpPr/>
          <p:nvPr/>
        </p:nvSpPr>
        <p:spPr>
          <a:xfrm>
            <a:off x="10156447" y="3138869"/>
            <a:ext cx="910491" cy="52996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10158392" y="2448669"/>
            <a:ext cx="910491" cy="52996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146" name="Rectangle 145"/>
          <p:cNvSpPr/>
          <p:nvPr/>
        </p:nvSpPr>
        <p:spPr>
          <a:xfrm>
            <a:off x="10156447" y="4494755"/>
            <a:ext cx="910491" cy="52996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147" name="Rectangle 146"/>
          <p:cNvSpPr/>
          <p:nvPr/>
        </p:nvSpPr>
        <p:spPr>
          <a:xfrm>
            <a:off x="10156447" y="5194969"/>
            <a:ext cx="910491" cy="52996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926939" y="6067221"/>
            <a:ext cx="21242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50" dirty="0" smtClean="0"/>
              <a:t>*Probing may skew the results a bit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9439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3" grpId="0" animBg="1"/>
      <p:bldP spid="36" grpId="0"/>
      <p:bldP spid="44" grpId="0" animBg="1"/>
      <p:bldP spid="62" grpId="0"/>
      <p:bldP spid="64" grpId="0" animBg="1"/>
      <p:bldP spid="65" grpId="0" animBg="1"/>
      <p:bldP spid="75" grpId="0" animBg="1"/>
      <p:bldP spid="76" grpId="0" animBg="1"/>
      <p:bldP spid="78" grpId="0" animBg="1"/>
      <p:bldP spid="80" grpId="0" animBg="1"/>
      <p:bldP spid="93" grpId="0" animBg="1"/>
      <p:bldP spid="95" grpId="0"/>
      <p:bldP spid="97" grpId="0"/>
      <p:bldP spid="134" grpId="0"/>
      <p:bldP spid="135" grpId="0"/>
      <p:bldP spid="136" grpId="0"/>
      <p:bldP spid="137" grpId="0"/>
      <p:bldP spid="138" grpId="0" animBg="1"/>
      <p:bldP spid="141" grpId="0" animBg="1"/>
      <p:bldP spid="144" grpId="0" animBg="1"/>
      <p:bldP spid="145" grpId="0" animBg="1"/>
      <p:bldP spid="146" grpId="0" animBg="1"/>
      <p:bldP spid="147" grpId="0" animBg="1"/>
      <p:bldP spid="6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2346" y="2705725"/>
            <a:ext cx="20473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600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Q&amp;A</a:t>
            </a:r>
            <a:endParaRPr lang="en-GB" sz="66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84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821" y="1118937"/>
            <a:ext cx="1140593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C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Joint azure coding</a:t>
            </a:r>
          </a:p>
          <a:p>
            <a:endParaRPr lang="nl-BE" sz="2400" dirty="0">
              <a:solidFill>
                <a:srgbClr val="00CC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Introduction (10m)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to code (1h30m)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Review implementations (20m)</a:t>
            </a:r>
            <a:endParaRPr lang="en-US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821" y="196039"/>
            <a:ext cx="11311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 </a:t>
            </a:r>
            <a:r>
              <a:rPr lang="en-US" sz="44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d’Azure</a:t>
            </a:r>
            <a:endParaRPr lang="en-US" sz="4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3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821" y="1118937"/>
            <a:ext cx="1140593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C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should have the following installed</a:t>
            </a:r>
          </a:p>
          <a:p>
            <a:endParaRPr lang="nl-BE" sz="2400" dirty="0">
              <a:solidFill>
                <a:srgbClr val="00CC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 Studio 2015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Fabric SDK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Running Service Fabric Cluster (optional)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https://github.com/yvesgoeleven/CodeDAzure.ServiceFabric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2821" y="196039"/>
            <a:ext cx="11311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Prerequisites</a:t>
            </a:r>
            <a:endParaRPr lang="en-US" sz="4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97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821" y="1118937"/>
            <a:ext cx="1140593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C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Timings</a:t>
            </a:r>
          </a:p>
          <a:p>
            <a:endParaRPr lang="nl-BE" sz="2400" dirty="0">
              <a:solidFill>
                <a:srgbClr val="00CC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Total : 120 minutes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Introduction : 10 minutes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Lease Manager: 90 minutes</a:t>
            </a:r>
            <a:endParaRPr lang="nl-B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00008" lvl="2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Services Model: </a:t>
            </a:r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0 minutes</a:t>
            </a:r>
          </a:p>
          <a:p>
            <a:pPr marL="1200008" lvl="2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Default Communication: 30 minutes</a:t>
            </a:r>
          </a:p>
          <a:p>
            <a:pPr marL="1200008" lvl="2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Reliable Collections: 40 minutes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Gateway: 50 minutes</a:t>
            </a:r>
          </a:p>
          <a:p>
            <a:pPr marL="1200008" lvl="2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 Communication Listener: 40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821" y="196039"/>
            <a:ext cx="11311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Session outline</a:t>
            </a:r>
            <a:endParaRPr lang="en-US" sz="4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19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0139" y="2705725"/>
            <a:ext cx="47917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600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lang="en-GB" sz="66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6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821" y="1118937"/>
            <a:ext cx="11405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C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hosting &amp; clustering technology</a:t>
            </a:r>
            <a:endParaRPr lang="en-US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821" y="196039"/>
            <a:ext cx="11311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Fabric</a:t>
            </a:r>
            <a:endParaRPr lang="en-US" sz="4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739144" y="1958288"/>
            <a:ext cx="4459181" cy="4270534"/>
            <a:chOff x="3561697" y="1868837"/>
            <a:chExt cx="4922324" cy="4714084"/>
          </a:xfrm>
        </p:grpSpPr>
        <p:grpSp>
          <p:nvGrpSpPr>
            <p:cNvPr id="23" name="Group 22"/>
            <p:cNvGrpSpPr/>
            <p:nvPr/>
          </p:nvGrpSpPr>
          <p:grpSpPr>
            <a:xfrm>
              <a:off x="3928697" y="2305113"/>
              <a:ext cx="4188324" cy="4188324"/>
              <a:chOff x="3116936" y="2162880"/>
              <a:chExt cx="4188324" cy="4188324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3116936" y="2162880"/>
                <a:ext cx="4188324" cy="4188324"/>
              </a:xfrm>
              <a:prstGeom prst="ellipse">
                <a:avLst/>
              </a:prstGeom>
              <a:solidFill>
                <a:srgbClr val="00CCFF"/>
              </a:solidFill>
              <a:ln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537148" y="2562420"/>
                <a:ext cx="3389243" cy="3389243"/>
              </a:xfrm>
              <a:prstGeom prst="ellipse">
                <a:avLst/>
              </a:prstGeom>
              <a:ln>
                <a:solidFill>
                  <a:srgbClr val="00CC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en-US" sz="1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3561697" y="3134776"/>
              <a:ext cx="1299350" cy="1299350"/>
            </a:xfrm>
            <a:prstGeom prst="ellipse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nl-BE" sz="1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Node</a:t>
              </a:r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497116" y="5283571"/>
              <a:ext cx="1299350" cy="1299350"/>
            </a:xfrm>
            <a:prstGeom prst="ellipse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nl-BE" sz="1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Node</a:t>
              </a:r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373184" y="1868837"/>
              <a:ext cx="1299350" cy="1299350"/>
            </a:xfrm>
            <a:prstGeom prst="ellipse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nl-BE" sz="1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Node</a:t>
              </a:r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253949" y="5283571"/>
              <a:ext cx="1299350" cy="1299350"/>
            </a:xfrm>
            <a:prstGeom prst="ellipse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nl-BE" sz="1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Node</a:t>
              </a:r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184671" y="3134776"/>
              <a:ext cx="1299350" cy="1299350"/>
            </a:xfrm>
            <a:prstGeom prst="ellipse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nl-BE" sz="1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Node</a:t>
              </a:r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4" name="Freeform 33"/>
          <p:cNvSpPr/>
          <p:nvPr/>
        </p:nvSpPr>
        <p:spPr>
          <a:xfrm>
            <a:off x="3932191" y="3318691"/>
            <a:ext cx="353750" cy="406607"/>
          </a:xfrm>
          <a:custGeom>
            <a:avLst/>
            <a:gdLst>
              <a:gd name="connsiteX0" fmla="*/ 0 w 251705"/>
              <a:gd name="connsiteY0" fmla="*/ 109492 h 218983"/>
              <a:gd name="connsiteX1" fmla="*/ 54746 w 251705"/>
              <a:gd name="connsiteY1" fmla="*/ 0 h 218983"/>
              <a:gd name="connsiteX2" fmla="*/ 196959 w 251705"/>
              <a:gd name="connsiteY2" fmla="*/ 0 h 218983"/>
              <a:gd name="connsiteX3" fmla="*/ 251705 w 251705"/>
              <a:gd name="connsiteY3" fmla="*/ 109492 h 218983"/>
              <a:gd name="connsiteX4" fmla="*/ 196959 w 251705"/>
              <a:gd name="connsiteY4" fmla="*/ 218983 h 218983"/>
              <a:gd name="connsiteX5" fmla="*/ 54746 w 251705"/>
              <a:gd name="connsiteY5" fmla="*/ 218983 h 218983"/>
              <a:gd name="connsiteX6" fmla="*/ 0 w 251705"/>
              <a:gd name="connsiteY6" fmla="*/ 109492 h 21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705" h="218983">
                <a:moveTo>
                  <a:pt x="125852" y="0"/>
                </a:moveTo>
                <a:lnTo>
                  <a:pt x="251704" y="47629"/>
                </a:lnTo>
                <a:lnTo>
                  <a:pt x="251704" y="171354"/>
                </a:lnTo>
                <a:lnTo>
                  <a:pt x="125852" y="218983"/>
                </a:lnTo>
                <a:lnTo>
                  <a:pt x="1" y="171354"/>
                </a:lnTo>
                <a:lnTo>
                  <a:pt x="1" y="47629"/>
                </a:lnTo>
                <a:lnTo>
                  <a:pt x="12585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762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605" tIns="69704" rIns="64606" bIns="69704" numCol="1" spcCol="1270" anchor="ctr" anchorCtr="0">
            <a:noAutofit/>
          </a:bodyPr>
          <a:lstStyle/>
          <a:p>
            <a:pPr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2800" b="1" dirty="0"/>
          </a:p>
        </p:txBody>
      </p:sp>
      <p:sp>
        <p:nvSpPr>
          <p:cNvPr id="35" name="Freeform 34"/>
          <p:cNvSpPr/>
          <p:nvPr/>
        </p:nvSpPr>
        <p:spPr>
          <a:xfrm>
            <a:off x="5071119" y="5405942"/>
            <a:ext cx="353750" cy="406607"/>
          </a:xfrm>
          <a:custGeom>
            <a:avLst/>
            <a:gdLst>
              <a:gd name="connsiteX0" fmla="*/ 0 w 251705"/>
              <a:gd name="connsiteY0" fmla="*/ 109492 h 218983"/>
              <a:gd name="connsiteX1" fmla="*/ 54746 w 251705"/>
              <a:gd name="connsiteY1" fmla="*/ 0 h 218983"/>
              <a:gd name="connsiteX2" fmla="*/ 196959 w 251705"/>
              <a:gd name="connsiteY2" fmla="*/ 0 h 218983"/>
              <a:gd name="connsiteX3" fmla="*/ 251705 w 251705"/>
              <a:gd name="connsiteY3" fmla="*/ 109492 h 218983"/>
              <a:gd name="connsiteX4" fmla="*/ 196959 w 251705"/>
              <a:gd name="connsiteY4" fmla="*/ 218983 h 218983"/>
              <a:gd name="connsiteX5" fmla="*/ 54746 w 251705"/>
              <a:gd name="connsiteY5" fmla="*/ 218983 h 218983"/>
              <a:gd name="connsiteX6" fmla="*/ 0 w 251705"/>
              <a:gd name="connsiteY6" fmla="*/ 109492 h 21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705" h="218983">
                <a:moveTo>
                  <a:pt x="125852" y="0"/>
                </a:moveTo>
                <a:lnTo>
                  <a:pt x="251704" y="47629"/>
                </a:lnTo>
                <a:lnTo>
                  <a:pt x="251704" y="171354"/>
                </a:lnTo>
                <a:lnTo>
                  <a:pt x="125852" y="218983"/>
                </a:lnTo>
                <a:lnTo>
                  <a:pt x="1" y="171354"/>
                </a:lnTo>
                <a:lnTo>
                  <a:pt x="1" y="47629"/>
                </a:lnTo>
                <a:lnTo>
                  <a:pt x="125852" y="0"/>
                </a:lnTo>
                <a:close/>
              </a:path>
            </a:pathLst>
          </a:custGeom>
          <a:solidFill>
            <a:srgbClr val="FFC000"/>
          </a:solidFill>
          <a:ln w="762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605" tIns="69704" rIns="64606" bIns="69704" numCol="1" spcCol="1270" anchor="ctr" anchorCtr="0">
            <a:noAutofit/>
          </a:bodyPr>
          <a:lstStyle/>
          <a:p>
            <a:pPr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2800" b="1" dirty="0"/>
          </a:p>
        </p:txBody>
      </p:sp>
      <p:sp>
        <p:nvSpPr>
          <p:cNvPr id="36" name="Freeform 35"/>
          <p:cNvSpPr/>
          <p:nvPr/>
        </p:nvSpPr>
        <p:spPr>
          <a:xfrm>
            <a:off x="4601059" y="5233668"/>
            <a:ext cx="353750" cy="406607"/>
          </a:xfrm>
          <a:custGeom>
            <a:avLst/>
            <a:gdLst>
              <a:gd name="connsiteX0" fmla="*/ 0 w 251705"/>
              <a:gd name="connsiteY0" fmla="*/ 109492 h 218983"/>
              <a:gd name="connsiteX1" fmla="*/ 54746 w 251705"/>
              <a:gd name="connsiteY1" fmla="*/ 0 h 218983"/>
              <a:gd name="connsiteX2" fmla="*/ 196959 w 251705"/>
              <a:gd name="connsiteY2" fmla="*/ 0 h 218983"/>
              <a:gd name="connsiteX3" fmla="*/ 251705 w 251705"/>
              <a:gd name="connsiteY3" fmla="*/ 109492 h 218983"/>
              <a:gd name="connsiteX4" fmla="*/ 196959 w 251705"/>
              <a:gd name="connsiteY4" fmla="*/ 218983 h 218983"/>
              <a:gd name="connsiteX5" fmla="*/ 54746 w 251705"/>
              <a:gd name="connsiteY5" fmla="*/ 218983 h 218983"/>
              <a:gd name="connsiteX6" fmla="*/ 0 w 251705"/>
              <a:gd name="connsiteY6" fmla="*/ 109492 h 21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705" h="218983">
                <a:moveTo>
                  <a:pt x="125852" y="0"/>
                </a:moveTo>
                <a:lnTo>
                  <a:pt x="251704" y="47629"/>
                </a:lnTo>
                <a:lnTo>
                  <a:pt x="251704" y="171354"/>
                </a:lnTo>
                <a:lnTo>
                  <a:pt x="125852" y="218983"/>
                </a:lnTo>
                <a:lnTo>
                  <a:pt x="1" y="171354"/>
                </a:lnTo>
                <a:lnTo>
                  <a:pt x="1" y="47629"/>
                </a:lnTo>
                <a:lnTo>
                  <a:pt x="125852" y="0"/>
                </a:lnTo>
                <a:close/>
              </a:path>
            </a:pathLst>
          </a:custGeom>
          <a:solidFill>
            <a:srgbClr val="7030A0"/>
          </a:solidFill>
          <a:ln w="762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605" tIns="69704" rIns="64606" bIns="69704" numCol="1" spcCol="1270" anchor="ctr" anchorCtr="0">
            <a:noAutofit/>
          </a:bodyPr>
          <a:lstStyle/>
          <a:p>
            <a:pPr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2800" b="1" dirty="0"/>
          </a:p>
        </p:txBody>
      </p:sp>
      <p:sp>
        <p:nvSpPr>
          <p:cNvPr id="37" name="Freeform 36"/>
          <p:cNvSpPr/>
          <p:nvPr/>
        </p:nvSpPr>
        <p:spPr>
          <a:xfrm>
            <a:off x="6986916" y="5319737"/>
            <a:ext cx="353750" cy="406607"/>
          </a:xfrm>
          <a:custGeom>
            <a:avLst/>
            <a:gdLst>
              <a:gd name="connsiteX0" fmla="*/ 0 w 251705"/>
              <a:gd name="connsiteY0" fmla="*/ 109492 h 218983"/>
              <a:gd name="connsiteX1" fmla="*/ 54746 w 251705"/>
              <a:gd name="connsiteY1" fmla="*/ 0 h 218983"/>
              <a:gd name="connsiteX2" fmla="*/ 196959 w 251705"/>
              <a:gd name="connsiteY2" fmla="*/ 0 h 218983"/>
              <a:gd name="connsiteX3" fmla="*/ 251705 w 251705"/>
              <a:gd name="connsiteY3" fmla="*/ 109492 h 218983"/>
              <a:gd name="connsiteX4" fmla="*/ 196959 w 251705"/>
              <a:gd name="connsiteY4" fmla="*/ 218983 h 218983"/>
              <a:gd name="connsiteX5" fmla="*/ 54746 w 251705"/>
              <a:gd name="connsiteY5" fmla="*/ 218983 h 218983"/>
              <a:gd name="connsiteX6" fmla="*/ 0 w 251705"/>
              <a:gd name="connsiteY6" fmla="*/ 109492 h 21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705" h="218983">
                <a:moveTo>
                  <a:pt x="125852" y="0"/>
                </a:moveTo>
                <a:lnTo>
                  <a:pt x="251704" y="47629"/>
                </a:lnTo>
                <a:lnTo>
                  <a:pt x="251704" y="171354"/>
                </a:lnTo>
                <a:lnTo>
                  <a:pt x="125852" y="218983"/>
                </a:lnTo>
                <a:lnTo>
                  <a:pt x="1" y="171354"/>
                </a:lnTo>
                <a:lnTo>
                  <a:pt x="1" y="47629"/>
                </a:lnTo>
                <a:lnTo>
                  <a:pt x="125852" y="0"/>
                </a:lnTo>
                <a:close/>
              </a:path>
            </a:pathLst>
          </a:custGeom>
          <a:solidFill>
            <a:srgbClr val="FFC000"/>
          </a:solidFill>
          <a:ln w="762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605" tIns="69704" rIns="64606" bIns="69704" numCol="1" spcCol="1270" anchor="ctr" anchorCtr="0">
            <a:noAutofit/>
          </a:bodyPr>
          <a:lstStyle/>
          <a:p>
            <a:pPr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2800" b="1" dirty="0"/>
          </a:p>
        </p:txBody>
      </p:sp>
      <p:sp>
        <p:nvSpPr>
          <p:cNvPr id="38" name="Freeform 37"/>
          <p:cNvSpPr/>
          <p:nvPr/>
        </p:nvSpPr>
        <p:spPr>
          <a:xfrm>
            <a:off x="4413392" y="3404716"/>
            <a:ext cx="353750" cy="406607"/>
          </a:xfrm>
          <a:custGeom>
            <a:avLst/>
            <a:gdLst>
              <a:gd name="connsiteX0" fmla="*/ 0 w 251705"/>
              <a:gd name="connsiteY0" fmla="*/ 109492 h 218983"/>
              <a:gd name="connsiteX1" fmla="*/ 54746 w 251705"/>
              <a:gd name="connsiteY1" fmla="*/ 0 h 218983"/>
              <a:gd name="connsiteX2" fmla="*/ 196959 w 251705"/>
              <a:gd name="connsiteY2" fmla="*/ 0 h 218983"/>
              <a:gd name="connsiteX3" fmla="*/ 251705 w 251705"/>
              <a:gd name="connsiteY3" fmla="*/ 109492 h 218983"/>
              <a:gd name="connsiteX4" fmla="*/ 196959 w 251705"/>
              <a:gd name="connsiteY4" fmla="*/ 218983 h 218983"/>
              <a:gd name="connsiteX5" fmla="*/ 54746 w 251705"/>
              <a:gd name="connsiteY5" fmla="*/ 218983 h 218983"/>
              <a:gd name="connsiteX6" fmla="*/ 0 w 251705"/>
              <a:gd name="connsiteY6" fmla="*/ 109492 h 21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705" h="218983">
                <a:moveTo>
                  <a:pt x="125852" y="0"/>
                </a:moveTo>
                <a:lnTo>
                  <a:pt x="251704" y="47629"/>
                </a:lnTo>
                <a:lnTo>
                  <a:pt x="251704" y="171354"/>
                </a:lnTo>
                <a:lnTo>
                  <a:pt x="125852" y="218983"/>
                </a:lnTo>
                <a:lnTo>
                  <a:pt x="1" y="171354"/>
                </a:lnTo>
                <a:lnTo>
                  <a:pt x="1" y="47629"/>
                </a:lnTo>
                <a:lnTo>
                  <a:pt x="125852" y="0"/>
                </a:lnTo>
                <a:close/>
              </a:path>
            </a:pathLst>
          </a:custGeom>
          <a:solidFill>
            <a:srgbClr val="7030A0"/>
          </a:solidFill>
          <a:ln w="762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605" tIns="69704" rIns="64606" bIns="69704" numCol="1" spcCol="1270" anchor="ctr" anchorCtr="0">
            <a:noAutofit/>
          </a:bodyPr>
          <a:lstStyle/>
          <a:p>
            <a:pPr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2800" b="1" dirty="0"/>
          </a:p>
        </p:txBody>
      </p:sp>
      <p:sp>
        <p:nvSpPr>
          <p:cNvPr id="39" name="Freeform 38"/>
          <p:cNvSpPr/>
          <p:nvPr/>
        </p:nvSpPr>
        <p:spPr>
          <a:xfrm>
            <a:off x="7184067" y="3490357"/>
            <a:ext cx="353750" cy="406607"/>
          </a:xfrm>
          <a:custGeom>
            <a:avLst/>
            <a:gdLst>
              <a:gd name="connsiteX0" fmla="*/ 0 w 251705"/>
              <a:gd name="connsiteY0" fmla="*/ 109492 h 218983"/>
              <a:gd name="connsiteX1" fmla="*/ 54746 w 251705"/>
              <a:gd name="connsiteY1" fmla="*/ 0 h 218983"/>
              <a:gd name="connsiteX2" fmla="*/ 196959 w 251705"/>
              <a:gd name="connsiteY2" fmla="*/ 0 h 218983"/>
              <a:gd name="connsiteX3" fmla="*/ 251705 w 251705"/>
              <a:gd name="connsiteY3" fmla="*/ 109492 h 218983"/>
              <a:gd name="connsiteX4" fmla="*/ 196959 w 251705"/>
              <a:gd name="connsiteY4" fmla="*/ 218983 h 218983"/>
              <a:gd name="connsiteX5" fmla="*/ 54746 w 251705"/>
              <a:gd name="connsiteY5" fmla="*/ 218983 h 218983"/>
              <a:gd name="connsiteX6" fmla="*/ 0 w 251705"/>
              <a:gd name="connsiteY6" fmla="*/ 109492 h 21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705" h="218983">
                <a:moveTo>
                  <a:pt x="125852" y="0"/>
                </a:moveTo>
                <a:lnTo>
                  <a:pt x="251704" y="47629"/>
                </a:lnTo>
                <a:lnTo>
                  <a:pt x="251704" y="171354"/>
                </a:lnTo>
                <a:lnTo>
                  <a:pt x="125852" y="218983"/>
                </a:lnTo>
                <a:lnTo>
                  <a:pt x="1" y="171354"/>
                </a:lnTo>
                <a:lnTo>
                  <a:pt x="1" y="47629"/>
                </a:lnTo>
                <a:lnTo>
                  <a:pt x="125852" y="0"/>
                </a:lnTo>
                <a:close/>
              </a:path>
            </a:pathLst>
          </a:custGeom>
          <a:solidFill>
            <a:srgbClr val="843C0C"/>
          </a:solidFill>
          <a:ln w="762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605" tIns="69704" rIns="64606" bIns="69704" numCol="1" spcCol="1270" anchor="ctr" anchorCtr="0">
            <a:noAutofit/>
          </a:bodyPr>
          <a:lstStyle/>
          <a:p>
            <a:pPr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2800" b="1" dirty="0"/>
          </a:p>
        </p:txBody>
      </p:sp>
      <p:sp>
        <p:nvSpPr>
          <p:cNvPr id="40" name="Freeform 39"/>
          <p:cNvSpPr/>
          <p:nvPr/>
        </p:nvSpPr>
        <p:spPr>
          <a:xfrm>
            <a:off x="5557585" y="2295905"/>
            <a:ext cx="353750" cy="406607"/>
          </a:xfrm>
          <a:custGeom>
            <a:avLst/>
            <a:gdLst>
              <a:gd name="connsiteX0" fmla="*/ 0 w 251705"/>
              <a:gd name="connsiteY0" fmla="*/ 109492 h 218983"/>
              <a:gd name="connsiteX1" fmla="*/ 54746 w 251705"/>
              <a:gd name="connsiteY1" fmla="*/ 0 h 218983"/>
              <a:gd name="connsiteX2" fmla="*/ 196959 w 251705"/>
              <a:gd name="connsiteY2" fmla="*/ 0 h 218983"/>
              <a:gd name="connsiteX3" fmla="*/ 251705 w 251705"/>
              <a:gd name="connsiteY3" fmla="*/ 109492 h 218983"/>
              <a:gd name="connsiteX4" fmla="*/ 196959 w 251705"/>
              <a:gd name="connsiteY4" fmla="*/ 218983 h 218983"/>
              <a:gd name="connsiteX5" fmla="*/ 54746 w 251705"/>
              <a:gd name="connsiteY5" fmla="*/ 218983 h 218983"/>
              <a:gd name="connsiteX6" fmla="*/ 0 w 251705"/>
              <a:gd name="connsiteY6" fmla="*/ 109492 h 21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705" h="218983">
                <a:moveTo>
                  <a:pt x="125852" y="0"/>
                </a:moveTo>
                <a:lnTo>
                  <a:pt x="251704" y="47629"/>
                </a:lnTo>
                <a:lnTo>
                  <a:pt x="251704" y="171354"/>
                </a:lnTo>
                <a:lnTo>
                  <a:pt x="125852" y="218983"/>
                </a:lnTo>
                <a:lnTo>
                  <a:pt x="1" y="171354"/>
                </a:lnTo>
                <a:lnTo>
                  <a:pt x="1" y="47629"/>
                </a:lnTo>
                <a:lnTo>
                  <a:pt x="125852" y="0"/>
                </a:lnTo>
                <a:close/>
              </a:path>
            </a:pathLst>
          </a:custGeom>
          <a:solidFill>
            <a:srgbClr val="FFC000"/>
          </a:solidFill>
          <a:ln w="762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605" tIns="69704" rIns="64606" bIns="69704" numCol="1" spcCol="1270" anchor="ctr" anchorCtr="0">
            <a:noAutofit/>
          </a:bodyPr>
          <a:lstStyle/>
          <a:p>
            <a:pPr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2800" b="1" dirty="0"/>
          </a:p>
        </p:txBody>
      </p:sp>
      <p:sp>
        <p:nvSpPr>
          <p:cNvPr id="41" name="Freeform 40"/>
          <p:cNvSpPr/>
          <p:nvPr/>
        </p:nvSpPr>
        <p:spPr>
          <a:xfrm>
            <a:off x="7578192" y="3318537"/>
            <a:ext cx="353750" cy="406607"/>
          </a:xfrm>
          <a:custGeom>
            <a:avLst/>
            <a:gdLst>
              <a:gd name="connsiteX0" fmla="*/ 0 w 251705"/>
              <a:gd name="connsiteY0" fmla="*/ 109492 h 218983"/>
              <a:gd name="connsiteX1" fmla="*/ 54746 w 251705"/>
              <a:gd name="connsiteY1" fmla="*/ 0 h 218983"/>
              <a:gd name="connsiteX2" fmla="*/ 196959 w 251705"/>
              <a:gd name="connsiteY2" fmla="*/ 0 h 218983"/>
              <a:gd name="connsiteX3" fmla="*/ 251705 w 251705"/>
              <a:gd name="connsiteY3" fmla="*/ 109492 h 218983"/>
              <a:gd name="connsiteX4" fmla="*/ 196959 w 251705"/>
              <a:gd name="connsiteY4" fmla="*/ 218983 h 218983"/>
              <a:gd name="connsiteX5" fmla="*/ 54746 w 251705"/>
              <a:gd name="connsiteY5" fmla="*/ 218983 h 218983"/>
              <a:gd name="connsiteX6" fmla="*/ 0 w 251705"/>
              <a:gd name="connsiteY6" fmla="*/ 109492 h 21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705" h="218983">
                <a:moveTo>
                  <a:pt x="125852" y="0"/>
                </a:moveTo>
                <a:lnTo>
                  <a:pt x="251704" y="47629"/>
                </a:lnTo>
                <a:lnTo>
                  <a:pt x="251704" y="171354"/>
                </a:lnTo>
                <a:lnTo>
                  <a:pt x="125852" y="218983"/>
                </a:lnTo>
                <a:lnTo>
                  <a:pt x="1" y="171354"/>
                </a:lnTo>
                <a:lnTo>
                  <a:pt x="1" y="47629"/>
                </a:lnTo>
                <a:lnTo>
                  <a:pt x="125852" y="0"/>
                </a:lnTo>
                <a:close/>
              </a:path>
            </a:pathLst>
          </a:custGeom>
          <a:solidFill>
            <a:srgbClr val="7030A0"/>
          </a:solidFill>
          <a:ln w="762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605" tIns="69704" rIns="64606" bIns="69704" numCol="1" spcCol="1270" anchor="ctr" anchorCtr="0">
            <a:noAutofit/>
          </a:bodyPr>
          <a:lstStyle/>
          <a:p>
            <a:pPr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2800" b="1" dirty="0"/>
          </a:p>
        </p:txBody>
      </p:sp>
      <p:sp>
        <p:nvSpPr>
          <p:cNvPr id="42" name="Freeform 41"/>
          <p:cNvSpPr/>
          <p:nvPr/>
        </p:nvSpPr>
        <p:spPr>
          <a:xfrm>
            <a:off x="5994508" y="2150211"/>
            <a:ext cx="353750" cy="406607"/>
          </a:xfrm>
          <a:custGeom>
            <a:avLst/>
            <a:gdLst>
              <a:gd name="connsiteX0" fmla="*/ 0 w 251705"/>
              <a:gd name="connsiteY0" fmla="*/ 109492 h 218983"/>
              <a:gd name="connsiteX1" fmla="*/ 54746 w 251705"/>
              <a:gd name="connsiteY1" fmla="*/ 0 h 218983"/>
              <a:gd name="connsiteX2" fmla="*/ 196959 w 251705"/>
              <a:gd name="connsiteY2" fmla="*/ 0 h 218983"/>
              <a:gd name="connsiteX3" fmla="*/ 251705 w 251705"/>
              <a:gd name="connsiteY3" fmla="*/ 109492 h 218983"/>
              <a:gd name="connsiteX4" fmla="*/ 196959 w 251705"/>
              <a:gd name="connsiteY4" fmla="*/ 218983 h 218983"/>
              <a:gd name="connsiteX5" fmla="*/ 54746 w 251705"/>
              <a:gd name="connsiteY5" fmla="*/ 218983 h 218983"/>
              <a:gd name="connsiteX6" fmla="*/ 0 w 251705"/>
              <a:gd name="connsiteY6" fmla="*/ 109492 h 21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705" h="218983">
                <a:moveTo>
                  <a:pt x="125852" y="0"/>
                </a:moveTo>
                <a:lnTo>
                  <a:pt x="251704" y="47629"/>
                </a:lnTo>
                <a:lnTo>
                  <a:pt x="251704" y="171354"/>
                </a:lnTo>
                <a:lnTo>
                  <a:pt x="125852" y="218983"/>
                </a:lnTo>
                <a:lnTo>
                  <a:pt x="1" y="171354"/>
                </a:lnTo>
                <a:lnTo>
                  <a:pt x="1" y="47629"/>
                </a:lnTo>
                <a:lnTo>
                  <a:pt x="125852" y="0"/>
                </a:lnTo>
                <a:close/>
              </a:path>
            </a:pathLst>
          </a:custGeom>
          <a:solidFill>
            <a:srgbClr val="843C0C"/>
          </a:solidFill>
          <a:ln w="762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605" tIns="69704" rIns="64606" bIns="69704" numCol="1" spcCol="1270" anchor="ctr" anchorCtr="0">
            <a:noAutofit/>
          </a:bodyPr>
          <a:lstStyle/>
          <a:p>
            <a:pPr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92691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07407E-6 L -0.0862 0.309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10" y="154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7.40741E-7 L 0.22018 -0.2907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77" y="-1474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0.00047 L -0.07578 0.4747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7" y="2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59259E-6 L 0.12969 -0.1835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6" y="-817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-0.21107 -0.2791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8" y="-1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8" grpId="0" animBg="1"/>
      <p:bldP spid="41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821" y="1118937"/>
            <a:ext cx="11405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C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Subsystems and their components</a:t>
            </a:r>
            <a:endParaRPr lang="en-US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821" y="196039"/>
            <a:ext cx="11311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Fabric Architecture</a:t>
            </a:r>
            <a:endParaRPr lang="en-US" sz="4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51892" y="1969477"/>
            <a:ext cx="8176846" cy="562708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Reliable, Scalable Applications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51892" y="2595746"/>
            <a:ext cx="4062046" cy="562708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Application Model</a:t>
            </a:r>
          </a:p>
          <a:p>
            <a:pPr algn="ctr"/>
            <a:r>
              <a:rPr lang="nl-BE" sz="1200" dirty="0" smtClean="0">
                <a:solidFill>
                  <a:schemeClr val="tx1"/>
                </a:solidFill>
              </a:rPr>
              <a:t>Declarative Application Description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75485" y="2595744"/>
            <a:ext cx="4053253" cy="562708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Native and Managed APIs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1892" y="3222014"/>
            <a:ext cx="1450731" cy="2871057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Management Subsystem</a:t>
            </a:r>
          </a:p>
          <a:p>
            <a:pPr algn="ctr"/>
            <a:r>
              <a:rPr lang="nl-BE" sz="1200" dirty="0" smtClean="0">
                <a:solidFill>
                  <a:schemeClr val="tx1"/>
                </a:solidFill>
              </a:rPr>
              <a:t>Deployment, Upgrade and Monitoring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67100" y="3222013"/>
            <a:ext cx="1667609" cy="1534629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Communication Subsystem</a:t>
            </a:r>
          </a:p>
          <a:p>
            <a:pPr algn="ctr"/>
            <a:r>
              <a:rPr lang="nl-BE" sz="1200" dirty="0" smtClean="0">
                <a:solidFill>
                  <a:schemeClr val="tx1"/>
                </a:solidFill>
              </a:rPr>
              <a:t>Service Discovery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06513" y="3222013"/>
            <a:ext cx="1667609" cy="1534629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Reliability Subsystem</a:t>
            </a:r>
          </a:p>
          <a:p>
            <a:pPr algn="ctr"/>
            <a:r>
              <a:rPr lang="nl-BE" sz="1200" dirty="0" smtClean="0">
                <a:solidFill>
                  <a:schemeClr val="tx1"/>
                </a:solidFill>
              </a:rPr>
              <a:t>Reliability, Availability, Replication, Service Orchestration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45926" y="3222013"/>
            <a:ext cx="1667609" cy="1534629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Hosting &amp; Activation </a:t>
            </a:r>
            <a:r>
              <a:rPr lang="nl-BE" sz="1200" dirty="0" smtClean="0">
                <a:solidFill>
                  <a:schemeClr val="tx1"/>
                </a:solidFill>
              </a:rPr>
              <a:t>Application Lifecycle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78007" y="3222011"/>
            <a:ext cx="1450731" cy="2871057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Testability Subsystem</a:t>
            </a:r>
          </a:p>
          <a:p>
            <a:pPr algn="ctr"/>
            <a:r>
              <a:rPr lang="nl-BE" sz="1200" dirty="0" smtClean="0">
                <a:solidFill>
                  <a:schemeClr val="tx1"/>
                </a:solidFill>
              </a:rPr>
              <a:t>Fault injection,</a:t>
            </a:r>
          </a:p>
          <a:p>
            <a:pPr algn="ctr"/>
            <a:r>
              <a:rPr lang="nl-BE" sz="1200" dirty="0" smtClean="0">
                <a:solidFill>
                  <a:schemeClr val="tx1"/>
                </a:solidFill>
              </a:rPr>
              <a:t>Test in production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67095" y="4820201"/>
            <a:ext cx="5146440" cy="5782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Federation Subsystem</a:t>
            </a:r>
          </a:p>
          <a:p>
            <a:pPr algn="ctr"/>
            <a:r>
              <a:rPr lang="nl-BE" sz="1200" dirty="0" smtClean="0">
                <a:solidFill>
                  <a:schemeClr val="tx1"/>
                </a:solidFill>
              </a:rPr>
              <a:t>Federates a set of nodes to form a consistent scalable fabric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67095" y="5466799"/>
            <a:ext cx="5146440" cy="626269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Transport Subsystem</a:t>
            </a:r>
          </a:p>
          <a:p>
            <a:pPr algn="ctr"/>
            <a:r>
              <a:rPr lang="nl-BE" sz="1200" dirty="0" smtClean="0">
                <a:solidFill>
                  <a:schemeClr val="tx1"/>
                </a:solidFill>
              </a:rPr>
              <a:t>Secure point-to-point communication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11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821" y="1118937"/>
            <a:ext cx="11405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C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Subsystems and their components</a:t>
            </a:r>
            <a:endParaRPr lang="en-US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821" y="196039"/>
            <a:ext cx="11311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Fabric Architecture</a:t>
            </a:r>
            <a:endParaRPr lang="en-US" sz="4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51892" y="1969477"/>
            <a:ext cx="8176846" cy="562708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Reliable, Scalable Applications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51892" y="2595746"/>
            <a:ext cx="4062046" cy="5627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Application Model</a:t>
            </a:r>
          </a:p>
          <a:p>
            <a:pPr algn="ctr"/>
            <a:r>
              <a:rPr lang="nl-BE" sz="1200" dirty="0" smtClean="0">
                <a:solidFill>
                  <a:schemeClr val="tx1"/>
                </a:solidFill>
              </a:rPr>
              <a:t>Declarative Application Description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75485" y="2595744"/>
            <a:ext cx="4053253" cy="562708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Native and Managed APIs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1892" y="3222014"/>
            <a:ext cx="1450731" cy="2871057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Management Subsystem</a:t>
            </a:r>
          </a:p>
          <a:p>
            <a:pPr algn="ctr"/>
            <a:r>
              <a:rPr lang="nl-BE" sz="1200" dirty="0" smtClean="0">
                <a:solidFill>
                  <a:schemeClr val="tx1"/>
                </a:solidFill>
              </a:rPr>
              <a:t>Deployment, Upgrade and Monitoring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67100" y="3222013"/>
            <a:ext cx="1667609" cy="153462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Communication Subsystem</a:t>
            </a:r>
          </a:p>
          <a:p>
            <a:pPr algn="ctr"/>
            <a:r>
              <a:rPr lang="nl-BE" sz="1200" dirty="0" smtClean="0">
                <a:solidFill>
                  <a:schemeClr val="tx1"/>
                </a:solidFill>
              </a:rPr>
              <a:t>Service Discovery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06513" y="3222013"/>
            <a:ext cx="1667609" cy="153462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Reliability Subsystem</a:t>
            </a:r>
          </a:p>
          <a:p>
            <a:pPr algn="ctr"/>
            <a:r>
              <a:rPr lang="nl-BE" sz="1200" dirty="0" smtClean="0">
                <a:solidFill>
                  <a:schemeClr val="tx1"/>
                </a:solidFill>
              </a:rPr>
              <a:t>Reliability, Availability, Replication, Service Orchestration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45926" y="3222013"/>
            <a:ext cx="1667609" cy="153462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Hosting &amp; Activation </a:t>
            </a:r>
            <a:r>
              <a:rPr lang="nl-BE" sz="1200" dirty="0" smtClean="0">
                <a:solidFill>
                  <a:schemeClr val="tx1"/>
                </a:solidFill>
              </a:rPr>
              <a:t>Application Lifecycle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78007" y="3222011"/>
            <a:ext cx="1450731" cy="2871057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Testability Subsystem</a:t>
            </a:r>
          </a:p>
          <a:p>
            <a:pPr algn="ctr"/>
            <a:r>
              <a:rPr lang="nl-BE" sz="1200" dirty="0" smtClean="0">
                <a:solidFill>
                  <a:schemeClr val="tx1"/>
                </a:solidFill>
              </a:rPr>
              <a:t>Fault injection,</a:t>
            </a:r>
          </a:p>
          <a:p>
            <a:pPr algn="ctr"/>
            <a:r>
              <a:rPr lang="nl-BE" sz="1200" dirty="0" smtClean="0">
                <a:solidFill>
                  <a:schemeClr val="tx1"/>
                </a:solidFill>
              </a:rPr>
              <a:t>Test in production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67095" y="4820201"/>
            <a:ext cx="5146440" cy="5782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Federation Subsystem</a:t>
            </a:r>
          </a:p>
          <a:p>
            <a:pPr algn="ctr"/>
            <a:r>
              <a:rPr lang="nl-BE" sz="1200" dirty="0" smtClean="0">
                <a:solidFill>
                  <a:schemeClr val="tx1"/>
                </a:solidFill>
              </a:rPr>
              <a:t>Federates a set of nodes to form a consistent scalable fabric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67095" y="5466799"/>
            <a:ext cx="5146440" cy="626269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Transport Subsystem</a:t>
            </a:r>
          </a:p>
          <a:p>
            <a:pPr algn="ctr"/>
            <a:r>
              <a:rPr lang="nl-BE" sz="1200" dirty="0" smtClean="0">
                <a:solidFill>
                  <a:schemeClr val="tx1"/>
                </a:solidFill>
              </a:rPr>
              <a:t>Secure point-to-point communication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63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6116</TotalTime>
  <Words>861</Words>
  <Application>Microsoft Office PowerPoint</Application>
  <PresentationFormat>Widescreen</PresentationFormat>
  <Paragraphs>285</Paragraphs>
  <Slides>28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Yves Goeleven</dc:creator>
  <cp:lastModifiedBy>Yves Goeleven</cp:lastModifiedBy>
  <cp:revision>1032</cp:revision>
  <dcterms:created xsi:type="dcterms:W3CDTF">2013-04-09T06:11:18Z</dcterms:created>
  <dcterms:modified xsi:type="dcterms:W3CDTF">2015-11-17T12:33:35Z</dcterms:modified>
</cp:coreProperties>
</file>