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363C1-3623-4A98-A641-447F484B1E84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4DA32-8F93-4A22-A039-548696893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27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23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30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65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9063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9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302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306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988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45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42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00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66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6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82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81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83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98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44DCD1-86F9-41C6-8E2A-BC6FEAD0A70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13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unoob.com/jquery/event-change.html" TargetMode="External"/><Relationship Id="rId13" Type="http://schemas.openxmlformats.org/officeDocument/2006/relationships/hyperlink" Target="https://www.runoob.com/jquery/event-scroll.html" TargetMode="External"/><Relationship Id="rId3" Type="http://schemas.openxmlformats.org/officeDocument/2006/relationships/hyperlink" Target="https://www.runoob.com/jquery/event-keypress.html" TargetMode="External"/><Relationship Id="rId7" Type="http://schemas.openxmlformats.org/officeDocument/2006/relationships/hyperlink" Target="https://www.runoob.com/jquery/event-keydown.html" TargetMode="External"/><Relationship Id="rId12" Type="http://schemas.openxmlformats.org/officeDocument/2006/relationships/hyperlink" Target="https://www.runoob.com/jquery/event-focus.html" TargetMode="External"/><Relationship Id="rId17" Type="http://schemas.openxmlformats.org/officeDocument/2006/relationships/hyperlink" Target="https://www.runoob.com/jquery/event-hover.html" TargetMode="External"/><Relationship Id="rId2" Type="http://schemas.openxmlformats.org/officeDocument/2006/relationships/hyperlink" Target="https://www.runoob.com/jquery/event-click.html" TargetMode="External"/><Relationship Id="rId16" Type="http://schemas.openxmlformats.org/officeDocument/2006/relationships/hyperlink" Target="https://www.runoob.com/jquery/event-unloa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unoob.com/jquery/event-dblclick.html" TargetMode="External"/><Relationship Id="rId11" Type="http://schemas.openxmlformats.org/officeDocument/2006/relationships/hyperlink" Target="https://www.runoob.com/jquery/event-keyup.html" TargetMode="External"/><Relationship Id="rId5" Type="http://schemas.openxmlformats.org/officeDocument/2006/relationships/hyperlink" Target="https://www.runoob.com/jquery/event-load.html" TargetMode="External"/><Relationship Id="rId15" Type="http://schemas.openxmlformats.org/officeDocument/2006/relationships/hyperlink" Target="https://www.runoob.com/jquery/event-blur.html" TargetMode="External"/><Relationship Id="rId10" Type="http://schemas.openxmlformats.org/officeDocument/2006/relationships/hyperlink" Target="https://www.runoob.com/jquery/event-mouseenter.html" TargetMode="External"/><Relationship Id="rId4" Type="http://schemas.openxmlformats.org/officeDocument/2006/relationships/hyperlink" Target="https://www.runoob.com/jquery/event-submit.html" TargetMode="External"/><Relationship Id="rId9" Type="http://schemas.openxmlformats.org/officeDocument/2006/relationships/hyperlink" Target="https://www.runoob.com/jquery/event-resize.html" TargetMode="External"/><Relationship Id="rId14" Type="http://schemas.openxmlformats.org/officeDocument/2006/relationships/hyperlink" Target="https://www.runoob.com/jquery/event-mouseleave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Bodoni MT Black" panose="02070A03080606020203" pitchFamily="18" charset="0"/>
                <a:ea typeface="华文琥珀" panose="02010800040101010101" pitchFamily="2" charset="-122"/>
              </a:rPr>
              <a:t>jQuery</a:t>
            </a:r>
            <a:r>
              <a:rPr lang="zh-CN" altLang="en-US" dirty="0">
                <a:solidFill>
                  <a:srgbClr val="FFFF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Bodoni MT Black" panose="02070A03080606020203" pitchFamily="18" charset="0"/>
                <a:ea typeface="华文琥珀" panose="02010800040101010101" pitchFamily="2" charset="-122"/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1727785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10976082" cy="2739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3.3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常用的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jQuery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事件方法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focus()</a:t>
            </a:r>
          </a:p>
          <a:p>
            <a:pPr lvl="0"/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当元素获得焦点时，发生 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focus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事件。</a:t>
            </a:r>
          </a:p>
          <a:p>
            <a:pPr lvl="0"/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当通过鼠标点击选中元素或通过 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tab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键定位到元素时，该元素就会获</a:t>
            </a:r>
            <a:endParaRPr lang="en-US" altLang="zh-CN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得焦点。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DDC7D7-420F-4D83-BDB6-0E4489EA48B3}"/>
              </a:ext>
            </a:extLst>
          </p:cNvPr>
          <p:cNvSpPr/>
          <p:nvPr/>
        </p:nvSpPr>
        <p:spPr>
          <a:xfrm>
            <a:off x="2381780" y="3774281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$("input").focus(function(){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$(this).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("background-color","#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cccccc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$("input").blur(function(){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$(this).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("background-color","#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ffffff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Name: &lt;input type="text" name="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fullname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"&gt;&lt;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Email: &lt;input type="text" name="email"&gt;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106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6058069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3.3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常用的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jQuery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事件方法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blur()</a:t>
            </a:r>
          </a:p>
          <a:p>
            <a:pPr lvl="0"/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当元素失去焦点时，发生 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blur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DDC7D7-420F-4D83-BDB6-0E4489EA48B3}"/>
              </a:ext>
            </a:extLst>
          </p:cNvPr>
          <p:cNvSpPr/>
          <p:nvPr/>
        </p:nvSpPr>
        <p:spPr>
          <a:xfrm>
            <a:off x="2257603" y="3079308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$("input").focus(function(){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$(this).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("background-color","#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cccccc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$("input").blur(function(){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$(this).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("background-color","#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ffffff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Name: &lt;input type="text" name="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fullname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"&gt;&lt;</a:t>
            </a:r>
            <a:r>
              <a:rPr lang="en-US" altLang="zh-CN" dirty="0" err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Email: &lt;input type="text" name="email"&gt;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256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6058069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3.3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常用的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jQuery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事件方法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blur()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当元素失去焦点时，发生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blur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事件。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DDC7D7-420F-4D83-BDB6-0E4489EA48B3}"/>
              </a:ext>
            </a:extLst>
          </p:cNvPr>
          <p:cNvSpPr/>
          <p:nvPr/>
        </p:nvSpPr>
        <p:spPr>
          <a:xfrm>
            <a:off x="2257603" y="3079308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&lt;script&gt;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$(document).ready(function(){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$("input").focus(function(){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$(this).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("background-color","#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cccccc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$("input").blur(function(){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$(this).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("background-color","#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ffffff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&lt;/script&gt;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&lt;/head&gt;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Name: &lt;input type="text" name="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fullname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"&gt;&lt;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br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Email: &lt;input type="text" name="email"&gt;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&lt;/body&gt;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88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587022" y="1201871"/>
            <a:ext cx="1232709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3.3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常用的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jQuery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事件方法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>
              <a:defRPr/>
            </a:pP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定义和用法</a:t>
            </a:r>
          </a:p>
          <a:p>
            <a:pPr lvl="0">
              <a:defRPr/>
            </a:pP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当提交表单时，会发生 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submit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事件。</a:t>
            </a:r>
          </a:p>
          <a:p>
            <a:pPr lvl="0">
              <a:defRPr/>
            </a:pP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该事件只适用于 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&lt;form&gt;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元素。</a:t>
            </a:r>
          </a:p>
          <a:p>
            <a:pPr lvl="0">
              <a:defRPr/>
            </a:pP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submit()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方法触发 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submit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事件，或规定当发生 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submit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事件时运行的函数。</a:t>
            </a:r>
            <a:endParaRPr lang="en-US" altLang="zh-CN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>
              <a:defRPr/>
            </a:pP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</a:p>
          <a:p>
            <a:pPr lvl="0">
              <a:defRPr/>
            </a:pP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触发被选元素的 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submit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事件：</a:t>
            </a:r>
          </a:p>
          <a:p>
            <a:pPr lvl="0">
              <a:defRPr/>
            </a:pP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$(selector).submit() </a:t>
            </a:r>
          </a:p>
          <a:p>
            <a:pPr lvl="0">
              <a:defRPr/>
            </a:pP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添加函数到 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submit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事件：</a:t>
            </a:r>
          </a:p>
          <a:p>
            <a:pPr lvl="0">
              <a:defRPr/>
            </a:pP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$(selector).submit(function)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903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587022" y="1201871"/>
            <a:ext cx="123270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3.3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常用的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jQuery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事件方法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F30627-7C6E-4D7C-AF40-43E7659E7999}"/>
              </a:ext>
            </a:extLst>
          </p:cNvPr>
          <p:cNvSpPr/>
          <p:nvPr/>
        </p:nvSpPr>
        <p:spPr>
          <a:xfrm>
            <a:off x="2325510" y="1825980"/>
            <a:ext cx="927946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&lt;meta charset="UTF-8"&gt;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&lt;title&gt;Title&lt;/title&gt;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&lt;script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="jquery.min.js"&gt;&lt;/script&gt;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&lt;script&gt;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$(document).ready(function ()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$("form").submit(function ()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alert("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已提交！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});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});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&lt;/script&gt;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&lt;/head&gt;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&lt;form&gt;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&lt;label&gt;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&lt;/label&gt;&lt;input type="text" name="username" id="username"&gt;&lt;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&lt;label&gt;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&lt;/label&gt;&lt;input type="password" name="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userpwd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id="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userpwd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&gt;&lt;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&lt;input type="submit" value="OK"&gt;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29079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587023" y="1201871"/>
            <a:ext cx="10895064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3.3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常用的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jQuery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事件方法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定义和用法</a:t>
            </a:r>
          </a:p>
          <a:p>
            <a:pPr lvl="0"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当元素的值改变时发生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change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事件（仅适用于表单字段）。</a:t>
            </a:r>
          </a:p>
          <a:p>
            <a:pPr lvl="0"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change()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方法触发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change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事件，或规定当发生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change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事件时运行的函数。</a:t>
            </a:r>
          </a:p>
          <a:p>
            <a:pPr lvl="0"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注意：当用于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select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元素时，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change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事件会在选择某个选项时发生。当用于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field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 area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时，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change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事件会在元素失去焦点时发生。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504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587023" y="1201871"/>
            <a:ext cx="108950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3.3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常用的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jQuery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事件方法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</a:p>
          <a:p>
            <a:pPr lvl="0"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触发被选元素的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change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事件：</a:t>
            </a:r>
          </a:p>
          <a:p>
            <a:pPr lvl="0"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$(selector).change() </a:t>
            </a:r>
          </a:p>
          <a:p>
            <a:pPr lvl="0">
              <a:defRPr/>
            </a:pPr>
            <a:endParaRPr lang="en-US" altLang="zh-CN" sz="3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添加函数到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change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事件：</a:t>
            </a:r>
          </a:p>
          <a:p>
            <a:pPr lvl="0"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$(selector).change(function)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465D36-6412-4CDE-AAC2-12A924B7294B}"/>
              </a:ext>
            </a:extLst>
          </p:cNvPr>
          <p:cNvSpPr/>
          <p:nvPr/>
        </p:nvSpPr>
        <p:spPr>
          <a:xfrm>
            <a:off x="6439382" y="1201871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&lt;script&gt;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$(document).ready(function ()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$("#username").change(function ()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alert("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姓名已修改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})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})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&lt;/script&gt;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&lt;/head&gt;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&lt;form&gt;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&lt;label&gt;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&lt;/label&gt;&lt;input type="text" name="username" id="username"&gt;&lt;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&lt;label&gt;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&lt;/label&gt;&lt;input type="password" name="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userpwd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id="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userpwd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&gt;&lt;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&lt;input type="submit" value="OK"&gt;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&lt;/form&gt;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1918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587023" y="1201871"/>
            <a:ext cx="1089506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3.3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常用的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jQuery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事件方法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定义和用法</a:t>
            </a:r>
          </a:p>
          <a:p>
            <a:pPr lvl="0"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当元素获得焦点时（当通过鼠标点击选中元素或通过 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tab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键定位到元素时），发生 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focus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事件。</a:t>
            </a:r>
          </a:p>
          <a:p>
            <a:pPr lvl="0">
              <a:defRPr/>
            </a:pP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focus()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方法触发 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focus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事件，或规定当发生 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focus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事件时运行的函数。</a:t>
            </a:r>
          </a:p>
          <a:p>
            <a:pPr lvl="0"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提示：该方法通常与 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blur()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方法一起使用。</a:t>
            </a:r>
          </a:p>
          <a:p>
            <a:pPr lvl="0">
              <a:defRPr/>
            </a:pPr>
            <a:endParaRPr lang="zh-CN" altLang="en-US" sz="24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</a:p>
          <a:p>
            <a:pPr lvl="0"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触发被选元素的 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focus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事件：</a:t>
            </a:r>
          </a:p>
          <a:p>
            <a:pPr lvl="0">
              <a:defRPr/>
            </a:pP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$(selector).focus() </a:t>
            </a:r>
          </a:p>
          <a:p>
            <a:pPr lvl="0"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尝试一下</a:t>
            </a:r>
          </a:p>
          <a:p>
            <a:pPr lvl="0"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添加函数到 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focus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事件：</a:t>
            </a:r>
          </a:p>
          <a:p>
            <a:pPr lvl="0">
              <a:defRPr/>
            </a:pP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$(selector).focus(function)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114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587023" y="1201871"/>
            <a:ext cx="108950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3.3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常用的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jQuery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事件方法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6D3273-A6EC-4D3D-8186-D73B4DD14B42}"/>
              </a:ext>
            </a:extLst>
          </p:cNvPr>
          <p:cNvSpPr/>
          <p:nvPr/>
        </p:nvSpPr>
        <p:spPr>
          <a:xfrm>
            <a:off x="1106311" y="1786646"/>
            <a:ext cx="803768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&lt;script&gt;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$(document).ready(function ()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$("#username").focus(function ()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$("#s").text("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姓名聚焦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})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})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&lt;/script&gt;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&lt;/head&gt;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&lt;form&gt;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&lt;label&gt;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&lt;/label&gt;&lt;input type="text" name="username" id="username"&gt;&lt;span id="s"&gt;&lt;/span&gt;&lt;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&lt;label&gt;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&lt;/label&gt;&lt;input type="password" name="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userpwd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id="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userpwd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&gt;&lt;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&lt;input type="submit" value="OK"&gt;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&lt;/form&gt;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1257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587023" y="1201871"/>
            <a:ext cx="1089506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3.3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常用的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jQuery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事件方法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定义和用法</a:t>
            </a:r>
          </a:p>
          <a:p>
            <a:pPr lvl="0"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当元素失去焦点时发生 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blur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事件。</a:t>
            </a:r>
          </a:p>
          <a:p>
            <a:pPr lvl="0">
              <a:defRPr/>
            </a:pP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blur()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方法触发 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blur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事件，或规定当发生 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blur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事件时运行的函数。</a:t>
            </a:r>
          </a:p>
          <a:p>
            <a:pPr lvl="0"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提示：该方法常与 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focus()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方法一起使用。</a:t>
            </a:r>
          </a:p>
          <a:p>
            <a:pPr lvl="0">
              <a:defRPr/>
            </a:pPr>
            <a:endParaRPr lang="zh-CN" altLang="en-US" sz="24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</a:p>
          <a:p>
            <a:pPr lvl="0"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为被选元素触发 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blur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事件：</a:t>
            </a:r>
          </a:p>
          <a:p>
            <a:pPr lvl="0">
              <a:defRPr/>
            </a:pP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$(selector).blur() </a:t>
            </a:r>
          </a:p>
          <a:p>
            <a:pPr lvl="0"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添加函数到 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blur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事件：</a:t>
            </a:r>
          </a:p>
          <a:p>
            <a:pPr lvl="0">
              <a:defRPr/>
            </a:pP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$(selector).blur(function)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031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10334880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3.1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基础知识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页面对不同访问者的响应叫做事件。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事件处理程序指的是当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中发生某些事件时所调用的方法。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常见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DOM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事件：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4BC82EC-ADF1-429F-9448-193645349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108169"/>
              </p:ext>
            </p:extLst>
          </p:nvPr>
        </p:nvGraphicFramePr>
        <p:xfrm>
          <a:off x="1999625" y="3429000"/>
          <a:ext cx="7951470" cy="2369820"/>
        </p:xfrm>
        <a:graphic>
          <a:graphicData uri="http://schemas.openxmlformats.org/drawingml/2006/table">
            <a:tbl>
              <a:tblPr/>
              <a:tblGrid>
                <a:gridCol w="1759934">
                  <a:extLst>
                    <a:ext uri="{9D8B030D-6E8A-4147-A177-3AD203B41FA5}">
                      <a16:colId xmlns:a16="http://schemas.microsoft.com/office/drawing/2014/main" val="2082483776"/>
                    </a:ext>
                  </a:extLst>
                </a:gridCol>
                <a:gridCol w="1918811">
                  <a:extLst>
                    <a:ext uri="{9D8B030D-6E8A-4147-A177-3AD203B41FA5}">
                      <a16:colId xmlns:a16="http://schemas.microsoft.com/office/drawing/2014/main" val="647141870"/>
                    </a:ext>
                  </a:extLst>
                </a:gridCol>
                <a:gridCol w="1680591">
                  <a:extLst>
                    <a:ext uri="{9D8B030D-6E8A-4147-A177-3AD203B41FA5}">
                      <a16:colId xmlns:a16="http://schemas.microsoft.com/office/drawing/2014/main" val="3737957695"/>
                    </a:ext>
                  </a:extLst>
                </a:gridCol>
                <a:gridCol w="2592134">
                  <a:extLst>
                    <a:ext uri="{9D8B030D-6E8A-4147-A177-3AD203B41FA5}">
                      <a16:colId xmlns:a16="http://schemas.microsoft.com/office/drawing/2014/main" val="40435793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鼠标事件</a:t>
                      </a:r>
                    </a:p>
                  </a:txBody>
                  <a:tcPr marL="28575" marR="28575" marT="28575" marB="28575">
                    <a:lnL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键盘事件</a:t>
                      </a:r>
                    </a:p>
                  </a:txBody>
                  <a:tcPr marL="28575" marR="28575" marT="28575" marB="28575">
                    <a:lnL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表单事件</a:t>
                      </a:r>
                    </a:p>
                  </a:txBody>
                  <a:tcPr marL="28575" marR="28575" marT="28575" marB="28575">
                    <a:lnL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文档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/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窗口事件</a:t>
                      </a:r>
                    </a:p>
                  </a:txBody>
                  <a:tcPr marL="28575" marR="28575" marT="28575" marB="28575">
                    <a:lnL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71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sng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click</a:t>
                      </a:r>
                      <a:endParaRPr lang="en-US"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7625" marR="47625" marT="66675" marB="66675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sng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keypress</a:t>
                      </a:r>
                      <a:endParaRPr lang="en-US"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7625" marR="47625" marT="66675" marB="66675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sng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submit</a:t>
                      </a:r>
                      <a:endParaRPr lang="en-US"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7625" marR="47625" marT="66675" marB="66675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sng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load</a:t>
                      </a:r>
                      <a:endParaRPr lang="en-US"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7625" marR="47625" marT="66675" marB="66675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144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sng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dblclick</a:t>
                      </a:r>
                      <a:endParaRPr lang="en-US"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7625" marR="47625" marT="66675" marB="66675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sng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keydown</a:t>
                      </a:r>
                      <a:endParaRPr lang="en-US"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7625" marR="47625" marT="66675" marB="66675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sng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change</a:t>
                      </a:r>
                      <a:endParaRPr lang="en-US"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7625" marR="47625" marT="66675" marB="66675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sng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resize</a:t>
                      </a:r>
                      <a:endParaRPr lang="en-US"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7625" marR="47625" marT="66675" marB="66675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71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sng" dirty="0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mouseenter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7625" marR="47625" marT="66675" marB="66675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sng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keyup</a:t>
                      </a:r>
                      <a:endParaRPr lang="en-US"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7625" marR="47625" marT="66675" marB="66675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sng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focus</a:t>
                      </a:r>
                      <a:endParaRPr lang="en-US"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7625" marR="47625" marT="66675" marB="66675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sng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scroll</a:t>
                      </a:r>
                      <a:endParaRPr lang="en-US"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7625" marR="47625" marT="66675" marB="66675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753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sng" dirty="0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mouseleave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7625" marR="47625" marT="66675" marB="66675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</a:p>
                  </a:txBody>
                  <a:tcPr marL="47625" marR="47625" marT="66675" marB="66675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sng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blur</a:t>
                      </a:r>
                      <a:endParaRPr lang="en-US"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7625" marR="47625" marT="66675" marB="66675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sng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unload</a:t>
                      </a:r>
                      <a:endParaRPr lang="en-US"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7625" marR="47625" marT="66675" marB="66675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97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sng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hover</a:t>
                      </a:r>
                      <a:endParaRPr lang="en-US"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47625" marR="47625" marT="66675" marB="66675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</a:p>
                  </a:txBody>
                  <a:tcPr marL="47625" marR="47625" marT="66675" marB="66675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</a:p>
                  </a:txBody>
                  <a:tcPr marL="47625" marR="47625" marT="66675" marB="66675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</a:p>
                  </a:txBody>
                  <a:tcPr marL="47625" marR="47625" marT="66675" marB="66675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80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51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587023" y="1201871"/>
            <a:ext cx="108950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3.3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常用的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jQuery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事件方法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9D108C-68FB-407D-B9CC-C06B793E2280}"/>
              </a:ext>
            </a:extLst>
          </p:cNvPr>
          <p:cNvSpPr/>
          <p:nvPr/>
        </p:nvSpPr>
        <p:spPr>
          <a:xfrm>
            <a:off x="913795" y="1890468"/>
            <a:ext cx="1011544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&lt;script&gt;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$(document).ready(function ()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$("#username").focus(function ()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$("#s").text("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姓名聚焦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});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$("#username").blur(function ()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$("#s").text("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我走了哈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});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});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&lt;/script&gt;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&lt;/head&gt;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&lt;form&gt;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&lt;label&gt;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&lt;/label&gt;&lt;input type="text" name="username" id="username"&gt;&lt;span id="s"&gt;&lt;/span&gt;&lt;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&lt;label&gt;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&lt;/label&gt;&lt;input type="password" name="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userpwd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id="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userpwd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&gt;&lt;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&lt;input type="submit" value="OK"&gt;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&lt;/form&gt;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9616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587023" y="1201871"/>
            <a:ext cx="10895064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3.3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常用的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jQuery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事件方法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定义和用法</a:t>
            </a:r>
          </a:p>
          <a:p>
            <a:pPr lvl="0"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当调整浏览器窗口大小时，发生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resize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事件。</a:t>
            </a:r>
          </a:p>
          <a:p>
            <a:pPr lvl="0"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resize()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方法触发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resize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事件，或规定当发生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resize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事件时运行的函数。</a:t>
            </a:r>
          </a:p>
          <a:p>
            <a:pPr lvl="0"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</a:p>
          <a:p>
            <a:pPr lvl="0"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触发被选元素的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resize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事件：</a:t>
            </a:r>
          </a:p>
          <a:p>
            <a:pPr lvl="0"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$(selector).resize() </a:t>
            </a:r>
          </a:p>
          <a:p>
            <a:pPr lvl="0"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添加函数到 </a:t>
            </a:r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reisize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事件：</a:t>
            </a:r>
          </a:p>
          <a:p>
            <a:pPr lvl="0"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$(selector).resize(function)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852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587023" y="1201871"/>
            <a:ext cx="1089506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3.3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常用的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jQuery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事件方法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0C47B7-4877-4013-ABA6-0A5D4C062872}"/>
              </a:ext>
            </a:extLst>
          </p:cNvPr>
          <p:cNvSpPr/>
          <p:nvPr/>
        </p:nvSpPr>
        <p:spPr>
          <a:xfrm>
            <a:off x="1320800" y="1597378"/>
            <a:ext cx="78232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&lt;!DOCTYPE html&gt;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&lt;html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&lt;meta charset="UTF-8"&gt;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&lt;title&gt;Title&lt;/title&gt;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&lt;script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="jquery.min.js"&gt;&lt;/script&gt;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&lt;script&gt;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x=0;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$(document).ready(function(){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$(window).resize(function(){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$("span").text(x+=1);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});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&lt;/script&gt;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&lt;/head&gt;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窗口重置了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&lt;span&gt;0&lt;/span&gt;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次大小。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&lt;/p&gt;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尝试重置窗口大小。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&lt;/p&gt;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&lt;/html&gt;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6310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587023" y="1201871"/>
            <a:ext cx="1089506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3.3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常用的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jQuery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事件方法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定义和用法</a:t>
            </a:r>
          </a:p>
          <a:p>
            <a:pPr lvl="0"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当用户滚动指定的元素时，会发生 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scroll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事件。</a:t>
            </a:r>
          </a:p>
          <a:p>
            <a:pPr lvl="0">
              <a:defRPr/>
            </a:pP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scroll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事件适用于所有可滚动的元素和 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对象（浏览器窗口）。</a:t>
            </a:r>
          </a:p>
          <a:p>
            <a:pPr lvl="0">
              <a:defRPr/>
            </a:pP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scroll()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方法触发 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scroll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事件，或规定当发生 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scroll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事件时运行的函数。</a:t>
            </a:r>
          </a:p>
          <a:p>
            <a:pPr lvl="0">
              <a:defRPr/>
            </a:pPr>
            <a:endParaRPr lang="zh-CN" altLang="en-US" sz="24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</a:p>
          <a:p>
            <a:pPr lvl="0"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触发被选元素的 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scroll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事件：</a:t>
            </a:r>
          </a:p>
          <a:p>
            <a:pPr lvl="0">
              <a:defRPr/>
            </a:pP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$(selector).scroll() </a:t>
            </a:r>
          </a:p>
          <a:p>
            <a:pPr lvl="0"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添加函数到 </a:t>
            </a: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scroll 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事件：</a:t>
            </a:r>
          </a:p>
          <a:p>
            <a:pPr lvl="0">
              <a:defRPr/>
            </a:pPr>
            <a:r>
              <a:rPr lang="en-US" altLang="zh-CN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$(selector).scroll(function)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647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587023" y="1201871"/>
            <a:ext cx="108950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3.3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常用的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jQuery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事件方法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D8B909-E914-4E22-AEA9-575E994B5B73}"/>
              </a:ext>
            </a:extLst>
          </p:cNvPr>
          <p:cNvSpPr/>
          <p:nvPr/>
        </p:nvSpPr>
        <p:spPr>
          <a:xfrm>
            <a:off x="2445351" y="2038278"/>
            <a:ext cx="903673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&lt;script&gt;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$(document).ready(function ()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$("#s").scroll(function(){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$("#t").text(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+=1)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});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})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&lt;/script&gt;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&lt;/head&gt;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&lt;span id="t"&gt;&lt;/span&gt;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textarea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id="s"&gt;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aaaaaaaaaaaaaaaaaaaaaaaaaaaaaaa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bbbbbbbbbbbbbbbbbbbbbbbbbbbbbbb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ccccccccccccccccccccccccccccccc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ddddddddddddddddddddddddddddddd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eeeeeeeeeeeeeeeeeeeeeeeeeeeeeed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textarea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708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587023" y="1201871"/>
            <a:ext cx="1089506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3.3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常用的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jQuery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事件方法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>
              <a:defRPr/>
            </a:pP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keypress()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方法触发 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keypress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事件，或规定当发生 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keypress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事件时运行的函数。</a:t>
            </a:r>
          </a:p>
          <a:p>
            <a:pPr lvl="0">
              <a:defRPr/>
            </a:pP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keypress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事件与 </a:t>
            </a:r>
            <a:r>
              <a:rPr lang="en-US" altLang="zh-CN" sz="28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keydown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事件类似。当按钮被按下时发生该事件。</a:t>
            </a:r>
          </a:p>
          <a:p>
            <a:pPr lvl="0">
              <a:defRPr/>
            </a:pP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然而，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keypress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事件不会触发所有的键（比如 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ALT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CTRL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SHIFT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ESC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）。</a:t>
            </a:r>
          </a:p>
          <a:p>
            <a:pPr lvl="0">
              <a:defRPr/>
            </a:pP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</a:p>
          <a:p>
            <a:pPr lvl="0">
              <a:defRPr/>
            </a:pP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触发被选元素的 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keypress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事件：</a:t>
            </a:r>
          </a:p>
          <a:p>
            <a:pPr lvl="0">
              <a:defRPr/>
            </a:pP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$(selector).keypress() </a:t>
            </a:r>
          </a:p>
          <a:p>
            <a:pPr lvl="0">
              <a:defRPr/>
            </a:pP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添加函数到 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keypress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事件：</a:t>
            </a:r>
          </a:p>
          <a:p>
            <a:pPr lvl="0">
              <a:defRPr/>
            </a:pP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$(selector).keypress(function)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3378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587023" y="1201871"/>
            <a:ext cx="1089506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3.3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常用的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jQuery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事件方法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D9A496-51B7-4F0D-9CBA-84E788C243AA}"/>
              </a:ext>
            </a:extLst>
          </p:cNvPr>
          <p:cNvSpPr/>
          <p:nvPr/>
        </p:nvSpPr>
        <p:spPr>
          <a:xfrm>
            <a:off x="1399821" y="2237335"/>
            <a:ext cx="915528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&lt;script&gt;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$(document).ready(function(){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$("input").keypress(function(){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$("span").text(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+=1);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});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&lt;/script&gt;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&lt;/head&gt;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输入你的名字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&lt;input type="text"&gt;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按键的次数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&lt;span&gt;0&lt;/span&gt;&lt;/p&gt;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&lt;/html&gt;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5898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587023" y="1201871"/>
            <a:ext cx="1089506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3.3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常用的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jQuery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事件方法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>
              <a:defRPr/>
            </a:pP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当键盘键被按下时发生 </a:t>
            </a:r>
            <a:r>
              <a:rPr lang="en-US" altLang="zh-CN" sz="28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keydown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事件。</a:t>
            </a:r>
          </a:p>
          <a:p>
            <a:pPr lvl="0">
              <a:defRPr/>
            </a:pPr>
            <a:r>
              <a:rPr lang="en-US" altLang="zh-CN" sz="28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keydown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方法触发 </a:t>
            </a:r>
            <a:r>
              <a:rPr lang="en-US" altLang="zh-CN" sz="28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keydown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事件，或规定当发生 </a:t>
            </a:r>
            <a:r>
              <a:rPr lang="en-US" altLang="zh-CN" sz="28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keydown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事件时运行的函数。</a:t>
            </a:r>
            <a:endParaRPr lang="en-US" altLang="zh-CN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</a:p>
          <a:p>
            <a:pPr lvl="0"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触发被选元素的 </a:t>
            </a:r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keydown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事件：</a:t>
            </a:r>
          </a:p>
          <a:p>
            <a:pPr lvl="0"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$(selector).</a:t>
            </a:r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keydown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 </a:t>
            </a:r>
          </a:p>
          <a:p>
            <a:pPr lvl="0"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添加函数到 </a:t>
            </a:r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keydown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事件：</a:t>
            </a:r>
          </a:p>
          <a:p>
            <a:pPr lvl="0"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$(selector).</a:t>
            </a:r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keydown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(function) 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963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587023" y="1201871"/>
            <a:ext cx="1089506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3.3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常用的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jQuery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事件方法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当键盘键被松开时发生 </a:t>
            </a:r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keyup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事件。</a:t>
            </a:r>
          </a:p>
          <a:p>
            <a:pPr lvl="0">
              <a:defRPr/>
            </a:pPr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keyup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方法触发 </a:t>
            </a:r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keyup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事件，或规定当发生 </a:t>
            </a:r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keyup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事件时运行的函数。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</a:p>
          <a:p>
            <a:pPr lvl="0"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触发被选元素的 </a:t>
            </a:r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keyup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事件：</a:t>
            </a:r>
          </a:p>
          <a:p>
            <a:pPr lvl="0"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$(selector).</a:t>
            </a:r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keyup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 </a:t>
            </a:r>
          </a:p>
          <a:p>
            <a:pPr lvl="0"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添加函数到 </a:t>
            </a:r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keyup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事件：</a:t>
            </a:r>
          </a:p>
          <a:p>
            <a:pPr lvl="0"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$(selector).</a:t>
            </a:r>
            <a:r>
              <a:rPr lang="en-US" altLang="zh-CN" sz="32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keyup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(function) </a:t>
            </a:r>
          </a:p>
          <a:p>
            <a:pPr lvl="0"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尝试一下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0704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587023" y="1201871"/>
            <a:ext cx="108950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3.3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常用的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jQuery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事件方法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673BF61-1541-48B0-83EE-FF52BDE0DC1C}"/>
              </a:ext>
            </a:extLst>
          </p:cNvPr>
          <p:cNvSpPr/>
          <p:nvPr/>
        </p:nvSpPr>
        <p:spPr>
          <a:xfrm>
            <a:off x="1682045" y="1981833"/>
            <a:ext cx="968586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&lt;script&gt;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$(document).ready(function(){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$("input").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keydown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(function(){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$("input").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("background-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color","yellow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});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$("input").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keyup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(function(){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$("input").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("background-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color","pink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});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&lt;/script&gt;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&lt;/head&gt;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输入你的名字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&lt;input type="text"&gt;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在以上输入框中输入你的名字。在按键按下后输入框背景颜色会改变。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&lt;/p&gt;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&lt;/html&gt;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303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10369377" cy="3600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3.2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事件方法语法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 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中，大多数 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DOM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事件都有一个等效的 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方法。</a:t>
            </a:r>
            <a:endParaRPr lang="en-US" altLang="zh-CN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页面中指定一个点击事件：</a:t>
            </a:r>
          </a:p>
          <a:p>
            <a:pPr lvl="0"/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$("p").click();</a:t>
            </a:r>
          </a:p>
          <a:p>
            <a:pPr lvl="0"/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$("p").click(function(){</a:t>
            </a:r>
          </a:p>
          <a:p>
            <a:pPr lvl="0"/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$(this).hide();</a:t>
            </a:r>
          </a:p>
          <a:p>
            <a:pPr lvl="0"/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});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22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10751982" cy="4462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3.3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常用的 </a:t>
            </a:r>
            <a:r>
              <a:rPr lang="en-US" altLang="zh-CN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 </a:t>
            </a:r>
            <a:r>
              <a:rPr lang="zh-CN" altLang="en-US" sz="3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事件方法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endParaRPr lang="en-US" altLang="zh-CN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$(document).ready()</a:t>
            </a:r>
          </a:p>
          <a:p>
            <a:pPr lvl="0"/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$(document).ready()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方法允许我们在文档完全加载完后执行函数。</a:t>
            </a:r>
            <a:endParaRPr lang="en-US" altLang="zh-CN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click()</a:t>
            </a:r>
          </a:p>
          <a:p>
            <a:pPr lvl="0"/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click()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方法是当按钮点击事件被触发时会调用一个函数。</a:t>
            </a:r>
            <a:endParaRPr lang="en-US" altLang="zh-CN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en-US" altLang="zh-CN" sz="28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dblclick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0"/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当双击元素时，会发生 </a:t>
            </a:r>
            <a:r>
              <a:rPr lang="en-US" altLang="zh-CN" sz="28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dblclick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0234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843532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3.3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常用的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jQuery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事件方法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mouseenter()</a:t>
            </a:r>
          </a:p>
          <a:p>
            <a:pPr lvl="0"/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当鼠标指针穿过元素时，会发生 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mouseenter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831BD4-7DB8-478E-B7BA-B0ACEC41A1FB}"/>
              </a:ext>
            </a:extLst>
          </p:cNvPr>
          <p:cNvSpPr/>
          <p:nvPr/>
        </p:nvSpPr>
        <p:spPr>
          <a:xfrm>
            <a:off x="2280356" y="306833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$("#p1").mouseenter(function(){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alert('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鼠标移到了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id="p1"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的元素上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!');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&lt;p id="p1"&gt;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鼠标指针进入此处，会看到弹窗。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460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843211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3.3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常用的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jQuery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事件方法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mouseleave()</a:t>
            </a:r>
          </a:p>
          <a:p>
            <a:pPr lvl="0"/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当鼠标指针离开元素时，会发生 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mouseleave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DDC7D7-420F-4D83-BDB6-0E4489EA48B3}"/>
              </a:ext>
            </a:extLst>
          </p:cNvPr>
          <p:cNvSpPr/>
          <p:nvPr/>
        </p:nvSpPr>
        <p:spPr>
          <a:xfrm>
            <a:off x="1682045" y="313042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$("#p1").mouseleave(function(){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alert("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再见，鼠标离开了该段落。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&lt;p id="p1"&gt;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这是一个段落。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43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11372024" cy="2739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3.3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常用的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jQuery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事件方法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mousedown()</a:t>
            </a:r>
          </a:p>
          <a:p>
            <a:pPr lvl="0"/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当鼠标指针移动到元素上方，并按下鼠标按键时，会发生 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mousedown </a:t>
            </a:r>
          </a:p>
          <a:p>
            <a:pPr lvl="0"/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DDC7D7-420F-4D83-BDB6-0E4489EA48B3}"/>
              </a:ext>
            </a:extLst>
          </p:cNvPr>
          <p:cNvSpPr/>
          <p:nvPr/>
        </p:nvSpPr>
        <p:spPr>
          <a:xfrm>
            <a:off x="2492273" y="316468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$("#p1").mousedown(function(){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alert("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鼠标在该段落上按下！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 id="p1"&gt;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这是一个段落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369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873668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3.3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常用的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jQuery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事件方法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mouseup()</a:t>
            </a:r>
          </a:p>
          <a:p>
            <a:pPr lvl="0"/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当在元素上松开鼠标按钮时，会发生 </a:t>
            </a:r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mouseup 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DDC7D7-420F-4D83-BDB6-0E4489EA48B3}"/>
              </a:ext>
            </a:extLst>
          </p:cNvPr>
          <p:cNvSpPr/>
          <p:nvPr/>
        </p:nvSpPr>
        <p:spPr>
          <a:xfrm>
            <a:off x="2492273" y="316468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$("#p1").mouseup(function(){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alert("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鼠标在段落上松开。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 id="p1"&gt;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这是一个段落。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1678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287-4F45-4C9A-B074-3EABA3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第三节 </a:t>
            </a:r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51F7F-8AA8-46DC-B978-96C01E0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187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1F3D9C-AB20-4D09-B2E4-A5114E03B1DC}"/>
              </a:ext>
            </a:extLst>
          </p:cNvPr>
          <p:cNvSpPr/>
          <p:nvPr/>
        </p:nvSpPr>
        <p:spPr>
          <a:xfrm>
            <a:off x="807920" y="1201871"/>
            <a:ext cx="599715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3.3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常用的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jQuery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事件方法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lvl="0"/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hover()</a:t>
            </a:r>
          </a:p>
          <a:p>
            <a:pPr lvl="0"/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hover()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方法用于模拟光标悬停事件。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DDC7D7-420F-4D83-BDB6-0E4489EA48B3}"/>
              </a:ext>
            </a:extLst>
          </p:cNvPr>
          <p:cNvSpPr/>
          <p:nvPr/>
        </p:nvSpPr>
        <p:spPr>
          <a:xfrm>
            <a:off x="2492273" y="3164681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$(document).ready(function(){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$("#p1").hover(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	alert("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你进入了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p1!");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},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function(){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	alert("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拜拜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 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现在你离开了 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p1!");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}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)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&lt;/head&gt;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&lt;body&gt;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 id="p1"&gt;</a:t>
            </a:r>
            <a:r>
              <a: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这是一个段落。</a:t>
            </a:r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&lt;/p&gt;</a:t>
            </a:r>
          </a:p>
          <a:p>
            <a:pPr lvl="0"/>
            <a:endParaRPr lang="en-US" altLang="zh-CN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&lt;/body&gt;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870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2549</TotalTime>
  <Words>2689</Words>
  <Application>Microsoft Office PowerPoint</Application>
  <PresentationFormat>宽屏</PresentationFormat>
  <Paragraphs>511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等线</vt:lpstr>
      <vt:lpstr>黑体</vt:lpstr>
      <vt:lpstr>微软雅黑</vt:lpstr>
      <vt:lpstr>微软雅黑 Light</vt:lpstr>
      <vt:lpstr>Bodoni MT Black</vt:lpstr>
      <vt:lpstr>Calisto MT</vt:lpstr>
      <vt:lpstr>Wingdings 2</vt:lpstr>
      <vt:lpstr>石板</vt:lpstr>
      <vt:lpstr>jQuery程序设计</vt:lpstr>
      <vt:lpstr>第三节 jQuery事件</vt:lpstr>
      <vt:lpstr>第三节 jQuery事件</vt:lpstr>
      <vt:lpstr>第三节 jQuery事件</vt:lpstr>
      <vt:lpstr>第三节 jQuery事件</vt:lpstr>
      <vt:lpstr>第三节 jQuery事件</vt:lpstr>
      <vt:lpstr>第三节 jQuery事件</vt:lpstr>
      <vt:lpstr>第三节 jQuery事件</vt:lpstr>
      <vt:lpstr>第三节 jQuery事件</vt:lpstr>
      <vt:lpstr>第三节 jQuery事件</vt:lpstr>
      <vt:lpstr>第三节 jQuery事件</vt:lpstr>
      <vt:lpstr>第三节 jQuery事件</vt:lpstr>
      <vt:lpstr>第三节 jQuery事件</vt:lpstr>
      <vt:lpstr>第三节 jQuery事件</vt:lpstr>
      <vt:lpstr>第三节 jQuery事件</vt:lpstr>
      <vt:lpstr>第三节 jQuery事件</vt:lpstr>
      <vt:lpstr>第三节 jQuery事件</vt:lpstr>
      <vt:lpstr>第三节 jQuery事件</vt:lpstr>
      <vt:lpstr>第三节 jQuery事件</vt:lpstr>
      <vt:lpstr>第三节 jQuery事件</vt:lpstr>
      <vt:lpstr>第三节 jQuery事件</vt:lpstr>
      <vt:lpstr>第三节 jQuery事件</vt:lpstr>
      <vt:lpstr>第三节 jQuery事件</vt:lpstr>
      <vt:lpstr>第三节 jQuery事件</vt:lpstr>
      <vt:lpstr>第三节 jQuery事件</vt:lpstr>
      <vt:lpstr>第三节 jQuery事件</vt:lpstr>
      <vt:lpstr>第三节 jQuery事件</vt:lpstr>
      <vt:lpstr>第三节 jQuery事件</vt:lpstr>
      <vt:lpstr>第三节 jQuery事件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JAVA程序设计基础</dc:title>
  <dc:creator>wkpc</dc:creator>
  <cp:lastModifiedBy>wkpc</cp:lastModifiedBy>
  <cp:revision>348</cp:revision>
  <dcterms:created xsi:type="dcterms:W3CDTF">2018-08-13T01:11:38Z</dcterms:created>
  <dcterms:modified xsi:type="dcterms:W3CDTF">2019-08-30T03:01:39Z</dcterms:modified>
</cp:coreProperties>
</file>