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63C1-3623-4A98-A641-447F484B1E84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4DA32-8F93-4A22-A039-548696893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7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06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8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2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44DCD1-86F9-41C6-8E2A-BC6FEAD0A707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1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jQuery</a:t>
            </a:r>
            <a:r>
              <a:rPr lang="zh-CN" altLang="en-US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7277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780931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6.7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添加元素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append()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在被选元素的结尾插入内容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prepend()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在被选元素的开头插入内容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after()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在被选元素之后插入内容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before()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在被选元素之前插入内容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66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7530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添加元素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append()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方法在被选元素的结尾插入内容（仍然该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元素的内部）。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3804356" y="2367004"/>
            <a:ext cx="73829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$("#btn1").click(function(){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$("p").prepend("&lt;b&gt;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在开头追加文本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$("#btn2").click(function(){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$("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ol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").prepend("&lt;li&gt;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在开头添加列表项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&lt;/li&gt;");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这是另外一个段落。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ol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&lt;li&gt;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列表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1&lt;/li&gt;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&lt;li&gt;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列表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2&lt;/li&gt;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&lt;li&gt;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列表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3&lt;/li&gt;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ol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id="btn1"&gt;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添加文本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id="btn2"&gt;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添加列表项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79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637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添加元素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prepend()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方法在被选元素的开头插入内容。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3804356" y="2367004"/>
            <a:ext cx="73829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$(document).ready(function(){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$("#btn1").click(function(){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$("p").prepend("&lt;b&gt;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在开头追加文本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&lt;/b&gt;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$("#btn2").click(function(){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$("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ol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").prepend("&lt;li&gt;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在开头添加列表项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&lt;/li&gt;");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&lt;p&gt;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这是一个段落。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&lt;p&gt;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这是另外一个段落。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ol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&lt;li&gt;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列表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1&lt;/li&gt;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&lt;li&gt;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列表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2&lt;/li&gt;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&lt;li&gt;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列表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3&lt;/li&gt;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ol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&lt;button id="btn1"&gt;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添加文本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&lt;/button&gt;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&lt;button id="btn2"&gt;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添加列表项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&lt;/button&gt;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91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637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添加元素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append()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prepend()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方法添加若干新元素。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924444" y="2367004"/>
            <a:ext cx="102628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appendText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var txt1="&lt;p&gt;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&lt;/p&gt;";              //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标签创建文本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 txt2=$("&lt;p&gt;&lt;/p&gt;").text("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  //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创建文本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 txt3=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document.createElement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("p");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txt3.innerHTML="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";               //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DOM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创建文本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text with DOM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$("body").append(txt1,txt2,txt3);        //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追加新元素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onclick="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appendText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追加文本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4A505F-E8C1-402B-AD01-0DDC0FA4925C}"/>
              </a:ext>
            </a:extLst>
          </p:cNvPr>
          <p:cNvSpPr/>
          <p:nvPr/>
        </p:nvSpPr>
        <p:spPr>
          <a:xfrm>
            <a:off x="8325432" y="445535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&lt;!DOCTYPE html&gt;</a:t>
            </a:r>
          </a:p>
          <a:p>
            <a:r>
              <a:rPr lang="en-US" altLang="zh-CN" dirty="0"/>
              <a:t>&lt;html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&lt;head&gt;</a:t>
            </a:r>
          </a:p>
          <a:p>
            <a:r>
              <a:rPr lang="en-US" altLang="zh-CN" dirty="0"/>
              <a:t>    &lt;meta charset="UTF-8"&gt;</a:t>
            </a:r>
          </a:p>
          <a:p>
            <a:r>
              <a:rPr lang="en-US" altLang="zh-CN" dirty="0"/>
              <a:t>    &lt;title&gt;Title&lt;/title&gt;</a:t>
            </a:r>
          </a:p>
          <a:p>
            <a:r>
              <a:rPr lang="en-US" altLang="zh-CN" dirty="0"/>
              <a:t>    &lt;script </a:t>
            </a:r>
            <a:r>
              <a:rPr lang="en-US" altLang="zh-CN" dirty="0" err="1"/>
              <a:t>src</a:t>
            </a:r>
            <a:r>
              <a:rPr lang="en-US" altLang="zh-CN" dirty="0"/>
              <a:t>="jquery.min.js"&gt;&lt;/script&gt;</a:t>
            </a:r>
          </a:p>
          <a:p>
            <a:r>
              <a:rPr lang="en-US" altLang="zh-CN" dirty="0"/>
              <a:t>    &lt;script&gt;</a:t>
            </a:r>
          </a:p>
          <a:p>
            <a:r>
              <a:rPr lang="en-US" altLang="zh-CN" dirty="0"/>
              <a:t>      s1="&lt;h1&gt;VVVVVVVVVV&lt;/h1&gt;";</a:t>
            </a:r>
          </a:p>
          <a:p>
            <a:r>
              <a:rPr lang="en-US" altLang="zh-CN" dirty="0"/>
              <a:t>      s2="&lt;h1&gt;555555555&lt;/h1&gt;";</a:t>
            </a:r>
          </a:p>
          <a:p>
            <a:r>
              <a:rPr lang="en-US" altLang="zh-CN" dirty="0"/>
              <a:t>        $(document).ready(function () {</a:t>
            </a:r>
          </a:p>
          <a:p>
            <a:r>
              <a:rPr lang="en-US" altLang="zh-CN" dirty="0"/>
              <a:t>         $("#</a:t>
            </a:r>
            <a:r>
              <a:rPr lang="en-US" altLang="zh-CN" dirty="0" err="1"/>
              <a:t>btn</a:t>
            </a:r>
            <a:r>
              <a:rPr lang="en-US" altLang="zh-CN" dirty="0"/>
              <a:t>").click(function () {</a:t>
            </a:r>
          </a:p>
          <a:p>
            <a:r>
              <a:rPr lang="en-US" altLang="zh-CN" dirty="0"/>
              <a:t>           $("#p1").append(s1);</a:t>
            </a:r>
          </a:p>
          <a:p>
            <a:r>
              <a:rPr lang="en-US" altLang="zh-CN" dirty="0"/>
              <a:t>           $("#p2").append(s2);</a:t>
            </a:r>
          </a:p>
          <a:p>
            <a:r>
              <a:rPr lang="en-US" altLang="zh-CN" dirty="0"/>
              <a:t>         });</a:t>
            </a:r>
          </a:p>
          <a:p>
            <a:r>
              <a:rPr lang="en-US" altLang="zh-CN" dirty="0"/>
              <a:t>     })</a:t>
            </a:r>
          </a:p>
          <a:p>
            <a:r>
              <a:rPr lang="en-US" altLang="zh-CN" dirty="0"/>
              <a:t>    &lt;/script&gt;</a:t>
            </a:r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&lt;p id="p1"&gt;AAAAA&lt;/p&gt;</a:t>
            </a:r>
          </a:p>
          <a:p>
            <a:r>
              <a:rPr lang="en-US" altLang="zh-CN" dirty="0"/>
              <a:t>&lt;p id="p2"&gt;BBBBBB&lt;/p&gt;</a:t>
            </a:r>
          </a:p>
          <a:p>
            <a:r>
              <a:rPr lang="en-US" altLang="zh-CN" dirty="0"/>
              <a:t>&lt;button id="</a:t>
            </a:r>
            <a:r>
              <a:rPr lang="en-US" altLang="zh-CN" dirty="0" err="1"/>
              <a:t>btn</a:t>
            </a:r>
            <a:r>
              <a:rPr lang="en-US" altLang="zh-CN" dirty="0"/>
              <a:t>"&gt;OK&lt;/button&gt;</a:t>
            </a:r>
          </a:p>
          <a:p>
            <a:endParaRPr lang="en-US" altLang="zh-CN" dirty="0"/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8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131726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添加元素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after()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before()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方法添加若干新元素。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after()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before()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方法能够通过参数接收无限数量的新元素。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可以通过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text/HTML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JavaScript/DOM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来创建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959253" y="4141788"/>
            <a:ext cx="1026284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afterText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var txt1="&lt;b&gt;I &lt;/b&gt;";                    //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创建元素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 txt2=$("&lt;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&gt;").text("love ");     //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创建元素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 txt3=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document.createElement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("big");  //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DOM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创建元素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txt3.innerHTML="jQuery!";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$("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img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").after(txt1,txt2,txt3);          //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在图片后添加文本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img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="/images/logo2.png" 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onclick="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afterText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之后插入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0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71780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6.8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删除元素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如需删除元素和内容，一般可使用以下两个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方法：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remove()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删除被选元素（及其子元素）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empty()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从被选元素中删除子元素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334220" y="3429000"/>
            <a:ext cx="426092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$("#div1").remove();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style="height:100px;width:300px;border:1px solid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black;background-color:yellow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;"&gt;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中的一些文本。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这是在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这是在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中的另外一个段落。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7B49DB-5709-472B-817D-5172EED0F3D9}"/>
              </a:ext>
            </a:extLst>
          </p:cNvPr>
          <p:cNvSpPr/>
          <p:nvPr/>
        </p:nvSpPr>
        <p:spPr>
          <a:xfrm>
            <a:off x="6090676" y="3668495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$("#div1").empty();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style="height:100px;width:300px;border:1px solid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black;background-color:yellow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;"&gt;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中的一些文本。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这是在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中的一个段落。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这是在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中的另外一个段落。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div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73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71780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6.8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删除元素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过滤被删除的元素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remove()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方法也可接受一个参数，允许对被删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元素进行过滤。该参数可以是任何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选择器的语法。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1162756" y="3373645"/>
            <a:ext cx="985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$("p").remove(".italic");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class="italic"&gt;&lt;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这是另外一个段落。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class="italic"&gt;&lt;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这是另外一个段落。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移除所有 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class="italic"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CE098A-0957-4041-917D-9933AD320D62}"/>
              </a:ext>
            </a:extLst>
          </p:cNvPr>
          <p:cNvSpPr/>
          <p:nvPr/>
        </p:nvSpPr>
        <p:spPr>
          <a:xfrm>
            <a:off x="7518400" y="3399045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&lt;!DOCTYPE html&gt;</a:t>
            </a:r>
          </a:p>
          <a:p>
            <a:r>
              <a:rPr lang="en-US" altLang="zh-CN" dirty="0"/>
              <a:t>&lt;html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&lt;head&gt;</a:t>
            </a:r>
          </a:p>
          <a:p>
            <a:r>
              <a:rPr lang="en-US" altLang="zh-CN" dirty="0"/>
              <a:t>    &lt;meta charset="UTF-8"&gt;</a:t>
            </a:r>
          </a:p>
          <a:p>
            <a:r>
              <a:rPr lang="en-US" altLang="zh-CN" dirty="0"/>
              <a:t>    &lt;title&gt;Title&lt;/title&gt;</a:t>
            </a:r>
          </a:p>
          <a:p>
            <a:r>
              <a:rPr lang="en-US" altLang="zh-CN" dirty="0"/>
              <a:t>    &lt;script </a:t>
            </a:r>
            <a:r>
              <a:rPr lang="en-US" altLang="zh-CN" dirty="0" err="1"/>
              <a:t>src</a:t>
            </a:r>
            <a:r>
              <a:rPr lang="en-US" altLang="zh-CN" dirty="0"/>
              <a:t>="jquery.min.js"&gt;&lt;/script&gt;</a:t>
            </a:r>
          </a:p>
          <a:p>
            <a:r>
              <a:rPr lang="en-US" altLang="zh-CN" dirty="0"/>
              <a:t>    &lt;script&gt;</a:t>
            </a:r>
          </a:p>
          <a:p>
            <a:r>
              <a:rPr lang="en-US" altLang="zh-CN" dirty="0"/>
              <a:t>          s1="&lt;p&gt;6666666666666666666&lt;/p&gt;";</a:t>
            </a:r>
          </a:p>
          <a:p>
            <a:r>
              <a:rPr lang="en-US" altLang="zh-CN" dirty="0"/>
              <a:t>          s2=$("&lt;b&gt;&lt;/b&gt;").text("QQQ");</a:t>
            </a:r>
          </a:p>
          <a:p>
            <a:r>
              <a:rPr lang="en-US" altLang="zh-CN" dirty="0"/>
              <a:t>;        $(document).ready(function () {</a:t>
            </a:r>
          </a:p>
          <a:p>
            <a:r>
              <a:rPr lang="en-US" altLang="zh-CN" dirty="0"/>
              <a:t>         $("#</a:t>
            </a:r>
            <a:r>
              <a:rPr lang="en-US" altLang="zh-CN" dirty="0" err="1"/>
              <a:t>btn</a:t>
            </a:r>
            <a:r>
              <a:rPr lang="en-US" altLang="zh-CN" dirty="0"/>
              <a:t>").click(function () {</a:t>
            </a:r>
          </a:p>
          <a:p>
            <a:r>
              <a:rPr lang="en-US" altLang="zh-CN" dirty="0"/>
              <a:t>           $("p").remove("#p1");</a:t>
            </a:r>
          </a:p>
          <a:p>
            <a:endParaRPr lang="en-US" altLang="zh-CN" dirty="0"/>
          </a:p>
          <a:p>
            <a:r>
              <a:rPr lang="en-US" altLang="zh-CN" dirty="0"/>
              <a:t>         });</a:t>
            </a:r>
          </a:p>
          <a:p>
            <a:r>
              <a:rPr lang="en-US" altLang="zh-CN" dirty="0"/>
              <a:t>     })</a:t>
            </a:r>
          </a:p>
          <a:p>
            <a:r>
              <a:rPr lang="en-US" altLang="zh-CN" dirty="0"/>
              <a:t>    &lt;/script&gt;</a:t>
            </a:r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&lt;p &gt;BBBB&lt;/p&gt;</a:t>
            </a:r>
          </a:p>
          <a:p>
            <a:r>
              <a:rPr lang="en-US" altLang="zh-CN" dirty="0"/>
              <a:t>&lt;p id="p1"&gt;AAAAA&lt;/p&gt;</a:t>
            </a:r>
          </a:p>
          <a:p>
            <a:r>
              <a:rPr lang="en-US" altLang="zh-CN" dirty="0"/>
              <a:t>&lt;p id="p2"&gt;CCCCC&lt;/p&gt;</a:t>
            </a:r>
          </a:p>
          <a:p>
            <a:endParaRPr lang="en-US" altLang="zh-CN" dirty="0"/>
          </a:p>
          <a:p>
            <a:r>
              <a:rPr lang="en-US" altLang="zh-CN" dirty="0"/>
              <a:t>&lt;button id="</a:t>
            </a:r>
            <a:r>
              <a:rPr lang="en-US" altLang="zh-CN" dirty="0" err="1"/>
              <a:t>btn</a:t>
            </a:r>
            <a:r>
              <a:rPr lang="en-US" altLang="zh-CN" dirty="0"/>
              <a:t>"&gt;OK&lt;/button&gt;</a:t>
            </a:r>
          </a:p>
          <a:p>
            <a:endParaRPr lang="en-US" altLang="zh-CN" dirty="0"/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66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11527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6.9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获取并设置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 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拥有若干进行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操作的方法：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addClass()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向被选元素添加一个或多个类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removeClass()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从被选元素删除一个或多个类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toggleClass()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对被选元素进行添加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删除类的切换操作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设置或返回样式属性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807920" y="4248859"/>
            <a:ext cx="985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.important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font-weight:bold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font-size:xx-large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.blue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color:blue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22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9087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6.9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获取并设置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CSS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 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addClass()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方法，也可以在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addClass()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方法中规定多个类：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466513" y="2279089"/>
            <a:ext cx="9855200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$("h1,h2,p").addClass("blue");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$("div").addClass("important");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&lt;style type="text/css"&gt;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.important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font-weight:bold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font-size:xx-large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.blue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color:blue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&lt;/style&gt;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&lt;h1&gt;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1&lt;/h1&gt;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&lt;h2&gt;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2&lt;/h2&gt;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这是另外一个段落。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这是一些重要的文本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为元素添加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class&lt;/button&gt;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C38C01-3C09-4B0C-8E96-CC8C3AF06A5B}"/>
              </a:ext>
            </a:extLst>
          </p:cNvPr>
          <p:cNvSpPr/>
          <p:nvPr/>
        </p:nvSpPr>
        <p:spPr>
          <a:xfrm>
            <a:off x="5841395" y="2414160"/>
            <a:ext cx="6096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$("body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div:first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").addClass("important blue");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&lt;style type="text/css"&gt;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.important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font-weight:bold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font-size:xx-large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.blue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color:blue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&lt;/style&gt;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&lt;div id="div1"&gt;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这是一些文本。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&lt;div id="div2"&gt;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这是一些文本。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为第一个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元素添加类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E22167-25E6-4031-964F-CE906C5F9C6D}"/>
              </a:ext>
            </a:extLst>
          </p:cNvPr>
          <p:cNvSpPr/>
          <p:nvPr/>
        </p:nvSpPr>
        <p:spPr>
          <a:xfrm>
            <a:off x="9600595" y="2719379"/>
            <a:ext cx="6096000" cy="95102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&lt;!DOCTYPE html&gt;</a:t>
            </a:r>
          </a:p>
          <a:p>
            <a:r>
              <a:rPr lang="en-US" altLang="zh-CN" dirty="0"/>
              <a:t>&lt;html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&lt;head&gt;</a:t>
            </a:r>
          </a:p>
          <a:p>
            <a:r>
              <a:rPr lang="en-US" altLang="zh-CN" dirty="0"/>
              <a:t>    &lt;meta charset="UTF-8"&gt;</a:t>
            </a:r>
          </a:p>
          <a:p>
            <a:r>
              <a:rPr lang="en-US" altLang="zh-CN" dirty="0"/>
              <a:t>    &lt;title&gt;Title&lt;/title&gt;</a:t>
            </a:r>
          </a:p>
          <a:p>
            <a:r>
              <a:rPr lang="en-US" altLang="zh-CN" dirty="0"/>
              <a:t>    &lt;script </a:t>
            </a:r>
            <a:r>
              <a:rPr lang="en-US" altLang="zh-CN" dirty="0" err="1"/>
              <a:t>src</a:t>
            </a:r>
            <a:r>
              <a:rPr lang="en-US" altLang="zh-CN" dirty="0"/>
              <a:t>="jquery.min.js"&gt;&lt;/script&gt;</a:t>
            </a:r>
          </a:p>
          <a:p>
            <a:r>
              <a:rPr lang="en-US" altLang="zh-CN" dirty="0"/>
              <a:t>    &lt;style&gt;</a:t>
            </a:r>
          </a:p>
          <a:p>
            <a:r>
              <a:rPr lang="en-US" altLang="zh-CN" dirty="0"/>
              <a:t>       .p1{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color:blue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&lt;/style&gt;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&lt;script&gt;</a:t>
            </a:r>
          </a:p>
          <a:p>
            <a:endParaRPr lang="en-US" altLang="zh-CN" dirty="0"/>
          </a:p>
          <a:p>
            <a:r>
              <a:rPr lang="en-US" altLang="zh-CN" dirty="0"/>
              <a:t>;        $(document).ready(function () {</a:t>
            </a:r>
          </a:p>
          <a:p>
            <a:r>
              <a:rPr lang="en-US" altLang="zh-CN" dirty="0"/>
              <a:t>         $("#</a:t>
            </a:r>
            <a:r>
              <a:rPr lang="en-US" altLang="zh-CN" dirty="0" err="1"/>
              <a:t>btn</a:t>
            </a:r>
            <a:r>
              <a:rPr lang="en-US" altLang="zh-CN" dirty="0"/>
              <a:t>").click(function () {</a:t>
            </a:r>
          </a:p>
          <a:p>
            <a:r>
              <a:rPr lang="en-US" altLang="zh-CN" dirty="0"/>
              <a:t>           $("p").</a:t>
            </a:r>
            <a:r>
              <a:rPr lang="en-US" altLang="zh-CN" dirty="0" err="1"/>
              <a:t>addClass</a:t>
            </a:r>
            <a:r>
              <a:rPr lang="en-US" altLang="zh-CN" dirty="0"/>
              <a:t>("p1");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});</a:t>
            </a:r>
          </a:p>
          <a:p>
            <a:r>
              <a:rPr lang="en-US" altLang="zh-CN" dirty="0"/>
              <a:t>     })</a:t>
            </a:r>
          </a:p>
          <a:p>
            <a:r>
              <a:rPr lang="en-US" altLang="zh-CN" dirty="0"/>
              <a:t>    &lt;/script&gt;</a:t>
            </a:r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endParaRPr lang="en-US" altLang="zh-CN" dirty="0"/>
          </a:p>
          <a:p>
            <a:r>
              <a:rPr lang="en-US" altLang="zh-CN" dirty="0"/>
              <a:t>&lt;p&gt;AAAAA&lt;/p&gt;</a:t>
            </a:r>
          </a:p>
          <a:p>
            <a:r>
              <a:rPr lang="en-US" altLang="zh-CN" dirty="0"/>
              <a:t>&lt;p&gt;CCCCC&lt;/p&gt;</a:t>
            </a:r>
          </a:p>
          <a:p>
            <a:r>
              <a:rPr lang="en-US" altLang="zh-CN" dirty="0"/>
              <a:t>&lt;p &gt;EEEEE&lt;/p&gt;</a:t>
            </a:r>
          </a:p>
          <a:p>
            <a:r>
              <a:rPr lang="en-US" altLang="zh-CN" dirty="0"/>
              <a:t>&lt;button id="</a:t>
            </a:r>
            <a:r>
              <a:rPr lang="en-US" altLang="zh-CN" dirty="0" err="1"/>
              <a:t>btn</a:t>
            </a:r>
            <a:r>
              <a:rPr lang="en-US" altLang="zh-CN" dirty="0"/>
              <a:t>"&gt;OK&lt;/button&gt;</a:t>
            </a:r>
          </a:p>
          <a:p>
            <a:endParaRPr lang="en-US" altLang="zh-CN" dirty="0"/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74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74350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6.9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获取并设置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CSS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 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removeClass()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在不同的元素中删除指定的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924443" y="2771531"/>
            <a:ext cx="1072569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$("h1,h2,p").removeClass("blue");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&lt;style type="text/css"&gt;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.important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font-weight:bold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font-size:xx-large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.blue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color:blue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&lt;/style&gt;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&lt;h1 class="blue"&gt;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1&lt;/h1&gt;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&lt;h2 class="blue"&gt;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2&lt;/h2&gt;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class="blue"&gt;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class="important"&gt;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这是另外一个段落。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从元素中移除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14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61361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5.1DOM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hide()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show()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方法来隐藏和显示 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元素。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中非常重要的部分，就是操作 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的能力。</a:t>
            </a:r>
          </a:p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提供一系列与 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相关的方法，这使访问和操作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元素和属性变得很容易。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352C33-D6DF-420D-833A-D4906B4CB8C0}"/>
              </a:ext>
            </a:extLst>
          </p:cNvPr>
          <p:cNvSpPr/>
          <p:nvPr/>
        </p:nvSpPr>
        <p:spPr>
          <a:xfrm>
            <a:off x="2805610" y="424885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$("#hide").click(function(){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$("p").hide();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$("#show").click(function(){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$("p").show();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如果你点击“隐藏” 按钮，我将会消失。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id="hide"&gt;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隐藏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id="show"&gt;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5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42803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6.9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获取并设置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CSS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 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toggleClass()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924443" y="2414160"/>
            <a:ext cx="1072569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$("h1,h2,p").toggleClass("blue");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&lt;style type="text/css"&gt;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.blue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color:blue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&lt;/style&gt;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&lt;h1 class="blue"&gt;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1&lt;/h1&gt;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&lt;h2 class="blue"&gt;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2&lt;/h2&gt;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class="blue"&gt;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这是另外一个段落。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切换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1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12488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6.10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css()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方法设置或返回被选元素的一个或多个样式属性。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如需返回指定的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属性的值，请使用如下语法：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css("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propertyname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924443" y="3891487"/>
            <a:ext cx="10725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alert("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背景颜色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" + $("p").css("background-color"));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&lt;h2&gt;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这是一个标题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&lt;/h2&gt;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style="background-color:#ff0000"&gt;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style="background-color:#00ff00"&gt;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style="background-color:#0000ff"&gt;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返回第一个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background-color 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83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811953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6.10jQuery css()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 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如需设置指定的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属性，使用如下语法：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css("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propertyname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","value");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924443" y="3891487"/>
            <a:ext cx="107256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$("p").css("background-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color","yellow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&lt;h2&gt;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这是一个标题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&lt;/h2&gt;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style="background-color:#ff0000"&gt;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style="background-color:#00ff00"&gt;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style="background-color:#0000ff"&gt;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background-color 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94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3072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6.10jQuery css()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 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如需设置多个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属性，请使用如下语法：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css({"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propertyname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":"value","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propertyname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":"value",...});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B49EC-0560-446C-A15E-AAFD529CAD32}"/>
              </a:ext>
            </a:extLst>
          </p:cNvPr>
          <p:cNvSpPr/>
          <p:nvPr/>
        </p:nvSpPr>
        <p:spPr>
          <a:xfrm>
            <a:off x="1026043" y="3146420"/>
            <a:ext cx="107256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$("p").css({"background-color":"yellow","font-size":"200%"});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&lt;h2&gt;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这是一个标题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&lt;/h2&gt;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style="background-color:#ff0000"&gt;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style="background-color:#00ff00"&gt;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style="background-color:#0000ff"&gt;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元素设置多个样式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24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3209340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6.11jQuery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尺寸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尺寸方法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width()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height()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innerWidth()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innerHeight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outerWidth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outerHeight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73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32093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6.11jQuery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尺寸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尺寸方法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D1EDC1-7497-47CA-8B8A-4B733E56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87" y="2396826"/>
            <a:ext cx="6264805" cy="43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5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93413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6.11jQuery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尺寸 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width()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height()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width()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方法设置或返回元素的宽度（不包括内边距、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边框或外边距）。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height()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方法设置或返回元素的高度（不包括内边距、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边框或外边距）。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BE27E8-6ADF-45DA-8C48-FB57C584AADB}"/>
              </a:ext>
            </a:extLst>
          </p:cNvPr>
          <p:cNvSpPr/>
          <p:nvPr/>
        </p:nvSpPr>
        <p:spPr>
          <a:xfrm>
            <a:off x="4368800" y="3835402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var txt="";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txt+="div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的宽度是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" + $("#div1").width() + "&lt;/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&gt;";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txt+="div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的高度是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" + $("#div1").height();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$("#div1").html(txt);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style="height:100px;width:300px;padding:10px;margin:3px;border:1px solid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blue;background-color:lightblue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;"&gt;&lt;/div&gt;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元素的尺寸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&lt;p&gt;width() -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返回元素的宽度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&lt;p&gt;height() -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返回元素的高度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980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7016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6.12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innerWidth()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innerHeight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innerWidth()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方法返回元素的宽度（包括内边距）。</a:t>
            </a:r>
          </a:p>
          <a:p>
            <a:pPr lvl="0"/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innerHeight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方法返回元素的高度（包括内边距）。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BE27E8-6ADF-45DA-8C48-FB57C584AADB}"/>
              </a:ext>
            </a:extLst>
          </p:cNvPr>
          <p:cNvSpPr/>
          <p:nvPr/>
        </p:nvSpPr>
        <p:spPr>
          <a:xfrm>
            <a:off x="2302933" y="2906602"/>
            <a:ext cx="896462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var txt="";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txt+="div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宽度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" + $("#div1").width() + "&lt;/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&gt;";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txt+="div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高度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" + $("#div1").height() + "&lt;/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&gt;";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txt+="div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宽度，包含内边距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" + $("#div1").innerWidth() + "&lt;/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&gt;";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txt+="div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高度，包含内边距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" + $("#div1").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innerHeight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$("#div1").html(txt);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style="height:100px;width:300px;padding:10px;margin:3px;border:1px solid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blue;background-color:lightblue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;"&gt;&lt;/div&gt;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元素的尺寸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&lt;p&gt;innerWidth() -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返回元素的宽度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包含内边距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innerHeight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 -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返回元素的高度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包含内边距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45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9840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6.13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outerWidth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outerHeight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outerWidth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方法返回元素的宽度（包括内边距和边框）。</a:t>
            </a:r>
          </a:p>
          <a:p>
            <a:pPr lvl="0"/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outerHeight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方法返回元素的高度（包括内边距和边框）。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BE27E8-6ADF-45DA-8C48-FB57C584AADB}"/>
              </a:ext>
            </a:extLst>
          </p:cNvPr>
          <p:cNvSpPr/>
          <p:nvPr/>
        </p:nvSpPr>
        <p:spPr>
          <a:xfrm>
            <a:off x="2302933" y="2906602"/>
            <a:ext cx="896462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var txt="";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txt+="div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宽度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" + $("#div1").width() + "&lt;/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&gt;";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txt+="div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高度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" + $("#div1").height() + "&lt;/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&gt;";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txt+="div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宽度，包含内边距和边框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" + $("#div1").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outerWidth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 + "&lt;/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&gt;";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txt+="div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高度，包含内边距和边框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" + $("#div1").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outerHeight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$("#div1").html(txt);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style="height:100px;width:300px;padding:10px;margin:3px;border:1px solid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blue;background-color:lightblue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;"&gt;&lt;/div&gt;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元素的尺寸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outerWidth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 -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返回元素的宽度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包含内边距和边框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outerHeight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 -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返回元素的高度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包含内边距和边框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60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86868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5.2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获得内容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text()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使用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hide()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show()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方法来隐藏和显示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HTML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中非常重要的部分，就是操作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DOM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的能力。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提供一系列与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DOM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相关的方法，这使访问和操作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元素和属性变得很容易。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设置或返回所选元素的文本内容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设置或返回所选元素的内容（包括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标记）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设置或返回表单字段的值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45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7032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5.2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获得内容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 text()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html()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以及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val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()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333D1F-F50F-4A5B-8003-E0760135F6BD}"/>
              </a:ext>
            </a:extLst>
          </p:cNvPr>
          <p:cNvSpPr/>
          <p:nvPr/>
        </p:nvSpPr>
        <p:spPr>
          <a:xfrm>
            <a:off x="564444" y="192171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$("#btn1").click(function(){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alert("Text: " + $("#test").text());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$("#btn2").click(function(){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alert("HTML: " + $("#test").html());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 id="test"&gt;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这是段落中的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粗体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&lt;/b&gt;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文本。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id="btn1"&gt;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显示文本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id="btn2"&gt;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HTML&lt;/button&gt;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553909-1C33-4929-B834-4BD91DE34A6F}"/>
              </a:ext>
            </a:extLst>
          </p:cNvPr>
          <p:cNvSpPr/>
          <p:nvPr/>
        </p:nvSpPr>
        <p:spPr>
          <a:xfrm>
            <a:off x="6197600" y="233721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alert("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" + $("#test").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名称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&lt;input type=“text” id=“test” value=“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吉林动画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"&gt;&lt;/p&gt;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显示值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50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66718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5.3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获取属性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方法用于获取属性值。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2C3746-6CCD-40AD-95F6-7F3CE1EC966F}"/>
              </a:ext>
            </a:extLst>
          </p:cNvPr>
          <p:cNvSpPr/>
          <p:nvPr/>
        </p:nvSpPr>
        <p:spPr>
          <a:xfrm>
            <a:off x="2562578" y="2504996"/>
            <a:ext cx="88108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alert($("#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runoob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attr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&lt;p&gt;&lt;a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=“//www.runoob.com” id=“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runoob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”&gt;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吉林动画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&lt;/a&gt;&lt;/p&gt;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显示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属性的值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61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86868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5.4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设置内容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text()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设置或返回所选元素的文本内容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设置或返回所选元素的内容（包括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标记）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设置或返回表单字段的值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2C3746-6CCD-40AD-95F6-7F3CE1EC966F}"/>
              </a:ext>
            </a:extLst>
          </p:cNvPr>
          <p:cNvSpPr/>
          <p:nvPr/>
        </p:nvSpPr>
        <p:spPr>
          <a:xfrm>
            <a:off x="2467351" y="3399045"/>
            <a:ext cx="881085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$("#btn1").click(function(){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$("#test1").text("Hello world!");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$("#btn2").click(function(){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$("#test2").html("&lt;b&gt;Hello world!&lt;/b&gt;");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$("#btn3").click(function(){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$("#test3").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("RUNOOB");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id="test1"&gt;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id="test2"&gt;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这是另外一个段落。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输入框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&lt;input type="text" id="test3" value="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菜鸟教程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id="btn1"&gt;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设置文本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id="btn2"&gt;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id="btn3"&gt;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设置值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96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44388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5.5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text()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的回调函数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回调函数有两个参数：被选元素列表中当前元素的下标，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以及原始（旧的）值。然后以函数新值返回您希望使用的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2C3746-6CCD-40AD-95F6-7F3CE1EC966F}"/>
              </a:ext>
            </a:extLst>
          </p:cNvPr>
          <p:cNvSpPr/>
          <p:nvPr/>
        </p:nvSpPr>
        <p:spPr>
          <a:xfrm>
            <a:off x="2467351" y="3399045"/>
            <a:ext cx="881085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$("#btn1").click(function(){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$("#test1").text(function(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i,origText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return "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旧文本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" +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origText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"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新文本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Hello world! (index: " +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")";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$("#btn2").click(function(){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$("#test2").html(function(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i,origText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return "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旧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html: " +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origText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"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html: Hello &lt;b&gt;world!&lt;/b&gt; (index: " +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")";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id="test1"&gt;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这是一个有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粗体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&lt;/b&gt;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字的段落。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id="test2"&gt;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这是另外一个有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粗体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&lt;/b&gt;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字的段落。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id="btn1"&gt;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 新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旧 文本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id="btn2"&gt;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 新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旧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38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11169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6.5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设置属性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方法也用于设置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改变属性值，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方法也允许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同时设置多个属性。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2C3746-6CCD-40AD-95F6-7F3CE1EC966F}"/>
              </a:ext>
            </a:extLst>
          </p:cNvPr>
          <p:cNvSpPr/>
          <p:nvPr/>
        </p:nvSpPr>
        <p:spPr>
          <a:xfrm>
            <a:off x="424062" y="2906602"/>
            <a:ext cx="75233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runoob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","http://www.jlai.com/jquery");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&lt;p&gt;&lt;a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=“//www.jlai.com” id=“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runoob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吉林动画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&lt;/a&gt;&lt;/p&gt;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点击按钮修改后，可以点击链接查看链接地址是否变化。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34A1E8-C69B-4F5D-A99D-1514322F8F37}"/>
              </a:ext>
            </a:extLst>
          </p:cNvPr>
          <p:cNvSpPr/>
          <p:nvPr/>
        </p:nvSpPr>
        <p:spPr>
          <a:xfrm>
            <a:off x="7540978" y="297561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$("#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runoob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attr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 : "http://www.jlai.com/jquery",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"title" : "jQuery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//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通过修改的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title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值来修改链接名称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title =  $("#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runoob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attr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('title');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$("#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runoob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").html(title);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&lt;p&gt;&lt;a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="//www.jlai.com" id="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runoob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菜鸟教程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&lt;/a&gt;&lt;/p&gt;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修改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title&lt;/button&gt;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点击按钮修改后，可以查看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title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是否变化。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99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118588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6.6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的回调函数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，也提供回调函数。回调函数有两个参数：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被选元素列表中当前元素的下标，以及原始（旧的）值。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然后以函数新值返回希望使用的字符串。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2C3746-6CCD-40AD-95F6-7F3CE1EC966F}"/>
              </a:ext>
            </a:extLst>
          </p:cNvPr>
          <p:cNvSpPr/>
          <p:nvPr/>
        </p:nvSpPr>
        <p:spPr>
          <a:xfrm>
            <a:off x="1710996" y="3429000"/>
            <a:ext cx="75233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runoob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", function(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origValue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return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origValue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"/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&lt;p&gt;&lt;a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=“//www.runoob.com” id=“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runoob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吉林动画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&lt;/a&gt;&lt;/p&gt;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点击按钮修改后，可以点击链接查看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href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属性是否变化。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938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3186</TotalTime>
  <Words>4166</Words>
  <Application>Microsoft Office PowerPoint</Application>
  <PresentationFormat>宽屏</PresentationFormat>
  <Paragraphs>776</Paragraphs>
  <Slides>28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黑体</vt:lpstr>
      <vt:lpstr>微软雅黑</vt:lpstr>
      <vt:lpstr>微软雅黑 Light</vt:lpstr>
      <vt:lpstr>Arial</vt:lpstr>
      <vt:lpstr>Bodoni MT Black</vt:lpstr>
      <vt:lpstr>Calisto MT</vt:lpstr>
      <vt:lpstr>Wingdings</vt:lpstr>
      <vt:lpstr>Wingdings 2</vt:lpstr>
      <vt:lpstr>石板</vt:lpstr>
      <vt:lpstr>jQuery程序设计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  <vt:lpstr>第五节 jQuery效果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JAVA程序设计基础</dc:title>
  <dc:creator>wkpc</dc:creator>
  <cp:lastModifiedBy>wkpc</cp:lastModifiedBy>
  <cp:revision>364</cp:revision>
  <dcterms:created xsi:type="dcterms:W3CDTF">2018-08-13T01:11:38Z</dcterms:created>
  <dcterms:modified xsi:type="dcterms:W3CDTF">2019-09-20T08:43:51Z</dcterms:modified>
</cp:coreProperties>
</file>