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58" r:id="rId9"/>
    <p:sldId id="274" r:id="rId10"/>
    <p:sldId id="275" r:id="rId11"/>
    <p:sldId id="276" r:id="rId12"/>
    <p:sldId id="260" r:id="rId13"/>
    <p:sldId id="261" r:id="rId14"/>
    <p:sldId id="263" r:id="rId15"/>
    <p:sldId id="262" r:id="rId16"/>
    <p:sldId id="264" r:id="rId17"/>
    <p:sldId id="265" r:id="rId18"/>
    <p:sldId id="266" r:id="rId19"/>
    <p:sldId id="277" r:id="rId20"/>
    <p:sldId id="267" r:id="rId21"/>
    <p:sldId id="27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0" y="-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23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30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65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9063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9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302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306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988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45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42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00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66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6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82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81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83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DCD1-86F9-41C6-8E2A-BC6FEAD0A707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98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44DCD1-86F9-41C6-8E2A-BC6FEAD0A707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231774-8B05-4F8A-95EB-17436ED0D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13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Bodoni MT Black" panose="02070A03080606020203" pitchFamily="18" charset="0"/>
                <a:ea typeface="华文琥珀" panose="02010800040101010101" pitchFamily="2" charset="-122"/>
              </a:rPr>
              <a:t>JavaScript</a:t>
            </a:r>
            <a:r>
              <a:rPr lang="zh-CN" altLang="en-US" dirty="0">
                <a:latin typeface="Bodoni MT Black" panose="02070A03080606020203" pitchFamily="18" charset="0"/>
                <a:ea typeface="华文琥珀" panose="02010800040101010101" pitchFamily="2" charset="-122"/>
              </a:rPr>
              <a:t>程序设计基础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0693" y="5192966"/>
            <a:ext cx="9440034" cy="1049867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Bodoni MT Black" panose="02070A03080606020203" pitchFamily="18" charset="0"/>
                <a:ea typeface="华文琥珀" panose="02010800040101010101" pitchFamily="2" charset="-122"/>
                <a:cs typeface="Trebuchet MS"/>
              </a:rPr>
              <a:t>主讲：魏凯</a:t>
            </a:r>
          </a:p>
        </p:txBody>
      </p:sp>
    </p:spTree>
    <p:extLst>
      <p:ext uri="{BB962C8B-B14F-4D97-AF65-F5344CB8AC3E}">
        <p14:creationId xmlns:p14="http://schemas.microsoft.com/office/powerpoint/2010/main" val="1727785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Bodoni MT Black" panose="02070A03080606020203" pitchFamily="18" charset="0"/>
                <a:ea typeface="华文琥珀" panose="02010800040101010101" pitchFamily="2" charset="-122"/>
              </a:rPr>
              <a:t>第六节  表单验证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5" y="1580050"/>
            <a:ext cx="11832958" cy="512555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表单验证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FC24D5-93AE-480C-9057-15083016684E}"/>
              </a:ext>
            </a:extLst>
          </p:cNvPr>
          <p:cNvSpPr/>
          <p:nvPr/>
        </p:nvSpPr>
        <p:spPr>
          <a:xfrm>
            <a:off x="291183" y="2056686"/>
            <a:ext cx="72691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&lt;script&gt;</a:t>
            </a:r>
          </a:p>
          <a:p>
            <a:r>
              <a:rPr lang="en-US" altLang="zh-CN" dirty="0"/>
              <a:t>        function f1() {</a:t>
            </a:r>
          </a:p>
          <a:p>
            <a:r>
              <a:rPr lang="en-US" altLang="zh-CN" dirty="0"/>
              <a:t>           alert(</a:t>
            </a:r>
            <a:r>
              <a:rPr lang="en-US" altLang="zh-CN" dirty="0" err="1"/>
              <a:t>document</a:t>
            </a:r>
            <a:r>
              <a:rPr lang="en-US" altLang="zh-CN" dirty="0" err="1">
                <a:solidFill>
                  <a:srgbClr val="FFFF00"/>
                </a:solidFill>
              </a:rPr>
              <a:t>.forms</a:t>
            </a:r>
            <a:r>
              <a:rPr lang="en-US" altLang="zh-CN" dirty="0">
                <a:solidFill>
                  <a:srgbClr val="FFFF00"/>
                </a:solidFill>
              </a:rPr>
              <a:t>[0].</a:t>
            </a:r>
            <a:r>
              <a:rPr lang="en-US" altLang="zh-CN" dirty="0" err="1">
                <a:solidFill>
                  <a:srgbClr val="FFFF00"/>
                </a:solidFill>
              </a:rPr>
              <a:t>name</a:t>
            </a:r>
            <a:r>
              <a:rPr lang="en-US" altLang="zh-CN" dirty="0" err="1"/>
              <a:t>+document.forms</a:t>
            </a:r>
            <a:r>
              <a:rPr lang="en-US" altLang="zh-CN" dirty="0">
                <a:solidFill>
                  <a:srgbClr val="FFFF00"/>
                </a:solidFill>
              </a:rPr>
              <a:t>["fo2"].name</a:t>
            </a:r>
            <a:r>
              <a:rPr lang="en-US" altLang="zh-CN" dirty="0"/>
              <a:t>);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&lt;/script&gt;</a:t>
            </a:r>
          </a:p>
          <a:p>
            <a:endParaRPr lang="en-US" altLang="zh-CN" dirty="0"/>
          </a:p>
          <a:p>
            <a:r>
              <a:rPr lang="en-US" altLang="zh-CN" dirty="0"/>
              <a:t>&lt;/head&gt;</a:t>
            </a:r>
          </a:p>
          <a:p>
            <a:r>
              <a:rPr lang="en-US" altLang="zh-CN" dirty="0"/>
              <a:t>&lt;body&gt;</a:t>
            </a:r>
          </a:p>
          <a:p>
            <a:r>
              <a:rPr lang="en-US" altLang="zh-CN" dirty="0"/>
              <a:t>&lt;form name="fo1"&gt;</a:t>
            </a:r>
          </a:p>
          <a:p>
            <a:r>
              <a:rPr lang="en-US" altLang="zh-CN" dirty="0"/>
              <a:t>&lt;/form&gt;</a:t>
            </a:r>
          </a:p>
          <a:p>
            <a:r>
              <a:rPr lang="en-US" altLang="zh-CN" dirty="0"/>
              <a:t>&lt;form name="fo2"&gt;</a:t>
            </a:r>
          </a:p>
          <a:p>
            <a:r>
              <a:rPr lang="en-US" altLang="zh-CN" dirty="0"/>
              <a:t>&lt;/form&gt;</a:t>
            </a:r>
          </a:p>
          <a:p>
            <a:r>
              <a:rPr lang="en-US" altLang="zh-CN" dirty="0"/>
              <a:t>&lt;button onclick="f1()"&gt;OK&lt;/button&gt;</a:t>
            </a:r>
          </a:p>
          <a:p>
            <a:r>
              <a:rPr lang="en-US" altLang="zh-CN" dirty="0"/>
              <a:t>&lt;/body&gt;</a:t>
            </a:r>
          </a:p>
          <a:p>
            <a:endParaRPr lang="en-US" altLang="zh-CN" dirty="0"/>
          </a:p>
          <a:p>
            <a:r>
              <a:rPr lang="en-US" altLang="zh-CN" dirty="0"/>
              <a:t>&lt;/html&gt;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868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Bodoni MT Black" panose="02070A03080606020203" pitchFamily="18" charset="0"/>
                <a:ea typeface="华文琥珀" panose="02010800040101010101" pitchFamily="2" charset="-122"/>
              </a:rPr>
              <a:t>第六节  表单验证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5" y="1580050"/>
            <a:ext cx="11832958" cy="512555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表单验证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FC24D5-93AE-480C-9057-15083016684E}"/>
              </a:ext>
            </a:extLst>
          </p:cNvPr>
          <p:cNvSpPr/>
          <p:nvPr/>
        </p:nvSpPr>
        <p:spPr>
          <a:xfrm>
            <a:off x="800231" y="2160381"/>
            <a:ext cx="1173741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方正舒体" panose="02010601030101010101" pitchFamily="2" charset="-122"/>
                <a:cs typeface="+mn-cs"/>
              </a:rPr>
              <a:t> </a:t>
            </a:r>
            <a:r>
              <a:rPr lang="en-US" altLang="zh-CN" dirty="0">
                <a:solidFill>
                  <a:prstClr val="white"/>
                </a:solidFill>
              </a:rPr>
              <a:t> &lt;script&gt;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</a:rPr>
              <a:t>        function f1() 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</a:rPr>
              <a:t>           alert(</a:t>
            </a:r>
            <a:r>
              <a:rPr lang="en-US" altLang="zh-CN" dirty="0" err="1">
                <a:solidFill>
                  <a:prstClr val="white"/>
                </a:solidFill>
              </a:rPr>
              <a:t>document.</a:t>
            </a:r>
            <a:r>
              <a:rPr lang="en-US" altLang="zh-CN" dirty="0" err="1">
                <a:solidFill>
                  <a:srgbClr val="FFFF00"/>
                </a:solidFill>
              </a:rPr>
              <a:t>forms</a:t>
            </a:r>
            <a:r>
              <a:rPr lang="en-US" altLang="zh-CN" dirty="0">
                <a:solidFill>
                  <a:srgbClr val="FFFF00"/>
                </a:solidFill>
              </a:rPr>
              <a:t>["fo1"]["username"].value</a:t>
            </a:r>
            <a:r>
              <a:rPr lang="en-US" altLang="zh-CN" dirty="0">
                <a:solidFill>
                  <a:prstClr val="white"/>
                </a:solidFill>
              </a:rPr>
              <a:t>+" "+</a:t>
            </a:r>
            <a:r>
              <a:rPr lang="en-US" altLang="zh-CN" dirty="0" err="1">
                <a:solidFill>
                  <a:prstClr val="white"/>
                </a:solidFill>
              </a:rPr>
              <a:t>document.</a:t>
            </a:r>
            <a:r>
              <a:rPr lang="en-US" altLang="zh-CN" dirty="0" err="1">
                <a:solidFill>
                  <a:srgbClr val="FFFF00"/>
                </a:solidFill>
              </a:rPr>
              <a:t>forms</a:t>
            </a:r>
            <a:r>
              <a:rPr lang="en-US" altLang="zh-CN" dirty="0">
                <a:solidFill>
                  <a:srgbClr val="FFFF00"/>
                </a:solidFill>
              </a:rPr>
              <a:t>["fo1"]["sex"].value);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</a:rPr>
              <a:t>        }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</a:rPr>
              <a:t>    &lt;/script&gt;</a:t>
            </a:r>
          </a:p>
          <a:p>
            <a:pPr lvl="0"/>
            <a:endParaRPr lang="en-US" altLang="zh-CN" dirty="0">
              <a:solidFill>
                <a:prstClr val="white"/>
              </a:solidFill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</a:rPr>
              <a:t>&lt;/head&gt;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</a:rPr>
              <a:t>&lt;body&gt;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</a:rPr>
              <a:t>&lt;form name="fo1"&gt;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</a:rPr>
              <a:t>  name&lt;input type="text" name="username"&gt;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</a:rPr>
              <a:t>  sex&lt;input type="text" name="sex"&gt;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</a:rPr>
              <a:t>&lt;/form&gt;</a:t>
            </a:r>
          </a:p>
          <a:p>
            <a:pPr lvl="0"/>
            <a:endParaRPr lang="en-US" altLang="zh-CN" dirty="0">
              <a:solidFill>
                <a:prstClr val="white"/>
              </a:solidFill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</a:rPr>
              <a:t>&lt;button onclick="f1()"&gt;OK&lt;/button&gt;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</a:rPr>
              <a:t>&lt;/body&gt;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方正舒体" panose="02010601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747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Bodoni MT Black" panose="02070A03080606020203" pitchFamily="18" charset="0"/>
                <a:ea typeface="华文琥珀" panose="02010800040101010101" pitchFamily="2" charset="-122"/>
              </a:rPr>
              <a:t>第六节  表单验证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5" y="1580050"/>
            <a:ext cx="11832958" cy="512555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表单验证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90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JavaScript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常用于对输入数字的验证：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00BAA2A-6494-4826-A761-43F1E6609069}"/>
              </a:ext>
            </a:extLst>
          </p:cNvPr>
          <p:cNvSpPr/>
          <p:nvPr/>
        </p:nvSpPr>
        <p:spPr>
          <a:xfrm>
            <a:off x="730244" y="2550500"/>
            <a:ext cx="1201650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&lt;body&gt;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&lt;h1&gt;JavaScript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验证输入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&lt;/h1&gt;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&lt;p&gt;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请输入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到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之间的数字：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&lt;/p&gt;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&lt;input id="numb"&gt;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&lt;button type="button" onclick="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myFunction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()"&gt;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提交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&lt;/button&gt;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&lt;p id="demo"&gt;&lt;/p&gt;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&lt;script&gt;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myFunction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var x, text;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//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获取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id="numb"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的值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document.getElementById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("numb").value;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//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如果输入的值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不是数字或者小于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或者大于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，则提示错误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Not a Number or less than one or greater than 10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if 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isNaN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(x) || x &lt; 1 || x &gt; 10) {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text = "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输入错误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";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} else {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text = "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输入正确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";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document.getElementById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("demo").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innerHTML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= text;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&lt;/script&gt;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&lt;/body&gt;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3838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Bodoni MT Black" panose="02070A03080606020203" pitchFamily="18" charset="0"/>
                <a:ea typeface="华文琥珀" panose="02010800040101010101" pitchFamily="2" charset="-122"/>
              </a:rPr>
              <a:t>第六节  表单验证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5" y="1580050"/>
            <a:ext cx="11832958" cy="512555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验证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API</a:t>
            </a:r>
          </a:p>
          <a:p>
            <a:pPr marL="3690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7B69F83-75AB-4023-A578-82BA92091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669987"/>
              </p:ext>
            </p:extLst>
          </p:nvPr>
        </p:nvGraphicFramePr>
        <p:xfrm>
          <a:off x="231742" y="2395573"/>
          <a:ext cx="11717867" cy="2489437"/>
        </p:xfrm>
        <a:graphic>
          <a:graphicData uri="http://schemas.openxmlformats.org/drawingml/2006/table">
            <a:tbl>
              <a:tblPr/>
              <a:tblGrid>
                <a:gridCol w="2269067">
                  <a:extLst>
                    <a:ext uri="{9D8B030D-6E8A-4147-A177-3AD203B41FA5}">
                      <a16:colId xmlns:a16="http://schemas.microsoft.com/office/drawing/2014/main" val="3583865506"/>
                    </a:ext>
                  </a:extLst>
                </a:gridCol>
                <a:gridCol w="9448800">
                  <a:extLst>
                    <a:ext uri="{9D8B030D-6E8A-4147-A177-3AD203B41FA5}">
                      <a16:colId xmlns:a16="http://schemas.microsoft.com/office/drawing/2014/main" val="3383442079"/>
                    </a:ext>
                  </a:extLst>
                </a:gridCol>
              </a:tblGrid>
              <a:tr h="46523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验证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DOM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方法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575" marR="28575" marT="28575" marB="28575">
                    <a:lnL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Description</a:t>
                      </a:r>
                    </a:p>
                  </a:txBody>
                  <a:tcPr marL="28575" marR="28575" marT="28575" marB="28575">
                    <a:lnL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691654"/>
                  </a:ext>
                </a:extLst>
              </a:tr>
              <a:tr h="57218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checkValidity()</a:t>
                      </a:r>
                    </a:p>
                  </a:txBody>
                  <a:tcPr marL="47625" marR="47625" marT="66675" marB="66675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如果 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input 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元素中的数据是合法的返回 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true，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否则返回 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false。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检查元素是否有任何输入约束条件，并且检查值是否符合约束条件。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25" marR="47625" marT="66675" marB="66675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302248"/>
                  </a:ext>
                </a:extLst>
              </a:tr>
              <a:tr h="1342217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setCustomValidity()</a:t>
                      </a:r>
                    </a:p>
                  </a:txBody>
                  <a:tcPr marL="47625" marR="47625" marT="66675" marB="66675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 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input 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元素的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validationMessage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属性，用于自定义错误提示信息的方法。</a:t>
                      </a:r>
                    </a:p>
                    <a:p>
                      <a:pPr fontAlgn="t" latinLnBrk="1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使用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setCustomValidity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设置了自定义提示后，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validity.customError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就会变成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true，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则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checkValidity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总是会返回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false。</a:t>
                      </a:r>
                      <a:endParaRPr lang="zh-CN" altLang="en-US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25" marR="47625" marT="66675" marB="66675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719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699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Bodoni MT Black" panose="02070A03080606020203" pitchFamily="18" charset="0"/>
                <a:ea typeface="华文琥珀" panose="02010800040101010101" pitchFamily="2" charset="-122"/>
              </a:rPr>
              <a:t>第六节  表单验证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5" y="1580050"/>
            <a:ext cx="11832958" cy="512555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6.2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约束验证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DOM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CE4F4AE-735E-4482-B8CA-1CB11CC2B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301508"/>
              </p:ext>
            </p:extLst>
          </p:nvPr>
        </p:nvGraphicFramePr>
        <p:xfrm>
          <a:off x="654756" y="2550500"/>
          <a:ext cx="10353762" cy="1554480"/>
        </p:xfrm>
        <a:graphic>
          <a:graphicData uri="http://schemas.openxmlformats.org/drawingml/2006/table">
            <a:tbl>
              <a:tblPr/>
              <a:tblGrid>
                <a:gridCol w="2498520">
                  <a:extLst>
                    <a:ext uri="{9D8B030D-6E8A-4147-A177-3AD203B41FA5}">
                      <a16:colId xmlns:a16="http://schemas.microsoft.com/office/drawing/2014/main" val="2337853978"/>
                    </a:ext>
                  </a:extLst>
                </a:gridCol>
                <a:gridCol w="7855242">
                  <a:extLst>
                    <a:ext uri="{9D8B030D-6E8A-4147-A177-3AD203B41FA5}">
                      <a16:colId xmlns:a16="http://schemas.microsoft.com/office/drawing/2014/main" val="2042517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DOM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</a:t>
                      </a:r>
                    </a:p>
                  </a:txBody>
                  <a:tcPr marL="28575" marR="28575" marT="28575" marB="28575">
                    <a:lnL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 marL="28575" marR="28575" marT="28575" marB="28575">
                    <a:lnL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582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validity</a:t>
                      </a:r>
                    </a:p>
                  </a:txBody>
                  <a:tcPr marL="47625" marR="47625" marT="66675" marB="66675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布尔属性值，返回 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input 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输入值是否合法</a:t>
                      </a:r>
                    </a:p>
                  </a:txBody>
                  <a:tcPr marL="47625" marR="47625" marT="66675" marB="66675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298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validationMessage</a:t>
                      </a:r>
                    </a:p>
                  </a:txBody>
                  <a:tcPr marL="47625" marR="47625" marT="66675" marB="66675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浏览器错误提示信息</a:t>
                      </a:r>
                    </a:p>
                  </a:txBody>
                  <a:tcPr marL="47625" marR="47625" marT="66675" marB="66675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380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willValidate</a:t>
                      </a:r>
                    </a:p>
                  </a:txBody>
                  <a:tcPr marL="47625" marR="47625" marT="66675" marB="66675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指定 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input 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是否需要验证</a:t>
                      </a:r>
                    </a:p>
                  </a:txBody>
                  <a:tcPr marL="47625" marR="47625" marT="66675" marB="66675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654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59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Bodoni MT Black" panose="02070A03080606020203" pitchFamily="18" charset="0"/>
                <a:ea typeface="华文琥珀" panose="02010800040101010101" pitchFamily="2" charset="-122"/>
              </a:rPr>
              <a:t>第六节  表单验证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5" y="1580050"/>
            <a:ext cx="11832958" cy="512555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验证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API</a:t>
            </a:r>
          </a:p>
          <a:p>
            <a:pPr marL="3690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CE83D0-8986-4D52-99D3-6C91EF3BD32E}"/>
              </a:ext>
            </a:extLst>
          </p:cNvPr>
          <p:cNvSpPr/>
          <p:nvPr/>
        </p:nvSpPr>
        <p:spPr>
          <a:xfrm>
            <a:off x="293512" y="1810816"/>
            <a:ext cx="1204524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&lt;body&gt;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&lt;p&gt;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输入数字并点击验证按钮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:&lt;/p&gt;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&lt;input id=“id1” type=“number” </a:t>
            </a:r>
            <a:r>
              <a:rPr lang="en-US" altLang="zh-CN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min=“100” max=“300” required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&gt;//</a:t>
            </a:r>
            <a:r>
              <a:rPr lang="zh-CN" altLang="en-US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约束条件</a:t>
            </a:r>
            <a:endParaRPr lang="en-US" altLang="zh-CN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&lt;button onclick="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myFunction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()"&gt;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验证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&lt;/button&gt;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&lt;p&gt;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如果输入的数字小于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100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或大于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300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，会提示错误信息。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&lt;/p&gt;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&lt;p id="demo"&gt;&lt;/p&gt;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&lt;script&gt;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myFunction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var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inpObj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document.getElementById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("id1");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if 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inpObj.</a:t>
            </a:r>
            <a:r>
              <a:rPr lang="en-US" altLang="zh-CN" dirty="0" err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checkValidity</a:t>
            </a:r>
            <a:r>
              <a:rPr lang="en-US" altLang="zh-CN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== false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lang="en-US" altLang="zh-CN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{//</a:t>
            </a:r>
            <a:r>
              <a:rPr lang="zh-CN" altLang="en-US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r>
              <a:rPr lang="zh-CN" altLang="en-US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验证数据</a:t>
            </a:r>
            <a:endParaRPr lang="en-US" altLang="zh-CN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document.getElementById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(“demo”).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innerHTML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dirty="0" err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inpObj.validationMessage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;//</a:t>
            </a:r>
            <a:r>
              <a:rPr lang="zh-CN" altLang="en-US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浏览器提示错误信息</a:t>
            </a:r>
            <a:endParaRPr lang="en-US" altLang="zh-CN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} else {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document.getElementById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("demo").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innerHTML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= "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输入正确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";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&lt;/script&gt;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&lt;/body&gt;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0146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Bodoni MT Black" panose="02070A03080606020203" pitchFamily="18" charset="0"/>
                <a:ea typeface="华文琥珀" panose="02010800040101010101" pitchFamily="2" charset="-122"/>
              </a:rPr>
              <a:t>第六节  表单验证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5" y="1580050"/>
            <a:ext cx="11832958" cy="512555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6.2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约束验证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DOM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26F31E-9B8B-4316-9F1C-FE674893EC87}"/>
              </a:ext>
            </a:extLst>
          </p:cNvPr>
          <p:cNvSpPr/>
          <p:nvPr/>
        </p:nvSpPr>
        <p:spPr>
          <a:xfrm>
            <a:off x="913795" y="1957401"/>
            <a:ext cx="7109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input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元素的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validity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属性包含一系列关于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validity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数据属性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B97D8A3-DE8E-4220-A47E-9075E9FB3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127051"/>
              </p:ext>
            </p:extLst>
          </p:nvPr>
        </p:nvGraphicFramePr>
        <p:xfrm>
          <a:off x="191910" y="2326733"/>
          <a:ext cx="11921067" cy="6688448"/>
        </p:xfrm>
        <a:graphic>
          <a:graphicData uri="http://schemas.openxmlformats.org/drawingml/2006/table">
            <a:tbl>
              <a:tblPr/>
              <a:tblGrid>
                <a:gridCol w="2876736">
                  <a:extLst>
                    <a:ext uri="{9D8B030D-6E8A-4147-A177-3AD203B41FA5}">
                      <a16:colId xmlns:a16="http://schemas.microsoft.com/office/drawing/2014/main" val="4107400831"/>
                    </a:ext>
                  </a:extLst>
                </a:gridCol>
                <a:gridCol w="9044331">
                  <a:extLst>
                    <a:ext uri="{9D8B030D-6E8A-4147-A177-3AD203B41FA5}">
                      <a16:colId xmlns:a16="http://schemas.microsoft.com/office/drawing/2014/main" val="62027965"/>
                    </a:ext>
                  </a:extLst>
                </a:gridCol>
              </a:tblGrid>
              <a:tr h="455068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</a:t>
                      </a:r>
                    </a:p>
                  </a:txBody>
                  <a:tcPr marL="27134" marR="27134" marT="27134" marB="27134">
                    <a:lnL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 marL="27134" marR="27134" marT="27134" marB="27134">
                    <a:lnL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150998"/>
                  </a:ext>
                </a:extLst>
              </a:tr>
              <a:tr h="514684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customError</a:t>
                      </a:r>
                    </a:p>
                  </a:txBody>
                  <a:tcPr marL="45223" marR="45223" marT="63313" marB="63313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设置为 </a:t>
                      </a:r>
                      <a:r>
                        <a:rPr lang="en-US" sz="280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true, </a:t>
                      </a:r>
                      <a:r>
                        <a:rPr lang="zh-CN" altLang="en-US" sz="280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如果设置了自定义的 </a:t>
                      </a:r>
                      <a:r>
                        <a:rPr lang="en-US" sz="280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validity </a:t>
                      </a:r>
                      <a:r>
                        <a:rPr lang="zh-CN" altLang="en-US" sz="280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信息。</a:t>
                      </a:r>
                    </a:p>
                  </a:txBody>
                  <a:tcPr marL="45223" marR="45223" marT="63313" marB="63313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99297"/>
                  </a:ext>
                </a:extLst>
              </a:tr>
              <a:tr h="514684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patternMismatch</a:t>
                      </a:r>
                    </a:p>
                  </a:txBody>
                  <a:tcPr marL="45223" marR="45223" marT="63313" marB="63313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设置为 </a:t>
                      </a:r>
                      <a:r>
                        <a:rPr lang="en-US" altLang="zh-CN" sz="280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true, </a:t>
                      </a:r>
                      <a:r>
                        <a:rPr lang="zh-CN" altLang="en-US" sz="280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如果元素的值不匹配它的模式属性。</a:t>
                      </a:r>
                    </a:p>
                  </a:txBody>
                  <a:tcPr marL="45223" marR="45223" marT="63313" marB="63313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45329"/>
                  </a:ext>
                </a:extLst>
              </a:tr>
              <a:tr h="514684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rangeOverflow</a:t>
                      </a:r>
                    </a:p>
                  </a:txBody>
                  <a:tcPr marL="45223" marR="45223" marT="63313" marB="63313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设置为 </a:t>
                      </a:r>
                      <a:r>
                        <a:rPr lang="en-US" altLang="zh-CN" sz="280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true, </a:t>
                      </a:r>
                      <a:r>
                        <a:rPr lang="zh-CN" altLang="en-US" sz="280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如果元素的值大于设置的最大值。</a:t>
                      </a:r>
                    </a:p>
                  </a:txBody>
                  <a:tcPr marL="45223" marR="45223" marT="63313" marB="63313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62129"/>
                  </a:ext>
                </a:extLst>
              </a:tr>
              <a:tr h="514684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rangeUnderflow</a:t>
                      </a:r>
                    </a:p>
                  </a:txBody>
                  <a:tcPr marL="45223" marR="45223" marT="63313" marB="63313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设置为 </a:t>
                      </a:r>
                      <a:r>
                        <a:rPr lang="en-US" sz="280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true, </a:t>
                      </a:r>
                      <a:r>
                        <a:rPr lang="zh-CN" altLang="en-US" sz="280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如果元素的值小于它的最小值。</a:t>
                      </a:r>
                    </a:p>
                  </a:txBody>
                  <a:tcPr marL="45223" marR="45223" marT="63313" marB="63313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452951"/>
                  </a:ext>
                </a:extLst>
              </a:tr>
              <a:tr h="911590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stepMismatch</a:t>
                      </a:r>
                    </a:p>
                  </a:txBody>
                  <a:tcPr marL="45223" marR="45223" marT="63313" marB="63313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设置为 </a:t>
                      </a:r>
                      <a:r>
                        <a:rPr lang="en-US" sz="280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true, </a:t>
                      </a:r>
                      <a:r>
                        <a:rPr lang="zh-CN" altLang="en-US" sz="280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如果元素的值不是按照规定的 </a:t>
                      </a:r>
                      <a:r>
                        <a:rPr lang="en-US" sz="280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step </a:t>
                      </a:r>
                      <a:r>
                        <a:rPr lang="zh-CN" altLang="en-US" sz="280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属性设置。</a:t>
                      </a:r>
                    </a:p>
                  </a:txBody>
                  <a:tcPr marL="45223" marR="45223" marT="63313" marB="63313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554331"/>
                  </a:ext>
                </a:extLst>
              </a:tr>
              <a:tr h="927252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tooLong</a:t>
                      </a:r>
                    </a:p>
                  </a:txBody>
                  <a:tcPr marL="45223" marR="45223" marT="63313" marB="63313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设置为 </a:t>
                      </a:r>
                      <a:r>
                        <a:rPr lang="en-US" altLang="zh-CN" sz="280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true, </a:t>
                      </a:r>
                      <a:r>
                        <a:rPr lang="zh-CN" altLang="en-US" sz="280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如果元素的值超过了 </a:t>
                      </a:r>
                      <a:r>
                        <a:rPr lang="en-US" altLang="zh-CN" sz="280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maxLength </a:t>
                      </a:r>
                      <a:r>
                        <a:rPr lang="zh-CN" altLang="en-US" sz="280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属性设置的长度。</a:t>
                      </a:r>
                    </a:p>
                  </a:txBody>
                  <a:tcPr marL="45223" marR="45223" marT="63313" marB="63313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884859"/>
                  </a:ext>
                </a:extLst>
              </a:tr>
              <a:tr h="514684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typeMismatch</a:t>
                      </a:r>
                    </a:p>
                  </a:txBody>
                  <a:tcPr marL="45223" marR="45223" marT="63313" marB="63313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设置为 </a:t>
                      </a:r>
                      <a:r>
                        <a:rPr lang="en-US" altLang="zh-CN" sz="280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true, </a:t>
                      </a:r>
                      <a:r>
                        <a:rPr lang="zh-CN" altLang="en-US" sz="280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如果元素的值不是预期相匹配的类型。</a:t>
                      </a:r>
                    </a:p>
                  </a:txBody>
                  <a:tcPr marL="45223" marR="45223" marT="63313" marB="63313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171233"/>
                  </a:ext>
                </a:extLst>
              </a:tr>
              <a:tr h="514684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valueMissing</a:t>
                      </a:r>
                    </a:p>
                  </a:txBody>
                  <a:tcPr marL="45223" marR="45223" marT="63313" marB="63313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设置为 </a:t>
                      </a:r>
                      <a:r>
                        <a:rPr lang="en-US" sz="280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true，</a:t>
                      </a:r>
                      <a:r>
                        <a:rPr lang="zh-CN" altLang="en-US" sz="280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如果元素 </a:t>
                      </a:r>
                      <a:r>
                        <a:rPr lang="en-US" altLang="zh-CN" sz="280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sz="280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required </a:t>
                      </a:r>
                      <a:r>
                        <a:rPr lang="zh-CN" altLang="en-US" sz="280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</a:t>
                      </a:r>
                      <a:r>
                        <a:rPr lang="en-US" altLang="zh-CN" sz="280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 </a:t>
                      </a:r>
                      <a:r>
                        <a:rPr lang="zh-CN" altLang="en-US" sz="280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没有值。</a:t>
                      </a:r>
                    </a:p>
                  </a:txBody>
                  <a:tcPr marL="45223" marR="45223" marT="63313" marB="63313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157459"/>
                  </a:ext>
                </a:extLst>
              </a:tr>
              <a:tr h="927252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valid</a:t>
                      </a:r>
                    </a:p>
                  </a:txBody>
                  <a:tcPr marL="45223" marR="45223" marT="63313" marB="63313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设置为 </a:t>
                      </a:r>
                      <a:r>
                        <a:rPr lang="en-US" altLang="zh-CN" sz="2800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true</a:t>
                      </a:r>
                      <a:r>
                        <a:rPr lang="zh-CN" altLang="en-US" sz="2800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，如果元素的值是合法的。</a:t>
                      </a:r>
                    </a:p>
                  </a:txBody>
                  <a:tcPr marL="45223" marR="45223" marT="63313" marB="63313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954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343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Bodoni MT Black" panose="02070A03080606020203" pitchFamily="18" charset="0"/>
                <a:ea typeface="华文琥珀" panose="02010800040101010101" pitchFamily="2" charset="-122"/>
              </a:rPr>
              <a:t>第六节  表单验证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5" y="1580050"/>
            <a:ext cx="11832958" cy="512555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6.2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约束验证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DOM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26F31E-9B8B-4316-9F1C-FE674893EC87}"/>
              </a:ext>
            </a:extLst>
          </p:cNvPr>
          <p:cNvSpPr/>
          <p:nvPr/>
        </p:nvSpPr>
        <p:spPr>
          <a:xfrm>
            <a:off x="913795" y="1957401"/>
            <a:ext cx="7109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input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元素的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validity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属性包含一系列关于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validity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数据属性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: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6D1FF5-76A5-45B8-A6B1-514F16900CB9}"/>
              </a:ext>
            </a:extLst>
          </p:cNvPr>
          <p:cNvSpPr/>
          <p:nvPr/>
        </p:nvSpPr>
        <p:spPr>
          <a:xfrm>
            <a:off x="801512" y="2142067"/>
            <a:ext cx="9313333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&lt;!DOCTYPE html&gt;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&lt;html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lang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="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en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"&gt;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&lt;head&gt;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&lt;meta charset="UTF-8"&gt;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&lt;title&gt;Title&lt;/title&gt;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&lt;/head&gt;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&lt;body&gt;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Number&lt;input type="number" id="num1" min="100" max="300" required&gt;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&lt;button onclick="f1()"&gt;Check&lt;/button&gt;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&lt;p id="p1"&gt;&lt;/p&gt;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&lt;script&gt;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function f1() {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var obj=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document.getElementById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("num1");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if(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obj.validity.rangeOverflow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{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document.getElementById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("p1").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innerHTML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="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大于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";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}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if(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obj.validity.rangeUnderflow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{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document.getElementById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("p1").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innerHTML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="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小于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";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}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if(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obj.validity.valueMissing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{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document.getElementById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("p1").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innerHTML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="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}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}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&lt;/script&gt;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&lt;/body&gt;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&lt;/html&gt;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5826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Bodoni MT Black" panose="02070A03080606020203" pitchFamily="18" charset="0"/>
                <a:ea typeface="华文琥珀" panose="02010800040101010101" pitchFamily="2" charset="-122"/>
              </a:rPr>
              <a:t>第六节  表单验证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5" y="1580050"/>
            <a:ext cx="11832958" cy="512555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6.3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约束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D6CAAED-8B87-427F-9CFD-D99CB92C8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335101"/>
              </p:ext>
            </p:extLst>
          </p:nvPr>
        </p:nvGraphicFramePr>
        <p:xfrm>
          <a:off x="1855857" y="2550500"/>
          <a:ext cx="7951470" cy="2777490"/>
        </p:xfrm>
        <a:graphic>
          <a:graphicData uri="http://schemas.openxmlformats.org/drawingml/2006/table">
            <a:tbl>
              <a:tblPr/>
              <a:tblGrid>
                <a:gridCol w="1918811">
                  <a:extLst>
                    <a:ext uri="{9D8B030D-6E8A-4147-A177-3AD203B41FA5}">
                      <a16:colId xmlns:a16="http://schemas.microsoft.com/office/drawing/2014/main" val="2589773650"/>
                    </a:ext>
                  </a:extLst>
                </a:gridCol>
                <a:gridCol w="6032659">
                  <a:extLst>
                    <a:ext uri="{9D8B030D-6E8A-4147-A177-3AD203B41FA5}">
                      <a16:colId xmlns:a16="http://schemas.microsoft.com/office/drawing/2014/main" val="20854496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</a:t>
                      </a:r>
                    </a:p>
                  </a:txBody>
                  <a:tcPr marL="28575" marR="28575" marT="28575" marB="28575">
                    <a:lnL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 marL="28575" marR="28575" marT="28575" marB="28575">
                    <a:lnL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032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disabled</a:t>
                      </a:r>
                    </a:p>
                  </a:txBody>
                  <a:tcPr marL="47625" marR="47625" marT="66675" marB="66675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规定输入的元素不可用</a:t>
                      </a:r>
                    </a:p>
                  </a:txBody>
                  <a:tcPr marL="47625" marR="47625" marT="66675" marB="66675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760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max</a:t>
                      </a:r>
                    </a:p>
                  </a:txBody>
                  <a:tcPr marL="47625" marR="47625" marT="66675" marB="66675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规定输入元素的最大值</a:t>
                      </a:r>
                    </a:p>
                  </a:txBody>
                  <a:tcPr marL="47625" marR="47625" marT="66675" marB="66675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64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min</a:t>
                      </a:r>
                    </a:p>
                  </a:txBody>
                  <a:tcPr marL="47625" marR="47625" marT="66675" marB="66675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规定输入元素的最小值</a:t>
                      </a:r>
                    </a:p>
                  </a:txBody>
                  <a:tcPr marL="47625" marR="47625" marT="66675" marB="66675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4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pattern</a:t>
                      </a:r>
                    </a:p>
                  </a:txBody>
                  <a:tcPr marL="47625" marR="47625" marT="66675" marB="66675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规定输入元素值的模式</a:t>
                      </a:r>
                    </a:p>
                  </a:txBody>
                  <a:tcPr marL="47625" marR="47625" marT="66675" marB="66675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428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required</a:t>
                      </a:r>
                    </a:p>
                  </a:txBody>
                  <a:tcPr marL="47625" marR="47625" marT="66675" marB="66675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规定输入元素字段是必需的</a:t>
                      </a:r>
                    </a:p>
                  </a:txBody>
                  <a:tcPr marL="47625" marR="47625" marT="66675" marB="66675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281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type </a:t>
                      </a:r>
                    </a:p>
                  </a:txBody>
                  <a:tcPr marL="47625" marR="47625" marT="66675" marB="66675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规定输入元素的类型</a:t>
                      </a:r>
                    </a:p>
                  </a:txBody>
                  <a:tcPr marL="47625" marR="47625" marT="66675" marB="66675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868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029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Bodoni MT Black" panose="02070A03080606020203" pitchFamily="18" charset="0"/>
                <a:ea typeface="华文琥珀" panose="02010800040101010101" pitchFamily="2" charset="-122"/>
              </a:rPr>
              <a:t>第六节  表单验证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5" y="1580050"/>
            <a:ext cx="11832958" cy="512555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6.3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约束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900" indent="0">
              <a:buNone/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setCustomValidity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的用法：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90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使用前先取消该方法自定义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900" indent="0">
              <a:buNone/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Obj.setCustomValidity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(“”);</a:t>
            </a:r>
          </a:p>
          <a:p>
            <a:pPr marL="3690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2B11A2-EED2-4568-8E14-6F781CC70268}"/>
              </a:ext>
            </a:extLst>
          </p:cNvPr>
          <p:cNvSpPr/>
          <p:nvPr/>
        </p:nvSpPr>
        <p:spPr>
          <a:xfrm>
            <a:off x="4354298" y="1580050"/>
            <a:ext cx="11239511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&lt;body&gt;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Number&lt;input type="number" id="num1" min="100" max="300" required&gt;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&lt;button onclick="f1()"&gt;Check&lt;/button&gt;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&lt;p id="p1"&gt;&lt;/p&gt;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&lt;script&gt;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function f1() {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var obj=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document.getElementById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("num1");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var pp=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document.getElementById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("p1");</a:t>
            </a:r>
          </a:p>
          <a:p>
            <a:r>
              <a:rPr lang="en-US" altLang="zh-CN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b="1" dirty="0" err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obj.setCustomValidity</a:t>
            </a:r>
            <a:r>
              <a:rPr lang="en-US" altLang="zh-CN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('');//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取消自定义方式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if(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obj.checkValidity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()==false)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{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if(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obj.value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=="")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{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obj.setCustomValidity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(“EMPTY</a:t>
            </a:r>
            <a:r>
              <a:rPr lang="en-US" altLang="zh-CN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”);//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重新定义</a:t>
            </a:r>
            <a:r>
              <a:rPr lang="en-US" altLang="zh-CN" b="1" dirty="0" err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validationmessage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endParaRPr lang="en-US" altLang="zh-CN" b="1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}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else if(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obj.value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&lt;100||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obj.value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&gt;300)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{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obj.setCustomValidity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("ERROR");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}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lang="en-US" altLang="zh-CN" b="1" dirty="0" err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pp.innerHTML</a:t>
            </a:r>
            <a:r>
              <a:rPr lang="en-US" altLang="zh-CN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b="1" dirty="0" err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obj.validationMessage</a:t>
            </a:r>
            <a:r>
              <a:rPr lang="en-US" altLang="zh-CN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;//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调动重定义的提示信息属性</a:t>
            </a:r>
            <a:endParaRPr lang="en-US" altLang="zh-CN" b="1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}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else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{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pp.innerHTML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="OK";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}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}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&lt;/script&gt;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&lt;/body&gt;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77824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Bodoni MT Black" panose="02070A03080606020203" pitchFamily="18" charset="0"/>
                <a:ea typeface="华文琥珀" panose="02010800040101010101" pitchFamily="2" charset="-122"/>
              </a:rPr>
              <a:t>第六节  表单验证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5" y="1580050"/>
            <a:ext cx="11832958" cy="512555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表单验证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900" indent="0">
              <a:buNone/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onsubmit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90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在表单中的确认按钮被点击时发生。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90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33421" y="2832816"/>
            <a:ext cx="871450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&lt;!DOCTYPE html&gt;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&lt;html&gt;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&lt;head&gt;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&lt;meta charset="utf-8"&gt;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&lt;script&gt;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function f1() {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var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name=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document.getElementById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("username").value;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alert(name);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}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&lt;/script&gt;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&lt;/head&gt;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&lt;body&gt;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&lt;div id="div1"&gt;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&lt;/div&gt;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&lt;form action="1.jpg" </a:t>
            </a:r>
            <a:r>
              <a:rPr lang="en-US" altLang="zh-CN" dirty="0" err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onsubmit</a:t>
            </a:r>
            <a:r>
              <a:rPr lang="en-US" altLang="zh-CN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="f1()"&gt;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name&lt;input type="text" name="username" id="username"&gt;&lt;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br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&lt;input type="submit" value="OK"&gt;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&lt;/form&gt;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&lt;/body&gt;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&lt;/html&gt;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8299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Bodoni MT Black" panose="02070A03080606020203" pitchFamily="18" charset="0"/>
                <a:ea typeface="华文琥珀" panose="02010800040101010101" pitchFamily="2" charset="-122"/>
              </a:rPr>
              <a:t>第六节  表单验证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5" y="1580050"/>
            <a:ext cx="11832958" cy="512555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6.4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表单取值方法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40088" y="2083314"/>
            <a:ext cx="11901055" cy="20437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&lt;!DOCTYPE html&gt;</a:t>
            </a:r>
          </a:p>
          <a:p>
            <a:r>
              <a:rPr lang="en-US" altLang="zh-CN" dirty="0"/>
              <a:t>&lt;html&gt;</a:t>
            </a:r>
          </a:p>
          <a:p>
            <a:r>
              <a:rPr lang="en-US" altLang="zh-CN" dirty="0"/>
              <a:t>&lt;head&gt;</a:t>
            </a:r>
          </a:p>
          <a:p>
            <a:r>
              <a:rPr lang="en-US" altLang="zh-CN" dirty="0"/>
              <a:t>    &lt;meta charset="utf-8"&gt;</a:t>
            </a:r>
          </a:p>
          <a:p>
            <a:r>
              <a:rPr lang="en-US" altLang="zh-CN" dirty="0"/>
              <a:t>    &lt;meta name="viewport" content="width=device-width, initial-scale=1"&gt;</a:t>
            </a:r>
          </a:p>
          <a:p>
            <a:r>
              <a:rPr lang="en-US" altLang="zh-CN" dirty="0"/>
              <a:t>  &lt;!--  &lt;script </a:t>
            </a:r>
            <a:r>
              <a:rPr lang="en-US" altLang="zh-CN" dirty="0" err="1"/>
              <a:t>src</a:t>
            </a:r>
            <a:r>
              <a:rPr lang="en-US" altLang="zh-CN" dirty="0"/>
              <a:t>="jquery.min.js"&gt;&lt;/script&gt;</a:t>
            </a:r>
          </a:p>
          <a:p>
            <a:r>
              <a:rPr lang="en-US" altLang="zh-CN" dirty="0"/>
              <a:t>    &lt;script </a:t>
            </a:r>
            <a:r>
              <a:rPr lang="en-US" altLang="zh-CN" dirty="0" err="1"/>
              <a:t>src</a:t>
            </a:r>
            <a:r>
              <a:rPr lang="en-US" altLang="zh-CN" dirty="0"/>
              <a:t>="jquery.mobile-1.4.5.js"&gt;&lt;/script&gt;</a:t>
            </a:r>
          </a:p>
          <a:p>
            <a:r>
              <a:rPr lang="en-US" altLang="zh-CN" dirty="0"/>
              <a:t>    &lt;link </a:t>
            </a:r>
            <a:r>
              <a:rPr lang="en-US" altLang="zh-CN" dirty="0" err="1"/>
              <a:t>href</a:t>
            </a:r>
            <a:r>
              <a:rPr lang="en-US" altLang="zh-CN" dirty="0"/>
              <a:t>="jquery.mobile-1.4.5.min.css" </a:t>
            </a:r>
            <a:r>
              <a:rPr lang="en-US" altLang="zh-CN" dirty="0" err="1"/>
              <a:t>rel</a:t>
            </a:r>
            <a:r>
              <a:rPr lang="en-US" altLang="zh-CN" dirty="0"/>
              <a:t>="stylesheet"&gt;--&gt;</a:t>
            </a:r>
          </a:p>
          <a:p>
            <a:r>
              <a:rPr lang="en-US" altLang="zh-CN" dirty="0"/>
              <a:t>    &lt;script&gt;</a:t>
            </a:r>
          </a:p>
          <a:p>
            <a:r>
              <a:rPr lang="en-US" altLang="zh-CN" dirty="0"/>
              <a:t>     function f1() {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var</a:t>
            </a:r>
            <a:r>
              <a:rPr lang="en-US" altLang="zh-CN" dirty="0"/>
              <a:t> name=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("username").value;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var</a:t>
            </a:r>
            <a:r>
              <a:rPr lang="en-US" altLang="zh-CN" dirty="0"/>
              <a:t> color=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("color").value;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num</a:t>
            </a:r>
            <a:r>
              <a:rPr lang="en-US" altLang="zh-CN" dirty="0"/>
              <a:t>=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("number").value;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var</a:t>
            </a:r>
            <a:r>
              <a:rPr lang="en-US" altLang="zh-CN" dirty="0"/>
              <a:t> sex;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obj</a:t>
            </a:r>
            <a:r>
              <a:rPr lang="en-US" altLang="zh-CN" dirty="0"/>
              <a:t>=</a:t>
            </a:r>
            <a:r>
              <a:rPr lang="en-US" altLang="zh-CN" dirty="0" err="1"/>
              <a:t>document.getElementsByName</a:t>
            </a:r>
            <a:r>
              <a:rPr lang="en-US" altLang="zh-CN" dirty="0"/>
              <a:t>("sex")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var</a:t>
            </a:r>
            <a:r>
              <a:rPr lang="en-US" altLang="zh-CN" dirty="0"/>
              <a:t> j;</a:t>
            </a:r>
          </a:p>
          <a:p>
            <a:r>
              <a:rPr lang="en-US" altLang="zh-CN" dirty="0"/>
              <a:t>         for(j=0;j&lt;</a:t>
            </a:r>
            <a:r>
              <a:rPr lang="en-US" altLang="zh-CN" dirty="0" err="1"/>
              <a:t>obj.length;j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 {</a:t>
            </a:r>
          </a:p>
          <a:p>
            <a:r>
              <a:rPr lang="en-US" altLang="zh-CN" dirty="0"/>
              <a:t>             if(</a:t>
            </a:r>
            <a:r>
              <a:rPr lang="en-US" altLang="zh-CN" dirty="0" err="1"/>
              <a:t>obj</a:t>
            </a:r>
            <a:r>
              <a:rPr lang="en-US" altLang="zh-CN" dirty="0"/>
              <a:t>[j].checked)</a:t>
            </a:r>
          </a:p>
          <a:p>
            <a:r>
              <a:rPr lang="en-US" altLang="zh-CN" dirty="0"/>
              <a:t>             {</a:t>
            </a:r>
          </a:p>
          <a:p>
            <a:r>
              <a:rPr lang="en-US" altLang="zh-CN" dirty="0"/>
              <a:t>                 sex=</a:t>
            </a:r>
            <a:r>
              <a:rPr lang="en-US" altLang="zh-CN" dirty="0" err="1"/>
              <a:t>obj</a:t>
            </a:r>
            <a:r>
              <a:rPr lang="en-US" altLang="zh-CN" dirty="0"/>
              <a:t>[j].value;</a:t>
            </a:r>
          </a:p>
          <a:p>
            <a:r>
              <a:rPr lang="en-US" altLang="zh-CN" dirty="0"/>
              <a:t>             }</a:t>
            </a:r>
          </a:p>
          <a:p>
            <a:r>
              <a:rPr lang="en-US" altLang="zh-CN" dirty="0"/>
              <a:t>         }</a:t>
            </a:r>
          </a:p>
          <a:p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var</a:t>
            </a:r>
            <a:r>
              <a:rPr lang="en-US" altLang="zh-CN" dirty="0"/>
              <a:t> hob="";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obj</a:t>
            </a:r>
            <a:r>
              <a:rPr lang="en-US" altLang="zh-CN" dirty="0"/>
              <a:t>=</a:t>
            </a:r>
            <a:r>
              <a:rPr lang="en-US" altLang="zh-CN" dirty="0" err="1"/>
              <a:t>document.getElementsByName</a:t>
            </a:r>
            <a:r>
              <a:rPr lang="en-US" altLang="zh-CN" dirty="0"/>
              <a:t>("hob");</a:t>
            </a:r>
          </a:p>
          <a:p>
            <a:r>
              <a:rPr lang="en-US" altLang="zh-CN" dirty="0"/>
              <a:t>         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obj.length;i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 {</a:t>
            </a:r>
          </a:p>
          <a:p>
            <a:r>
              <a:rPr lang="en-US" altLang="zh-CN" dirty="0"/>
              <a:t>             if(</a:t>
            </a:r>
            <a:r>
              <a:rPr lang="en-US" altLang="zh-CN" dirty="0" err="1"/>
              <a:t>obj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].checked)</a:t>
            </a:r>
          </a:p>
          <a:p>
            <a:r>
              <a:rPr lang="en-US" altLang="zh-CN" dirty="0"/>
              <a:t>             {</a:t>
            </a:r>
          </a:p>
          <a:p>
            <a:r>
              <a:rPr lang="en-US" altLang="zh-CN" dirty="0"/>
              <a:t>                 hob+=</a:t>
            </a:r>
            <a:r>
              <a:rPr lang="en-US" altLang="zh-CN" dirty="0" err="1"/>
              <a:t>obj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].value;</a:t>
            </a:r>
          </a:p>
          <a:p>
            <a:r>
              <a:rPr lang="en-US" altLang="zh-CN" dirty="0"/>
              <a:t>             }</a:t>
            </a:r>
          </a:p>
          <a:p>
            <a:r>
              <a:rPr lang="en-US" altLang="zh-CN" dirty="0"/>
              <a:t>         }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var</a:t>
            </a:r>
            <a:r>
              <a:rPr lang="en-US" altLang="zh-CN" dirty="0"/>
              <a:t> school=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("</a:t>
            </a:r>
            <a:r>
              <a:rPr lang="en-US" altLang="zh-CN" dirty="0" err="1"/>
              <a:t>sel</a:t>
            </a:r>
            <a:r>
              <a:rPr lang="en-US" altLang="zh-CN" dirty="0"/>
              <a:t>");//1:</a:t>
            </a:r>
            <a:r>
              <a:rPr lang="zh-CN" altLang="en-US" dirty="0"/>
              <a:t>拿到</a:t>
            </a:r>
            <a:r>
              <a:rPr lang="en-US" altLang="zh-CN" dirty="0"/>
              <a:t>select</a:t>
            </a:r>
            <a:r>
              <a:rPr lang="zh-CN" altLang="en-US" dirty="0"/>
              <a:t>对象</a:t>
            </a:r>
          </a:p>
          <a:p>
            <a:r>
              <a:rPr lang="zh-CN" altLang="en-US" dirty="0"/>
              <a:t>         </a:t>
            </a:r>
            <a:r>
              <a:rPr lang="en-US" altLang="zh-CN" dirty="0" err="1"/>
              <a:t>var</a:t>
            </a:r>
            <a:r>
              <a:rPr lang="en-US" altLang="zh-CN" dirty="0"/>
              <a:t> index=</a:t>
            </a:r>
            <a:r>
              <a:rPr lang="en-US" altLang="zh-CN" dirty="0" err="1"/>
              <a:t>school.selectedIndex</a:t>
            </a:r>
            <a:r>
              <a:rPr lang="en-US" altLang="zh-CN" dirty="0"/>
              <a:t>; //2: </a:t>
            </a:r>
            <a:r>
              <a:rPr lang="zh-CN" altLang="en-US" dirty="0"/>
              <a:t>拿到选中项的索引</a:t>
            </a:r>
            <a:r>
              <a:rPr lang="en-US" altLang="zh-CN" dirty="0"/>
              <a:t>,</a:t>
            </a:r>
            <a:r>
              <a:rPr lang="en-US" altLang="zh-CN" dirty="0" err="1"/>
              <a:t>selectedIndex</a:t>
            </a:r>
            <a:r>
              <a:rPr lang="zh-CN" altLang="en-US" dirty="0"/>
              <a:t>代表的是你所选中项的</a:t>
            </a:r>
            <a:r>
              <a:rPr lang="en-US" altLang="zh-CN" dirty="0"/>
              <a:t>index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var</a:t>
            </a:r>
            <a:r>
              <a:rPr lang="en-US" altLang="zh-CN" dirty="0"/>
              <a:t> text=</a:t>
            </a:r>
            <a:r>
              <a:rPr lang="en-US" altLang="zh-CN" dirty="0" err="1"/>
              <a:t>school.options</a:t>
            </a:r>
            <a:r>
              <a:rPr lang="en-US" altLang="zh-CN" dirty="0"/>
              <a:t>[index].text;//3:</a:t>
            </a:r>
            <a:r>
              <a:rPr lang="zh-CN" altLang="en-US" dirty="0"/>
              <a:t>拿到选中项</a:t>
            </a:r>
            <a:r>
              <a:rPr lang="en-US" altLang="zh-CN" dirty="0"/>
              <a:t>options</a:t>
            </a:r>
            <a:r>
              <a:rPr lang="zh-CN" altLang="en-US" dirty="0"/>
              <a:t>的</a:t>
            </a:r>
            <a:r>
              <a:rPr lang="en-US" altLang="zh-CN" dirty="0"/>
              <a:t>value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valu</a:t>
            </a:r>
            <a:r>
              <a:rPr lang="en-US" altLang="zh-CN" dirty="0"/>
              <a:t>=</a:t>
            </a:r>
            <a:r>
              <a:rPr lang="en-US" altLang="zh-CN" dirty="0" err="1"/>
              <a:t>school.options</a:t>
            </a:r>
            <a:r>
              <a:rPr lang="en-US" altLang="zh-CN" dirty="0"/>
              <a:t>[index].value;//4:</a:t>
            </a:r>
            <a:r>
              <a:rPr lang="zh-CN" altLang="en-US" dirty="0"/>
              <a:t>拿到选中项</a:t>
            </a:r>
            <a:r>
              <a:rPr lang="en-US" altLang="zh-CN" dirty="0"/>
              <a:t>options</a:t>
            </a:r>
            <a:r>
              <a:rPr lang="zh-CN" altLang="en-US" dirty="0"/>
              <a:t>的</a:t>
            </a:r>
            <a:r>
              <a:rPr lang="en-US" altLang="zh-CN" dirty="0"/>
              <a:t>text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var</a:t>
            </a:r>
            <a:r>
              <a:rPr lang="en-US" altLang="zh-CN" dirty="0"/>
              <a:t> info=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("info").value;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("div1").</a:t>
            </a:r>
            <a:r>
              <a:rPr lang="en-US" altLang="zh-CN" dirty="0" err="1"/>
              <a:t>innerHTML</a:t>
            </a:r>
            <a:r>
              <a:rPr lang="en-US" altLang="zh-CN" dirty="0"/>
              <a:t>=name+" "+color+" "+</a:t>
            </a:r>
            <a:r>
              <a:rPr lang="en-US" altLang="zh-CN" dirty="0" err="1"/>
              <a:t>num</a:t>
            </a:r>
            <a:r>
              <a:rPr lang="en-US" altLang="zh-CN" dirty="0"/>
              <a:t>+" "+sex+" "+hob+" "+</a:t>
            </a:r>
            <a:r>
              <a:rPr lang="en-US" altLang="zh-CN" dirty="0" err="1"/>
              <a:t>valu</a:t>
            </a:r>
            <a:r>
              <a:rPr lang="en-US" altLang="zh-CN" dirty="0"/>
              <a:t>+" "+info;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}</a:t>
            </a:r>
          </a:p>
          <a:p>
            <a:endParaRPr lang="en-US" altLang="zh-CN" dirty="0"/>
          </a:p>
          <a:p>
            <a:r>
              <a:rPr lang="en-US" altLang="zh-CN" dirty="0"/>
              <a:t>    &lt;/script&gt;</a:t>
            </a:r>
          </a:p>
          <a:p>
            <a:r>
              <a:rPr lang="en-US" altLang="zh-CN" dirty="0"/>
              <a:t>&lt;/head&gt;</a:t>
            </a:r>
          </a:p>
          <a:p>
            <a:r>
              <a:rPr lang="en-US" altLang="zh-CN" dirty="0"/>
              <a:t>&lt;body&gt;</a:t>
            </a:r>
          </a:p>
          <a:p>
            <a:r>
              <a:rPr lang="en-US" altLang="zh-CN" dirty="0"/>
              <a:t>&lt;div id="div1"&gt;</a:t>
            </a:r>
          </a:p>
          <a:p>
            <a:r>
              <a:rPr lang="en-US" altLang="zh-CN" dirty="0"/>
              <a:t>&lt;/div&gt;</a:t>
            </a:r>
          </a:p>
          <a:p>
            <a:r>
              <a:rPr lang="en-US" altLang="zh-CN" dirty="0"/>
              <a:t>&lt;form&gt;</a:t>
            </a:r>
          </a:p>
          <a:p>
            <a:r>
              <a:rPr lang="en-US" altLang="zh-CN" dirty="0"/>
              <a:t>    name&lt;input type="text" name="username" id="username"&gt;&lt;</a:t>
            </a:r>
            <a:r>
              <a:rPr lang="en-US" altLang="zh-CN" dirty="0" err="1"/>
              <a:t>br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color&lt;input type="color" name="color" id="color"&gt;&lt;</a:t>
            </a:r>
            <a:r>
              <a:rPr lang="en-US" altLang="zh-CN" dirty="0" err="1"/>
              <a:t>br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num</a:t>
            </a:r>
            <a:r>
              <a:rPr lang="en-US" altLang="zh-CN" dirty="0"/>
              <a:t>&lt;input type="number" name="number" id="number"&gt;&lt;</a:t>
            </a:r>
            <a:r>
              <a:rPr lang="en-US" altLang="zh-CN" dirty="0" err="1"/>
              <a:t>br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sex&lt;input type="radio" name="sex" value="boy"&gt;boy</a:t>
            </a:r>
          </a:p>
          <a:p>
            <a:r>
              <a:rPr lang="en-US" altLang="zh-CN" dirty="0"/>
              <a:t>       &lt;input type="radio" name="sex" value="girl"&gt;girl&lt;</a:t>
            </a:r>
            <a:r>
              <a:rPr lang="en-US" altLang="zh-CN" dirty="0" err="1"/>
              <a:t>br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hob&lt;input type="checkbox" name="hob" value="bike"&gt;bike</a:t>
            </a:r>
          </a:p>
          <a:p>
            <a:r>
              <a:rPr lang="en-US" altLang="zh-CN" dirty="0"/>
              <a:t>       &lt;input type="checkbox" name="hob" value="car"&gt;car</a:t>
            </a:r>
          </a:p>
          <a:p>
            <a:r>
              <a:rPr lang="en-US" altLang="zh-CN" dirty="0"/>
              <a:t>       &lt;input type="checkbox" name="hob" value="ship"&gt;ship&lt;</a:t>
            </a:r>
            <a:r>
              <a:rPr lang="en-US" altLang="zh-CN" dirty="0" err="1"/>
              <a:t>br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school&lt;select name="</a:t>
            </a:r>
            <a:r>
              <a:rPr lang="en-US" altLang="zh-CN" dirty="0" err="1"/>
              <a:t>sel</a:t>
            </a:r>
            <a:r>
              <a:rPr lang="en-US" altLang="zh-CN" dirty="0"/>
              <a:t>" id="</a:t>
            </a:r>
            <a:r>
              <a:rPr lang="en-US" altLang="zh-CN" dirty="0" err="1"/>
              <a:t>sel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              &lt;option value="AAA"&gt;AAAA&lt;/option&gt;</a:t>
            </a:r>
          </a:p>
          <a:p>
            <a:r>
              <a:rPr lang="en-US" altLang="zh-CN" dirty="0"/>
              <a:t>              &lt;option value="BBB"&gt;BBBB&lt;/option&gt;</a:t>
            </a:r>
          </a:p>
          <a:p>
            <a:r>
              <a:rPr lang="en-US" altLang="zh-CN" dirty="0"/>
              <a:t>              &lt;option value="CCC"&gt;CCCC&lt;/option&gt;</a:t>
            </a:r>
          </a:p>
          <a:p>
            <a:r>
              <a:rPr lang="en-US" altLang="zh-CN" dirty="0"/>
              <a:t>              &lt;option value="DDD"&gt;DDDD&lt;/option&gt;</a:t>
            </a:r>
          </a:p>
          <a:p>
            <a:r>
              <a:rPr lang="en-US" altLang="zh-CN" dirty="0"/>
              <a:t>          &lt;/select&gt;</a:t>
            </a:r>
          </a:p>
          <a:p>
            <a:r>
              <a:rPr lang="en-US" altLang="zh-CN" dirty="0"/>
              <a:t>    info&lt;</a:t>
            </a:r>
            <a:r>
              <a:rPr lang="en-US" altLang="zh-CN" dirty="0" err="1"/>
              <a:t>textarea</a:t>
            </a:r>
            <a:r>
              <a:rPr lang="en-US" altLang="zh-CN" dirty="0"/>
              <a:t> name="info" id="info" cols="5" rows="5"&gt;&lt;/</a:t>
            </a:r>
            <a:r>
              <a:rPr lang="en-US" altLang="zh-CN" dirty="0" err="1"/>
              <a:t>textarea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&lt;input type="button" value="OK" </a:t>
            </a:r>
            <a:r>
              <a:rPr lang="en-US" altLang="zh-CN" dirty="0" err="1"/>
              <a:t>onclick</a:t>
            </a:r>
            <a:r>
              <a:rPr lang="en-US" altLang="zh-CN" dirty="0"/>
              <a:t>="f1()"&gt;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&lt;/form&gt;</a:t>
            </a:r>
          </a:p>
          <a:p>
            <a:r>
              <a:rPr lang="en-US" altLang="zh-CN" dirty="0"/>
              <a:t>&lt;/body&gt;</a:t>
            </a:r>
          </a:p>
          <a:p>
            <a:r>
              <a:rPr lang="en-US" altLang="zh-CN" dirty="0"/>
              <a:t>&lt;/html&gt;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346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Bodoni MT Black" panose="02070A03080606020203" pitchFamily="18" charset="0"/>
                <a:ea typeface="华文琥珀" panose="02010800040101010101" pitchFamily="2" charset="-122"/>
              </a:rPr>
              <a:t>第六节  表单验证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5" y="1580050"/>
            <a:ext cx="11832958" cy="512555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6.5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表单验证基本方法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9757" y="2233785"/>
            <a:ext cx="13509649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&lt;body&gt;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name&lt;input type="text" id="</a:t>
            </a:r>
            <a:r>
              <a:rPr lang="en-US" altLang="zh-CN" dirty="0" err="1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userid</a:t>
            </a:r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age&lt;input type="text" id="age"&gt;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&lt;button onclick="f1()"&gt;Check&lt;/button&gt;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&lt;p id="p1"&gt;&lt;/p&gt;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function f1() 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var name=</a:t>
            </a:r>
            <a:r>
              <a:rPr lang="en-US" altLang="zh-CN" dirty="0" err="1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document.getElementById</a:t>
            </a:r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</a:t>
            </a:r>
            <a:r>
              <a:rPr lang="en-US" altLang="zh-CN" dirty="0" err="1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userid</a:t>
            </a:r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").value;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var age=</a:t>
            </a:r>
            <a:r>
              <a:rPr lang="en-US" altLang="zh-CN" dirty="0" err="1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document.getElementById</a:t>
            </a:r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("age").value;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if(</a:t>
            </a:r>
            <a:r>
              <a:rPr lang="en-US" altLang="zh-CN" dirty="0" err="1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name.length</a:t>
            </a:r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&gt;6)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alert("</a:t>
            </a:r>
            <a:r>
              <a:rPr lang="zh-CN" altLang="en-US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名字太长</a:t>
            </a:r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}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if(name=="")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alert("</a:t>
            </a:r>
            <a:r>
              <a:rPr lang="zh-CN" altLang="en-US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此项不能为空</a:t>
            </a:r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}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if(!</a:t>
            </a:r>
            <a:r>
              <a:rPr lang="en-US" altLang="zh-CN" dirty="0" err="1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isNaN</a:t>
            </a:r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(name))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alert("</a:t>
            </a:r>
            <a:r>
              <a:rPr lang="zh-CN" altLang="en-US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不能是数字</a:t>
            </a:r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~</a:t>
            </a:r>
            <a:r>
              <a:rPr lang="zh-CN" altLang="en-US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！</a:t>
            </a:r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}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}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&lt;/script&gt;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&lt;/body&gt;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&lt;/html&gt;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55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Bodoni MT Black" panose="02070A03080606020203" pitchFamily="18" charset="0"/>
                <a:ea typeface="华文琥珀" panose="02010800040101010101" pitchFamily="2" charset="-122"/>
              </a:rPr>
              <a:t>第六节  表单验证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5" y="1580050"/>
            <a:ext cx="11832958" cy="512555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表单验证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900" indent="0">
              <a:buNone/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onclick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90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在表单中的确认按钮被点击时发生。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90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68948" y="2846671"/>
            <a:ext cx="871450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&lt;!DOCTYPE html&gt;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&lt;html&gt;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&lt;head&gt;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&lt;meta charset="utf-8"&gt;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&lt;script&gt;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function f1() {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 dirty="0" err="1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var</a:t>
            </a:r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name=</a:t>
            </a:r>
            <a:r>
              <a:rPr lang="en-US" altLang="zh-CN" dirty="0" err="1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document.getElementById</a:t>
            </a:r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("username").value;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alert(name);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}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&lt;/script&gt;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&lt;/head&gt;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&lt;body&gt;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&lt;div id="div1"&gt;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&lt;/div&gt;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&lt;form action="1.jpg" 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name&lt;input type="text" name="username" id="username"&gt;&lt;</a:t>
            </a:r>
            <a:r>
              <a:rPr lang="en-US" altLang="zh-CN" dirty="0" err="1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br</a:t>
            </a:r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&lt;input type="submit" value="OK" </a:t>
            </a:r>
            <a:r>
              <a:rPr lang="en-US" altLang="zh-CN" b="1" dirty="0" err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onclick</a:t>
            </a:r>
            <a:r>
              <a:rPr lang="en-US" altLang="zh-CN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="f1()"&gt;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&lt;/form&gt;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&lt;/body&gt;</a:t>
            </a: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30166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Bodoni MT Black" panose="02070A03080606020203" pitchFamily="18" charset="0"/>
                <a:ea typeface="华文琥珀" panose="02010800040101010101" pitchFamily="2" charset="-122"/>
              </a:rPr>
              <a:t>第六节  表单验证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5" y="1580050"/>
            <a:ext cx="11832958" cy="5125551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表单验证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90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二者比较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900" indent="0">
              <a:buNone/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onsubmit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只能表单上使用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提交表单前会触发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onclick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是按钮等控件使用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用来触发点击事件。</a:t>
            </a:r>
          </a:p>
          <a:p>
            <a:pPr marL="3690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在提交表单前，一般都会进行数据验证，可以选择在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submit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按钮上的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onclick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中验证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也可以在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900" indent="0">
              <a:buNone/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onsubmit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中验证。但是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onclick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比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onsubmit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更早的被触发。流程如下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90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、用户点击按钮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—-&gt;</a:t>
            </a:r>
          </a:p>
          <a:p>
            <a:pPr marL="3690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、触发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onclick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—-&gt;</a:t>
            </a:r>
          </a:p>
          <a:p>
            <a:pPr marL="3690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onclick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true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或未处理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onclick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—-&gt;</a:t>
            </a:r>
          </a:p>
          <a:p>
            <a:pPr marL="3690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、触发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onsubmit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—-&gt;</a:t>
            </a:r>
          </a:p>
          <a:p>
            <a:pPr marL="3690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onsubmit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未处理或返回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true ——&gt;</a:t>
            </a:r>
          </a:p>
          <a:p>
            <a:pPr marL="3690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、提交表单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  <a:p>
            <a:pPr marL="36900" indent="0">
              <a:buNone/>
            </a:pPr>
            <a:r>
              <a:rPr lang="zh-CN" altLang="en-US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注：</a:t>
            </a:r>
            <a:r>
              <a:rPr lang="en-US" altLang="zh-CN" b="1" dirty="0" err="1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onsubmit</a:t>
            </a:r>
            <a:r>
              <a:rPr lang="zh-CN" altLang="en-US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处理函数返回</a:t>
            </a:r>
            <a:r>
              <a:rPr lang="en-US" altLang="zh-CN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false</a:t>
            </a:r>
            <a:r>
              <a:rPr lang="zh-CN" altLang="en-US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b="1" dirty="0" err="1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onclick</a:t>
            </a:r>
            <a:r>
              <a:rPr lang="zh-CN" altLang="en-US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函数返回</a:t>
            </a:r>
            <a:r>
              <a:rPr lang="en-US" altLang="zh-CN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false</a:t>
            </a:r>
            <a:r>
              <a:rPr lang="zh-CN" altLang="en-US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，都不会引起表单提交。</a:t>
            </a:r>
            <a:endParaRPr lang="en-US" altLang="zh-CN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987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Bodoni MT Black" panose="02070A03080606020203" pitchFamily="18" charset="0"/>
                <a:ea typeface="华文琥珀" panose="02010800040101010101" pitchFamily="2" charset="-122"/>
              </a:rPr>
              <a:t>第六节  表单验证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5" y="1580050"/>
            <a:ext cx="11832958" cy="512555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表单验证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90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0486" y="2150974"/>
            <a:ext cx="10377071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错误写法：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/>
              <a:t>&lt;!DOCTYPE html&gt;</a:t>
            </a:r>
          </a:p>
          <a:p>
            <a:r>
              <a:rPr lang="en-US" altLang="zh-CN" dirty="0"/>
              <a:t>&lt;html&gt;</a:t>
            </a:r>
          </a:p>
          <a:p>
            <a:r>
              <a:rPr lang="en-US" altLang="zh-CN" dirty="0"/>
              <a:t>&lt;head&gt;</a:t>
            </a:r>
          </a:p>
          <a:p>
            <a:r>
              <a:rPr lang="en-US" altLang="zh-CN" dirty="0"/>
              <a:t>    &lt;meta charset="utf-8"&gt;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  &lt;script&gt;</a:t>
            </a:r>
          </a:p>
          <a:p>
            <a:r>
              <a:rPr lang="en-US" altLang="zh-CN" dirty="0"/>
              <a:t>     function f1() {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var</a:t>
            </a:r>
            <a:r>
              <a:rPr lang="en-US" altLang="zh-CN" dirty="0"/>
              <a:t> name=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("username").value;</a:t>
            </a:r>
          </a:p>
          <a:p>
            <a:r>
              <a:rPr lang="en-US" altLang="zh-CN" dirty="0"/>
              <a:t>        if(name!='aa')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alert("ERROR");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}</a:t>
            </a:r>
          </a:p>
          <a:p>
            <a:r>
              <a:rPr lang="en-US" altLang="zh-CN" dirty="0"/>
              <a:t>    &lt;/script&gt;</a:t>
            </a:r>
          </a:p>
          <a:p>
            <a:r>
              <a:rPr lang="en-US" altLang="zh-CN" dirty="0"/>
              <a:t>&lt;/head&gt;</a:t>
            </a:r>
          </a:p>
          <a:p>
            <a:r>
              <a:rPr lang="en-US" altLang="zh-CN" dirty="0"/>
              <a:t>&lt;body&gt;</a:t>
            </a:r>
          </a:p>
          <a:p>
            <a:r>
              <a:rPr lang="en-US" altLang="zh-CN" dirty="0"/>
              <a:t>&lt;div id="div1"&gt;</a:t>
            </a:r>
          </a:p>
          <a:p>
            <a:r>
              <a:rPr lang="en-US" altLang="zh-CN" dirty="0"/>
              <a:t>&lt;/div&gt;</a:t>
            </a:r>
          </a:p>
          <a:p>
            <a:r>
              <a:rPr lang="en-US" altLang="zh-CN" dirty="0"/>
              <a:t>&lt;form action="1.jpg" &gt;</a:t>
            </a:r>
          </a:p>
          <a:p>
            <a:r>
              <a:rPr lang="en-US" altLang="zh-CN" dirty="0"/>
              <a:t>    name&lt;input type="text" name="username" id="username"&gt;&lt;</a:t>
            </a:r>
            <a:r>
              <a:rPr lang="en-US" altLang="zh-CN" dirty="0" err="1"/>
              <a:t>br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&lt;input type="submit" value="OK" </a:t>
            </a:r>
            <a:r>
              <a:rPr lang="en-US" altLang="zh-CN" dirty="0" err="1"/>
              <a:t>onclick</a:t>
            </a:r>
            <a:r>
              <a:rPr lang="en-US" altLang="zh-CN" dirty="0"/>
              <a:t>="f1()"&gt;</a:t>
            </a:r>
          </a:p>
          <a:p>
            <a:r>
              <a:rPr lang="en-US" altLang="zh-CN" dirty="0"/>
              <a:t>&lt;/form&gt;</a:t>
            </a:r>
          </a:p>
          <a:p>
            <a:r>
              <a:rPr lang="en-US" altLang="zh-CN" dirty="0"/>
              <a:t>&lt;/body&gt;</a:t>
            </a:r>
          </a:p>
          <a:p>
            <a:r>
              <a:rPr lang="en-US" altLang="zh-CN" dirty="0"/>
              <a:t>&lt;/html&gt;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553199" y="2150974"/>
            <a:ext cx="7398327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错误写法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!DOCTYPE html&gt;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&lt;html&gt;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&lt;head&gt;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&lt;meta charset="utf-8"&gt;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&lt;script&gt;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function f1() {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var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name=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document.getElementById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("username").value;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if(name!='aa')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{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  alert("ERROR");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}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&lt;/script&gt;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&lt;/head&gt;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&lt;body&gt;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&lt;div id="div1"&gt;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&lt;/div&gt;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&lt;form action="1.jpg"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onsubmit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="f1()"&gt;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name&lt;input type="text" name="username" id="username"&gt;&lt;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br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&lt;input type="submit" value="OK"&gt;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&lt;/form&gt;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&lt;/body&gt;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99871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Bodoni MT Black" panose="02070A03080606020203" pitchFamily="18" charset="0"/>
                <a:ea typeface="华文琥珀" panose="02010800040101010101" pitchFamily="2" charset="-122"/>
              </a:rPr>
              <a:t>第六节  表单验证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5" y="1580050"/>
            <a:ext cx="11832958" cy="512555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表单验证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90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90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 </a:t>
            </a:r>
          </a:p>
          <a:p>
            <a:pPr marL="3690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onsubmit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= "return false"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，不执行提交。 </a:t>
            </a:r>
          </a:p>
          <a:p>
            <a:pPr marL="3690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onsubmit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= "return true"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onsubmit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= "return"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，执行提交。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90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在表单校验出错后，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onsubmit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的返回值为“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return false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”才能阻止表单继续提交，否则，即使出错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90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表单仍然继续提交。 因为，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onsubmit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返回值默认为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true</a:t>
            </a:r>
          </a:p>
          <a:p>
            <a:pPr marL="36900" indent="0">
              <a:buNone/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onsubmit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 = return 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函数名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//false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：阻止网页自动提交。</a:t>
            </a:r>
          </a:p>
          <a:p>
            <a:pPr marL="36900" indent="0">
              <a:buNone/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onsubmit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属性就像是这个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对象的一个方法名，其值（一字符串）就是其方法体，默认返回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true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</a:p>
          <a:p>
            <a:pPr marL="3690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不加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return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，表单只是执行了事件处理函数，没有对函数返回结果进行处理。</a:t>
            </a:r>
          </a:p>
          <a:p>
            <a:pPr marL="36900" indent="0">
              <a:buNone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90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028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Bodoni MT Black" panose="02070A03080606020203" pitchFamily="18" charset="0"/>
                <a:ea typeface="华文琥珀" panose="02010800040101010101" pitchFamily="2" charset="-122"/>
              </a:rPr>
              <a:t>第六节  表单验证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5" y="1580050"/>
            <a:ext cx="11832958" cy="512555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表单验证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90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正确写法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05200" y="1580050"/>
            <a:ext cx="11291454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&lt;!DOCTYPE html&gt;</a:t>
            </a:r>
          </a:p>
          <a:p>
            <a:r>
              <a:rPr lang="en-US" altLang="zh-CN" dirty="0"/>
              <a:t>&lt;html&gt;</a:t>
            </a:r>
          </a:p>
          <a:p>
            <a:r>
              <a:rPr lang="en-US" altLang="zh-CN" dirty="0"/>
              <a:t>&lt;head&gt;</a:t>
            </a:r>
          </a:p>
          <a:p>
            <a:r>
              <a:rPr lang="en-US" altLang="zh-CN" dirty="0"/>
              <a:t>    &lt;meta charset="utf-8"&gt;</a:t>
            </a:r>
          </a:p>
          <a:p>
            <a:endParaRPr lang="en-US" altLang="zh-CN" dirty="0"/>
          </a:p>
          <a:p>
            <a:r>
              <a:rPr lang="en-US" altLang="zh-CN" dirty="0"/>
              <a:t>    &lt;script&gt;</a:t>
            </a:r>
          </a:p>
          <a:p>
            <a:r>
              <a:rPr lang="en-US" altLang="zh-CN" dirty="0"/>
              <a:t>     function f1() {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var</a:t>
            </a:r>
            <a:r>
              <a:rPr lang="en-US" altLang="zh-CN" dirty="0"/>
              <a:t> name=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("username").value;</a:t>
            </a:r>
          </a:p>
          <a:p>
            <a:r>
              <a:rPr lang="en-US" altLang="zh-CN" dirty="0"/>
              <a:t>        if(name!='aa')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alert("ERROR");</a:t>
            </a:r>
          </a:p>
          <a:p>
            <a:r>
              <a:rPr lang="en-US" altLang="zh-CN" b="1" dirty="0">
                <a:solidFill>
                  <a:srgbClr val="FFFF00"/>
                </a:solidFill>
              </a:rPr>
              <a:t>            return false;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}</a:t>
            </a:r>
          </a:p>
          <a:p>
            <a:r>
              <a:rPr lang="en-US" altLang="zh-CN" dirty="0"/>
              <a:t>    &lt;/script&gt;</a:t>
            </a:r>
          </a:p>
          <a:p>
            <a:r>
              <a:rPr lang="en-US" altLang="zh-CN" dirty="0"/>
              <a:t>&lt;/head&gt;</a:t>
            </a:r>
          </a:p>
          <a:p>
            <a:r>
              <a:rPr lang="en-US" altLang="zh-CN" dirty="0"/>
              <a:t>&lt;body&gt;</a:t>
            </a:r>
          </a:p>
          <a:p>
            <a:r>
              <a:rPr lang="en-US" altLang="zh-CN" dirty="0"/>
              <a:t>&lt;div id="div1"&gt;</a:t>
            </a:r>
          </a:p>
          <a:p>
            <a:r>
              <a:rPr lang="en-US" altLang="zh-CN" dirty="0"/>
              <a:t>&lt;/div&gt;</a:t>
            </a:r>
          </a:p>
          <a:p>
            <a:r>
              <a:rPr lang="en-US" altLang="zh-CN" dirty="0"/>
              <a:t>&lt;form action="1.jpg" </a:t>
            </a:r>
            <a:r>
              <a:rPr lang="en-US" altLang="zh-CN" b="1" dirty="0" err="1">
                <a:solidFill>
                  <a:srgbClr val="FFFF00"/>
                </a:solidFill>
              </a:rPr>
              <a:t>onsubmit</a:t>
            </a:r>
            <a:r>
              <a:rPr lang="en-US" altLang="zh-CN" b="1" dirty="0">
                <a:solidFill>
                  <a:srgbClr val="FFFF00"/>
                </a:solidFill>
              </a:rPr>
              <a:t>="return f1()"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name&lt;input type="text" name="username" id="username"&gt;&lt;</a:t>
            </a:r>
            <a:r>
              <a:rPr lang="en-US" altLang="zh-CN" dirty="0" err="1"/>
              <a:t>br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&lt;input type="submit" value="OK"&gt;</a:t>
            </a:r>
          </a:p>
          <a:p>
            <a:r>
              <a:rPr lang="en-US" altLang="zh-CN" dirty="0"/>
              <a:t>&lt;/form&gt;</a:t>
            </a:r>
          </a:p>
          <a:p>
            <a:r>
              <a:rPr lang="en-US" altLang="zh-CN" dirty="0"/>
              <a:t>&lt;/body&gt;</a:t>
            </a:r>
          </a:p>
          <a:p>
            <a:r>
              <a:rPr lang="en-US" altLang="zh-CN" dirty="0"/>
              <a:t>&lt;/html&gt;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7542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Bodoni MT Black" panose="02070A03080606020203" pitchFamily="18" charset="0"/>
                <a:ea typeface="华文琥珀" panose="02010800040101010101" pitchFamily="2" charset="-122"/>
              </a:rPr>
              <a:t>第六节  表单验证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5" y="1580050"/>
            <a:ext cx="11832958" cy="512555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表单验证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90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表单验证可以通过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JavaScript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来完成。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90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判断是否为空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9E9272-8894-4DE8-BCA4-47202D98FBF3}"/>
              </a:ext>
            </a:extLst>
          </p:cNvPr>
          <p:cNvSpPr/>
          <p:nvPr/>
        </p:nvSpPr>
        <p:spPr>
          <a:xfrm>
            <a:off x="913795" y="2874737"/>
            <a:ext cx="107244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&lt;script&gt;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function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validateForm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var x =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document.forms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["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myForm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"]["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fname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"].value;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if (x == null || x == "")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 alert("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需要输入名字。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return false;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&lt;/script&gt;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&lt;/head&gt;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&lt;body&gt;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&lt;form name="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myForm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" action="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demo_form.php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“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onsubmit="return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validateForm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()"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method="post"&gt;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名字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: &lt;input type="text" name="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fname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"&gt;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&lt;input type="submit" value="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提交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"&gt;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&lt;/form&gt;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&lt;/body&gt;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2418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Bodoni MT Black" panose="02070A03080606020203" pitchFamily="18" charset="0"/>
                <a:ea typeface="华文琥珀" panose="02010800040101010101" pitchFamily="2" charset="-122"/>
              </a:rPr>
              <a:t>第六节  表单验证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5" y="1580050"/>
            <a:ext cx="11832958" cy="512555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表单验证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90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：返回一个集合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HTMLCollection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),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包含了了当前文档中的所有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元素（数组）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  <a:p>
            <a:pPr marL="3690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</a:t>
            </a:r>
          </a:p>
          <a:p>
            <a:pPr marL="3690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var collection =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document.forms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;//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获得对象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900" indent="0">
              <a:buNone/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document.forms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[].property//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获得对象属性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900" indent="0">
              <a:buNone/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document.forms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['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exportServlet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'].submit();</a:t>
            </a:r>
          </a:p>
          <a:p>
            <a:pPr marL="3690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document.forms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：表示获取当前页面的所有表单</a:t>
            </a:r>
          </a:p>
          <a:p>
            <a:pPr marL="3690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document.forms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[0]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：表示获取当前页面的第一个表单</a:t>
            </a:r>
          </a:p>
          <a:p>
            <a:pPr marL="3690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document.forms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['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exportServlet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']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：表示获取当前页面的</a:t>
            </a:r>
            <a:r>
              <a:rPr lang="en-US" altLang="zh-CN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name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="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exportServlet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的表单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1385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1811</TotalTime>
  <Words>3289</Words>
  <Application>Microsoft Office PowerPoint</Application>
  <PresentationFormat>宽屏</PresentationFormat>
  <Paragraphs>491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宋体</vt:lpstr>
      <vt:lpstr>微软雅黑 Light</vt:lpstr>
      <vt:lpstr>Bodoni MT Black</vt:lpstr>
      <vt:lpstr>Calisto MT</vt:lpstr>
      <vt:lpstr>Wingdings 2</vt:lpstr>
      <vt:lpstr>石板</vt:lpstr>
      <vt:lpstr>JavaScript程序设计基础</vt:lpstr>
      <vt:lpstr>第六节  表单验证</vt:lpstr>
      <vt:lpstr>第六节  表单验证</vt:lpstr>
      <vt:lpstr>第六节  表单验证</vt:lpstr>
      <vt:lpstr>第六节  表单验证</vt:lpstr>
      <vt:lpstr>第六节  表单验证</vt:lpstr>
      <vt:lpstr>第六节  表单验证</vt:lpstr>
      <vt:lpstr>第六节  表单验证</vt:lpstr>
      <vt:lpstr>第六节  表单验证</vt:lpstr>
      <vt:lpstr>第六节  表单验证</vt:lpstr>
      <vt:lpstr>第六节  表单验证</vt:lpstr>
      <vt:lpstr>第六节  表单验证</vt:lpstr>
      <vt:lpstr>第六节  表单验证</vt:lpstr>
      <vt:lpstr>第六节  表单验证</vt:lpstr>
      <vt:lpstr>第六节  表单验证</vt:lpstr>
      <vt:lpstr>第六节  表单验证</vt:lpstr>
      <vt:lpstr>第六节  表单验证</vt:lpstr>
      <vt:lpstr>第六节  表单验证</vt:lpstr>
      <vt:lpstr>第六节  表单验证</vt:lpstr>
      <vt:lpstr>第六节  表单验证</vt:lpstr>
      <vt:lpstr>第六节  表单验证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JAVA程序设计基础</dc:title>
  <dc:creator>wkpc</dc:creator>
  <cp:lastModifiedBy>wkpc</cp:lastModifiedBy>
  <cp:revision>333</cp:revision>
  <dcterms:created xsi:type="dcterms:W3CDTF">2018-08-13T01:11:38Z</dcterms:created>
  <dcterms:modified xsi:type="dcterms:W3CDTF">2019-10-31T02:58:17Z</dcterms:modified>
</cp:coreProperties>
</file>