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7" r:id="rId3"/>
    <p:sldId id="288" r:id="rId4"/>
    <p:sldId id="289" r:id="rId5"/>
    <p:sldId id="290" r:id="rId6"/>
    <p:sldId id="301" r:id="rId7"/>
    <p:sldId id="302" r:id="rId8"/>
    <p:sldId id="303" r:id="rId9"/>
    <p:sldId id="304" r:id="rId10"/>
    <p:sldId id="306" r:id="rId11"/>
    <p:sldId id="308" r:id="rId12"/>
    <p:sldId id="309" r:id="rId13"/>
    <p:sldId id="310" r:id="rId14"/>
    <p:sldId id="311" r:id="rId15"/>
    <p:sldId id="312" r:id="rId16"/>
    <p:sldId id="313" r:id="rId17"/>
    <p:sldId id="316" r:id="rId18"/>
    <p:sldId id="314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294"/>
    <a:srgbClr val="FFFFFF"/>
    <a:srgbClr val="3563A8"/>
    <a:srgbClr val="3C6EAA"/>
    <a:srgbClr val="FE4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58" y="84"/>
      </p:cViewPr>
      <p:guideLst>
        <p:guide orient="horz" pos="2157"/>
        <p:guide pos="3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BF06-C0F1-4EEA-9161-94E5AE50D8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838C-BFF6-44EE-AD8D-5776E64BEE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9CA9-6F5A-421B-95A9-7871EC999B6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7A39-82AA-4E11-A7C9-5F620A269A3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1022-6ACA-4F55-B3A0-0BD25C3254E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879A-9CBE-4B28-AD8B-12F5DF23C6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2DD-C6AF-4BE5-B518-78EF51980AF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006E-3573-49D4-BEA0-7B5B64C8EDF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5F6B-40D9-4ED2-9306-49B62633A4C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FE52-2D3F-4BD5-AFD2-08925509856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C7CF-6A18-4EBB-9944-CC735FF06D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C4C6-D029-4A02-8D8A-374C012F707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10178" y="-954668"/>
            <a:ext cx="3559556" cy="3542489"/>
            <a:chOff x="5588764" y="391169"/>
            <a:chExt cx="2614564" cy="2602028"/>
          </a:xfrm>
        </p:grpSpPr>
        <p:sp>
          <p:nvSpPr>
            <p:cNvPr id="64" name="Freeform 5"/>
            <p:cNvSpPr/>
            <p:nvPr/>
          </p:nvSpPr>
          <p:spPr bwMode="auto">
            <a:xfrm rot="619297">
              <a:off x="5641282" y="391169"/>
              <a:ext cx="2499217" cy="2601749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"/>
            <p:cNvSpPr/>
            <p:nvPr/>
          </p:nvSpPr>
          <p:spPr bwMode="auto">
            <a:xfrm rot="619297">
              <a:off x="5631554" y="404266"/>
              <a:ext cx="2520576" cy="2588931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"/>
            <p:cNvSpPr/>
            <p:nvPr/>
          </p:nvSpPr>
          <p:spPr bwMode="auto">
            <a:xfrm rot="619297">
              <a:off x="5631554" y="412810"/>
              <a:ext cx="2520576" cy="2571843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8"/>
            <p:cNvSpPr/>
            <p:nvPr/>
          </p:nvSpPr>
          <p:spPr bwMode="auto">
            <a:xfrm rot="619297">
              <a:off x="5619922" y="412531"/>
              <a:ext cx="2541939" cy="2559027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"/>
            <p:cNvSpPr/>
            <p:nvPr/>
          </p:nvSpPr>
          <p:spPr bwMode="auto">
            <a:xfrm rot="619297">
              <a:off x="5610612" y="421007"/>
              <a:ext cx="2559027" cy="2550483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"/>
            <p:cNvSpPr/>
            <p:nvPr/>
          </p:nvSpPr>
          <p:spPr bwMode="auto">
            <a:xfrm rot="619297">
              <a:off x="5611378" y="421076"/>
              <a:ext cx="2559027" cy="2541939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"/>
            <p:cNvSpPr/>
            <p:nvPr/>
          </p:nvSpPr>
          <p:spPr bwMode="auto">
            <a:xfrm rot="619297">
              <a:off x="5602416" y="434239"/>
              <a:ext cx="2580387" cy="2520577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2"/>
            <p:cNvSpPr/>
            <p:nvPr/>
          </p:nvSpPr>
          <p:spPr bwMode="auto">
            <a:xfrm rot="619297">
              <a:off x="5602799" y="442818"/>
              <a:ext cx="2580387" cy="2499217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"/>
            <p:cNvSpPr/>
            <p:nvPr/>
          </p:nvSpPr>
          <p:spPr bwMode="auto">
            <a:xfrm rot="619297">
              <a:off x="5590016" y="442435"/>
              <a:ext cx="2601749" cy="2499217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"/>
            <p:cNvSpPr/>
            <p:nvPr/>
          </p:nvSpPr>
          <p:spPr bwMode="auto">
            <a:xfrm rot="619297">
              <a:off x="5588764" y="443479"/>
              <a:ext cx="2614564" cy="2512032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726443" y="2597090"/>
            <a:ext cx="5817870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3563A8"/>
                </a:solidFill>
              </a:rPr>
              <a:t>【</a:t>
            </a:r>
            <a:r>
              <a:rPr lang="zh-CN" altLang="en-US" sz="2400" dirty="0" smtClean="0">
                <a:solidFill>
                  <a:srgbClr val="3563A8"/>
                </a:solidFill>
              </a:rPr>
              <a:t>第九组</a:t>
            </a:r>
            <a:r>
              <a:rPr lang="en-US" altLang="zh-CN" sz="2400" dirty="0" smtClean="0">
                <a:solidFill>
                  <a:srgbClr val="3563A8"/>
                </a:solidFill>
              </a:rPr>
              <a:t>】</a:t>
            </a:r>
            <a:endParaRPr lang="en-US" altLang="zh-CN" sz="3200" dirty="0" smtClean="0">
              <a:solidFill>
                <a:srgbClr val="3563A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rgbClr val="3563A8"/>
                </a:solidFill>
              </a:rPr>
              <a:t>堆排序</a:t>
            </a:r>
            <a:endParaRPr lang="zh-CN" altLang="en-US" sz="5400" b="1" dirty="0">
              <a:solidFill>
                <a:srgbClr val="3563A8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82432" y="4536557"/>
            <a:ext cx="6466114" cy="166257"/>
            <a:chOff x="2233239" y="4536372"/>
            <a:chExt cx="6466114" cy="192986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2233239" y="4536372"/>
              <a:ext cx="6466114" cy="0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212953" y="4729358"/>
              <a:ext cx="5486400" cy="0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 rot="619297">
            <a:off x="-2209912" y="-1844306"/>
            <a:ext cx="6484691" cy="6452906"/>
            <a:chOff x="6940262" y="3251983"/>
            <a:chExt cx="971550" cy="966788"/>
          </a:xfrm>
        </p:grpSpPr>
        <p:sp>
          <p:nvSpPr>
            <p:cNvPr id="37" name="Freeform 5"/>
            <p:cNvSpPr/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"/>
            <p:cNvSpPr/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"/>
            <p:cNvSpPr/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"/>
            <p:cNvSpPr/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4"/>
            <p:cNvSpPr/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 rot="619297">
            <a:off x="7962830" y="3043578"/>
            <a:ext cx="6484691" cy="6452906"/>
            <a:chOff x="6940262" y="3251983"/>
            <a:chExt cx="971550" cy="966788"/>
          </a:xfrm>
        </p:grpSpPr>
        <p:sp>
          <p:nvSpPr>
            <p:cNvPr id="53" name="Freeform 5"/>
            <p:cNvSpPr/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71970" y="5254440"/>
            <a:ext cx="2490176" cy="2478236"/>
            <a:chOff x="5588764" y="391169"/>
            <a:chExt cx="2614564" cy="2602028"/>
          </a:xfrm>
        </p:grpSpPr>
        <p:sp>
          <p:nvSpPr>
            <p:cNvPr id="75" name="Freeform 5"/>
            <p:cNvSpPr/>
            <p:nvPr/>
          </p:nvSpPr>
          <p:spPr bwMode="auto">
            <a:xfrm rot="619297">
              <a:off x="5641282" y="391169"/>
              <a:ext cx="2499217" cy="2601749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 rot="619297">
              <a:off x="5631554" y="404266"/>
              <a:ext cx="2520576" cy="2588931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/>
            <p:nvPr/>
          </p:nvSpPr>
          <p:spPr bwMode="auto">
            <a:xfrm rot="619297">
              <a:off x="5631554" y="412810"/>
              <a:ext cx="2520576" cy="2571843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/>
            <p:nvPr/>
          </p:nvSpPr>
          <p:spPr bwMode="auto">
            <a:xfrm rot="619297">
              <a:off x="5619922" y="412531"/>
              <a:ext cx="2541939" cy="2559027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 rot="619297">
              <a:off x="5610612" y="421007"/>
              <a:ext cx="2559027" cy="2550483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"/>
            <p:cNvSpPr/>
            <p:nvPr/>
          </p:nvSpPr>
          <p:spPr bwMode="auto">
            <a:xfrm rot="619297">
              <a:off x="5611378" y="421076"/>
              <a:ext cx="2559027" cy="2541939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/>
            <p:nvPr/>
          </p:nvSpPr>
          <p:spPr bwMode="auto">
            <a:xfrm rot="619297">
              <a:off x="5602416" y="434239"/>
              <a:ext cx="2580387" cy="2520577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 rot="619297">
              <a:off x="5602799" y="442818"/>
              <a:ext cx="2580387" cy="2499217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 rot="619297">
              <a:off x="5590016" y="442435"/>
              <a:ext cx="2601749" cy="2499217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 rot="619297">
              <a:off x="5588764" y="443479"/>
              <a:ext cx="2614564" cy="2512032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5820" y="406400"/>
            <a:ext cx="6240780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如何由一个无序序列建成一个堆？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635" y="1669415"/>
            <a:ext cx="6436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第二步：将完全二叉树调整为堆</a:t>
            </a:r>
            <a:endParaRPr lang="zh-CN" altLang="en-US" sz="2400"/>
          </a:p>
        </p:txBody>
      </p:sp>
      <p:grpSp>
        <p:nvGrpSpPr>
          <p:cNvPr id="4" name="Group 1053"/>
          <p:cNvGrpSpPr/>
          <p:nvPr/>
        </p:nvGrpSpPr>
        <p:grpSpPr>
          <a:xfrm>
            <a:off x="6051868" y="2970213"/>
            <a:ext cx="2538412" cy="2216150"/>
            <a:chOff x="215" y="1139"/>
            <a:chExt cx="1599" cy="1396"/>
          </a:xfrm>
        </p:grpSpPr>
        <p:sp>
          <p:nvSpPr>
            <p:cNvPr id="5" name="Oval 1032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Text Box 1033"/>
            <p:cNvSpPr txBox="1"/>
            <p:nvPr/>
          </p:nvSpPr>
          <p:spPr>
            <a:xfrm>
              <a:off x="1107" y="118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Freeform 1034"/>
            <p:cNvSpPr/>
            <p:nvPr/>
          </p:nvSpPr>
          <p:spPr>
            <a:xfrm>
              <a:off x="1298" y="1349"/>
              <a:ext cx="280" cy="270"/>
            </a:xfrm>
            <a:custGeom>
              <a:avLst/>
              <a:gdLst>
                <a:gd name="txL" fmla="*/ 0 w 353"/>
                <a:gd name="txT" fmla="*/ 0 h 384"/>
                <a:gd name="txR" fmla="*/ 353 w 353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80" y="270"/>
                </a:cxn>
              </a:cxnLst>
              <a:rect l="txL" t="txT" r="txR" b="tx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Freeform 1035"/>
            <p:cNvSpPr/>
            <p:nvPr/>
          </p:nvSpPr>
          <p:spPr>
            <a:xfrm>
              <a:off x="784" y="1849"/>
              <a:ext cx="183" cy="365"/>
            </a:xfrm>
            <a:custGeom>
              <a:avLst/>
              <a:gdLst>
                <a:gd name="txL" fmla="*/ 0 w 249"/>
                <a:gd name="txT" fmla="*/ 0 h 365"/>
                <a:gd name="txR" fmla="*/ 249 w 249"/>
                <a:gd name="txB" fmla="*/ 365 h 365"/>
              </a:gdLst>
              <a:ahLst/>
              <a:cxnLst>
                <a:cxn ang="0">
                  <a:pos x="0" y="0"/>
                </a:cxn>
                <a:cxn ang="0">
                  <a:pos x="183" y="365"/>
                </a:cxn>
              </a:cxnLst>
              <a:rect l="txL" t="txT" r="txR" b="tx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1" name="Freeform 1036"/>
            <p:cNvSpPr/>
            <p:nvPr/>
          </p:nvSpPr>
          <p:spPr>
            <a:xfrm>
              <a:off x="387" y="1856"/>
              <a:ext cx="226" cy="358"/>
            </a:xfrm>
            <a:custGeom>
              <a:avLst/>
              <a:gdLst>
                <a:gd name="txL" fmla="*/ 0 w 236"/>
                <a:gd name="txT" fmla="*/ 0 h 350"/>
                <a:gd name="txR" fmla="*/ 236 w 236"/>
                <a:gd name="txB" fmla="*/ 350 h 350"/>
              </a:gdLst>
              <a:ahLst/>
              <a:cxnLst>
                <a:cxn ang="0">
                  <a:pos x="226" y="0"/>
                </a:cxn>
                <a:cxn ang="0">
                  <a:pos x="0" y="358"/>
                </a:cxn>
              </a:cxnLst>
              <a:rect l="txL" t="txT" r="txR" b="tx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2" name="Line 1037"/>
            <p:cNvSpPr/>
            <p:nvPr/>
          </p:nvSpPr>
          <p:spPr>
            <a:xfrm flipH="1">
              <a:off x="784" y="1359"/>
              <a:ext cx="277" cy="2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sp>
        <p:sp>
          <p:nvSpPr>
            <p:cNvPr id="13" name="Freeform 1038"/>
            <p:cNvSpPr/>
            <p:nvPr/>
          </p:nvSpPr>
          <p:spPr>
            <a:xfrm>
              <a:off x="1406" y="1848"/>
              <a:ext cx="170" cy="340"/>
            </a:xfrm>
            <a:custGeom>
              <a:avLst/>
              <a:gdLst>
                <a:gd name="txL" fmla="*/ 0 w 188"/>
                <a:gd name="txT" fmla="*/ 0 h 329"/>
                <a:gd name="txR" fmla="*/ 188 w 188"/>
                <a:gd name="txB" fmla="*/ 329 h 329"/>
              </a:gdLst>
              <a:ahLst/>
              <a:cxnLst>
                <a:cxn ang="0">
                  <a:pos x="170" y="0"/>
                </a:cxn>
                <a:cxn ang="0">
                  <a:pos x="0" y="340"/>
                </a:cxn>
              </a:cxnLst>
              <a:rect l="txL" t="txT" r="txR" b="tx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4" name="Oval 1039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Text Box 1040"/>
            <p:cNvSpPr txBox="1"/>
            <p:nvPr/>
          </p:nvSpPr>
          <p:spPr>
            <a:xfrm>
              <a:off x="575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Oval 1041"/>
            <p:cNvSpPr>
              <a:spLocks noChangeArrowheads="1"/>
            </p:cNvSpPr>
            <p:nvPr/>
          </p:nvSpPr>
          <p:spPr bwMode="auto">
            <a:xfrm>
              <a:off x="1519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Text Box 1042"/>
            <p:cNvSpPr txBox="1"/>
            <p:nvPr/>
          </p:nvSpPr>
          <p:spPr>
            <a:xfrm>
              <a:off x="1271" y="2188"/>
              <a:ext cx="24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Oval 1043"/>
            <p:cNvSpPr>
              <a:spLocks noChangeArrowheads="1"/>
            </p:cNvSpPr>
            <p:nvPr/>
          </p:nvSpPr>
          <p:spPr bwMode="auto">
            <a:xfrm>
              <a:off x="1224" y="2188"/>
              <a:ext cx="295" cy="29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Text Box 1044"/>
            <p:cNvSpPr txBox="1"/>
            <p:nvPr/>
          </p:nvSpPr>
          <p:spPr>
            <a:xfrm>
              <a:off x="1553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32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Oval 1045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Text Box 1046"/>
            <p:cNvSpPr txBox="1"/>
            <p:nvPr/>
          </p:nvSpPr>
          <p:spPr>
            <a:xfrm>
              <a:off x="880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Oval 1047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Text Box 1048"/>
            <p:cNvSpPr txBox="1"/>
            <p:nvPr/>
          </p:nvSpPr>
          <p:spPr>
            <a:xfrm>
              <a:off x="249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25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5883910" y="3952240"/>
            <a:ext cx="4013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Group 1053"/>
          <p:cNvGrpSpPr/>
          <p:nvPr/>
        </p:nvGrpSpPr>
        <p:grpSpPr>
          <a:xfrm>
            <a:off x="3003868" y="2970213"/>
            <a:ext cx="2538412" cy="2216150"/>
            <a:chOff x="215" y="1139"/>
            <a:chExt cx="1599" cy="1396"/>
          </a:xfrm>
        </p:grpSpPr>
        <p:sp>
          <p:nvSpPr>
            <p:cNvPr id="10" name="Oval 1032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Text Box 1033"/>
            <p:cNvSpPr txBox="1"/>
            <p:nvPr/>
          </p:nvSpPr>
          <p:spPr>
            <a:xfrm>
              <a:off x="1107" y="1139"/>
              <a:ext cx="227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28</a:t>
              </a:r>
              <a:endParaRPr lang="zh-CN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Freeform 1034"/>
            <p:cNvSpPr/>
            <p:nvPr/>
          </p:nvSpPr>
          <p:spPr>
            <a:xfrm>
              <a:off x="1298" y="1349"/>
              <a:ext cx="280" cy="270"/>
            </a:xfrm>
            <a:custGeom>
              <a:avLst/>
              <a:gdLst>
                <a:gd name="txL" fmla="*/ 0 w 353"/>
                <a:gd name="txT" fmla="*/ 0 h 384"/>
                <a:gd name="txR" fmla="*/ 353 w 353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80" y="270"/>
                </a:cxn>
              </a:cxnLst>
              <a:rect l="txL" t="txT" r="txR" b="tx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21" name="Freeform 1035"/>
            <p:cNvSpPr/>
            <p:nvPr/>
          </p:nvSpPr>
          <p:spPr>
            <a:xfrm>
              <a:off x="784" y="1849"/>
              <a:ext cx="183" cy="365"/>
            </a:xfrm>
            <a:custGeom>
              <a:avLst/>
              <a:gdLst>
                <a:gd name="txL" fmla="*/ 0 w 249"/>
                <a:gd name="txT" fmla="*/ 0 h 365"/>
                <a:gd name="txR" fmla="*/ 249 w 249"/>
                <a:gd name="txB" fmla="*/ 365 h 365"/>
              </a:gdLst>
              <a:ahLst/>
              <a:cxnLst>
                <a:cxn ang="0">
                  <a:pos x="0" y="0"/>
                </a:cxn>
                <a:cxn ang="0">
                  <a:pos x="183" y="365"/>
                </a:cxn>
              </a:cxnLst>
              <a:rect l="txL" t="txT" r="txR" b="tx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23" name="Freeform 1036"/>
            <p:cNvSpPr/>
            <p:nvPr/>
          </p:nvSpPr>
          <p:spPr>
            <a:xfrm>
              <a:off x="387" y="1856"/>
              <a:ext cx="226" cy="358"/>
            </a:xfrm>
            <a:custGeom>
              <a:avLst/>
              <a:gdLst>
                <a:gd name="txL" fmla="*/ 0 w 236"/>
                <a:gd name="txT" fmla="*/ 0 h 350"/>
                <a:gd name="txR" fmla="*/ 236 w 236"/>
                <a:gd name="txB" fmla="*/ 350 h 350"/>
              </a:gdLst>
              <a:ahLst/>
              <a:cxnLst>
                <a:cxn ang="0">
                  <a:pos x="226" y="0"/>
                </a:cxn>
                <a:cxn ang="0">
                  <a:pos x="0" y="358"/>
                </a:cxn>
              </a:cxnLst>
              <a:rect l="txL" t="txT" r="txR" b="tx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25" name="Line 1037"/>
            <p:cNvSpPr/>
            <p:nvPr/>
          </p:nvSpPr>
          <p:spPr>
            <a:xfrm flipH="1">
              <a:off x="784" y="1359"/>
              <a:ext cx="277" cy="2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sp>
        <p:sp>
          <p:nvSpPr>
            <p:cNvPr id="48" name="Freeform 1038"/>
            <p:cNvSpPr/>
            <p:nvPr/>
          </p:nvSpPr>
          <p:spPr>
            <a:xfrm>
              <a:off x="1406" y="1848"/>
              <a:ext cx="170" cy="340"/>
            </a:xfrm>
            <a:custGeom>
              <a:avLst/>
              <a:gdLst>
                <a:gd name="txL" fmla="*/ 0 w 188"/>
                <a:gd name="txT" fmla="*/ 0 h 329"/>
                <a:gd name="txR" fmla="*/ 188 w 188"/>
                <a:gd name="txB" fmla="*/ 329 h 329"/>
              </a:gdLst>
              <a:ahLst/>
              <a:cxnLst>
                <a:cxn ang="0">
                  <a:pos x="170" y="0"/>
                </a:cxn>
                <a:cxn ang="0">
                  <a:pos x="0" y="340"/>
                </a:cxn>
              </a:cxnLst>
              <a:rect l="txL" t="txT" r="txR" b="tx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49" name="Oval 1039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Text Box 1040"/>
            <p:cNvSpPr txBox="1"/>
            <p:nvPr/>
          </p:nvSpPr>
          <p:spPr>
            <a:xfrm>
              <a:off x="575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Oval 1041"/>
            <p:cNvSpPr>
              <a:spLocks noChangeArrowheads="1"/>
            </p:cNvSpPr>
            <p:nvPr/>
          </p:nvSpPr>
          <p:spPr bwMode="auto">
            <a:xfrm>
              <a:off x="1519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Text Box 1042"/>
            <p:cNvSpPr txBox="1"/>
            <p:nvPr/>
          </p:nvSpPr>
          <p:spPr>
            <a:xfrm>
              <a:off x="1271" y="2188"/>
              <a:ext cx="24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Oval 1043"/>
            <p:cNvSpPr>
              <a:spLocks noChangeArrowheads="1"/>
            </p:cNvSpPr>
            <p:nvPr/>
          </p:nvSpPr>
          <p:spPr bwMode="auto">
            <a:xfrm>
              <a:off x="1224" y="2188"/>
              <a:ext cx="295" cy="29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Text Box 1044"/>
            <p:cNvSpPr txBox="1"/>
            <p:nvPr/>
          </p:nvSpPr>
          <p:spPr>
            <a:xfrm>
              <a:off x="1553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32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Oval 1045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Text Box 1046"/>
            <p:cNvSpPr txBox="1"/>
            <p:nvPr/>
          </p:nvSpPr>
          <p:spPr>
            <a:xfrm>
              <a:off x="880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Oval 1047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Text Box 1048"/>
            <p:cNvSpPr txBox="1"/>
            <p:nvPr/>
          </p:nvSpPr>
          <p:spPr>
            <a:xfrm>
              <a:off x="249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25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4255" y="1219835"/>
            <a:ext cx="9222105" cy="568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95000"/>
              </a:lnSpc>
              <a:buSzPct val="85000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void sift ( int r[ ], int k, int m )</a:t>
            </a: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algn="just">
              <a:lnSpc>
                <a:spcPct val="95000"/>
              </a:lnSpc>
              <a:buSzPct val="85000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{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sym typeface="+mn-ea"/>
              </a:rPr>
              <a:t>//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  <a:sym typeface="+mn-ea"/>
              </a:rPr>
              <a:t>要筛选结点的编号为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sym typeface="+mn-ea"/>
              </a:rPr>
              <a:t>k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  <a:sym typeface="+mn-ea"/>
              </a:rPr>
              <a:t>，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  <a:sym typeface="+mn-ea"/>
              </a:rPr>
              <a:t>堆中最后一个结点的编号为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sym typeface="+mn-ea"/>
              </a:rPr>
              <a:t>m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algn="just">
              <a:lnSpc>
                <a:spcPct val="95000"/>
              </a:lnSpc>
              <a:buSzPct val="85000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  i=k;  j=2*i;  temp=r[i];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sym typeface="+mn-ea"/>
              </a:rPr>
              <a:t> //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sym typeface="+mn-ea"/>
              </a:rPr>
              <a:t>将筛选记录暂存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503050405090304" pitchFamily="18" charset="0"/>
            </a:endParaRPr>
          </a:p>
          <a:p>
            <a:pPr algn="just">
              <a:lnSpc>
                <a:spcPct val="95000"/>
              </a:lnSpc>
              <a:buSzPct val="85000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while (j&lt;=m )          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sym typeface="+mn-ea"/>
              </a:rPr>
              <a:t>//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sym typeface="+mn-ea"/>
              </a:rPr>
              <a:t>筛选还没有进行到叶子</a:t>
            </a:r>
            <a:endParaRPr lang="zh-CN" altLang="en-US" sz="28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algn="just">
              <a:lnSpc>
                <a:spcPct val="95000"/>
              </a:lnSpc>
              <a:buSzPct val="85000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  {</a:t>
            </a:r>
            <a:endParaRPr lang="zh-CN" altLang="en-US" sz="28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algn="just">
              <a:lnSpc>
                <a:spcPct val="95000"/>
              </a:lnSpc>
              <a:buSzPct val="85000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if (j&lt;m &amp;&amp; r[j]&lt;r[j+1]) j++;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sym typeface="+mn-ea"/>
              </a:rPr>
              <a:t> //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sym typeface="+mn-ea"/>
              </a:rPr>
              <a:t>左右孩子中取较大者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503050405090304" pitchFamily="18" charset="0"/>
            </a:endParaRPr>
          </a:p>
          <a:p>
            <a:pPr algn="just">
              <a:lnSpc>
                <a:spcPct val="95000"/>
              </a:lnSpc>
              <a:buSzPct val="85000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      if (r[i]&gt;r[j]) break; </a:t>
            </a: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algn="just">
              <a:lnSpc>
                <a:spcPct val="95000"/>
              </a:lnSpc>
              <a:buSzPct val="85000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      else {</a:t>
            </a: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algn="just">
              <a:lnSpc>
                <a:spcPct val="95000"/>
              </a:lnSpc>
              <a:buSzPct val="85000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           r[i]=r[j];   i=j;   j=2*i;</a:t>
            </a: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algn="just">
              <a:lnSpc>
                <a:spcPct val="95000"/>
              </a:lnSpc>
              <a:buSzPct val="85000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      }</a:t>
            </a: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algn="just">
              <a:lnSpc>
                <a:spcPct val="95000"/>
              </a:lnSpc>
              <a:buSzPct val="85000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   }</a:t>
            </a: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algn="just">
              <a:lnSpc>
                <a:spcPct val="95000"/>
              </a:lnSpc>
              <a:buSzPct val="85000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   r[i]=temp;  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sym typeface="+mn-ea"/>
              </a:rPr>
              <a:t>//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sym typeface="+mn-ea"/>
              </a:rPr>
              <a:t>将筛选记录移到正确位置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503050405090304" pitchFamily="18" charset="0"/>
            </a:endParaRPr>
          </a:p>
          <a:p>
            <a:pPr algn="just">
              <a:lnSpc>
                <a:spcPct val="95000"/>
              </a:lnSpc>
              <a:buSzPct val="85000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}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5820" y="406400"/>
            <a:ext cx="3439160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堆调整的基本方法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4" name="文本框 3">
            <a:hlinkClick r:id="" action="ppaction://hlinkshowjump?jump=nextslide"/>
          </p:cNvPr>
          <p:cNvSpPr txBox="1"/>
          <p:nvPr/>
        </p:nvSpPr>
        <p:spPr>
          <a:xfrm>
            <a:off x="10246360" y="5375275"/>
            <a:ext cx="1199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" action="ppaction://hlinkshowjump?jump=nextslide"/>
              </a:rPr>
              <a:t>第一步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5820" y="406400"/>
            <a:ext cx="6240780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如何由一个无序序列建成一个堆？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635" y="1669415"/>
            <a:ext cx="6436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第一步：将无序序列构建成一个完全二叉树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674495" y="2226945"/>
            <a:ext cx="5725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假设这个无序序列为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{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28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25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16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36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18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｝</a:t>
            </a:r>
            <a:endParaRPr lang="zh-CN" altLang="en-US" sz="2000" dirty="0">
              <a:solidFill>
                <a:schemeClr val="tx1"/>
              </a:solidFill>
              <a:latin typeface="+mn-ea"/>
              <a:ea typeface="楷体_GB2312" pitchFamily="49" charset="-122"/>
              <a:sym typeface="+mn-ea"/>
            </a:endParaRPr>
          </a:p>
        </p:txBody>
      </p:sp>
      <p:grpSp>
        <p:nvGrpSpPr>
          <p:cNvPr id="7" name="Group 1053"/>
          <p:cNvGrpSpPr/>
          <p:nvPr/>
        </p:nvGrpSpPr>
        <p:grpSpPr>
          <a:xfrm>
            <a:off x="2950528" y="3053398"/>
            <a:ext cx="2538412" cy="2216150"/>
            <a:chOff x="215" y="1139"/>
            <a:chExt cx="1599" cy="1396"/>
          </a:xfrm>
        </p:grpSpPr>
        <p:sp>
          <p:nvSpPr>
            <p:cNvPr id="10" name="Oval 1032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02" name="Text Box 1033"/>
            <p:cNvSpPr txBox="1"/>
            <p:nvPr/>
          </p:nvSpPr>
          <p:spPr>
            <a:xfrm>
              <a:off x="1107" y="118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28</a:t>
              </a:r>
              <a:endParaRPr lang="zh-CN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403" name="Freeform 1034"/>
            <p:cNvSpPr/>
            <p:nvPr/>
          </p:nvSpPr>
          <p:spPr>
            <a:xfrm>
              <a:off x="1298" y="1349"/>
              <a:ext cx="280" cy="270"/>
            </a:xfrm>
            <a:custGeom>
              <a:avLst/>
              <a:gdLst>
                <a:gd name="txL" fmla="*/ 0 w 353"/>
                <a:gd name="txT" fmla="*/ 0 h 384"/>
                <a:gd name="txR" fmla="*/ 353 w 353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80" y="270"/>
                </a:cxn>
              </a:cxnLst>
              <a:rect l="txL" t="txT" r="txR" b="tx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404" name="Freeform 1035"/>
            <p:cNvSpPr/>
            <p:nvPr/>
          </p:nvSpPr>
          <p:spPr>
            <a:xfrm>
              <a:off x="784" y="1849"/>
              <a:ext cx="183" cy="365"/>
            </a:xfrm>
            <a:custGeom>
              <a:avLst/>
              <a:gdLst>
                <a:gd name="txL" fmla="*/ 0 w 249"/>
                <a:gd name="txT" fmla="*/ 0 h 365"/>
                <a:gd name="txR" fmla="*/ 249 w 249"/>
                <a:gd name="txB" fmla="*/ 365 h 365"/>
              </a:gdLst>
              <a:ahLst/>
              <a:cxnLst>
                <a:cxn ang="0">
                  <a:pos x="0" y="0"/>
                </a:cxn>
                <a:cxn ang="0">
                  <a:pos x="183" y="365"/>
                </a:cxn>
              </a:cxnLst>
              <a:rect l="txL" t="txT" r="txR" b="tx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405" name="Freeform 1036"/>
            <p:cNvSpPr/>
            <p:nvPr/>
          </p:nvSpPr>
          <p:spPr>
            <a:xfrm>
              <a:off x="387" y="1856"/>
              <a:ext cx="226" cy="358"/>
            </a:xfrm>
            <a:custGeom>
              <a:avLst/>
              <a:gdLst>
                <a:gd name="txL" fmla="*/ 0 w 236"/>
                <a:gd name="txT" fmla="*/ 0 h 350"/>
                <a:gd name="txR" fmla="*/ 236 w 236"/>
                <a:gd name="txB" fmla="*/ 350 h 350"/>
              </a:gdLst>
              <a:ahLst/>
              <a:cxnLst>
                <a:cxn ang="0">
                  <a:pos x="226" y="0"/>
                </a:cxn>
                <a:cxn ang="0">
                  <a:pos x="0" y="358"/>
                </a:cxn>
              </a:cxnLst>
              <a:rect l="txL" t="txT" r="txR" b="tx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406" name="Line 1037"/>
            <p:cNvSpPr/>
            <p:nvPr/>
          </p:nvSpPr>
          <p:spPr>
            <a:xfrm flipH="1">
              <a:off x="784" y="1359"/>
              <a:ext cx="277" cy="2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sp>
        <p:sp>
          <p:nvSpPr>
            <p:cNvPr id="16407" name="Freeform 1038"/>
            <p:cNvSpPr/>
            <p:nvPr/>
          </p:nvSpPr>
          <p:spPr>
            <a:xfrm>
              <a:off x="1406" y="1848"/>
              <a:ext cx="170" cy="340"/>
            </a:xfrm>
            <a:custGeom>
              <a:avLst/>
              <a:gdLst>
                <a:gd name="txL" fmla="*/ 0 w 188"/>
                <a:gd name="txT" fmla="*/ 0 h 329"/>
                <a:gd name="txR" fmla="*/ 188 w 188"/>
                <a:gd name="txB" fmla="*/ 329 h 329"/>
              </a:gdLst>
              <a:ahLst/>
              <a:cxnLst>
                <a:cxn ang="0">
                  <a:pos x="170" y="0"/>
                </a:cxn>
                <a:cxn ang="0">
                  <a:pos x="0" y="340"/>
                </a:cxn>
              </a:cxnLst>
              <a:rect l="txL" t="txT" r="txR" b="tx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7" name="Oval 1039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09" name="Text Box 1040"/>
            <p:cNvSpPr txBox="1"/>
            <p:nvPr/>
          </p:nvSpPr>
          <p:spPr>
            <a:xfrm>
              <a:off x="575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25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Oval 1041"/>
            <p:cNvSpPr>
              <a:spLocks noChangeArrowheads="1"/>
            </p:cNvSpPr>
            <p:nvPr/>
          </p:nvSpPr>
          <p:spPr bwMode="auto">
            <a:xfrm>
              <a:off x="1519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11" name="Text Box 1042"/>
            <p:cNvSpPr txBox="1"/>
            <p:nvPr/>
          </p:nvSpPr>
          <p:spPr>
            <a:xfrm>
              <a:off x="1566" y="1619"/>
              <a:ext cx="24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Oval 1043"/>
            <p:cNvSpPr>
              <a:spLocks noChangeArrowheads="1"/>
            </p:cNvSpPr>
            <p:nvPr/>
          </p:nvSpPr>
          <p:spPr bwMode="auto">
            <a:xfrm>
              <a:off x="1224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13" name="Text Box 1044"/>
            <p:cNvSpPr txBox="1"/>
            <p:nvPr/>
          </p:nvSpPr>
          <p:spPr>
            <a:xfrm>
              <a:off x="1292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32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Oval 1045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15" name="Text Box 1046"/>
            <p:cNvSpPr txBox="1"/>
            <p:nvPr/>
          </p:nvSpPr>
          <p:spPr>
            <a:xfrm>
              <a:off x="880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Oval 1047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17" name="Text Box 1048"/>
            <p:cNvSpPr txBox="1"/>
            <p:nvPr/>
          </p:nvSpPr>
          <p:spPr>
            <a:xfrm>
              <a:off x="249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541135" y="3339465"/>
            <a:ext cx="2228850" cy="1506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2400"/>
              <a:t>算法描述：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for (i=n/2; i&gt;=1; i--)</a:t>
            </a: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sift(r, i, n) ;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</a:endParaRPr>
          </a:p>
        </p:txBody>
      </p:sp>
      <p:sp>
        <p:nvSpPr>
          <p:cNvPr id="84995" name="Rectangle 7"/>
          <p:cNvSpPr/>
          <p:nvPr/>
        </p:nvSpPr>
        <p:spPr>
          <a:xfrm>
            <a:off x="6427470" y="4893945"/>
            <a:ext cx="4641215" cy="181483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indent="0"/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最后一个结点（叶子）的序号是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，则最后一个分支结点即为结点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的双亲，其序号是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/2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45820" y="406400"/>
            <a:ext cx="3701415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如何处理堆顶记录？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grpSp>
        <p:nvGrpSpPr>
          <p:cNvPr id="4" name="Group 1053"/>
          <p:cNvGrpSpPr/>
          <p:nvPr/>
        </p:nvGrpSpPr>
        <p:grpSpPr>
          <a:xfrm>
            <a:off x="773748" y="1248093"/>
            <a:ext cx="2538412" cy="2216150"/>
            <a:chOff x="215" y="1139"/>
            <a:chExt cx="1599" cy="1396"/>
          </a:xfrm>
        </p:grpSpPr>
        <p:sp>
          <p:nvSpPr>
            <p:cNvPr id="5" name="Oval 1032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Text Box 1033"/>
            <p:cNvSpPr txBox="1"/>
            <p:nvPr/>
          </p:nvSpPr>
          <p:spPr>
            <a:xfrm>
              <a:off x="1107" y="118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Freeform 1034"/>
            <p:cNvSpPr/>
            <p:nvPr/>
          </p:nvSpPr>
          <p:spPr>
            <a:xfrm>
              <a:off x="1298" y="1349"/>
              <a:ext cx="280" cy="270"/>
            </a:xfrm>
            <a:custGeom>
              <a:avLst/>
              <a:gdLst>
                <a:gd name="txL" fmla="*/ 0 w 353"/>
                <a:gd name="txT" fmla="*/ 0 h 384"/>
                <a:gd name="txR" fmla="*/ 353 w 353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80" y="270"/>
                </a:cxn>
              </a:cxnLst>
              <a:rect l="txL" t="txT" r="txR" b="tx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Freeform 1035"/>
            <p:cNvSpPr/>
            <p:nvPr/>
          </p:nvSpPr>
          <p:spPr>
            <a:xfrm>
              <a:off x="784" y="1849"/>
              <a:ext cx="183" cy="365"/>
            </a:xfrm>
            <a:custGeom>
              <a:avLst/>
              <a:gdLst>
                <a:gd name="txL" fmla="*/ 0 w 249"/>
                <a:gd name="txT" fmla="*/ 0 h 365"/>
                <a:gd name="txR" fmla="*/ 249 w 249"/>
                <a:gd name="txB" fmla="*/ 365 h 365"/>
              </a:gdLst>
              <a:ahLst/>
              <a:cxnLst>
                <a:cxn ang="0">
                  <a:pos x="0" y="0"/>
                </a:cxn>
                <a:cxn ang="0">
                  <a:pos x="183" y="365"/>
                </a:cxn>
              </a:cxnLst>
              <a:rect l="txL" t="txT" r="txR" b="tx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1" name="Freeform 1036"/>
            <p:cNvSpPr/>
            <p:nvPr/>
          </p:nvSpPr>
          <p:spPr>
            <a:xfrm>
              <a:off x="387" y="1856"/>
              <a:ext cx="226" cy="358"/>
            </a:xfrm>
            <a:custGeom>
              <a:avLst/>
              <a:gdLst>
                <a:gd name="txL" fmla="*/ 0 w 236"/>
                <a:gd name="txT" fmla="*/ 0 h 350"/>
                <a:gd name="txR" fmla="*/ 236 w 236"/>
                <a:gd name="txB" fmla="*/ 350 h 350"/>
              </a:gdLst>
              <a:ahLst/>
              <a:cxnLst>
                <a:cxn ang="0">
                  <a:pos x="226" y="0"/>
                </a:cxn>
                <a:cxn ang="0">
                  <a:pos x="0" y="358"/>
                </a:cxn>
              </a:cxnLst>
              <a:rect l="txL" t="txT" r="txR" b="tx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2" name="Line 1037"/>
            <p:cNvSpPr/>
            <p:nvPr/>
          </p:nvSpPr>
          <p:spPr>
            <a:xfrm flipH="1">
              <a:off x="784" y="1359"/>
              <a:ext cx="277" cy="2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sp>
        <p:sp>
          <p:nvSpPr>
            <p:cNvPr id="13" name="Freeform 1038"/>
            <p:cNvSpPr/>
            <p:nvPr/>
          </p:nvSpPr>
          <p:spPr>
            <a:xfrm>
              <a:off x="1406" y="1848"/>
              <a:ext cx="170" cy="340"/>
            </a:xfrm>
            <a:custGeom>
              <a:avLst/>
              <a:gdLst>
                <a:gd name="txL" fmla="*/ 0 w 188"/>
                <a:gd name="txT" fmla="*/ 0 h 329"/>
                <a:gd name="txR" fmla="*/ 188 w 188"/>
                <a:gd name="txB" fmla="*/ 329 h 329"/>
              </a:gdLst>
              <a:ahLst/>
              <a:cxnLst>
                <a:cxn ang="0">
                  <a:pos x="170" y="0"/>
                </a:cxn>
                <a:cxn ang="0">
                  <a:pos x="0" y="340"/>
                </a:cxn>
              </a:cxnLst>
              <a:rect l="txL" t="txT" r="txR" b="tx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4" name="Oval 1039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Text Box 1040"/>
            <p:cNvSpPr txBox="1"/>
            <p:nvPr/>
          </p:nvSpPr>
          <p:spPr>
            <a:xfrm>
              <a:off x="575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Oval 1041"/>
            <p:cNvSpPr>
              <a:spLocks noChangeArrowheads="1"/>
            </p:cNvSpPr>
            <p:nvPr/>
          </p:nvSpPr>
          <p:spPr bwMode="auto">
            <a:xfrm>
              <a:off x="1519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Text Box 1042"/>
            <p:cNvSpPr txBox="1"/>
            <p:nvPr/>
          </p:nvSpPr>
          <p:spPr>
            <a:xfrm>
              <a:off x="1271" y="2188"/>
              <a:ext cx="24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Oval 1043"/>
            <p:cNvSpPr>
              <a:spLocks noChangeArrowheads="1"/>
            </p:cNvSpPr>
            <p:nvPr/>
          </p:nvSpPr>
          <p:spPr bwMode="auto">
            <a:xfrm>
              <a:off x="1224" y="2188"/>
              <a:ext cx="295" cy="29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Text Box 1044"/>
            <p:cNvSpPr txBox="1"/>
            <p:nvPr/>
          </p:nvSpPr>
          <p:spPr>
            <a:xfrm>
              <a:off x="1553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32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Oval 1045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Text Box 1046"/>
            <p:cNvSpPr txBox="1"/>
            <p:nvPr/>
          </p:nvSpPr>
          <p:spPr>
            <a:xfrm>
              <a:off x="880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Oval 1047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Text Box 1048"/>
            <p:cNvSpPr txBox="1"/>
            <p:nvPr/>
          </p:nvSpPr>
          <p:spPr>
            <a:xfrm>
              <a:off x="249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25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" name="上下箭头 6"/>
          <p:cNvSpPr/>
          <p:nvPr/>
        </p:nvSpPr>
        <p:spPr>
          <a:xfrm>
            <a:off x="1780540" y="3610610"/>
            <a:ext cx="782955" cy="14401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74365" y="4146550"/>
            <a:ext cx="359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 应 顺 序 存 储 结 构</a:t>
            </a:r>
            <a:endParaRPr lang="zh-CN" altLang="en-US"/>
          </a:p>
        </p:txBody>
      </p:sp>
      <p:grpSp>
        <p:nvGrpSpPr>
          <p:cNvPr id="17" name="Group 39"/>
          <p:cNvGrpSpPr/>
          <p:nvPr/>
        </p:nvGrpSpPr>
        <p:grpSpPr>
          <a:xfrm>
            <a:off x="439103" y="5244783"/>
            <a:ext cx="3689350" cy="919162"/>
            <a:chOff x="187" y="2925"/>
            <a:chExt cx="2324" cy="579"/>
          </a:xfrm>
        </p:grpSpPr>
        <p:sp>
          <p:nvSpPr>
            <p:cNvPr id="86039" name="Text Box 27"/>
            <p:cNvSpPr txBox="1"/>
            <p:nvPr/>
          </p:nvSpPr>
          <p:spPr>
            <a:xfrm>
              <a:off x="187" y="3212"/>
              <a:ext cx="2324" cy="2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0" rIns="0" bIns="0" anchor="t"/>
            <a:p>
              <a:pPr indent="0" algn="just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pitchFamily="2" charset="-122"/>
                </a:rPr>
                <a:t>36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rPr>
                <a:t>   28   32   25   18   16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endParaRPr>
            </a:p>
          </p:txBody>
        </p:sp>
        <p:sp>
          <p:nvSpPr>
            <p:cNvPr id="86040" name="Line 28"/>
            <p:cNvSpPr/>
            <p:nvPr/>
          </p:nvSpPr>
          <p:spPr>
            <a:xfrm>
              <a:off x="562" y="3212"/>
              <a:ext cx="0" cy="283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41" name="Line 29"/>
            <p:cNvSpPr/>
            <p:nvPr/>
          </p:nvSpPr>
          <p:spPr>
            <a:xfrm>
              <a:off x="957" y="3220"/>
              <a:ext cx="0" cy="283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42" name="Line 30"/>
            <p:cNvSpPr/>
            <p:nvPr/>
          </p:nvSpPr>
          <p:spPr>
            <a:xfrm>
              <a:off x="1351" y="3212"/>
              <a:ext cx="0" cy="283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43" name="Line 31"/>
            <p:cNvSpPr/>
            <p:nvPr/>
          </p:nvSpPr>
          <p:spPr>
            <a:xfrm>
              <a:off x="1736" y="3220"/>
              <a:ext cx="0" cy="283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44" name="Line 32"/>
            <p:cNvSpPr/>
            <p:nvPr/>
          </p:nvSpPr>
          <p:spPr>
            <a:xfrm>
              <a:off x="2138" y="3210"/>
              <a:ext cx="0" cy="283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45" name="Text Box 37"/>
            <p:cNvSpPr txBox="1"/>
            <p:nvPr/>
          </p:nvSpPr>
          <p:spPr>
            <a:xfrm>
              <a:off x="300" y="2925"/>
              <a:ext cx="2171" cy="230"/>
            </a:xfrm>
            <a:prstGeom prst="rect">
              <a:avLst/>
            </a:prstGeom>
            <a:noFill/>
            <a:ln w="6350">
              <a:noFill/>
            </a:ln>
          </p:spPr>
          <p:txBody>
            <a:bodyPr tIns="0" bIns="0" anchor="t">
              <a:spAutoFit/>
            </a:bodyPr>
            <a:p>
              <a:pPr indent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503050405090304" pitchFamily="18" charset="0"/>
                </a:rPr>
                <a:t>1      2      3     4      5      6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9" name="Group 45"/>
          <p:cNvGrpSpPr/>
          <p:nvPr/>
        </p:nvGrpSpPr>
        <p:grpSpPr>
          <a:xfrm>
            <a:off x="786448" y="6163628"/>
            <a:ext cx="3100387" cy="495300"/>
            <a:chOff x="397" y="3841"/>
            <a:chExt cx="1953" cy="312"/>
          </a:xfrm>
        </p:grpSpPr>
        <p:sp>
          <p:nvSpPr>
            <p:cNvPr id="86048" name="Line 41"/>
            <p:cNvSpPr/>
            <p:nvPr/>
          </p:nvSpPr>
          <p:spPr>
            <a:xfrm flipV="1">
              <a:off x="397" y="3841"/>
              <a:ext cx="0" cy="3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86049" name="Line 42"/>
            <p:cNvSpPr/>
            <p:nvPr/>
          </p:nvSpPr>
          <p:spPr>
            <a:xfrm flipV="1">
              <a:off x="2350" y="3841"/>
              <a:ext cx="0" cy="3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86050" name="Line 43"/>
            <p:cNvSpPr/>
            <p:nvPr/>
          </p:nvSpPr>
          <p:spPr>
            <a:xfrm flipV="1">
              <a:off x="397" y="4144"/>
              <a:ext cx="19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51" name="Text Box 44"/>
            <p:cNvSpPr txBox="1"/>
            <p:nvPr/>
          </p:nvSpPr>
          <p:spPr>
            <a:xfrm>
              <a:off x="1096" y="3861"/>
              <a:ext cx="511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>
              <a:spAutoFit/>
            </a:bodyPr>
            <a:p>
              <a:pPr indent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rPr>
                <a:t>交换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endParaRPr>
            </a:p>
          </p:txBody>
        </p:sp>
      </p:grpSp>
      <p:grpSp>
        <p:nvGrpSpPr>
          <p:cNvPr id="21" name="Group 1053"/>
          <p:cNvGrpSpPr/>
          <p:nvPr/>
        </p:nvGrpSpPr>
        <p:grpSpPr>
          <a:xfrm>
            <a:off x="5677853" y="1248093"/>
            <a:ext cx="2538412" cy="2216150"/>
            <a:chOff x="215" y="1139"/>
            <a:chExt cx="1599" cy="1396"/>
          </a:xfrm>
        </p:grpSpPr>
        <p:sp>
          <p:nvSpPr>
            <p:cNvPr id="23" name="Oval 1032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Text Box 1033"/>
            <p:cNvSpPr txBox="1"/>
            <p:nvPr/>
          </p:nvSpPr>
          <p:spPr>
            <a:xfrm>
              <a:off x="1107" y="118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Freeform 1034"/>
            <p:cNvSpPr/>
            <p:nvPr/>
          </p:nvSpPr>
          <p:spPr>
            <a:xfrm>
              <a:off x="1298" y="1349"/>
              <a:ext cx="280" cy="270"/>
            </a:xfrm>
            <a:custGeom>
              <a:avLst/>
              <a:gdLst>
                <a:gd name="txL" fmla="*/ 0 w 353"/>
                <a:gd name="txT" fmla="*/ 0 h 384"/>
                <a:gd name="txR" fmla="*/ 353 w 353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80" y="270"/>
                </a:cxn>
              </a:cxnLst>
              <a:rect l="txL" t="txT" r="txR" b="tx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30" name="Freeform 1035"/>
            <p:cNvSpPr/>
            <p:nvPr/>
          </p:nvSpPr>
          <p:spPr>
            <a:xfrm>
              <a:off x="784" y="1849"/>
              <a:ext cx="183" cy="365"/>
            </a:xfrm>
            <a:custGeom>
              <a:avLst/>
              <a:gdLst>
                <a:gd name="txL" fmla="*/ 0 w 249"/>
                <a:gd name="txT" fmla="*/ 0 h 365"/>
                <a:gd name="txR" fmla="*/ 249 w 249"/>
                <a:gd name="txB" fmla="*/ 365 h 365"/>
              </a:gdLst>
              <a:ahLst/>
              <a:cxnLst>
                <a:cxn ang="0">
                  <a:pos x="0" y="0"/>
                </a:cxn>
                <a:cxn ang="0">
                  <a:pos x="183" y="365"/>
                </a:cxn>
              </a:cxnLst>
              <a:rect l="txL" t="txT" r="txR" b="tx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31" name="Freeform 1036"/>
            <p:cNvSpPr/>
            <p:nvPr/>
          </p:nvSpPr>
          <p:spPr>
            <a:xfrm>
              <a:off x="387" y="1856"/>
              <a:ext cx="226" cy="358"/>
            </a:xfrm>
            <a:custGeom>
              <a:avLst/>
              <a:gdLst>
                <a:gd name="txL" fmla="*/ 0 w 236"/>
                <a:gd name="txT" fmla="*/ 0 h 350"/>
                <a:gd name="txR" fmla="*/ 236 w 236"/>
                <a:gd name="txB" fmla="*/ 350 h 350"/>
              </a:gdLst>
              <a:ahLst/>
              <a:cxnLst>
                <a:cxn ang="0">
                  <a:pos x="226" y="0"/>
                </a:cxn>
                <a:cxn ang="0">
                  <a:pos x="0" y="358"/>
                </a:cxn>
              </a:cxnLst>
              <a:rect l="txL" t="txT" r="txR" b="tx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32" name="Line 1037"/>
            <p:cNvSpPr/>
            <p:nvPr/>
          </p:nvSpPr>
          <p:spPr>
            <a:xfrm flipH="1">
              <a:off x="784" y="1359"/>
              <a:ext cx="277" cy="2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sp>
        <p:sp>
          <p:nvSpPr>
            <p:cNvPr id="34" name="Oval 1039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Text Box 1040"/>
            <p:cNvSpPr txBox="1"/>
            <p:nvPr/>
          </p:nvSpPr>
          <p:spPr>
            <a:xfrm>
              <a:off x="575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Oval 1041"/>
            <p:cNvSpPr>
              <a:spLocks noChangeArrowheads="1"/>
            </p:cNvSpPr>
            <p:nvPr/>
          </p:nvSpPr>
          <p:spPr bwMode="auto">
            <a:xfrm>
              <a:off x="1519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Oval 1043"/>
            <p:cNvSpPr>
              <a:spLocks noChangeArrowheads="1"/>
            </p:cNvSpPr>
            <p:nvPr/>
          </p:nvSpPr>
          <p:spPr bwMode="auto">
            <a:xfrm>
              <a:off x="1225" y="2186"/>
              <a:ext cx="295" cy="295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Text Box 1042"/>
            <p:cNvSpPr txBox="1"/>
            <p:nvPr/>
          </p:nvSpPr>
          <p:spPr>
            <a:xfrm>
              <a:off x="1271" y="2190"/>
              <a:ext cx="24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Text Box 1044"/>
            <p:cNvSpPr txBox="1"/>
            <p:nvPr/>
          </p:nvSpPr>
          <p:spPr>
            <a:xfrm>
              <a:off x="1553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32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Oval 1045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Text Box 1046"/>
            <p:cNvSpPr txBox="1"/>
            <p:nvPr/>
          </p:nvSpPr>
          <p:spPr>
            <a:xfrm>
              <a:off x="880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Oval 1047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Text Box 1048"/>
            <p:cNvSpPr txBox="1"/>
            <p:nvPr/>
          </p:nvSpPr>
          <p:spPr>
            <a:xfrm>
              <a:off x="249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25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4" name="上下箭头 43"/>
          <p:cNvSpPr/>
          <p:nvPr/>
        </p:nvSpPr>
        <p:spPr>
          <a:xfrm>
            <a:off x="6725285" y="3610610"/>
            <a:ext cx="782955" cy="14401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5" name="Group 46"/>
          <p:cNvGrpSpPr/>
          <p:nvPr/>
        </p:nvGrpSpPr>
        <p:grpSpPr>
          <a:xfrm>
            <a:off x="5272405" y="5276215"/>
            <a:ext cx="3689350" cy="919163"/>
            <a:chOff x="187" y="2925"/>
            <a:chExt cx="2324" cy="579"/>
          </a:xfrm>
        </p:grpSpPr>
        <p:sp>
          <p:nvSpPr>
            <p:cNvPr id="86053" name="Text Box 47"/>
            <p:cNvSpPr txBox="1"/>
            <p:nvPr/>
          </p:nvSpPr>
          <p:spPr>
            <a:xfrm>
              <a:off x="187" y="3212"/>
              <a:ext cx="2324" cy="2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0" rIns="0" bIns="0" anchor="t"/>
            <a:p>
              <a:pPr indent="0" algn="just" eaLnBrk="0" hangingPunct="0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rPr>
                <a:t>16   28   32   25   18   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pitchFamily="2" charset="-122"/>
                </a:rPr>
                <a:t>36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itchFamily="2" charset="-122"/>
              </a:endParaRPr>
            </a:p>
          </p:txBody>
        </p:sp>
        <p:sp>
          <p:nvSpPr>
            <p:cNvPr id="86054" name="Line 48"/>
            <p:cNvSpPr/>
            <p:nvPr/>
          </p:nvSpPr>
          <p:spPr>
            <a:xfrm>
              <a:off x="562" y="3212"/>
              <a:ext cx="0" cy="283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55" name="Line 49"/>
            <p:cNvSpPr/>
            <p:nvPr/>
          </p:nvSpPr>
          <p:spPr>
            <a:xfrm>
              <a:off x="957" y="3220"/>
              <a:ext cx="0" cy="283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56" name="Line 50"/>
            <p:cNvSpPr/>
            <p:nvPr/>
          </p:nvSpPr>
          <p:spPr>
            <a:xfrm>
              <a:off x="1351" y="3212"/>
              <a:ext cx="0" cy="283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57" name="Line 51"/>
            <p:cNvSpPr/>
            <p:nvPr/>
          </p:nvSpPr>
          <p:spPr>
            <a:xfrm>
              <a:off x="1736" y="3220"/>
              <a:ext cx="0" cy="283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58" name="Line 52"/>
            <p:cNvSpPr/>
            <p:nvPr/>
          </p:nvSpPr>
          <p:spPr>
            <a:xfrm>
              <a:off x="2138" y="3210"/>
              <a:ext cx="0" cy="283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59" name="Text Box 53"/>
            <p:cNvSpPr txBox="1"/>
            <p:nvPr/>
          </p:nvSpPr>
          <p:spPr>
            <a:xfrm>
              <a:off x="300" y="2925"/>
              <a:ext cx="2171" cy="230"/>
            </a:xfrm>
            <a:prstGeom prst="rect">
              <a:avLst/>
            </a:prstGeom>
            <a:noFill/>
            <a:ln w="6350">
              <a:noFill/>
            </a:ln>
          </p:spPr>
          <p:txBody>
            <a:bodyPr tIns="0" bIns="0" anchor="t">
              <a:spAutoFit/>
            </a:bodyPr>
            <a:p>
              <a:pPr indent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503050405090304" pitchFamily="18" charset="0"/>
                </a:rPr>
                <a:t>1      2      3     4      5      6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228433" name="AutoShape 81"/>
          <p:cNvSpPr/>
          <p:nvPr/>
        </p:nvSpPr>
        <p:spPr>
          <a:xfrm>
            <a:off x="4251960" y="5764213"/>
            <a:ext cx="495300" cy="314325"/>
          </a:xfrm>
          <a:prstGeom prst="rightArrow">
            <a:avLst>
              <a:gd name="adj1" fmla="val 50000"/>
              <a:gd name="adj2" fmla="val 39379"/>
            </a:avLst>
          </a:prstGeom>
          <a:solidFill>
            <a:schemeClr val="accent1"/>
          </a:solidFill>
          <a:ln w="6350">
            <a:noFill/>
          </a:ln>
        </p:spPr>
        <p:txBody>
          <a:bodyPr wrap="none" anchor="ctr">
            <a:spAutoFit/>
          </a:bodyPr>
          <a:p>
            <a:pPr indent="0" algn="ctr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293225" y="1433830"/>
            <a:ext cx="285115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第 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i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次处理堆顶是将堆顶记录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r[1]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与序列中第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n-i+1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个记录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r[n-i+1]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交换。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503050405090304" pitchFamily="18" charset="0"/>
              <a:ea typeface="宋体" pitchFamily="2" charset="-122"/>
            </a:endParaRPr>
          </a:p>
          <a:p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604375" y="3279140"/>
            <a:ext cx="2228850" cy="1198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2400"/>
              <a:t>算法描述：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r[1]←→r[n-i+1];</a:t>
            </a:r>
            <a:r>
              <a:rPr lang="en-US" altLang="zh-CN" b="1" dirty="0">
                <a:latin typeface="Times New Roman" panose="02020503050405090304" pitchFamily="18" charset="0"/>
                <a:ea typeface="宋体" pitchFamily="2" charset="-122"/>
                <a:sym typeface="+mn-ea"/>
              </a:rPr>
              <a:t> 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7962265" y="2773680"/>
            <a:ext cx="324485" cy="283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162290" y="3056890"/>
            <a:ext cx="67056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剪掉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3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4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10" grpId="0"/>
      <p:bldP spid="44" grpId="0" bldLvl="0" animBg="1"/>
      <p:bldP spid="228433" grpId="0" bldLvl="0" animBg="1"/>
      <p:bldP spid="46" grpId="0"/>
      <p:bldP spid="48" grpId="0" animBg="1"/>
      <p:bldP spid="48" grpId="1" bldLvl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45820" y="406400"/>
            <a:ext cx="6647815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如何调整剩余记录，成为一个新堆？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grpSp>
        <p:nvGrpSpPr>
          <p:cNvPr id="21" name="Group 1053"/>
          <p:cNvGrpSpPr/>
          <p:nvPr/>
        </p:nvGrpSpPr>
        <p:grpSpPr>
          <a:xfrm>
            <a:off x="942023" y="2362201"/>
            <a:ext cx="2538412" cy="2236788"/>
            <a:chOff x="215" y="1126"/>
            <a:chExt cx="1599" cy="1409"/>
          </a:xfrm>
        </p:grpSpPr>
        <p:sp>
          <p:nvSpPr>
            <p:cNvPr id="23" name="Oval 1032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Text Box 1033"/>
            <p:cNvSpPr txBox="1"/>
            <p:nvPr/>
          </p:nvSpPr>
          <p:spPr>
            <a:xfrm>
              <a:off x="1073" y="1126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Freeform 1034"/>
            <p:cNvSpPr/>
            <p:nvPr/>
          </p:nvSpPr>
          <p:spPr>
            <a:xfrm>
              <a:off x="1298" y="1349"/>
              <a:ext cx="280" cy="270"/>
            </a:xfrm>
            <a:custGeom>
              <a:avLst/>
              <a:gdLst>
                <a:gd name="txL" fmla="*/ 0 w 353"/>
                <a:gd name="txT" fmla="*/ 0 h 384"/>
                <a:gd name="txR" fmla="*/ 353 w 353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80" y="270"/>
                </a:cxn>
              </a:cxnLst>
              <a:rect l="txL" t="txT" r="txR" b="tx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30" name="Freeform 1035"/>
            <p:cNvSpPr/>
            <p:nvPr/>
          </p:nvSpPr>
          <p:spPr>
            <a:xfrm>
              <a:off x="784" y="1849"/>
              <a:ext cx="183" cy="365"/>
            </a:xfrm>
            <a:custGeom>
              <a:avLst/>
              <a:gdLst>
                <a:gd name="txL" fmla="*/ 0 w 249"/>
                <a:gd name="txT" fmla="*/ 0 h 365"/>
                <a:gd name="txR" fmla="*/ 249 w 249"/>
                <a:gd name="txB" fmla="*/ 365 h 365"/>
              </a:gdLst>
              <a:ahLst/>
              <a:cxnLst>
                <a:cxn ang="0">
                  <a:pos x="0" y="0"/>
                </a:cxn>
                <a:cxn ang="0">
                  <a:pos x="183" y="365"/>
                </a:cxn>
              </a:cxnLst>
              <a:rect l="txL" t="txT" r="txR" b="tx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31" name="Freeform 1036"/>
            <p:cNvSpPr/>
            <p:nvPr/>
          </p:nvSpPr>
          <p:spPr>
            <a:xfrm>
              <a:off x="387" y="1856"/>
              <a:ext cx="226" cy="358"/>
            </a:xfrm>
            <a:custGeom>
              <a:avLst/>
              <a:gdLst>
                <a:gd name="txL" fmla="*/ 0 w 236"/>
                <a:gd name="txT" fmla="*/ 0 h 350"/>
                <a:gd name="txR" fmla="*/ 236 w 236"/>
                <a:gd name="txB" fmla="*/ 350 h 350"/>
              </a:gdLst>
              <a:ahLst/>
              <a:cxnLst>
                <a:cxn ang="0">
                  <a:pos x="226" y="0"/>
                </a:cxn>
                <a:cxn ang="0">
                  <a:pos x="0" y="358"/>
                </a:cxn>
              </a:cxnLst>
              <a:rect l="txL" t="txT" r="txR" b="tx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32" name="Line 1037"/>
            <p:cNvSpPr/>
            <p:nvPr/>
          </p:nvSpPr>
          <p:spPr>
            <a:xfrm flipH="1">
              <a:off x="784" y="1359"/>
              <a:ext cx="277" cy="2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sp>
        <p:sp>
          <p:nvSpPr>
            <p:cNvPr id="34" name="Oval 1039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Text Box 1040"/>
            <p:cNvSpPr txBox="1"/>
            <p:nvPr/>
          </p:nvSpPr>
          <p:spPr>
            <a:xfrm>
              <a:off x="575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Oval 1041"/>
            <p:cNvSpPr>
              <a:spLocks noChangeArrowheads="1"/>
            </p:cNvSpPr>
            <p:nvPr/>
          </p:nvSpPr>
          <p:spPr bwMode="auto">
            <a:xfrm>
              <a:off x="1519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Oval 1043"/>
            <p:cNvSpPr>
              <a:spLocks noChangeArrowheads="1"/>
            </p:cNvSpPr>
            <p:nvPr/>
          </p:nvSpPr>
          <p:spPr bwMode="auto">
            <a:xfrm>
              <a:off x="1225" y="2186"/>
              <a:ext cx="295" cy="295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Text Box 1042"/>
            <p:cNvSpPr txBox="1"/>
            <p:nvPr/>
          </p:nvSpPr>
          <p:spPr>
            <a:xfrm>
              <a:off x="1271" y="2190"/>
              <a:ext cx="24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Text Box 1044"/>
            <p:cNvSpPr txBox="1"/>
            <p:nvPr/>
          </p:nvSpPr>
          <p:spPr>
            <a:xfrm>
              <a:off x="1553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32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Oval 1045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Text Box 1046"/>
            <p:cNvSpPr txBox="1"/>
            <p:nvPr/>
          </p:nvSpPr>
          <p:spPr>
            <a:xfrm>
              <a:off x="880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Oval 1047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Text Box 1048"/>
            <p:cNvSpPr txBox="1"/>
            <p:nvPr/>
          </p:nvSpPr>
          <p:spPr>
            <a:xfrm>
              <a:off x="249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25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" name="Group 1053"/>
          <p:cNvGrpSpPr/>
          <p:nvPr/>
        </p:nvGrpSpPr>
        <p:grpSpPr>
          <a:xfrm>
            <a:off x="4645978" y="2320608"/>
            <a:ext cx="2538412" cy="2216150"/>
            <a:chOff x="215" y="1139"/>
            <a:chExt cx="1599" cy="1396"/>
          </a:xfrm>
        </p:grpSpPr>
        <p:sp>
          <p:nvSpPr>
            <p:cNvPr id="4" name="Oval 1032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" name="Text Box 1033"/>
            <p:cNvSpPr txBox="1"/>
            <p:nvPr/>
          </p:nvSpPr>
          <p:spPr>
            <a:xfrm>
              <a:off x="1073" y="1139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32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Freeform 1034"/>
            <p:cNvSpPr/>
            <p:nvPr/>
          </p:nvSpPr>
          <p:spPr>
            <a:xfrm>
              <a:off x="1298" y="1349"/>
              <a:ext cx="280" cy="270"/>
            </a:xfrm>
            <a:custGeom>
              <a:avLst/>
              <a:gdLst>
                <a:gd name="txL" fmla="*/ 0 w 353"/>
                <a:gd name="txT" fmla="*/ 0 h 384"/>
                <a:gd name="txR" fmla="*/ 353 w 353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80" y="270"/>
                </a:cxn>
              </a:cxnLst>
              <a:rect l="txL" t="txT" r="txR" b="tx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7" name="Freeform 1035"/>
            <p:cNvSpPr/>
            <p:nvPr/>
          </p:nvSpPr>
          <p:spPr>
            <a:xfrm>
              <a:off x="784" y="1849"/>
              <a:ext cx="183" cy="365"/>
            </a:xfrm>
            <a:custGeom>
              <a:avLst/>
              <a:gdLst>
                <a:gd name="txL" fmla="*/ 0 w 249"/>
                <a:gd name="txT" fmla="*/ 0 h 365"/>
                <a:gd name="txR" fmla="*/ 249 w 249"/>
                <a:gd name="txB" fmla="*/ 365 h 365"/>
              </a:gdLst>
              <a:ahLst/>
              <a:cxnLst>
                <a:cxn ang="0">
                  <a:pos x="0" y="0"/>
                </a:cxn>
                <a:cxn ang="0">
                  <a:pos x="183" y="365"/>
                </a:cxn>
              </a:cxnLst>
              <a:rect l="txL" t="txT" r="txR" b="tx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8" name="Freeform 1036"/>
            <p:cNvSpPr/>
            <p:nvPr/>
          </p:nvSpPr>
          <p:spPr>
            <a:xfrm>
              <a:off x="387" y="1856"/>
              <a:ext cx="226" cy="358"/>
            </a:xfrm>
            <a:custGeom>
              <a:avLst/>
              <a:gdLst>
                <a:gd name="txL" fmla="*/ 0 w 236"/>
                <a:gd name="txT" fmla="*/ 0 h 350"/>
                <a:gd name="txR" fmla="*/ 236 w 236"/>
                <a:gd name="txB" fmla="*/ 350 h 350"/>
              </a:gdLst>
              <a:ahLst/>
              <a:cxnLst>
                <a:cxn ang="0">
                  <a:pos x="226" y="0"/>
                </a:cxn>
                <a:cxn ang="0">
                  <a:pos x="0" y="358"/>
                </a:cxn>
              </a:cxnLst>
              <a:rect l="txL" t="txT" r="txR" b="tx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Line 1037"/>
            <p:cNvSpPr/>
            <p:nvPr/>
          </p:nvSpPr>
          <p:spPr>
            <a:xfrm flipH="1">
              <a:off x="784" y="1359"/>
              <a:ext cx="277" cy="2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sp>
        <p:sp>
          <p:nvSpPr>
            <p:cNvPr id="10" name="Oval 1039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Text Box 1040"/>
            <p:cNvSpPr txBox="1"/>
            <p:nvPr/>
          </p:nvSpPr>
          <p:spPr>
            <a:xfrm>
              <a:off x="575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Oval 1041"/>
            <p:cNvSpPr>
              <a:spLocks noChangeArrowheads="1"/>
            </p:cNvSpPr>
            <p:nvPr/>
          </p:nvSpPr>
          <p:spPr bwMode="auto">
            <a:xfrm>
              <a:off x="1519" y="1593"/>
              <a:ext cx="295" cy="29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Oval 1043"/>
            <p:cNvSpPr>
              <a:spLocks noChangeArrowheads="1"/>
            </p:cNvSpPr>
            <p:nvPr/>
          </p:nvSpPr>
          <p:spPr bwMode="auto">
            <a:xfrm>
              <a:off x="1225" y="2186"/>
              <a:ext cx="295" cy="295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Text Box 1042"/>
            <p:cNvSpPr txBox="1"/>
            <p:nvPr/>
          </p:nvSpPr>
          <p:spPr>
            <a:xfrm>
              <a:off x="1271" y="2190"/>
              <a:ext cx="24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Text Box 1044"/>
            <p:cNvSpPr txBox="1"/>
            <p:nvPr/>
          </p:nvSpPr>
          <p:spPr>
            <a:xfrm>
              <a:off x="1578" y="1580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Oval 1045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Text Box 1046"/>
            <p:cNvSpPr txBox="1"/>
            <p:nvPr/>
          </p:nvSpPr>
          <p:spPr>
            <a:xfrm>
              <a:off x="880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Oval 1047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Text Box 1048"/>
            <p:cNvSpPr txBox="1"/>
            <p:nvPr/>
          </p:nvSpPr>
          <p:spPr>
            <a:xfrm>
              <a:off x="249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25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31453" name="AutoShape 29"/>
          <p:cNvSpPr/>
          <p:nvPr/>
        </p:nvSpPr>
        <p:spPr>
          <a:xfrm>
            <a:off x="4047173" y="3206433"/>
            <a:ext cx="495300" cy="314325"/>
          </a:xfrm>
          <a:prstGeom prst="rightArrow">
            <a:avLst>
              <a:gd name="adj1" fmla="val 50000"/>
              <a:gd name="adj2" fmla="val 39379"/>
            </a:avLst>
          </a:prstGeom>
          <a:solidFill>
            <a:schemeClr val="accent1"/>
          </a:solidFill>
          <a:ln w="6350">
            <a:noFill/>
          </a:ln>
        </p:spPr>
        <p:txBody>
          <a:bodyPr wrap="none" anchor="ctr">
            <a:spAutoFit/>
          </a:bodyPr>
          <a:p>
            <a:pPr indent="0" algn="ctr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28635" y="1566545"/>
            <a:ext cx="3775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第</a:t>
            </a:r>
            <a:r>
              <a:rPr lang="zh-CN" altLang="en-US" sz="2400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i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次调整剩余记录，此时，剩余记录有</a:t>
            </a:r>
            <a:r>
              <a:rPr lang="en-US" altLang="zh-CN" sz="2400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n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-</a:t>
            </a:r>
            <a:r>
              <a:rPr lang="en-US" altLang="zh-CN" sz="2400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i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个，调整根结点至第</a:t>
            </a:r>
            <a:r>
              <a:rPr lang="en-US" altLang="zh-CN" sz="2400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n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-</a:t>
            </a:r>
            <a:r>
              <a:rPr lang="en-US" altLang="zh-CN" sz="2400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i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宋体" pitchFamily="2" charset="-122"/>
                <a:sym typeface="+mn-ea"/>
              </a:rPr>
              <a:t>个记录。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503050405090304" pitchFamily="18" charset="0"/>
              <a:ea typeface="宋体" pitchFamily="2" charset="-122"/>
            </a:endParaRPr>
          </a:p>
          <a:p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25840" y="3308350"/>
            <a:ext cx="2228850" cy="1198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2400"/>
              <a:t>算法描述：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sift(r, 1, n-i);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775585" y="5131435"/>
            <a:ext cx="421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重复以上步骤！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4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31453" grpId="0" bldLvl="0" animBg="1"/>
      <p:bldP spid="48" grpId="0" animBg="1"/>
      <p:bldP spid="48" grpId="1" bldLvl="0" animBg="1"/>
      <p:bldP spid="20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45820" y="406400"/>
            <a:ext cx="2229485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堆排序算法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90114" name="Text Box 2051"/>
          <p:cNvSpPr txBox="1"/>
          <p:nvPr/>
        </p:nvSpPr>
        <p:spPr>
          <a:xfrm>
            <a:off x="1075690" y="1476058"/>
            <a:ext cx="7848600" cy="4362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algn="just">
              <a:buSzPct val="8500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void  HeapSort ( int  r[], int n)</a:t>
            </a:r>
            <a:endParaRPr lang="en-US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indent="0" algn="just">
              <a:buSzPct val="8500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{</a:t>
            </a:r>
            <a:endParaRPr lang="en-US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indent="0" algn="just">
              <a:buSzPct val="8500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    for (i=n/2; i&gt;=1; i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--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)     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宋体" pitchFamily="2" charset="-122"/>
              </a:rPr>
              <a:t>//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宋体" pitchFamily="2" charset="-122"/>
              </a:rPr>
              <a:t>初建堆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indent="0" algn="just">
              <a:buSzPct val="8500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sift(r, i, n) ;     </a:t>
            </a:r>
            <a:endParaRPr lang="en-US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indent="0" algn="just">
              <a:buSzPct val="8500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    for (i=1; i&gt;n; i++ )</a:t>
            </a:r>
            <a:endParaRPr lang="zh-CN" altLang="en-US" sz="2800" b="1" dirty="0">
              <a:solidFill>
                <a:schemeClr val="tx1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indent="0" algn="just">
              <a:buSzPct val="8500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    {</a:t>
            </a:r>
            <a:endParaRPr lang="zh-CN" altLang="en-US" sz="2800" b="1" dirty="0">
              <a:solidFill>
                <a:schemeClr val="tx1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indent="0" algn="just">
              <a:buSzPct val="8500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r[1]←→r[n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i+1];       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宋体" pitchFamily="2" charset="-122"/>
              </a:rPr>
              <a:t>//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宋体" pitchFamily="2" charset="-122"/>
              </a:rPr>
              <a:t>移走堆顶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indent="0" algn="just">
              <a:buSzPct val="8500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       sift(r, 1, n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i);              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宋体" pitchFamily="2" charset="-122"/>
              </a:rPr>
              <a:t>//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宋体" pitchFamily="2" charset="-122"/>
              </a:rPr>
              <a:t>重建堆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indent="0" algn="just">
              <a:buSzPct val="8500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    }</a:t>
            </a:r>
            <a:endParaRPr lang="en-US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indent="0" algn="just">
              <a:buSzPct val="8500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}</a:t>
            </a:r>
            <a:endParaRPr lang="zh-CN" altLang="en-US" sz="2800" b="1" dirty="0">
              <a:solidFill>
                <a:schemeClr val="tx1"/>
              </a:solidFill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9011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01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5820" y="406400"/>
            <a:ext cx="2879725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什么是堆排序？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3" name="图片 2" descr="687474703a2f2f75706c6f61642d696d616765732e6a69616e7368752e696f2f75706c6f61645f696d616765732f323431393137392d326237623539336561616338643665342e6769663f696d6167654d6f6772322f6175746f2d6f7269656e742f73747269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0" y="2226945"/>
            <a:ext cx="7212965" cy="43554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89200" y="2226945"/>
            <a:ext cx="7482840" cy="645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。。。。。。。。。。。。。。。。。。。。。。。。。。。。。。。。。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54580" y="1167130"/>
            <a:ext cx="7347585" cy="1568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 dirty="0">
                <a:latin typeface="宋体" pitchFamily="2" charset="-122"/>
                <a:ea typeface="宋体" pitchFamily="2" charset="-122"/>
                <a:sym typeface="+mn-ea"/>
              </a:rPr>
              <a:t>首先将待排序的记录序列构造成一个堆，此时，选出了堆中所有记录的最大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+mn-ea"/>
              </a:rPr>
              <a:t>(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sym typeface="+mn-ea"/>
              </a:rPr>
              <a:t>小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+mn-ea"/>
              </a:rPr>
              <a:t>)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sym typeface="+mn-ea"/>
              </a:rPr>
              <a:t>者，然后将它从堆中移走，并将剩余的记录再调整成堆，这样又找出了次大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+mn-ea"/>
              </a:rPr>
              <a:t>(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sym typeface="+mn-ea"/>
              </a:rPr>
              <a:t>小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+mn-ea"/>
              </a:rPr>
              <a:t>)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sym typeface="+mn-ea"/>
              </a:rPr>
              <a:t>的记录，以此类推，直到堆中只有一个记录。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40" y="2872105"/>
            <a:ext cx="7793355" cy="3771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45820" y="406400"/>
            <a:ext cx="2229485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总结堆排序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5820" y="1292225"/>
            <a:ext cx="88607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堆排序总的来说分为两个步骤：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  <a:p>
            <a:r>
              <a:rPr lang="en-US" altLang="zh-CN" sz="2000"/>
              <a:t>1.</a:t>
            </a:r>
            <a:r>
              <a:rPr lang="zh-CN" altLang="en-US" sz="2000"/>
              <a:t>构造大根堆。从下往上、从右到左，把每个非终结点（即叶子结点）当作根结点，将其和其子树调整成大根堆。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对大根堆进行排序。不断地把大根堆根结点交换到末尾位置，然后剪掉，再把这样剪枝后的树重新调整成大顶堆以找出下一个最大值，放在根结点，继续进行新一轮剪枝。 这是一个不断选择最大值，依次排列起来的过程。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45820" y="4034790"/>
            <a:ext cx="9279890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itchFamily="2" charset="-122"/>
                <a:ea typeface="宋体" pitchFamily="2" charset="-122"/>
                <a:sym typeface="+mn-ea"/>
              </a:rPr>
              <a:t>堆排序算法的性能分析：</a:t>
            </a:r>
            <a:endParaRPr lang="zh-CN" altLang="en-US" sz="2000" b="1" dirty="0">
              <a:solidFill>
                <a:srgbClr val="171CEF"/>
              </a:solidFill>
              <a:latin typeface="宋体" pitchFamily="2" charset="-122"/>
              <a:ea typeface="宋体" pitchFamily="2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循环是初始建堆，需要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时间；</a:t>
            </a: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循环是输出堆顶重建堆，共需要取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次堆顶记录，第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次取堆顶记录重建堆需要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(log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时间，需要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log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时间；</a:t>
            </a: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因此整个时间复杂度为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log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)，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这是堆排序的最好、最坏和平均的时间代价。</a:t>
            </a: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24259" y="3058931"/>
            <a:ext cx="2401935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3563A8"/>
                </a:solidFill>
              </a:rPr>
              <a:t>THANKS</a:t>
            </a:r>
            <a:r>
              <a:rPr lang="zh-CN" altLang="en-US" sz="3200" dirty="0" smtClean="0">
                <a:solidFill>
                  <a:srgbClr val="3563A8"/>
                </a:solidFill>
              </a:rPr>
              <a:t>！</a:t>
            </a:r>
            <a:endParaRPr lang="zh-CN" altLang="en-US" sz="3200" dirty="0">
              <a:solidFill>
                <a:srgbClr val="3563A8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 rot="619297">
            <a:off x="2853655" y="202547"/>
            <a:ext cx="6484691" cy="6452906"/>
            <a:chOff x="6940262" y="3251983"/>
            <a:chExt cx="971550" cy="966788"/>
          </a:xfrm>
        </p:grpSpPr>
        <p:sp>
          <p:nvSpPr>
            <p:cNvPr id="15" name="Freeform 5"/>
            <p:cNvSpPr/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5820" y="406400"/>
            <a:ext cx="2159000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什么是堆？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953690" y="2924722"/>
            <a:ext cx="1595447" cy="797723"/>
          </a:xfrm>
          <a:prstGeom prst="rect">
            <a:avLst/>
          </a:prstGeom>
          <a:solidFill>
            <a:srgbClr val="1F74AD"/>
          </a:solidFill>
          <a:ln w="19050">
            <a:solidFill>
              <a:srgbClr val="1F74AD">
                <a:lumMod val="75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1F74AD">
              <a:hueOff val="0"/>
              <a:satOff val="0"/>
              <a:lumOff val="0"/>
              <a:alphaOff val="0"/>
            </a:srgbClr>
          </a:fillRef>
          <a:effectRef idx="0">
            <a:srgbClr val="1F74AD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 spcFirstLastPara="0" vert="horz" wrap="square" lIns="68137" tIns="68137" rIns="68137" bIns="68137" numCol="1" spcCol="1270" anchor="ctr" anchorCtr="0">
            <a:noAutofit/>
          </a:bodyPr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000">
              <a:solidFill>
                <a:sysClr val="window" lastClr="FFFFFF"/>
              </a:solidFill>
            </a:endParaRPr>
          </a:p>
        </p:txBody>
      </p:sp>
      <p:sp>
        <p:nvSpPr>
          <p:cNvPr id="19" name="任意多边形: 形状 18"/>
          <p:cNvSpPr/>
          <p:nvPr>
            <p:custDataLst>
              <p:tags r:id="rId2"/>
            </p:custDataLst>
          </p:nvPr>
        </p:nvSpPr>
        <p:spPr>
          <a:xfrm rot="18770822">
            <a:off x="2397153" y="2815930"/>
            <a:ext cx="1134919" cy="61000"/>
          </a:xfrm>
          <a:custGeom>
            <a:avLst/>
            <a:gdLst>
              <a:gd name="connsiteX0" fmla="*/ 0 w 1257468"/>
              <a:gd name="connsiteY0" fmla="*/ 17753 h 35507"/>
              <a:gd name="connsiteX1" fmla="*/ 1257468 w 1257468"/>
              <a:gd name="connsiteY1" fmla="*/ 17753 h 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468" h="35507">
                <a:moveTo>
                  <a:pt x="0" y="17753"/>
                </a:moveTo>
                <a:lnTo>
                  <a:pt x="1257468" y="17753"/>
                </a:lnTo>
              </a:path>
            </a:pathLst>
          </a:custGeom>
          <a:noFill/>
          <a:ln>
            <a:solidFill>
              <a:srgbClr val="1F74AD"/>
            </a:solidFill>
          </a:ln>
        </p:spPr>
        <p:style>
          <a:lnRef idx="2">
            <a:srgbClr val="1F74AD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1F74AD">
              <a:hueOff val="0"/>
              <a:satOff val="0"/>
              <a:lumOff val="0"/>
              <a:alphaOff val="0"/>
            </a:srgbClr>
          </a:effectRef>
          <a:fontRef idx="minor">
            <a:srgbClr val="000000">
              <a:hueOff val="0"/>
              <a:satOff val="0"/>
              <a:lumOff val="0"/>
              <a:alphaOff val="0"/>
            </a:srgbClr>
          </a:fontRef>
        </p:style>
        <p:txBody>
          <a:bodyPr spcFirstLastPara="0" vert="horz" wrap="square" lIns="609996" tIns="-13683" rIns="609998" bIns="-13684" numCol="1" spcCol="1270" anchor="ctr" anchorCtr="0">
            <a:noAutofit/>
          </a:bodyPr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3363158" y="1946540"/>
            <a:ext cx="1595447" cy="797723"/>
          </a:xfrm>
          <a:prstGeom prst="rect">
            <a:avLst/>
          </a:prstGeom>
          <a:solidFill>
            <a:srgbClr val="3498DB"/>
          </a:solidFill>
          <a:ln w="19050">
            <a:solidFill>
              <a:srgbClr val="3498DB">
                <a:lumMod val="75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1F74AD">
              <a:hueOff val="0"/>
              <a:satOff val="0"/>
              <a:lumOff val="0"/>
              <a:alphaOff val="0"/>
            </a:srgbClr>
          </a:fillRef>
          <a:effectRef idx="0">
            <a:srgbClr val="1F74AD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 spcFirstLastPara="0" vert="horz" wrap="square" lIns="68137" tIns="68137" rIns="68137" bIns="68137" numCol="1" spcCol="1270" anchor="ctr" anchorCtr="0">
            <a:noAutofit/>
          </a:bodyPr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000" dirty="0">
              <a:solidFill>
                <a:sysClr val="window" lastClr="FFFFFF"/>
              </a:solidFill>
            </a:endParaRPr>
          </a:p>
        </p:txBody>
      </p:sp>
      <p:sp>
        <p:nvSpPr>
          <p:cNvPr id="25" name="任意多边形: 形状 24"/>
          <p:cNvSpPr/>
          <p:nvPr>
            <p:custDataLst>
              <p:tags r:id="rId4"/>
            </p:custDataLst>
          </p:nvPr>
        </p:nvSpPr>
        <p:spPr>
          <a:xfrm rot="2829178" flipV="1">
            <a:off x="2401269" y="3604266"/>
            <a:ext cx="1120893" cy="137494"/>
          </a:xfrm>
          <a:custGeom>
            <a:avLst/>
            <a:gdLst>
              <a:gd name="connsiteX0" fmla="*/ 0 w 1257468"/>
              <a:gd name="connsiteY0" fmla="*/ 17753 h 35507"/>
              <a:gd name="connsiteX1" fmla="*/ 1257468 w 1257468"/>
              <a:gd name="connsiteY1" fmla="*/ 17753 h 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468" h="35507">
                <a:moveTo>
                  <a:pt x="0" y="17753"/>
                </a:moveTo>
                <a:lnTo>
                  <a:pt x="1257468" y="17753"/>
                </a:lnTo>
              </a:path>
            </a:pathLst>
          </a:custGeom>
          <a:noFill/>
          <a:ln>
            <a:solidFill>
              <a:srgbClr val="1F74AD"/>
            </a:solidFill>
          </a:ln>
        </p:spPr>
        <p:style>
          <a:lnRef idx="2">
            <a:srgbClr val="1F74AD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1F74AD">
              <a:hueOff val="0"/>
              <a:satOff val="0"/>
              <a:lumOff val="0"/>
              <a:alphaOff val="0"/>
            </a:srgbClr>
          </a:effectRef>
          <a:fontRef idx="minor">
            <a:srgbClr val="000000">
              <a:hueOff val="0"/>
              <a:satOff val="0"/>
              <a:lumOff val="0"/>
              <a:alphaOff val="0"/>
            </a:srgbClr>
          </a:fontRef>
        </p:style>
        <p:txBody>
          <a:bodyPr spcFirstLastPara="0" vert="horz" wrap="square" lIns="609997" tIns="-13683" rIns="609997" bIns="-13684" numCol="1" spcCol="1270" anchor="ctr" anchorCtr="0">
            <a:noAutofit/>
          </a:bodyPr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/>
          </a:p>
        </p:txBody>
      </p:sp>
      <p:sp>
        <p:nvSpPr>
          <p:cNvPr id="44" name="矩形 43"/>
          <p:cNvSpPr/>
          <p:nvPr>
            <p:custDataLst>
              <p:tags r:id="rId5"/>
            </p:custDataLst>
          </p:nvPr>
        </p:nvSpPr>
        <p:spPr>
          <a:xfrm>
            <a:off x="3363158" y="3791637"/>
            <a:ext cx="1595447" cy="797723"/>
          </a:xfrm>
          <a:prstGeom prst="rect">
            <a:avLst/>
          </a:prstGeom>
          <a:solidFill>
            <a:srgbClr val="3498DB"/>
          </a:solidFill>
          <a:ln w="19050">
            <a:solidFill>
              <a:srgbClr val="3498DB">
                <a:lumMod val="75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1F74AD">
              <a:hueOff val="0"/>
              <a:satOff val="0"/>
              <a:lumOff val="0"/>
              <a:alphaOff val="0"/>
            </a:srgbClr>
          </a:fillRef>
          <a:effectRef idx="0">
            <a:srgbClr val="1F74AD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 spcFirstLastPara="0" vert="horz" wrap="square" lIns="68137" tIns="68137" rIns="68137" bIns="68137" numCol="1" spcCol="1270" anchor="ctr" anchorCtr="0">
            <a:noAutofit/>
          </a:bodyPr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000">
              <a:solidFill>
                <a:sysClr val="window" lastClr="FFFFFF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072336" y="3014490"/>
            <a:ext cx="1358155" cy="61818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3200" b="1" spc="150">
                <a:solidFill>
                  <a:sysClr val="window" lastClr="FFFFFF"/>
                </a:solidFill>
                <a:latin typeface="微软雅黑" charset="-122"/>
                <a:ea typeface="微软雅黑" charset="-122"/>
              </a:rPr>
              <a:t>堆</a:t>
            </a:r>
            <a:endParaRPr lang="zh-CN" altLang="en-US" sz="3200" b="1" spc="150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3481804" y="2036308"/>
            <a:ext cx="1358155" cy="61818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spc="150">
                <a:solidFill>
                  <a:sysClr val="window" lastClr="FFFFFF"/>
                </a:solidFill>
                <a:latin typeface="微软雅黑" charset="-122"/>
                <a:ea typeface="微软雅黑" charset="-122"/>
              </a:rPr>
              <a:t>大根堆</a:t>
            </a:r>
            <a:endParaRPr lang="zh-CN" altLang="en-US" sz="2000" spc="150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481804" y="3881405"/>
            <a:ext cx="1358155" cy="61818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spc="150">
                <a:solidFill>
                  <a:sysClr val="window" lastClr="FFFFFF"/>
                </a:solidFill>
                <a:latin typeface="微软雅黑" charset="-122"/>
                <a:ea typeface="微软雅黑" charset="-122"/>
              </a:rPr>
              <a:t>小根堆</a:t>
            </a:r>
            <a:endParaRPr lang="zh-CN" altLang="en-US" sz="2000" spc="150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5456555" y="2248535"/>
            <a:ext cx="802640" cy="21240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42405" y="2877820"/>
            <a:ext cx="3460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完全二叉树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0" grpId="0" animBg="1"/>
      <p:bldP spid="25" grpId="0" animBg="1"/>
      <p:bldP spid="44" grpId="0" animBg="1"/>
      <p:bldP spid="8" grpId="0"/>
      <p:bldP spid="9" grpId="0"/>
      <p:bldP spid="10" grpId="0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5820" y="406400"/>
            <a:ext cx="1651000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大根堆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84250" y="1905000"/>
            <a:ext cx="10058400" cy="47405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7150" y="1536700"/>
            <a:ext cx="618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每个节点的值都大于或等于其子节点的值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5820" y="406400"/>
            <a:ext cx="1651000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小根堆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097"/>
          <a:stretch>
            <a:fillRect/>
          </a:stretch>
        </p:blipFill>
        <p:spPr>
          <a:xfrm>
            <a:off x="1273175" y="1892300"/>
            <a:ext cx="9646285" cy="4350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7150" y="1536700"/>
            <a:ext cx="618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每个节点的值都小于或等于其子节点的值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5820" y="406400"/>
            <a:ext cx="2159000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存储结构？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5017135"/>
            <a:ext cx="9359900" cy="1663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5820" y="1221105"/>
            <a:ext cx="7569835" cy="3564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42985" y="989965"/>
            <a:ext cx="3466465" cy="39693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/>
              <a:t>将堆采用顺序存储结构存储，则堆对应一组序列。即把完全二叉树按层序遍历依次把结点存入一维数组中，其数组下标就能够体现出父子结点关系来（数组第0位不使用）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5820" y="406400"/>
            <a:ext cx="2879725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什么是堆排序？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3" name="图片 2" descr="687474703a2f2f75706c6f61642d696d616765732e6a69616e7368752e696f2f75706c6f61645f696d616765732f323431393137392d326237623539336561616338643665342e6769663f696d6167654d6f6772322f6175746f2d6f7269656e742f73747269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0" y="2226945"/>
            <a:ext cx="7212965" cy="43554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89200" y="2226945"/>
            <a:ext cx="7482840" cy="645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。。。。。。。。。。。。。。。。。。。。。。。。。。。。。。。。。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54580" y="1167130"/>
            <a:ext cx="7347585" cy="1568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 dirty="0">
                <a:latin typeface="宋体" pitchFamily="2" charset="-122"/>
                <a:ea typeface="宋体" pitchFamily="2" charset="-122"/>
                <a:sym typeface="+mn-ea"/>
              </a:rPr>
              <a:t>首先将待排序的记录序列构造成一个堆，此时，选出了堆中所有记录的最大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+mn-ea"/>
              </a:rPr>
              <a:t>(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sym typeface="+mn-ea"/>
              </a:rPr>
              <a:t>小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+mn-ea"/>
              </a:rPr>
              <a:t>)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sym typeface="+mn-ea"/>
              </a:rPr>
              <a:t>者，然后将它从堆中移走，并将剩余的记录再调整成堆，这样又找出了次大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+mn-ea"/>
              </a:rPr>
              <a:t>(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sym typeface="+mn-ea"/>
              </a:rPr>
              <a:t>小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sym typeface="+mn-ea"/>
              </a:rPr>
              <a:t>)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sym typeface="+mn-ea"/>
              </a:rPr>
              <a:t>的记录，以此类推，直到堆中只有一个记录。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40" y="2872105"/>
            <a:ext cx="7793355" cy="3771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5820" y="406400"/>
            <a:ext cx="6240780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如何由一个无序序列建成一个堆？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635" y="1669415"/>
            <a:ext cx="6436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第一步：将无序序列构建成一个完全二叉树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674495" y="2226945"/>
            <a:ext cx="5725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假设这个无序序列为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{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28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25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16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36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18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楷体_GB2312" pitchFamily="49" charset="-122"/>
                <a:sym typeface="+mn-ea"/>
              </a:rPr>
              <a:t>｝</a:t>
            </a:r>
            <a:endParaRPr lang="zh-CN" altLang="en-US" sz="2000" dirty="0">
              <a:solidFill>
                <a:schemeClr val="tx1"/>
              </a:solidFill>
              <a:latin typeface="+mn-ea"/>
              <a:ea typeface="楷体_GB2312" pitchFamily="49" charset="-122"/>
              <a:sym typeface="+mn-ea"/>
            </a:endParaRPr>
          </a:p>
        </p:txBody>
      </p:sp>
      <p:grpSp>
        <p:nvGrpSpPr>
          <p:cNvPr id="7" name="Group 1053"/>
          <p:cNvGrpSpPr/>
          <p:nvPr/>
        </p:nvGrpSpPr>
        <p:grpSpPr>
          <a:xfrm>
            <a:off x="2950528" y="3053398"/>
            <a:ext cx="2538412" cy="2216150"/>
            <a:chOff x="215" y="1139"/>
            <a:chExt cx="1599" cy="1396"/>
          </a:xfrm>
        </p:grpSpPr>
        <p:sp>
          <p:nvSpPr>
            <p:cNvPr id="10" name="Oval 1032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02" name="Text Box 1033"/>
            <p:cNvSpPr txBox="1"/>
            <p:nvPr/>
          </p:nvSpPr>
          <p:spPr>
            <a:xfrm>
              <a:off x="1107" y="118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28</a:t>
              </a:r>
              <a:endParaRPr lang="zh-CN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403" name="Freeform 1034"/>
            <p:cNvSpPr/>
            <p:nvPr/>
          </p:nvSpPr>
          <p:spPr>
            <a:xfrm>
              <a:off x="1298" y="1349"/>
              <a:ext cx="280" cy="270"/>
            </a:xfrm>
            <a:custGeom>
              <a:avLst/>
              <a:gdLst>
                <a:gd name="txL" fmla="*/ 0 w 353"/>
                <a:gd name="txT" fmla="*/ 0 h 384"/>
                <a:gd name="txR" fmla="*/ 353 w 353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80" y="270"/>
                </a:cxn>
              </a:cxnLst>
              <a:rect l="txL" t="txT" r="txR" b="tx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404" name="Freeform 1035"/>
            <p:cNvSpPr/>
            <p:nvPr/>
          </p:nvSpPr>
          <p:spPr>
            <a:xfrm>
              <a:off x="784" y="1849"/>
              <a:ext cx="183" cy="365"/>
            </a:xfrm>
            <a:custGeom>
              <a:avLst/>
              <a:gdLst>
                <a:gd name="txL" fmla="*/ 0 w 249"/>
                <a:gd name="txT" fmla="*/ 0 h 365"/>
                <a:gd name="txR" fmla="*/ 249 w 249"/>
                <a:gd name="txB" fmla="*/ 365 h 365"/>
              </a:gdLst>
              <a:ahLst/>
              <a:cxnLst>
                <a:cxn ang="0">
                  <a:pos x="0" y="0"/>
                </a:cxn>
                <a:cxn ang="0">
                  <a:pos x="183" y="365"/>
                </a:cxn>
              </a:cxnLst>
              <a:rect l="txL" t="txT" r="txR" b="tx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405" name="Freeform 1036"/>
            <p:cNvSpPr/>
            <p:nvPr/>
          </p:nvSpPr>
          <p:spPr>
            <a:xfrm>
              <a:off x="387" y="1856"/>
              <a:ext cx="226" cy="358"/>
            </a:xfrm>
            <a:custGeom>
              <a:avLst/>
              <a:gdLst>
                <a:gd name="txL" fmla="*/ 0 w 236"/>
                <a:gd name="txT" fmla="*/ 0 h 350"/>
                <a:gd name="txR" fmla="*/ 236 w 236"/>
                <a:gd name="txB" fmla="*/ 350 h 350"/>
              </a:gdLst>
              <a:ahLst/>
              <a:cxnLst>
                <a:cxn ang="0">
                  <a:pos x="226" y="0"/>
                </a:cxn>
                <a:cxn ang="0">
                  <a:pos x="0" y="358"/>
                </a:cxn>
              </a:cxnLst>
              <a:rect l="txL" t="txT" r="txR" b="tx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406" name="Line 1037"/>
            <p:cNvSpPr/>
            <p:nvPr/>
          </p:nvSpPr>
          <p:spPr>
            <a:xfrm flipH="1">
              <a:off x="784" y="1359"/>
              <a:ext cx="277" cy="2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sp>
        <p:sp>
          <p:nvSpPr>
            <p:cNvPr id="16407" name="Freeform 1038"/>
            <p:cNvSpPr/>
            <p:nvPr/>
          </p:nvSpPr>
          <p:spPr>
            <a:xfrm>
              <a:off x="1406" y="1848"/>
              <a:ext cx="170" cy="340"/>
            </a:xfrm>
            <a:custGeom>
              <a:avLst/>
              <a:gdLst>
                <a:gd name="txL" fmla="*/ 0 w 188"/>
                <a:gd name="txT" fmla="*/ 0 h 329"/>
                <a:gd name="txR" fmla="*/ 188 w 188"/>
                <a:gd name="txB" fmla="*/ 329 h 329"/>
              </a:gdLst>
              <a:ahLst/>
              <a:cxnLst>
                <a:cxn ang="0">
                  <a:pos x="170" y="0"/>
                </a:cxn>
                <a:cxn ang="0">
                  <a:pos x="0" y="340"/>
                </a:cxn>
              </a:cxnLst>
              <a:rect l="txL" t="txT" r="txR" b="tx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7" name="Oval 1039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09" name="Text Box 1040"/>
            <p:cNvSpPr txBox="1"/>
            <p:nvPr/>
          </p:nvSpPr>
          <p:spPr>
            <a:xfrm>
              <a:off x="575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25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Oval 1041"/>
            <p:cNvSpPr>
              <a:spLocks noChangeArrowheads="1"/>
            </p:cNvSpPr>
            <p:nvPr/>
          </p:nvSpPr>
          <p:spPr bwMode="auto">
            <a:xfrm>
              <a:off x="1519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11" name="Text Box 1042"/>
            <p:cNvSpPr txBox="1"/>
            <p:nvPr/>
          </p:nvSpPr>
          <p:spPr>
            <a:xfrm>
              <a:off x="1566" y="1619"/>
              <a:ext cx="24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Oval 1043"/>
            <p:cNvSpPr>
              <a:spLocks noChangeArrowheads="1"/>
            </p:cNvSpPr>
            <p:nvPr/>
          </p:nvSpPr>
          <p:spPr bwMode="auto">
            <a:xfrm>
              <a:off x="1224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13" name="Text Box 1044"/>
            <p:cNvSpPr txBox="1"/>
            <p:nvPr/>
          </p:nvSpPr>
          <p:spPr>
            <a:xfrm>
              <a:off x="1292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32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Oval 1045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15" name="Text Box 1046"/>
            <p:cNvSpPr txBox="1"/>
            <p:nvPr/>
          </p:nvSpPr>
          <p:spPr>
            <a:xfrm>
              <a:off x="880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Oval 1047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17" name="Text Box 1048"/>
            <p:cNvSpPr txBox="1"/>
            <p:nvPr/>
          </p:nvSpPr>
          <p:spPr>
            <a:xfrm>
              <a:off x="249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550025" y="3232785"/>
            <a:ext cx="2228850" cy="1506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2400"/>
              <a:t>算法描述：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for (i=n/2; i&gt;=1; i--)</a:t>
            </a: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sift(r, i, n) ;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     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6753860" y="4079875"/>
            <a:ext cx="1343025" cy="338455"/>
          </a:xfrm>
          <a:prstGeom prst="flowChartTerminator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1" idx="3"/>
          </p:cNvCxnSpPr>
          <p:nvPr/>
        </p:nvCxnSpPr>
        <p:spPr>
          <a:xfrm>
            <a:off x="8096885" y="4249420"/>
            <a:ext cx="918210" cy="5715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015095" y="4079875"/>
            <a:ext cx="107950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堆调整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/>
      <p:bldP spid="9" grpId="0" bldLvl="0" animBg="1"/>
      <p:bldP spid="11" grpId="0" animBg="1"/>
      <p:bldP spid="13" grpId="0" animBg="1"/>
      <p:bldP spid="11" grpId="1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5820" y="406400"/>
            <a:ext cx="6240780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如何由一个无序序列建成一个堆？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635" y="1669415"/>
            <a:ext cx="6436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第二步：将完全二叉树调整为堆</a:t>
            </a:r>
            <a:endParaRPr lang="zh-CN" altLang="en-US" sz="2400"/>
          </a:p>
        </p:txBody>
      </p:sp>
      <p:grpSp>
        <p:nvGrpSpPr>
          <p:cNvPr id="7" name="Group 1053"/>
          <p:cNvGrpSpPr/>
          <p:nvPr/>
        </p:nvGrpSpPr>
        <p:grpSpPr>
          <a:xfrm>
            <a:off x="3276283" y="2819718"/>
            <a:ext cx="2538412" cy="2216150"/>
            <a:chOff x="215" y="1139"/>
            <a:chExt cx="1599" cy="1396"/>
          </a:xfrm>
        </p:grpSpPr>
        <p:sp>
          <p:nvSpPr>
            <p:cNvPr id="10" name="Oval 1032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02" name="Text Box 1033"/>
            <p:cNvSpPr txBox="1"/>
            <p:nvPr/>
          </p:nvSpPr>
          <p:spPr>
            <a:xfrm>
              <a:off x="1061" y="1158"/>
              <a:ext cx="295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28</a:t>
              </a:r>
              <a:endParaRPr lang="zh-CN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403" name="Freeform 1034"/>
            <p:cNvSpPr/>
            <p:nvPr/>
          </p:nvSpPr>
          <p:spPr>
            <a:xfrm>
              <a:off x="1298" y="1349"/>
              <a:ext cx="280" cy="270"/>
            </a:xfrm>
            <a:custGeom>
              <a:avLst/>
              <a:gdLst>
                <a:gd name="txL" fmla="*/ 0 w 353"/>
                <a:gd name="txT" fmla="*/ 0 h 384"/>
                <a:gd name="txR" fmla="*/ 353 w 353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80" y="270"/>
                </a:cxn>
              </a:cxnLst>
              <a:rect l="txL" t="txT" r="txR" b="tx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404" name="Freeform 1035"/>
            <p:cNvSpPr/>
            <p:nvPr/>
          </p:nvSpPr>
          <p:spPr>
            <a:xfrm>
              <a:off x="784" y="1849"/>
              <a:ext cx="183" cy="365"/>
            </a:xfrm>
            <a:custGeom>
              <a:avLst/>
              <a:gdLst>
                <a:gd name="txL" fmla="*/ 0 w 249"/>
                <a:gd name="txT" fmla="*/ 0 h 365"/>
                <a:gd name="txR" fmla="*/ 249 w 249"/>
                <a:gd name="txB" fmla="*/ 365 h 365"/>
              </a:gdLst>
              <a:ahLst/>
              <a:cxnLst>
                <a:cxn ang="0">
                  <a:pos x="0" y="0"/>
                </a:cxn>
                <a:cxn ang="0">
                  <a:pos x="183" y="365"/>
                </a:cxn>
              </a:cxnLst>
              <a:rect l="txL" t="txT" r="txR" b="tx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405" name="Freeform 1036"/>
            <p:cNvSpPr/>
            <p:nvPr/>
          </p:nvSpPr>
          <p:spPr>
            <a:xfrm>
              <a:off x="387" y="1856"/>
              <a:ext cx="226" cy="358"/>
            </a:xfrm>
            <a:custGeom>
              <a:avLst/>
              <a:gdLst>
                <a:gd name="txL" fmla="*/ 0 w 236"/>
                <a:gd name="txT" fmla="*/ 0 h 350"/>
                <a:gd name="txR" fmla="*/ 236 w 236"/>
                <a:gd name="txB" fmla="*/ 350 h 350"/>
              </a:gdLst>
              <a:ahLst/>
              <a:cxnLst>
                <a:cxn ang="0">
                  <a:pos x="226" y="0"/>
                </a:cxn>
                <a:cxn ang="0">
                  <a:pos x="0" y="358"/>
                </a:cxn>
              </a:cxnLst>
              <a:rect l="txL" t="txT" r="txR" b="tx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406" name="Line 1037"/>
            <p:cNvSpPr/>
            <p:nvPr/>
          </p:nvSpPr>
          <p:spPr>
            <a:xfrm flipH="1">
              <a:off x="784" y="1359"/>
              <a:ext cx="277" cy="2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sp>
        <p:sp>
          <p:nvSpPr>
            <p:cNvPr id="16407" name="Freeform 1038"/>
            <p:cNvSpPr/>
            <p:nvPr/>
          </p:nvSpPr>
          <p:spPr>
            <a:xfrm>
              <a:off x="1406" y="1848"/>
              <a:ext cx="170" cy="340"/>
            </a:xfrm>
            <a:custGeom>
              <a:avLst/>
              <a:gdLst>
                <a:gd name="txL" fmla="*/ 0 w 188"/>
                <a:gd name="txT" fmla="*/ 0 h 329"/>
                <a:gd name="txR" fmla="*/ 188 w 188"/>
                <a:gd name="txB" fmla="*/ 329 h 329"/>
              </a:gdLst>
              <a:ahLst/>
              <a:cxnLst>
                <a:cxn ang="0">
                  <a:pos x="170" y="0"/>
                </a:cxn>
                <a:cxn ang="0">
                  <a:pos x="0" y="340"/>
                </a:cxn>
              </a:cxnLst>
              <a:rect l="txL" t="txT" r="txR" b="tx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7" name="Oval 1039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09" name="Text Box 1040"/>
            <p:cNvSpPr txBox="1"/>
            <p:nvPr/>
          </p:nvSpPr>
          <p:spPr>
            <a:xfrm>
              <a:off x="575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25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Oval 1041"/>
            <p:cNvSpPr>
              <a:spLocks noChangeArrowheads="1"/>
            </p:cNvSpPr>
            <p:nvPr/>
          </p:nvSpPr>
          <p:spPr bwMode="auto">
            <a:xfrm>
              <a:off x="1519" y="1593"/>
              <a:ext cx="295" cy="29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11" name="Text Box 1042"/>
            <p:cNvSpPr txBox="1"/>
            <p:nvPr/>
          </p:nvSpPr>
          <p:spPr>
            <a:xfrm>
              <a:off x="1566" y="1619"/>
              <a:ext cx="24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Oval 1043"/>
            <p:cNvSpPr>
              <a:spLocks noChangeArrowheads="1"/>
            </p:cNvSpPr>
            <p:nvPr/>
          </p:nvSpPr>
          <p:spPr bwMode="auto">
            <a:xfrm>
              <a:off x="1224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13" name="Text Box 1044"/>
            <p:cNvSpPr txBox="1"/>
            <p:nvPr/>
          </p:nvSpPr>
          <p:spPr>
            <a:xfrm>
              <a:off x="1292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32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Oval 1045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15" name="Text Box 1046"/>
            <p:cNvSpPr txBox="1"/>
            <p:nvPr/>
          </p:nvSpPr>
          <p:spPr>
            <a:xfrm>
              <a:off x="880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Oval 1047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17" name="Text Box 1048"/>
            <p:cNvSpPr txBox="1"/>
            <p:nvPr/>
          </p:nvSpPr>
          <p:spPr>
            <a:xfrm>
              <a:off x="249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" name="Group 1053"/>
          <p:cNvGrpSpPr/>
          <p:nvPr/>
        </p:nvGrpSpPr>
        <p:grpSpPr>
          <a:xfrm>
            <a:off x="6220143" y="2819718"/>
            <a:ext cx="2538412" cy="2216150"/>
            <a:chOff x="215" y="1139"/>
            <a:chExt cx="1599" cy="1396"/>
          </a:xfrm>
        </p:grpSpPr>
        <p:sp>
          <p:nvSpPr>
            <p:cNvPr id="5" name="Oval 1032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Text Box 1033"/>
            <p:cNvSpPr txBox="1"/>
            <p:nvPr/>
          </p:nvSpPr>
          <p:spPr>
            <a:xfrm>
              <a:off x="1107" y="118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28</a:t>
              </a:r>
              <a:endParaRPr lang="zh-CN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Freeform 1034"/>
            <p:cNvSpPr/>
            <p:nvPr/>
          </p:nvSpPr>
          <p:spPr>
            <a:xfrm>
              <a:off x="1298" y="1349"/>
              <a:ext cx="280" cy="270"/>
            </a:xfrm>
            <a:custGeom>
              <a:avLst/>
              <a:gdLst>
                <a:gd name="txL" fmla="*/ 0 w 353"/>
                <a:gd name="txT" fmla="*/ 0 h 384"/>
                <a:gd name="txR" fmla="*/ 353 w 353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80" y="270"/>
                </a:cxn>
              </a:cxnLst>
              <a:rect l="txL" t="txT" r="txR" b="tx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Freeform 1035"/>
            <p:cNvSpPr/>
            <p:nvPr/>
          </p:nvSpPr>
          <p:spPr>
            <a:xfrm>
              <a:off x="784" y="1849"/>
              <a:ext cx="183" cy="365"/>
            </a:xfrm>
            <a:custGeom>
              <a:avLst/>
              <a:gdLst>
                <a:gd name="txL" fmla="*/ 0 w 249"/>
                <a:gd name="txT" fmla="*/ 0 h 365"/>
                <a:gd name="txR" fmla="*/ 249 w 249"/>
                <a:gd name="txB" fmla="*/ 365 h 365"/>
              </a:gdLst>
              <a:ahLst/>
              <a:cxnLst>
                <a:cxn ang="0">
                  <a:pos x="0" y="0"/>
                </a:cxn>
                <a:cxn ang="0">
                  <a:pos x="183" y="365"/>
                </a:cxn>
              </a:cxnLst>
              <a:rect l="txL" t="txT" r="txR" b="tx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1" name="Freeform 1036"/>
            <p:cNvSpPr/>
            <p:nvPr/>
          </p:nvSpPr>
          <p:spPr>
            <a:xfrm>
              <a:off x="387" y="1856"/>
              <a:ext cx="226" cy="358"/>
            </a:xfrm>
            <a:custGeom>
              <a:avLst/>
              <a:gdLst>
                <a:gd name="txL" fmla="*/ 0 w 236"/>
                <a:gd name="txT" fmla="*/ 0 h 350"/>
                <a:gd name="txR" fmla="*/ 236 w 236"/>
                <a:gd name="txB" fmla="*/ 350 h 350"/>
              </a:gdLst>
              <a:ahLst/>
              <a:cxnLst>
                <a:cxn ang="0">
                  <a:pos x="226" y="0"/>
                </a:cxn>
                <a:cxn ang="0">
                  <a:pos x="0" y="358"/>
                </a:cxn>
              </a:cxnLst>
              <a:rect l="txL" t="txT" r="txR" b="tx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2" name="Line 1037"/>
            <p:cNvSpPr/>
            <p:nvPr/>
          </p:nvSpPr>
          <p:spPr>
            <a:xfrm flipH="1">
              <a:off x="784" y="1359"/>
              <a:ext cx="277" cy="2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sp>
        <p:sp>
          <p:nvSpPr>
            <p:cNvPr id="13" name="Freeform 1038"/>
            <p:cNvSpPr/>
            <p:nvPr/>
          </p:nvSpPr>
          <p:spPr>
            <a:xfrm>
              <a:off x="1406" y="1848"/>
              <a:ext cx="170" cy="340"/>
            </a:xfrm>
            <a:custGeom>
              <a:avLst/>
              <a:gdLst>
                <a:gd name="txL" fmla="*/ 0 w 188"/>
                <a:gd name="txT" fmla="*/ 0 h 329"/>
                <a:gd name="txR" fmla="*/ 188 w 188"/>
                <a:gd name="txB" fmla="*/ 329 h 329"/>
              </a:gdLst>
              <a:ahLst/>
              <a:cxnLst>
                <a:cxn ang="0">
                  <a:pos x="170" y="0"/>
                </a:cxn>
                <a:cxn ang="0">
                  <a:pos x="0" y="340"/>
                </a:cxn>
              </a:cxnLst>
              <a:rect l="txL" t="txT" r="txR" b="tx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4" name="Oval 1039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Text Box 1040"/>
            <p:cNvSpPr txBox="1"/>
            <p:nvPr/>
          </p:nvSpPr>
          <p:spPr>
            <a:xfrm>
              <a:off x="575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25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Oval 1041"/>
            <p:cNvSpPr>
              <a:spLocks noChangeArrowheads="1"/>
            </p:cNvSpPr>
            <p:nvPr/>
          </p:nvSpPr>
          <p:spPr bwMode="auto">
            <a:xfrm>
              <a:off x="1519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Text Box 1042"/>
            <p:cNvSpPr txBox="1"/>
            <p:nvPr/>
          </p:nvSpPr>
          <p:spPr>
            <a:xfrm>
              <a:off x="1271" y="2188"/>
              <a:ext cx="24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Oval 1043"/>
            <p:cNvSpPr>
              <a:spLocks noChangeArrowheads="1"/>
            </p:cNvSpPr>
            <p:nvPr/>
          </p:nvSpPr>
          <p:spPr bwMode="auto">
            <a:xfrm>
              <a:off x="1224" y="2188"/>
              <a:ext cx="295" cy="29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Text Box 1044"/>
            <p:cNvSpPr txBox="1"/>
            <p:nvPr/>
          </p:nvSpPr>
          <p:spPr>
            <a:xfrm>
              <a:off x="1553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32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Oval 1045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Text Box 1046"/>
            <p:cNvSpPr txBox="1"/>
            <p:nvPr/>
          </p:nvSpPr>
          <p:spPr>
            <a:xfrm>
              <a:off x="880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Oval 1047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Text Box 1048"/>
            <p:cNvSpPr txBox="1"/>
            <p:nvPr/>
          </p:nvSpPr>
          <p:spPr>
            <a:xfrm>
              <a:off x="249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6052185" y="3801745"/>
            <a:ext cx="4013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5820" y="406400"/>
            <a:ext cx="6240780" cy="583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如何由一个无序序列建成一个堆？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635" y="1669415"/>
            <a:ext cx="6436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第二步：将完全二叉树调整为堆</a:t>
            </a:r>
            <a:endParaRPr lang="zh-CN" altLang="en-US" sz="2400"/>
          </a:p>
        </p:txBody>
      </p:sp>
      <p:grpSp>
        <p:nvGrpSpPr>
          <p:cNvPr id="4" name="Group 1053"/>
          <p:cNvGrpSpPr/>
          <p:nvPr/>
        </p:nvGrpSpPr>
        <p:grpSpPr>
          <a:xfrm>
            <a:off x="6051868" y="2970213"/>
            <a:ext cx="2538412" cy="2216150"/>
            <a:chOff x="215" y="1139"/>
            <a:chExt cx="1599" cy="1396"/>
          </a:xfrm>
        </p:grpSpPr>
        <p:sp>
          <p:nvSpPr>
            <p:cNvPr id="5" name="Oval 1032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Text Box 1033"/>
            <p:cNvSpPr txBox="1"/>
            <p:nvPr/>
          </p:nvSpPr>
          <p:spPr>
            <a:xfrm>
              <a:off x="1107" y="118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28</a:t>
              </a:r>
              <a:endParaRPr lang="zh-CN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Freeform 1034"/>
            <p:cNvSpPr/>
            <p:nvPr/>
          </p:nvSpPr>
          <p:spPr>
            <a:xfrm>
              <a:off x="1298" y="1349"/>
              <a:ext cx="280" cy="270"/>
            </a:xfrm>
            <a:custGeom>
              <a:avLst/>
              <a:gdLst>
                <a:gd name="txL" fmla="*/ 0 w 353"/>
                <a:gd name="txT" fmla="*/ 0 h 384"/>
                <a:gd name="txR" fmla="*/ 353 w 353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80" y="270"/>
                </a:cxn>
              </a:cxnLst>
              <a:rect l="txL" t="txT" r="txR" b="tx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Freeform 1035"/>
            <p:cNvSpPr/>
            <p:nvPr/>
          </p:nvSpPr>
          <p:spPr>
            <a:xfrm>
              <a:off x="784" y="1849"/>
              <a:ext cx="183" cy="365"/>
            </a:xfrm>
            <a:custGeom>
              <a:avLst/>
              <a:gdLst>
                <a:gd name="txL" fmla="*/ 0 w 249"/>
                <a:gd name="txT" fmla="*/ 0 h 365"/>
                <a:gd name="txR" fmla="*/ 249 w 249"/>
                <a:gd name="txB" fmla="*/ 365 h 365"/>
              </a:gdLst>
              <a:ahLst/>
              <a:cxnLst>
                <a:cxn ang="0">
                  <a:pos x="0" y="0"/>
                </a:cxn>
                <a:cxn ang="0">
                  <a:pos x="183" y="365"/>
                </a:cxn>
              </a:cxnLst>
              <a:rect l="txL" t="txT" r="txR" b="tx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1" name="Freeform 1036"/>
            <p:cNvSpPr/>
            <p:nvPr/>
          </p:nvSpPr>
          <p:spPr>
            <a:xfrm>
              <a:off x="387" y="1856"/>
              <a:ext cx="226" cy="358"/>
            </a:xfrm>
            <a:custGeom>
              <a:avLst/>
              <a:gdLst>
                <a:gd name="txL" fmla="*/ 0 w 236"/>
                <a:gd name="txT" fmla="*/ 0 h 350"/>
                <a:gd name="txR" fmla="*/ 236 w 236"/>
                <a:gd name="txB" fmla="*/ 350 h 350"/>
              </a:gdLst>
              <a:ahLst/>
              <a:cxnLst>
                <a:cxn ang="0">
                  <a:pos x="226" y="0"/>
                </a:cxn>
                <a:cxn ang="0">
                  <a:pos x="0" y="358"/>
                </a:cxn>
              </a:cxnLst>
              <a:rect l="txL" t="txT" r="txR" b="tx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2" name="Line 1037"/>
            <p:cNvSpPr/>
            <p:nvPr/>
          </p:nvSpPr>
          <p:spPr>
            <a:xfrm flipH="1">
              <a:off x="784" y="1359"/>
              <a:ext cx="277" cy="2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sp>
        <p:sp>
          <p:nvSpPr>
            <p:cNvPr id="13" name="Freeform 1038"/>
            <p:cNvSpPr/>
            <p:nvPr/>
          </p:nvSpPr>
          <p:spPr>
            <a:xfrm>
              <a:off x="1406" y="1848"/>
              <a:ext cx="170" cy="340"/>
            </a:xfrm>
            <a:custGeom>
              <a:avLst/>
              <a:gdLst>
                <a:gd name="txL" fmla="*/ 0 w 188"/>
                <a:gd name="txT" fmla="*/ 0 h 329"/>
                <a:gd name="txR" fmla="*/ 188 w 188"/>
                <a:gd name="txB" fmla="*/ 329 h 329"/>
              </a:gdLst>
              <a:ahLst/>
              <a:cxnLst>
                <a:cxn ang="0">
                  <a:pos x="170" y="0"/>
                </a:cxn>
                <a:cxn ang="0">
                  <a:pos x="0" y="340"/>
                </a:cxn>
              </a:cxnLst>
              <a:rect l="txL" t="txT" r="txR" b="tx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4" name="Oval 1039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Text Box 1040"/>
            <p:cNvSpPr txBox="1"/>
            <p:nvPr/>
          </p:nvSpPr>
          <p:spPr>
            <a:xfrm>
              <a:off x="575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Oval 1041"/>
            <p:cNvSpPr>
              <a:spLocks noChangeArrowheads="1"/>
            </p:cNvSpPr>
            <p:nvPr/>
          </p:nvSpPr>
          <p:spPr bwMode="auto">
            <a:xfrm>
              <a:off x="1519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Text Box 1042"/>
            <p:cNvSpPr txBox="1"/>
            <p:nvPr/>
          </p:nvSpPr>
          <p:spPr>
            <a:xfrm>
              <a:off x="1271" y="2188"/>
              <a:ext cx="24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Oval 1043"/>
            <p:cNvSpPr>
              <a:spLocks noChangeArrowheads="1"/>
            </p:cNvSpPr>
            <p:nvPr/>
          </p:nvSpPr>
          <p:spPr bwMode="auto">
            <a:xfrm>
              <a:off x="1224" y="2188"/>
              <a:ext cx="295" cy="29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Text Box 1044"/>
            <p:cNvSpPr txBox="1"/>
            <p:nvPr/>
          </p:nvSpPr>
          <p:spPr>
            <a:xfrm>
              <a:off x="1553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32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Oval 1045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Text Box 1046"/>
            <p:cNvSpPr txBox="1"/>
            <p:nvPr/>
          </p:nvSpPr>
          <p:spPr>
            <a:xfrm>
              <a:off x="880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Oval 1047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Text Box 1048"/>
            <p:cNvSpPr txBox="1"/>
            <p:nvPr/>
          </p:nvSpPr>
          <p:spPr>
            <a:xfrm>
              <a:off x="249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25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5883910" y="3952240"/>
            <a:ext cx="4013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" name="Group 1053"/>
          <p:cNvGrpSpPr/>
          <p:nvPr/>
        </p:nvGrpSpPr>
        <p:grpSpPr>
          <a:xfrm>
            <a:off x="3163253" y="2970213"/>
            <a:ext cx="2538412" cy="2216150"/>
            <a:chOff x="215" y="1139"/>
            <a:chExt cx="1599" cy="1396"/>
          </a:xfrm>
        </p:grpSpPr>
        <p:sp>
          <p:nvSpPr>
            <p:cNvPr id="31" name="Oval 1032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Text Box 1033"/>
            <p:cNvSpPr txBox="1"/>
            <p:nvPr/>
          </p:nvSpPr>
          <p:spPr>
            <a:xfrm>
              <a:off x="1107" y="118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28</a:t>
              </a:r>
              <a:endParaRPr lang="zh-CN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Freeform 1034"/>
            <p:cNvSpPr/>
            <p:nvPr/>
          </p:nvSpPr>
          <p:spPr>
            <a:xfrm>
              <a:off x="1298" y="1349"/>
              <a:ext cx="280" cy="270"/>
            </a:xfrm>
            <a:custGeom>
              <a:avLst/>
              <a:gdLst>
                <a:gd name="txL" fmla="*/ 0 w 353"/>
                <a:gd name="txT" fmla="*/ 0 h 384"/>
                <a:gd name="txR" fmla="*/ 353 w 353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80" y="270"/>
                </a:cxn>
              </a:cxnLst>
              <a:rect l="txL" t="txT" r="txR" b="tx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34" name="Freeform 1035"/>
            <p:cNvSpPr/>
            <p:nvPr/>
          </p:nvSpPr>
          <p:spPr>
            <a:xfrm>
              <a:off x="784" y="1849"/>
              <a:ext cx="183" cy="365"/>
            </a:xfrm>
            <a:custGeom>
              <a:avLst/>
              <a:gdLst>
                <a:gd name="txL" fmla="*/ 0 w 249"/>
                <a:gd name="txT" fmla="*/ 0 h 365"/>
                <a:gd name="txR" fmla="*/ 249 w 249"/>
                <a:gd name="txB" fmla="*/ 365 h 365"/>
              </a:gdLst>
              <a:ahLst/>
              <a:cxnLst>
                <a:cxn ang="0">
                  <a:pos x="0" y="0"/>
                </a:cxn>
                <a:cxn ang="0">
                  <a:pos x="183" y="365"/>
                </a:cxn>
              </a:cxnLst>
              <a:rect l="txL" t="txT" r="txR" b="tx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35" name="Freeform 1036"/>
            <p:cNvSpPr/>
            <p:nvPr/>
          </p:nvSpPr>
          <p:spPr>
            <a:xfrm>
              <a:off x="387" y="1856"/>
              <a:ext cx="226" cy="358"/>
            </a:xfrm>
            <a:custGeom>
              <a:avLst/>
              <a:gdLst>
                <a:gd name="txL" fmla="*/ 0 w 236"/>
                <a:gd name="txT" fmla="*/ 0 h 350"/>
                <a:gd name="txR" fmla="*/ 236 w 236"/>
                <a:gd name="txB" fmla="*/ 350 h 350"/>
              </a:gdLst>
              <a:ahLst/>
              <a:cxnLst>
                <a:cxn ang="0">
                  <a:pos x="226" y="0"/>
                </a:cxn>
                <a:cxn ang="0">
                  <a:pos x="0" y="358"/>
                </a:cxn>
              </a:cxnLst>
              <a:rect l="txL" t="txT" r="txR" b="tx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36" name="Line 1037"/>
            <p:cNvSpPr/>
            <p:nvPr/>
          </p:nvSpPr>
          <p:spPr>
            <a:xfrm flipH="1">
              <a:off x="784" y="1359"/>
              <a:ext cx="277" cy="2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sp>
        <p:sp>
          <p:nvSpPr>
            <p:cNvPr id="37" name="Freeform 1038"/>
            <p:cNvSpPr/>
            <p:nvPr/>
          </p:nvSpPr>
          <p:spPr>
            <a:xfrm>
              <a:off x="1406" y="1848"/>
              <a:ext cx="170" cy="340"/>
            </a:xfrm>
            <a:custGeom>
              <a:avLst/>
              <a:gdLst>
                <a:gd name="txL" fmla="*/ 0 w 188"/>
                <a:gd name="txT" fmla="*/ 0 h 329"/>
                <a:gd name="txR" fmla="*/ 188 w 188"/>
                <a:gd name="txB" fmla="*/ 329 h 329"/>
              </a:gdLst>
              <a:ahLst/>
              <a:cxnLst>
                <a:cxn ang="0">
                  <a:pos x="170" y="0"/>
                </a:cxn>
                <a:cxn ang="0">
                  <a:pos x="0" y="340"/>
                </a:cxn>
              </a:cxnLst>
              <a:rect l="txL" t="txT" r="txR" b="tx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38" name="Oval 1039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Text Box 1040"/>
            <p:cNvSpPr txBox="1"/>
            <p:nvPr/>
          </p:nvSpPr>
          <p:spPr>
            <a:xfrm>
              <a:off x="609" y="1619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25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Oval 1041"/>
            <p:cNvSpPr>
              <a:spLocks noChangeArrowheads="1"/>
            </p:cNvSpPr>
            <p:nvPr/>
          </p:nvSpPr>
          <p:spPr bwMode="auto">
            <a:xfrm>
              <a:off x="1519" y="1593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Text Box 1042"/>
            <p:cNvSpPr txBox="1"/>
            <p:nvPr/>
          </p:nvSpPr>
          <p:spPr>
            <a:xfrm>
              <a:off x="1271" y="2188"/>
              <a:ext cx="24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Oval 1043"/>
            <p:cNvSpPr>
              <a:spLocks noChangeArrowheads="1"/>
            </p:cNvSpPr>
            <p:nvPr/>
          </p:nvSpPr>
          <p:spPr bwMode="auto">
            <a:xfrm>
              <a:off x="1224" y="2188"/>
              <a:ext cx="295" cy="29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Text Box 1044"/>
            <p:cNvSpPr txBox="1"/>
            <p:nvPr/>
          </p:nvSpPr>
          <p:spPr>
            <a:xfrm>
              <a:off x="1553" y="1591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32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Oval 1045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Text Box 1046"/>
            <p:cNvSpPr txBox="1"/>
            <p:nvPr/>
          </p:nvSpPr>
          <p:spPr>
            <a:xfrm>
              <a:off x="880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18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Oval 1047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800" tIns="28800" rIns="0" bIns="10800"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Text Box 1048"/>
            <p:cNvSpPr txBox="1"/>
            <p:nvPr/>
          </p:nvSpPr>
          <p:spPr>
            <a:xfrm>
              <a:off x="249" y="2214"/>
              <a:ext cx="227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28800" rIns="0" bIns="10800"/>
            <a:p>
              <a:r>
                <a:rPr lang="en-US" altLang="zh-CN" sz="2000" dirty="0">
                  <a:solidFill>
                    <a:schemeClr val="tx1"/>
                  </a:solidFill>
                  <a:latin typeface="+mn-ea"/>
                </a:rPr>
                <a:t>36</a:t>
              </a:r>
              <a:endParaRPr lang="en-US" altLang="zh-CN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522"/>
  <p:tag name="KSO_WM_UNIT_ID" val="diagram20164522_1*p_h_i*1_1_1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p1-1"/>
  <p:tag name="KSO_WM_UNIT_TYPE" val="p_h_i"/>
  <p:tag name="KSO_WM_UNIT_INDEX" val="1_1_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522"/>
  <p:tag name="KSO_WM_UNIT_ID" val="diagram20164522_1*p_i*1_1"/>
  <p:tag name="KSO_WM_UNIT_LAYERLEVEL" val="1_1"/>
  <p:tag name="KSO_WM_UNIT_HIGHLIGHT" val="0"/>
  <p:tag name="KSO_WM_UNIT_COMPATIBLE" val="0"/>
  <p:tag name="KSO_WM_UNIT_DIAGRAM_ISNUMVISUAL" val="0"/>
  <p:tag name="KSO_WM_UNIT_DIAGRAM_ISREFERUNIT" val="0"/>
  <p:tag name="KSO_WM_DIAGRAM_GROUP_CODE" val="p1-1"/>
  <p:tag name="KSO_WM_UNIT_TYPE" val="p_i"/>
  <p:tag name="KSO_WM_UNIT_INDEX" val="1_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522"/>
  <p:tag name="KSO_WM_UNIT_ID" val="diagram20164522_1*p_h_h_i*1_1_1_1"/>
  <p:tag name="KSO_WM_UNIT_LAYERLEVEL" val="1_1_1_1"/>
  <p:tag name="KSO_WM_UNIT_HIGHLIGHT" val="0"/>
  <p:tag name="KSO_WM_UNIT_COMPATIBLE" val="0"/>
  <p:tag name="KSO_WM_UNIT_DIAGRAM_ISNUMVISUAL" val="0"/>
  <p:tag name="KSO_WM_UNIT_DIAGRAM_ISREFERUNIT" val="0"/>
  <p:tag name="KSO_WM_DIAGRAM_GROUP_CODE" val="p1-1"/>
  <p:tag name="KSO_WM_UNIT_TYPE" val="p_h_h_i"/>
  <p:tag name="KSO_WM_UNIT_INDEX" val="1_1_1_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522"/>
  <p:tag name="KSO_WM_UNIT_ID" val="diagram20164522_1*p_i*1_2"/>
  <p:tag name="KSO_WM_UNIT_LAYERLEVEL" val="1_1"/>
  <p:tag name="KSO_WM_UNIT_HIGHLIGHT" val="0"/>
  <p:tag name="KSO_WM_UNIT_COMPATIBLE" val="0"/>
  <p:tag name="KSO_WM_UNIT_DIAGRAM_ISNUMVISUAL" val="0"/>
  <p:tag name="KSO_WM_UNIT_DIAGRAM_ISREFERUNIT" val="0"/>
  <p:tag name="KSO_WM_DIAGRAM_GROUP_CODE" val="p1-1"/>
  <p:tag name="KSO_WM_UNIT_TYPE" val="p_i"/>
  <p:tag name="KSO_WM_UNIT_INDEX" val="1_2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522"/>
  <p:tag name="KSO_WM_UNIT_ID" val="diagram20164522_1*p_h_h_i*1_1_2_1"/>
  <p:tag name="KSO_WM_UNIT_LAYERLEVEL" val="1_1_1_1"/>
  <p:tag name="KSO_WM_UNIT_HIGHLIGHT" val="0"/>
  <p:tag name="KSO_WM_UNIT_COMPATIBLE" val="0"/>
  <p:tag name="KSO_WM_UNIT_DIAGRAM_ISNUMVISUAL" val="0"/>
  <p:tag name="KSO_WM_UNIT_DIAGRAM_ISREFERUNIT" val="0"/>
  <p:tag name="KSO_WM_DIAGRAM_GROUP_CODE" val="p1-1"/>
  <p:tag name="KSO_WM_UNIT_TYPE" val="p_h_h_i"/>
  <p:tag name="KSO_WM_UNIT_INDEX" val="1_1_2_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4522_1*p_h_f*1_1_1"/>
  <p:tag name="KSO_WM_TEMPLATE_CATEGORY" val="diagram"/>
  <p:tag name="KSO_WM_TEMPLATE_INDEX" val="20164522"/>
  <p:tag name="KSO_WM_UNIT_LAYERLEVEL" val="1_1_1"/>
  <p:tag name="KSO_WM_TAG_VERSION" val="1.0"/>
  <p:tag name="KSO_WM_BEAUTIFY_FLAG" val="#wm#"/>
  <p:tag name="KSO_WM_UNIT_PRESET_TEXT" val="添加文本"/>
  <p:tag name="KSO_WM_UNIT_NOCLEAR" val="0"/>
  <p:tag name="KSO_WM_UNIT_VALUE" val="12"/>
  <p:tag name="KSO_WM_DIAGRAM_GROUP_CODE" val="p1-1"/>
  <p:tag name="KSO_WM_UNIT_TYPE" val="p_h_f"/>
  <p:tag name="KSO_WM_UNIT_INDEX" val="1_1_1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4522_1*p_h_h_f*1_1_1_1"/>
  <p:tag name="KSO_WM_TEMPLATE_CATEGORY" val="diagram"/>
  <p:tag name="KSO_WM_TEMPLATE_INDEX" val="20164522"/>
  <p:tag name="KSO_WM_UNIT_LAYERLEVEL" val="1_1_1_1"/>
  <p:tag name="KSO_WM_TAG_VERSION" val="1.0"/>
  <p:tag name="KSO_WM_BEAUTIFY_FLAG" val="#wm#"/>
  <p:tag name="KSO_WM_UNIT_PRESET_TEXT" val="添加文本"/>
  <p:tag name="KSO_WM_UNIT_NOCLEAR" val="0"/>
  <p:tag name="KSO_WM_UNIT_VALUE" val="12"/>
  <p:tag name="KSO_WM_DIAGRAM_GROUP_CODE" val="p1-1"/>
  <p:tag name="KSO_WM_UNIT_TYPE" val="p_h_h_f"/>
  <p:tag name="KSO_WM_UNIT_INDEX" val="1_1_1_1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64522_1*p_h_h_f*1_1_2_1"/>
  <p:tag name="KSO_WM_TEMPLATE_CATEGORY" val="diagram"/>
  <p:tag name="KSO_WM_TEMPLATE_INDEX" val="20164522"/>
  <p:tag name="KSO_WM_UNIT_LAYERLEVEL" val="1_1_1_1"/>
  <p:tag name="KSO_WM_TAG_VERSION" val="1.0"/>
  <p:tag name="KSO_WM_BEAUTIFY_FLAG" val="#wm#"/>
  <p:tag name="KSO_WM_UNIT_PRESET_TEXT" val="添加文本"/>
  <p:tag name="KSO_WM_UNIT_NOCLEAR" val="0"/>
  <p:tag name="KSO_WM_UNIT_VALUE" val="12"/>
  <p:tag name="KSO_WM_DIAGRAM_GROUP_CODE" val="p1-1"/>
  <p:tag name="KSO_WM_UNIT_TYPE" val="p_h_h_f"/>
  <p:tag name="KSO_WM_UNIT_INDEX" val="1_1_2_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自定义 22">
      <a:majorFont>
        <a:latin typeface="Arial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2088</Words>
  <Application>WPS 文字</Application>
  <PresentationFormat>自定义</PresentationFormat>
  <Paragraphs>300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方正书宋_GBK</vt:lpstr>
      <vt:lpstr>Wingdings</vt:lpstr>
      <vt:lpstr>微软雅黑</vt:lpstr>
      <vt:lpstr>宋体</vt:lpstr>
      <vt:lpstr>楷体_GB2312</vt:lpstr>
      <vt:lpstr>Times New Roman</vt:lpstr>
      <vt:lpstr>汉仪书宋二KW</vt:lpstr>
      <vt:lpstr>Arial Unicode MS</vt:lpstr>
      <vt:lpstr>汉仪旗黑KW</vt:lpstr>
      <vt:lpstr>宋体</vt:lpstr>
      <vt:lpstr>Calibri</vt:lpstr>
      <vt:lpstr>Helvetica Neue</vt:lpstr>
      <vt:lpstr>汉仪楷体KW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****.taobao.com</cp:keywords>
  <dc:description>****.taobao.com</dc:description>
  <dc:subject>PPTS</dc:subject>
  <cp:category>****.taobao.com</cp:category>
  <cp:lastModifiedBy>yexinyu</cp:lastModifiedBy>
  <cp:revision>98</cp:revision>
  <dcterms:created xsi:type="dcterms:W3CDTF">2019-06-16T11:59:54Z</dcterms:created>
  <dcterms:modified xsi:type="dcterms:W3CDTF">2019-06-16T11:59:54Z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2052-1.2.0.1574</vt:lpwstr>
  </property>
</Properties>
</file>