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60" r:id="rId7"/>
    <p:sldId id="261" r:id="rId8"/>
    <p:sldId id="262" r:id="rId9"/>
    <p:sldId id="271" r:id="rId10"/>
    <p:sldId id="263" r:id="rId11"/>
    <p:sldId id="264" r:id="rId12"/>
    <p:sldId id="265" r:id="rId13"/>
    <p:sldId id="266" r:id="rId14"/>
    <p:sldId id="267" r:id="rId15"/>
    <p:sldId id="268" r:id="rId16"/>
    <p:sldId id="26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2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2DE9F03-A6DF-4DF9-8C73-707B19CC9CB5}" type="datetimeFigureOut">
              <a:rPr lang="zh-CN" altLang="en-US" smtClean="0"/>
              <a:t>2018/6/11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941296-45C8-4D24-8768-34DCE0097A1D}" type="slidenum">
              <a:rPr lang="zh-CN" altLang="en-US" smtClean="0"/>
              <a:t>‹#›</a:t>
            </a:fld>
            <a:endParaRPr lang="zh-CN" altLang="en-US"/>
          </a:p>
        </p:txBody>
      </p:sp>
    </p:spTree>
    <p:extLst>
      <p:ext uri="{BB962C8B-B14F-4D97-AF65-F5344CB8AC3E}">
        <p14:creationId xmlns:p14="http://schemas.microsoft.com/office/powerpoint/2010/main" val="1592116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DE9F03-A6DF-4DF9-8C73-707B19CC9CB5}" type="datetimeFigureOut">
              <a:rPr lang="zh-CN" altLang="en-US" smtClean="0"/>
              <a:t>2018/6/11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941296-45C8-4D24-8768-34DCE0097A1D}" type="slidenum">
              <a:rPr lang="zh-CN" altLang="en-US" smtClean="0"/>
              <a:t>‹#›</a:t>
            </a:fld>
            <a:endParaRPr lang="zh-CN" altLang="en-US"/>
          </a:p>
        </p:txBody>
      </p:sp>
    </p:spTree>
    <p:extLst>
      <p:ext uri="{BB962C8B-B14F-4D97-AF65-F5344CB8AC3E}">
        <p14:creationId xmlns:p14="http://schemas.microsoft.com/office/powerpoint/2010/main" val="4198837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DE9F03-A6DF-4DF9-8C73-707B19CC9CB5}" type="datetimeFigureOut">
              <a:rPr lang="zh-CN" altLang="en-US" smtClean="0"/>
              <a:t>2018/6/11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941296-45C8-4D24-8768-34DCE0097A1D}" type="slidenum">
              <a:rPr lang="zh-CN" altLang="en-US" smtClean="0"/>
              <a:t>‹#›</a:t>
            </a:fld>
            <a:endParaRPr lang="zh-CN" altLang="en-US"/>
          </a:p>
        </p:txBody>
      </p:sp>
    </p:spTree>
    <p:extLst>
      <p:ext uri="{BB962C8B-B14F-4D97-AF65-F5344CB8AC3E}">
        <p14:creationId xmlns:p14="http://schemas.microsoft.com/office/powerpoint/2010/main" val="311092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DE9F03-A6DF-4DF9-8C73-707B19CC9CB5}" type="datetimeFigureOut">
              <a:rPr lang="zh-CN" altLang="en-US" smtClean="0"/>
              <a:t>2018/6/11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941296-45C8-4D24-8768-34DCE0097A1D}" type="slidenum">
              <a:rPr lang="zh-CN" altLang="en-US" smtClean="0"/>
              <a:t>‹#›</a:t>
            </a:fld>
            <a:endParaRPr lang="zh-CN" altLang="en-US"/>
          </a:p>
        </p:txBody>
      </p:sp>
    </p:spTree>
    <p:extLst>
      <p:ext uri="{BB962C8B-B14F-4D97-AF65-F5344CB8AC3E}">
        <p14:creationId xmlns:p14="http://schemas.microsoft.com/office/powerpoint/2010/main" val="3194120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2DE9F03-A6DF-4DF9-8C73-707B19CC9CB5}" type="datetimeFigureOut">
              <a:rPr lang="zh-CN" altLang="en-US" smtClean="0"/>
              <a:t>2018/6/11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941296-45C8-4D24-8768-34DCE0097A1D}" type="slidenum">
              <a:rPr lang="zh-CN" altLang="en-US" smtClean="0"/>
              <a:t>‹#›</a:t>
            </a:fld>
            <a:endParaRPr lang="zh-CN" altLang="en-US"/>
          </a:p>
        </p:txBody>
      </p:sp>
    </p:spTree>
    <p:extLst>
      <p:ext uri="{BB962C8B-B14F-4D97-AF65-F5344CB8AC3E}">
        <p14:creationId xmlns:p14="http://schemas.microsoft.com/office/powerpoint/2010/main" val="417875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2DE9F03-A6DF-4DF9-8C73-707B19CC9CB5}" type="datetimeFigureOut">
              <a:rPr lang="zh-CN" altLang="en-US" smtClean="0"/>
              <a:t>2018/6/11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941296-45C8-4D24-8768-34DCE0097A1D}" type="slidenum">
              <a:rPr lang="zh-CN" altLang="en-US" smtClean="0"/>
              <a:t>‹#›</a:t>
            </a:fld>
            <a:endParaRPr lang="zh-CN" altLang="en-US"/>
          </a:p>
        </p:txBody>
      </p:sp>
    </p:spTree>
    <p:extLst>
      <p:ext uri="{BB962C8B-B14F-4D97-AF65-F5344CB8AC3E}">
        <p14:creationId xmlns:p14="http://schemas.microsoft.com/office/powerpoint/2010/main" val="3179547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2DE9F03-A6DF-4DF9-8C73-707B19CC9CB5}" type="datetimeFigureOut">
              <a:rPr lang="zh-CN" altLang="en-US" smtClean="0"/>
              <a:t>2018/6/11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F941296-45C8-4D24-8768-34DCE0097A1D}" type="slidenum">
              <a:rPr lang="zh-CN" altLang="en-US" smtClean="0"/>
              <a:t>‹#›</a:t>
            </a:fld>
            <a:endParaRPr lang="zh-CN" altLang="en-US"/>
          </a:p>
        </p:txBody>
      </p:sp>
    </p:spTree>
    <p:extLst>
      <p:ext uri="{BB962C8B-B14F-4D97-AF65-F5344CB8AC3E}">
        <p14:creationId xmlns:p14="http://schemas.microsoft.com/office/powerpoint/2010/main" val="2545633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2DE9F03-A6DF-4DF9-8C73-707B19CC9CB5}" type="datetimeFigureOut">
              <a:rPr lang="zh-CN" altLang="en-US" smtClean="0"/>
              <a:t>2018/6/11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F941296-45C8-4D24-8768-34DCE0097A1D}" type="slidenum">
              <a:rPr lang="zh-CN" altLang="en-US" smtClean="0"/>
              <a:t>‹#›</a:t>
            </a:fld>
            <a:endParaRPr lang="zh-CN" altLang="en-US"/>
          </a:p>
        </p:txBody>
      </p:sp>
    </p:spTree>
    <p:extLst>
      <p:ext uri="{BB962C8B-B14F-4D97-AF65-F5344CB8AC3E}">
        <p14:creationId xmlns:p14="http://schemas.microsoft.com/office/powerpoint/2010/main" val="2262719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DE9F03-A6DF-4DF9-8C73-707B19CC9CB5}" type="datetimeFigureOut">
              <a:rPr lang="zh-CN" altLang="en-US" smtClean="0"/>
              <a:t>2018/6/11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F941296-45C8-4D24-8768-34DCE0097A1D}" type="slidenum">
              <a:rPr lang="zh-CN" altLang="en-US" smtClean="0"/>
              <a:t>‹#›</a:t>
            </a:fld>
            <a:endParaRPr lang="zh-CN" altLang="en-US"/>
          </a:p>
        </p:txBody>
      </p:sp>
    </p:spTree>
    <p:extLst>
      <p:ext uri="{BB962C8B-B14F-4D97-AF65-F5344CB8AC3E}">
        <p14:creationId xmlns:p14="http://schemas.microsoft.com/office/powerpoint/2010/main" val="1221978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2DE9F03-A6DF-4DF9-8C73-707B19CC9CB5}" type="datetimeFigureOut">
              <a:rPr lang="zh-CN" altLang="en-US" smtClean="0"/>
              <a:t>2018/6/11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941296-45C8-4D24-8768-34DCE0097A1D}" type="slidenum">
              <a:rPr lang="zh-CN" altLang="en-US" smtClean="0"/>
              <a:t>‹#›</a:t>
            </a:fld>
            <a:endParaRPr lang="zh-CN" altLang="en-US"/>
          </a:p>
        </p:txBody>
      </p:sp>
    </p:spTree>
    <p:extLst>
      <p:ext uri="{BB962C8B-B14F-4D97-AF65-F5344CB8AC3E}">
        <p14:creationId xmlns:p14="http://schemas.microsoft.com/office/powerpoint/2010/main" val="1070911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2DE9F03-A6DF-4DF9-8C73-707B19CC9CB5}" type="datetimeFigureOut">
              <a:rPr lang="zh-CN" altLang="en-US" smtClean="0"/>
              <a:t>2018/6/11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941296-45C8-4D24-8768-34DCE0097A1D}" type="slidenum">
              <a:rPr lang="zh-CN" altLang="en-US" smtClean="0"/>
              <a:t>‹#›</a:t>
            </a:fld>
            <a:endParaRPr lang="zh-CN" altLang="en-US"/>
          </a:p>
        </p:txBody>
      </p:sp>
    </p:spTree>
    <p:extLst>
      <p:ext uri="{BB962C8B-B14F-4D97-AF65-F5344CB8AC3E}">
        <p14:creationId xmlns:p14="http://schemas.microsoft.com/office/powerpoint/2010/main" val="1581329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DE9F03-A6DF-4DF9-8C73-707B19CC9CB5}" type="datetimeFigureOut">
              <a:rPr lang="zh-CN" altLang="en-US" smtClean="0"/>
              <a:t>2018/6/11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941296-45C8-4D24-8768-34DCE0097A1D}" type="slidenum">
              <a:rPr lang="zh-CN" altLang="en-US" smtClean="0"/>
              <a:t>‹#›</a:t>
            </a:fld>
            <a:endParaRPr lang="zh-CN" altLang="en-US"/>
          </a:p>
        </p:txBody>
      </p:sp>
    </p:spTree>
    <p:extLst>
      <p:ext uri="{BB962C8B-B14F-4D97-AF65-F5344CB8AC3E}">
        <p14:creationId xmlns:p14="http://schemas.microsoft.com/office/powerpoint/2010/main" val="4253191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7792" y="538905"/>
            <a:ext cx="11292289" cy="1323439"/>
          </a:xfrm>
          <a:prstGeom prst="rect">
            <a:avLst/>
          </a:prstGeom>
        </p:spPr>
        <p:txBody>
          <a:bodyPr wrap="square">
            <a:spAutoFit/>
          </a:bodyPr>
          <a:lstStyle/>
          <a:p>
            <a:pPr algn="ctr"/>
            <a:r>
              <a:rPr lang="en-US" altLang="zh-CN" sz="4000" dirty="0"/>
              <a:t>Generative Adversarial Networks for </a:t>
            </a:r>
            <a:r>
              <a:rPr lang="en-US" altLang="zh-CN" sz="4000" dirty="0" smtClean="0"/>
              <a:t>Hyperspectral Image </a:t>
            </a:r>
            <a:r>
              <a:rPr lang="en-US" altLang="zh-CN" sz="4000" dirty="0"/>
              <a:t>Classification</a:t>
            </a:r>
            <a:endParaRPr lang="zh-CN" altLang="en-US" sz="4000" dirty="0"/>
          </a:p>
        </p:txBody>
      </p:sp>
      <p:sp>
        <p:nvSpPr>
          <p:cNvPr id="3" name="矩形 2"/>
          <p:cNvSpPr/>
          <p:nvPr/>
        </p:nvSpPr>
        <p:spPr>
          <a:xfrm>
            <a:off x="8509753" y="5666468"/>
            <a:ext cx="3201178" cy="584775"/>
          </a:xfrm>
          <a:prstGeom prst="rect">
            <a:avLst/>
          </a:prstGeom>
          <a:noFill/>
        </p:spPr>
        <p:txBody>
          <a:bodyPr wrap="square" lIns="91440" tIns="45720" rIns="91440" bIns="45720">
            <a:spAutoFit/>
          </a:bodyPr>
          <a:lstStyle/>
          <a:p>
            <a:pPr algn="ctr"/>
            <a:r>
              <a:rPr lang="en-US" altLang="zh-CN" sz="3200" b="0" cap="none" spc="0" dirty="0" smtClean="0">
                <a:ln w="0"/>
                <a:solidFill>
                  <a:schemeClr val="tx1"/>
                </a:solidFill>
                <a:effectLst>
                  <a:outerShdw blurRad="38100" dist="19050" dir="2700000" algn="tl" rotWithShape="0">
                    <a:schemeClr val="dk1">
                      <a:alpha val="40000"/>
                    </a:schemeClr>
                  </a:outerShdw>
                </a:effectLst>
              </a:rPr>
              <a:t>2018.06.13</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66472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86910" y="655216"/>
            <a:ext cx="11153775" cy="6010275"/>
          </a:xfrm>
          <a:prstGeom prst="rect">
            <a:avLst/>
          </a:prstGeom>
        </p:spPr>
      </p:pic>
      <p:sp>
        <p:nvSpPr>
          <p:cNvPr id="4" name="矩形 3"/>
          <p:cNvSpPr/>
          <p:nvPr/>
        </p:nvSpPr>
        <p:spPr>
          <a:xfrm>
            <a:off x="533562" y="0"/>
            <a:ext cx="2113079" cy="707886"/>
          </a:xfrm>
          <a:prstGeom prst="rect">
            <a:avLst/>
          </a:prstGeom>
          <a:noFill/>
        </p:spPr>
        <p:txBody>
          <a:bodyPr wrap="none" lIns="91440" tIns="45720" rIns="91440" bIns="45720">
            <a:spAutoFit/>
          </a:bodyPr>
          <a:lstStyle/>
          <a:p>
            <a:pPr algn="ctr"/>
            <a:r>
              <a:rPr lang="en-US" altLang="zh-CN" sz="4000" b="0" cap="none" spc="0" dirty="0" smtClean="0">
                <a:ln w="0"/>
                <a:solidFill>
                  <a:schemeClr val="tx1"/>
                </a:solidFill>
                <a:effectLst>
                  <a:outerShdw blurRad="38100" dist="19050" dir="2700000" algn="tl" rotWithShape="0">
                    <a:schemeClr val="dk1">
                      <a:alpha val="40000"/>
                    </a:schemeClr>
                  </a:outerShdw>
                </a:effectLst>
              </a:rPr>
              <a:t>1D-GAN</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63461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6612" y="0"/>
            <a:ext cx="2113079" cy="707886"/>
          </a:xfrm>
          <a:prstGeom prst="rect">
            <a:avLst/>
          </a:prstGeom>
          <a:noFill/>
        </p:spPr>
        <p:txBody>
          <a:bodyPr wrap="none" lIns="91440" tIns="45720" rIns="91440" bIns="45720">
            <a:spAutoFit/>
          </a:bodyPr>
          <a:lstStyle/>
          <a:p>
            <a:pPr algn="ctr"/>
            <a:r>
              <a:rPr lang="en-US" altLang="zh-CN" sz="4000" b="0" cap="none" spc="0" dirty="0" smtClean="0">
                <a:ln w="0"/>
                <a:solidFill>
                  <a:schemeClr val="tx1"/>
                </a:solidFill>
                <a:effectLst>
                  <a:outerShdw blurRad="38100" dist="19050" dir="2700000" algn="tl" rotWithShape="0">
                    <a:schemeClr val="dk1">
                      <a:alpha val="40000"/>
                    </a:schemeClr>
                  </a:outerShdw>
                </a:effectLst>
              </a:rPr>
              <a:t>3D-GAN</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pic>
        <p:nvPicPr>
          <p:cNvPr id="3" name="图片 2"/>
          <p:cNvPicPr>
            <a:picLocks noChangeAspect="1"/>
          </p:cNvPicPr>
          <p:nvPr/>
        </p:nvPicPr>
        <p:blipFill>
          <a:blip r:embed="rId2"/>
          <a:stretch>
            <a:fillRect/>
          </a:stretch>
        </p:blipFill>
        <p:spPr>
          <a:xfrm>
            <a:off x="229982" y="923330"/>
            <a:ext cx="11468100" cy="5791200"/>
          </a:xfrm>
          <a:prstGeom prst="rect">
            <a:avLst/>
          </a:prstGeom>
        </p:spPr>
      </p:pic>
    </p:spTree>
    <p:extLst>
      <p:ext uri="{BB962C8B-B14F-4D97-AF65-F5344CB8AC3E}">
        <p14:creationId xmlns:p14="http://schemas.microsoft.com/office/powerpoint/2010/main" val="2730500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0979" y="122505"/>
            <a:ext cx="10818987" cy="707886"/>
          </a:xfrm>
          <a:prstGeom prst="rect">
            <a:avLst/>
          </a:prstGeom>
          <a:noFill/>
        </p:spPr>
        <p:txBody>
          <a:bodyPr wrap="none" lIns="91440" tIns="45720" rIns="91440" bIns="45720">
            <a:spAutoFit/>
          </a:bodyPr>
          <a:lstStyle/>
          <a:p>
            <a:pPr algn="ctr"/>
            <a:r>
              <a:rPr lang="en-US" altLang="zh-CN" sz="4000" dirty="0"/>
              <a:t>Generative Adversarial Samples for Classification</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260979" y="962594"/>
            <a:ext cx="11325340" cy="5509200"/>
          </a:xfrm>
          <a:prstGeom prst="rect">
            <a:avLst/>
          </a:prstGeom>
          <a:noFill/>
        </p:spPr>
        <p:txBody>
          <a:bodyPr wrap="square" rtlCol="0">
            <a:spAutoFit/>
          </a:bodyPr>
          <a:lstStyle/>
          <a:p>
            <a:r>
              <a:rPr lang="en-US" altLang="zh-CN" sz="2200" dirty="0" smtClean="0"/>
              <a:t>On </a:t>
            </a:r>
            <a:r>
              <a:rPr lang="en-US" altLang="zh-CN" sz="2200" dirty="0"/>
              <a:t>the </a:t>
            </a:r>
            <a:r>
              <a:rPr lang="en-US" altLang="zh-CN" sz="2200" dirty="0" smtClean="0"/>
              <a:t>other hand</a:t>
            </a:r>
            <a:r>
              <a:rPr lang="en-US" altLang="zh-CN" sz="2200" dirty="0"/>
              <a:t>, using the fake samples from the generator also </a:t>
            </a:r>
            <a:r>
              <a:rPr lang="en-US" altLang="zh-CN" sz="2200" dirty="0" smtClean="0"/>
              <a:t>has a </a:t>
            </a:r>
            <a:r>
              <a:rPr lang="en-US" altLang="zh-CN" sz="2200" dirty="0"/>
              <a:t>potential in improving the final classification results </a:t>
            </a:r>
            <a:r>
              <a:rPr lang="en-US" altLang="zh-CN" sz="2200" dirty="0" smtClean="0"/>
              <a:t>in terms </a:t>
            </a:r>
            <a:r>
              <a:rPr lang="en-US" altLang="zh-CN" sz="2200" dirty="0"/>
              <a:t>of accuracies. In fact, when the discriminator </a:t>
            </a:r>
            <a:r>
              <a:rPr lang="en-US" altLang="zh-CN" sz="2200" dirty="0" smtClean="0"/>
              <a:t>cannot distinguish </a:t>
            </a:r>
            <a:r>
              <a:rPr lang="en-US" altLang="zh-CN" sz="2200" dirty="0"/>
              <a:t>the real data from the synthetic fake data, we </a:t>
            </a:r>
            <a:r>
              <a:rPr lang="en-US" altLang="zh-CN" sz="2200" dirty="0" smtClean="0"/>
              <a:t>can also </a:t>
            </a:r>
            <a:r>
              <a:rPr lang="en-US" altLang="zh-CN" sz="2200" dirty="0"/>
              <a:t>conclude that the generated abilities of </a:t>
            </a:r>
            <a:r>
              <a:rPr lang="en-US" altLang="zh-CN" sz="2200" i="1" dirty="0"/>
              <a:t>G </a:t>
            </a:r>
            <a:r>
              <a:rPr lang="en-US" altLang="zh-CN" sz="2200" dirty="0"/>
              <a:t>are </a:t>
            </a:r>
            <a:r>
              <a:rPr lang="en-US" altLang="zh-CN" sz="2200" dirty="0" smtClean="0"/>
              <a:t>superior to </a:t>
            </a:r>
            <a:r>
              <a:rPr lang="en-US" altLang="zh-CN" sz="2200" dirty="0"/>
              <a:t>that of </a:t>
            </a:r>
            <a:r>
              <a:rPr lang="en-US" altLang="zh-CN" sz="2200" i="1" dirty="0" smtClean="0"/>
              <a:t>D</a:t>
            </a:r>
            <a:r>
              <a:rPr lang="en-US" altLang="zh-CN" sz="2200" dirty="0" smtClean="0"/>
              <a:t>. Consequently</a:t>
            </a:r>
            <a:r>
              <a:rPr lang="en-US" altLang="zh-CN" sz="2200" dirty="0"/>
              <a:t>, the whole adversarial </a:t>
            </a:r>
            <a:r>
              <a:rPr lang="en-US" altLang="zh-CN" sz="2200" dirty="0" smtClean="0"/>
              <a:t>network achieves </a:t>
            </a:r>
            <a:r>
              <a:rPr lang="en-US" altLang="zh-CN" sz="2200" dirty="0"/>
              <a:t>the global optimality in theory [28</a:t>
            </a:r>
            <a:r>
              <a:rPr lang="en-US" altLang="zh-CN" sz="2200" dirty="0" smtClean="0"/>
              <a:t>].</a:t>
            </a:r>
          </a:p>
          <a:p>
            <a:endParaRPr lang="en-US" altLang="zh-CN" sz="2200" dirty="0" smtClean="0"/>
          </a:p>
          <a:p>
            <a:r>
              <a:rPr lang="en-US" altLang="zh-CN" sz="2200" dirty="0"/>
              <a:t>In this paper, the generated fake samples can be </a:t>
            </a:r>
            <a:r>
              <a:rPr lang="en-US" altLang="zh-CN" sz="2200" dirty="0" smtClean="0"/>
              <a:t>regarded as </a:t>
            </a:r>
            <a:r>
              <a:rPr lang="en-US" altLang="zh-CN" sz="2200" dirty="0"/>
              <a:t>augmentation data [45] that increase the number of </a:t>
            </a:r>
            <a:r>
              <a:rPr lang="en-US" altLang="zh-CN" sz="2200" dirty="0" smtClean="0"/>
              <a:t>training samples</a:t>
            </a:r>
            <a:r>
              <a:rPr lang="en-US" altLang="zh-CN" sz="2200" dirty="0"/>
              <a:t>. Then, both the fake samples and the true </a:t>
            </a:r>
            <a:r>
              <a:rPr lang="en-US" altLang="zh-CN" sz="2200" dirty="0" smtClean="0"/>
              <a:t>samples are </a:t>
            </a:r>
            <a:r>
              <a:rPr lang="en-US" altLang="zh-CN" sz="2200" dirty="0"/>
              <a:t>fed into the networks in order to optimize the nets. </a:t>
            </a:r>
            <a:r>
              <a:rPr lang="en-US" altLang="zh-CN" sz="2200" dirty="0" smtClean="0"/>
              <a:t>Let us </a:t>
            </a:r>
            <a:r>
              <a:rPr lang="en-US" altLang="zh-CN" sz="2200" dirty="0"/>
              <a:t>suppose that the original data set has </a:t>
            </a:r>
            <a:r>
              <a:rPr lang="en-US" altLang="zh-CN" sz="2200" i="1" u="sng" dirty="0"/>
              <a:t>N </a:t>
            </a:r>
            <a:r>
              <a:rPr lang="en-US" altLang="zh-CN" sz="2200" u="sng" dirty="0"/>
              <a:t>classes</a:t>
            </a:r>
            <a:r>
              <a:rPr lang="en-US" altLang="zh-CN" sz="2200" dirty="0"/>
              <a:t>, </a:t>
            </a:r>
            <a:r>
              <a:rPr lang="en-US" altLang="zh-CN" sz="2200" dirty="0" smtClean="0"/>
              <a:t>during network </a:t>
            </a:r>
            <a:r>
              <a:rPr lang="en-US" altLang="zh-CN" sz="2200" dirty="0"/>
              <a:t>training. To begin with, each generated sample </a:t>
            </a:r>
            <a:r>
              <a:rPr lang="en-US" altLang="zh-CN" sz="2200" dirty="0" smtClean="0"/>
              <a:t>is passed </a:t>
            </a:r>
            <a:r>
              <a:rPr lang="en-US" altLang="zh-CN" sz="2200" dirty="0"/>
              <a:t>forward through the network and assigned a label </a:t>
            </a:r>
            <a:r>
              <a:rPr lang="en-US" altLang="zh-CN" sz="2200" dirty="0" smtClean="0"/>
              <a:t>by taking </a:t>
            </a:r>
            <a:r>
              <a:rPr lang="en-US" altLang="zh-CN" sz="2200" dirty="0"/>
              <a:t>the maximum value of the probability prediction </a:t>
            </a:r>
            <a:r>
              <a:rPr lang="en-US" altLang="zh-CN" sz="2200" dirty="0" smtClean="0"/>
              <a:t>vector. These </a:t>
            </a:r>
            <a:r>
              <a:rPr lang="en-US" altLang="zh-CN" sz="2200" dirty="0"/>
              <a:t>fake samples can consequently be used for </a:t>
            </a:r>
            <a:r>
              <a:rPr lang="en-US" altLang="zh-CN" sz="2200" dirty="0" smtClean="0"/>
              <a:t>training in </a:t>
            </a:r>
            <a:r>
              <a:rPr lang="en-US" altLang="zh-CN" sz="2200" dirty="0"/>
              <a:t>the network with these labels. In addition, the </a:t>
            </a:r>
            <a:r>
              <a:rPr lang="en-US" altLang="zh-CN" sz="2200" dirty="0" smtClean="0"/>
              <a:t>generated samples </a:t>
            </a:r>
            <a:r>
              <a:rPr lang="en-US" altLang="zh-CN" sz="2200" dirty="0"/>
              <a:t>do not belong to any class of real samples. Due </a:t>
            </a:r>
            <a:r>
              <a:rPr lang="en-US" altLang="zh-CN" sz="2200" dirty="0" smtClean="0"/>
              <a:t>to the </a:t>
            </a:r>
            <a:r>
              <a:rPr lang="en-US" altLang="zh-CN" sz="2200" dirty="0"/>
              <a:t>difference of real samples and generated samples, a </a:t>
            </a:r>
            <a:r>
              <a:rPr lang="en-US" altLang="zh-CN" sz="2200" dirty="0" smtClean="0"/>
              <a:t>new class </a:t>
            </a:r>
            <a:r>
              <a:rPr lang="en-US" altLang="zh-CN" sz="2200" dirty="0"/>
              <a:t>label is then created (i.e., </a:t>
            </a:r>
            <a:r>
              <a:rPr lang="en-US" altLang="zh-CN" sz="2200" i="1" dirty="0"/>
              <a:t>N </a:t>
            </a:r>
            <a:r>
              <a:rPr lang="en-US" altLang="zh-CN" sz="2200" dirty="0"/>
              <a:t>+1</a:t>
            </a:r>
            <a:r>
              <a:rPr lang="en-US" altLang="zh-CN" sz="2200" i="1" dirty="0"/>
              <a:t>) </a:t>
            </a:r>
            <a:r>
              <a:rPr lang="en-US" altLang="zh-CN" sz="2200" dirty="0"/>
              <a:t>and every fake </a:t>
            </a:r>
            <a:r>
              <a:rPr lang="en-US" altLang="zh-CN" sz="2200" dirty="0" smtClean="0"/>
              <a:t>sample is endowed </a:t>
            </a:r>
            <a:r>
              <a:rPr lang="en-US" altLang="zh-CN" sz="2200" dirty="0"/>
              <a:t>with this new label. In this paper, we adopted </a:t>
            </a:r>
            <a:r>
              <a:rPr lang="en-US" altLang="zh-CN" sz="2200" dirty="0" smtClean="0"/>
              <a:t>this method </a:t>
            </a:r>
            <a:r>
              <a:rPr lang="en-US" altLang="zh-CN" sz="2200" dirty="0"/>
              <a:t>to assign </a:t>
            </a:r>
            <a:r>
              <a:rPr lang="en-US" altLang="zh-CN" sz="2200" i="1" dirty="0"/>
              <a:t>N </a:t>
            </a:r>
            <a:r>
              <a:rPr lang="en-US" altLang="zh-CN" sz="2200" dirty="0"/>
              <a:t>+ 1 to the labels of fake samples. </a:t>
            </a:r>
            <a:endParaRPr lang="zh-CN" altLang="en-US" sz="2200" dirty="0"/>
          </a:p>
        </p:txBody>
      </p:sp>
    </p:spTree>
    <p:extLst>
      <p:ext uri="{BB962C8B-B14F-4D97-AF65-F5344CB8AC3E}">
        <p14:creationId xmlns:p14="http://schemas.microsoft.com/office/powerpoint/2010/main" val="2271767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7596952" cy="923330"/>
          </a:xfrm>
          <a:prstGeom prst="rect">
            <a:avLst/>
          </a:prstGeom>
          <a:noFill/>
        </p:spPr>
        <p:txBody>
          <a:bodyPr wrap="none" lIns="91440" tIns="45720" rIns="91440" bIns="45720">
            <a:spAutoFit/>
          </a:bodyPr>
          <a:lstStyle/>
          <a:p>
            <a:pPr algn="ctr"/>
            <a:r>
              <a:rPr lang="en-US" altLang="zh-CN" sz="5400" b="0" cap="none" spc="0" dirty="0" smtClean="0">
                <a:ln w="0"/>
                <a:solidFill>
                  <a:schemeClr val="tx1"/>
                </a:solidFill>
                <a:effectLst>
                  <a:outerShdw blurRad="38100" dist="19050" dir="2700000" algn="tl" rotWithShape="0">
                    <a:schemeClr val="dk1">
                      <a:alpha val="40000"/>
                    </a:schemeClr>
                  </a:outerShdw>
                </a:effectLst>
              </a:rPr>
              <a:t>EXPERIMENTAL RESULTS</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231354" y="1189822"/>
            <a:ext cx="11821099" cy="430887"/>
          </a:xfrm>
          <a:prstGeom prst="rect">
            <a:avLst/>
          </a:prstGeom>
          <a:noFill/>
        </p:spPr>
        <p:txBody>
          <a:bodyPr wrap="square" rtlCol="0">
            <a:spAutoFit/>
          </a:bodyPr>
          <a:lstStyle/>
          <a:p>
            <a:r>
              <a:rPr lang="en-US" altLang="zh-CN" sz="2200" i="1" dirty="0" smtClean="0"/>
              <a:t>A. Data</a:t>
            </a:r>
            <a:r>
              <a:rPr lang="zh-CN" altLang="en-US" sz="2200" dirty="0" smtClean="0"/>
              <a:t>：</a:t>
            </a:r>
            <a:r>
              <a:rPr lang="en-US" altLang="zh-CN" sz="2200" dirty="0"/>
              <a:t> </a:t>
            </a:r>
            <a:r>
              <a:rPr lang="en-US" altLang="zh-CN" sz="2200" dirty="0" smtClean="0"/>
              <a:t>Salinas</a:t>
            </a:r>
            <a:r>
              <a:rPr lang="zh-CN" altLang="en-US" sz="2200" dirty="0" smtClean="0"/>
              <a:t>、</a:t>
            </a:r>
            <a:r>
              <a:rPr lang="en-US" altLang="zh-CN" sz="2200" dirty="0"/>
              <a:t> Kennedy Space Center (KSC</a:t>
            </a:r>
            <a:r>
              <a:rPr lang="en-US" altLang="zh-CN" sz="2200" dirty="0" smtClean="0"/>
              <a:t>)</a:t>
            </a:r>
            <a:r>
              <a:rPr lang="zh-CN" altLang="en-US" sz="2200" dirty="0" smtClean="0"/>
              <a:t>、</a:t>
            </a:r>
            <a:r>
              <a:rPr lang="en-US" altLang="zh-CN" sz="2200" dirty="0"/>
              <a:t> Indian Pines</a:t>
            </a:r>
            <a:endParaRPr lang="zh-CN" altLang="en-US" sz="2200" dirty="0"/>
          </a:p>
        </p:txBody>
      </p:sp>
      <p:sp>
        <p:nvSpPr>
          <p:cNvPr id="4" name="矩形 3"/>
          <p:cNvSpPr/>
          <p:nvPr/>
        </p:nvSpPr>
        <p:spPr>
          <a:xfrm>
            <a:off x="231354" y="1702535"/>
            <a:ext cx="4339650" cy="369332"/>
          </a:xfrm>
          <a:prstGeom prst="rect">
            <a:avLst/>
          </a:prstGeom>
        </p:spPr>
        <p:txBody>
          <a:bodyPr wrap="none">
            <a:spAutoFit/>
          </a:bodyPr>
          <a:lstStyle/>
          <a:p>
            <a:r>
              <a:rPr lang="en-US" altLang="zh-CN" i="1" dirty="0">
                <a:solidFill>
                  <a:srgbClr val="231F20"/>
                </a:solidFill>
                <a:latin typeface="Times-Italic"/>
              </a:rPr>
              <a:t>B. Classification Results for 1D-GAN</a:t>
            </a:r>
            <a:endParaRPr lang="zh-CN" altLang="en-US" dirty="0"/>
          </a:p>
        </p:txBody>
      </p:sp>
      <p:pic>
        <p:nvPicPr>
          <p:cNvPr id="6" name="图片 5"/>
          <p:cNvPicPr>
            <a:picLocks noChangeAspect="1"/>
          </p:cNvPicPr>
          <p:nvPr/>
        </p:nvPicPr>
        <p:blipFill>
          <a:blip r:embed="rId2"/>
          <a:stretch>
            <a:fillRect/>
          </a:stretch>
        </p:blipFill>
        <p:spPr>
          <a:xfrm>
            <a:off x="1061922" y="2423481"/>
            <a:ext cx="7534275" cy="3619500"/>
          </a:xfrm>
          <a:prstGeom prst="rect">
            <a:avLst/>
          </a:prstGeom>
        </p:spPr>
      </p:pic>
    </p:spTree>
    <p:extLst>
      <p:ext uri="{BB962C8B-B14F-4D97-AF65-F5344CB8AC3E}">
        <p14:creationId xmlns:p14="http://schemas.microsoft.com/office/powerpoint/2010/main" val="20039318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84742" y="0"/>
            <a:ext cx="10543142" cy="6854841"/>
          </a:xfrm>
          <a:prstGeom prst="rect">
            <a:avLst/>
          </a:prstGeom>
        </p:spPr>
      </p:pic>
    </p:spTree>
    <p:extLst>
      <p:ext uri="{BB962C8B-B14F-4D97-AF65-F5344CB8AC3E}">
        <p14:creationId xmlns:p14="http://schemas.microsoft.com/office/powerpoint/2010/main" val="4425003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4101" y="214695"/>
            <a:ext cx="3740126" cy="369332"/>
          </a:xfrm>
          <a:prstGeom prst="rect">
            <a:avLst/>
          </a:prstGeom>
        </p:spPr>
        <p:txBody>
          <a:bodyPr wrap="none">
            <a:spAutoFit/>
          </a:bodyPr>
          <a:lstStyle/>
          <a:p>
            <a:r>
              <a:rPr lang="en-US" altLang="zh-CN" dirty="0"/>
              <a:t>C. Classification Results for 3D-GAN</a:t>
            </a:r>
            <a:endParaRPr lang="zh-CN" altLang="en-US" dirty="0"/>
          </a:p>
        </p:txBody>
      </p:sp>
      <p:pic>
        <p:nvPicPr>
          <p:cNvPr id="3" name="图片 2"/>
          <p:cNvPicPr>
            <a:picLocks noChangeAspect="1"/>
          </p:cNvPicPr>
          <p:nvPr/>
        </p:nvPicPr>
        <p:blipFill>
          <a:blip r:embed="rId2"/>
          <a:stretch>
            <a:fillRect/>
          </a:stretch>
        </p:blipFill>
        <p:spPr>
          <a:xfrm>
            <a:off x="1174845" y="921745"/>
            <a:ext cx="7991475" cy="4419600"/>
          </a:xfrm>
          <a:prstGeom prst="rect">
            <a:avLst/>
          </a:prstGeom>
        </p:spPr>
      </p:pic>
    </p:spTree>
    <p:extLst>
      <p:ext uri="{BB962C8B-B14F-4D97-AF65-F5344CB8AC3E}">
        <p14:creationId xmlns:p14="http://schemas.microsoft.com/office/powerpoint/2010/main" val="29940526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34962" y="0"/>
            <a:ext cx="10965800" cy="6721869"/>
          </a:xfrm>
          <a:prstGeom prst="rect">
            <a:avLst/>
          </a:prstGeom>
        </p:spPr>
      </p:pic>
    </p:spTree>
    <p:extLst>
      <p:ext uri="{BB962C8B-B14F-4D97-AF65-F5344CB8AC3E}">
        <p14:creationId xmlns:p14="http://schemas.microsoft.com/office/powerpoint/2010/main" val="1274775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0206" y="180068"/>
            <a:ext cx="5070619" cy="923330"/>
          </a:xfrm>
          <a:prstGeom prst="rect">
            <a:avLst/>
          </a:prstGeom>
          <a:noFill/>
        </p:spPr>
        <p:txBody>
          <a:bodyPr wrap="none" lIns="91440" tIns="45720" rIns="91440" bIns="45720">
            <a:spAutoFit/>
          </a:bodyPr>
          <a:lstStyle/>
          <a:p>
            <a:pPr algn="ctr"/>
            <a:r>
              <a:rPr lang="en-US" altLang="zh-CN" sz="5400" b="0" cap="none" spc="0" dirty="0" smtClean="0">
                <a:ln w="0"/>
                <a:solidFill>
                  <a:schemeClr val="tx1"/>
                </a:solidFill>
                <a:effectLst>
                  <a:outerShdw blurRad="38100" dist="19050" dir="2700000" algn="tl" rotWithShape="0">
                    <a:schemeClr val="dk1">
                      <a:alpha val="40000"/>
                    </a:schemeClr>
                  </a:outerShdw>
                </a:effectLst>
              </a:rPr>
              <a:t>INTRODUCTION</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341523" y="1103398"/>
            <a:ext cx="11226187" cy="4524315"/>
          </a:xfrm>
          <a:prstGeom prst="rect">
            <a:avLst/>
          </a:prstGeom>
          <a:noFill/>
        </p:spPr>
        <p:txBody>
          <a:bodyPr wrap="square" rtlCol="0">
            <a:spAutoFit/>
          </a:bodyPr>
          <a:lstStyle/>
          <a:p>
            <a:r>
              <a:rPr lang="en-US" altLang="zh-CN" sz="2400" dirty="0" smtClean="0"/>
              <a:t>    Most </a:t>
            </a:r>
            <a:r>
              <a:rPr lang="en-US" altLang="zh-CN" sz="2400" dirty="0"/>
              <a:t>of the supervised methods that have been applied </a:t>
            </a:r>
            <a:r>
              <a:rPr lang="en-US" altLang="zh-CN" sz="2400" dirty="0" smtClean="0"/>
              <a:t>in the </a:t>
            </a:r>
            <a:r>
              <a:rPr lang="en-US" altLang="zh-CN" sz="2400" dirty="0"/>
              <a:t>machine learning community have been explored for </a:t>
            </a:r>
            <a:r>
              <a:rPr lang="en-US" altLang="zh-CN" sz="2400" dirty="0" smtClean="0"/>
              <a:t>HIS classification </a:t>
            </a:r>
            <a:r>
              <a:rPr lang="en-US" altLang="zh-CN" sz="2400" dirty="0"/>
              <a:t>in the last few decades. In general, there are </a:t>
            </a:r>
            <a:r>
              <a:rPr lang="en-US" altLang="zh-CN" sz="2400" dirty="0" smtClean="0"/>
              <a:t>two kinds </a:t>
            </a:r>
            <a:r>
              <a:rPr lang="en-US" altLang="zh-CN" sz="2400" dirty="0"/>
              <a:t>of data classification methods: </a:t>
            </a:r>
            <a:r>
              <a:rPr lang="en-US" altLang="zh-CN" sz="2400" u="sng" dirty="0"/>
              <a:t>spectral classifiers </a:t>
            </a:r>
            <a:r>
              <a:rPr lang="en-US" altLang="zh-CN" sz="2400" dirty="0" smtClean="0"/>
              <a:t>and </a:t>
            </a:r>
            <a:r>
              <a:rPr lang="en-US" altLang="zh-CN" sz="2400" u="sng" dirty="0" smtClean="0"/>
              <a:t>spectral–spatial </a:t>
            </a:r>
            <a:r>
              <a:rPr lang="en-US" altLang="zh-CN" sz="2400" u="sng" dirty="0"/>
              <a:t>classifiers</a:t>
            </a:r>
            <a:r>
              <a:rPr lang="en-US" altLang="zh-CN" sz="2400" dirty="0" smtClean="0"/>
              <a:t>.</a:t>
            </a:r>
          </a:p>
          <a:p>
            <a:r>
              <a:rPr lang="fr-FR" altLang="zh-CN" sz="2400" dirty="0" smtClean="0"/>
              <a:t>    </a:t>
            </a:r>
            <a:r>
              <a:rPr lang="fr-FR" altLang="zh-CN" sz="2400" dirty="0"/>
              <a:t>Traditional spectral classification algorithms </a:t>
            </a:r>
            <a:r>
              <a:rPr lang="en-US" altLang="zh-CN" sz="2400" dirty="0"/>
              <a:t>typically include K nearest neighbors (KNN), maximum likelihood, neural network, and logistic regression [3]. Most of those algorithms dramatically suffer from the so-called curse of dimensionality (Hughes phenomenon) [4]. </a:t>
            </a:r>
            <a:r>
              <a:rPr lang="en-US" altLang="zh-CN" sz="2400" b="1" dirty="0"/>
              <a:t>Support vector machines (SVMs)</a:t>
            </a:r>
            <a:r>
              <a:rPr lang="en-US" altLang="zh-CN" sz="2400" dirty="0"/>
              <a:t> have shown their low sensitivity to high dimensionality with respect to the number of training samples and are unlikely to suffer from the Hughes phenomenon. During the first decade of this century, SVM-based spectral classifiers were considered as the state-of-the-art methods in the hyperspectral community.</a:t>
            </a:r>
            <a:endParaRPr lang="zh-CN" altLang="en-US" sz="2400" dirty="0"/>
          </a:p>
        </p:txBody>
      </p:sp>
    </p:spTree>
    <p:extLst>
      <p:ext uri="{BB962C8B-B14F-4D97-AF65-F5344CB8AC3E}">
        <p14:creationId xmlns:p14="http://schemas.microsoft.com/office/powerpoint/2010/main" val="2125266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6439" y="297455"/>
            <a:ext cx="11766014" cy="5632311"/>
          </a:xfrm>
          <a:prstGeom prst="rect">
            <a:avLst/>
          </a:prstGeom>
          <a:noFill/>
        </p:spPr>
        <p:txBody>
          <a:bodyPr wrap="square" rtlCol="0">
            <a:spAutoFit/>
          </a:bodyPr>
          <a:lstStyle/>
          <a:p>
            <a:r>
              <a:rPr lang="en-US" altLang="zh-CN" sz="2400" dirty="0" smtClean="0"/>
              <a:t>    With </a:t>
            </a:r>
            <a:r>
              <a:rPr lang="en-US" altLang="zh-CN" sz="2400" dirty="0"/>
              <a:t>the advancement of the sensor and imaging systems, the spatial resolution of hyperspectral data is becoming finer and finer. With the help of spatial information, which can be extracted by diverse methodologies such as </a:t>
            </a:r>
            <a:r>
              <a:rPr lang="en-US" altLang="zh-CN" sz="2400" u="sng" dirty="0"/>
              <a:t>filtering</a:t>
            </a:r>
            <a:r>
              <a:rPr lang="en-US" altLang="zh-CN" sz="2400" dirty="0"/>
              <a:t> or </a:t>
            </a:r>
            <a:r>
              <a:rPr lang="en-US" altLang="zh-CN" sz="2400" u="sng" dirty="0"/>
              <a:t>segmentation</a:t>
            </a:r>
            <a:r>
              <a:rPr lang="en-US" altLang="zh-CN" sz="2400" dirty="0"/>
              <a:t> approaches, the classification performance can be significantly improved. </a:t>
            </a:r>
            <a:r>
              <a:rPr lang="en-US" altLang="zh-CN" sz="2400" b="1" dirty="0" smtClean="0"/>
              <a:t>Spectral–spatial </a:t>
            </a:r>
            <a:r>
              <a:rPr lang="en-US" altLang="zh-CN" sz="2400" b="1" dirty="0"/>
              <a:t>classification </a:t>
            </a:r>
            <a:r>
              <a:rPr lang="en-US" altLang="zh-CN" sz="2400" dirty="0"/>
              <a:t>approaches are regarded as the mainstream of HSI classification. Many methods have been proposed in recent years on the spectral–spatial classification of hyperspectral data. </a:t>
            </a:r>
            <a:endParaRPr lang="en-US" altLang="zh-CN" sz="2400" dirty="0" smtClean="0"/>
          </a:p>
          <a:p>
            <a:endParaRPr lang="en-US" altLang="zh-CN" sz="2400" dirty="0" smtClean="0"/>
          </a:p>
          <a:p>
            <a:r>
              <a:rPr lang="en-US" altLang="zh-CN" sz="2400" dirty="0" smtClean="0"/>
              <a:t>    Most </a:t>
            </a:r>
            <a:r>
              <a:rPr lang="en-US" altLang="zh-CN" sz="2400" dirty="0"/>
              <a:t>of the traditional spectral and spectral–spatial classifiers do not classify the hyperspectral data in a “</a:t>
            </a:r>
            <a:r>
              <a:rPr lang="en-US" altLang="zh-CN" sz="2400" dirty="0" smtClean="0"/>
              <a:t>deep” manner, </a:t>
            </a:r>
            <a:r>
              <a:rPr lang="en-US" altLang="zh-CN" sz="2400" u="sng" dirty="0" smtClean="0"/>
              <a:t>linear </a:t>
            </a:r>
            <a:r>
              <a:rPr lang="en-US" altLang="zh-CN" sz="2400" u="sng" dirty="0"/>
              <a:t>SVM </a:t>
            </a:r>
            <a:r>
              <a:rPr lang="en-US" altLang="zh-CN" sz="2400" dirty="0"/>
              <a:t>and </a:t>
            </a:r>
            <a:r>
              <a:rPr lang="en-US" altLang="zh-CN" sz="2400" u="sng" dirty="0"/>
              <a:t>logistic regression </a:t>
            </a:r>
            <a:r>
              <a:rPr lang="en-US" altLang="zh-CN" sz="2400" dirty="0" smtClean="0"/>
              <a:t>(single </a:t>
            </a:r>
            <a:r>
              <a:rPr lang="en-US" altLang="zh-CN" sz="2400" dirty="0"/>
              <a:t>layer </a:t>
            </a:r>
            <a:r>
              <a:rPr lang="en-US" altLang="zh-CN" sz="2400" dirty="0" smtClean="0"/>
              <a:t>), </a:t>
            </a:r>
            <a:r>
              <a:rPr lang="en-US" altLang="zh-CN" sz="2400" u="sng" dirty="0" smtClean="0"/>
              <a:t>decision </a:t>
            </a:r>
            <a:r>
              <a:rPr lang="en-US" altLang="zh-CN" sz="2400" u="sng" dirty="0"/>
              <a:t>tree </a:t>
            </a:r>
            <a:r>
              <a:rPr lang="en-US" altLang="zh-CN" sz="2400" dirty="0"/>
              <a:t>or </a:t>
            </a:r>
            <a:r>
              <a:rPr lang="en-US" altLang="zh-CN" sz="2400" u="sng" dirty="0"/>
              <a:t>SVM with kernels </a:t>
            </a:r>
            <a:r>
              <a:rPr lang="en-US" altLang="zh-CN" sz="2400" dirty="0" smtClean="0"/>
              <a:t>(two layers</a:t>
            </a:r>
            <a:r>
              <a:rPr lang="en-US" altLang="zh-CN" sz="2400" dirty="0"/>
              <a:t>). Deep models, which contain two or more hidden layers, tend to extract the invariant and discriminant features of the input data. Recently, </a:t>
            </a:r>
            <a:r>
              <a:rPr lang="en-US" altLang="zh-CN" sz="2400" b="1" dirty="0"/>
              <a:t>deep learning </a:t>
            </a:r>
            <a:r>
              <a:rPr lang="en-US" altLang="zh-CN" sz="2400" dirty="0"/>
              <a:t>has also been utilized for remote sensing data processing including HSI classification. A survey of deep learning-based approaches for remote sensing data can be found in [15].</a:t>
            </a:r>
            <a:endParaRPr lang="zh-CN" altLang="en-US" sz="2400" dirty="0"/>
          </a:p>
        </p:txBody>
      </p:sp>
    </p:spTree>
    <p:extLst>
      <p:ext uri="{BB962C8B-B14F-4D97-AF65-F5344CB8AC3E}">
        <p14:creationId xmlns:p14="http://schemas.microsoft.com/office/powerpoint/2010/main" val="4050282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5253" y="0"/>
            <a:ext cx="11732964" cy="7540526"/>
          </a:xfrm>
          <a:prstGeom prst="rect">
            <a:avLst/>
          </a:prstGeom>
          <a:noFill/>
        </p:spPr>
        <p:txBody>
          <a:bodyPr wrap="square" rtlCol="0">
            <a:spAutoFit/>
          </a:bodyPr>
          <a:lstStyle/>
          <a:p>
            <a:r>
              <a:rPr lang="en-US" altLang="zh-CN" sz="2200" dirty="0"/>
              <a:t>In recent years, lots of deep models, especially deep </a:t>
            </a:r>
            <a:r>
              <a:rPr lang="en-US" altLang="zh-CN" sz="2200" dirty="0" smtClean="0"/>
              <a:t>convolutional neural </a:t>
            </a:r>
            <a:r>
              <a:rPr lang="en-US" altLang="zh-CN" sz="2200" dirty="0"/>
              <a:t>networks (CNNs), have been proposed </a:t>
            </a:r>
            <a:r>
              <a:rPr lang="en-US" altLang="zh-CN" sz="2200" dirty="0" smtClean="0"/>
              <a:t>in the </a:t>
            </a:r>
            <a:r>
              <a:rPr lang="en-US" altLang="zh-CN" sz="2200" dirty="0"/>
              <a:t>remote sensing community. </a:t>
            </a:r>
            <a:r>
              <a:rPr lang="en-US" altLang="zh-CN" sz="2200" dirty="0" smtClean="0"/>
              <a:t>(a </a:t>
            </a:r>
            <a:r>
              <a:rPr lang="en-US" altLang="zh-CN" sz="2200" dirty="0"/>
              <a:t>deep CNN </a:t>
            </a:r>
            <a:r>
              <a:rPr lang="en-US" altLang="zh-CN" sz="2200" dirty="0" smtClean="0"/>
              <a:t>with five </a:t>
            </a:r>
            <a:r>
              <a:rPr lang="en-US" altLang="zh-CN" sz="2200" dirty="0"/>
              <a:t>layers </a:t>
            </a:r>
            <a:r>
              <a:rPr lang="en-US" altLang="zh-CN" sz="2200" dirty="0" smtClean="0"/>
              <a:t>and pixel-pair </a:t>
            </a:r>
            <a:r>
              <a:rPr lang="en-US" altLang="zh-CN" sz="2200" dirty="0"/>
              <a:t>method </a:t>
            </a:r>
            <a:r>
              <a:rPr lang="en-US" altLang="zh-CN" sz="2200" dirty="0" smtClean="0"/>
              <a:t>-</a:t>
            </a:r>
            <a:r>
              <a:rPr lang="en-US" altLang="zh-CN" sz="2200" dirty="0"/>
              <a:t> spectral classifiers</a:t>
            </a:r>
            <a:r>
              <a:rPr lang="en-US" altLang="zh-CN" sz="2200" dirty="0" smtClean="0"/>
              <a:t>).</a:t>
            </a:r>
          </a:p>
          <a:p>
            <a:endParaRPr lang="en-US" altLang="zh-CN" sz="2200" dirty="0"/>
          </a:p>
          <a:p>
            <a:r>
              <a:rPr lang="en-US" altLang="zh-CN" sz="2200" dirty="0" smtClean="0"/>
              <a:t>In </a:t>
            </a:r>
            <a:r>
              <a:rPr lang="en-US" altLang="zh-CN" sz="2200" dirty="0"/>
              <a:t>order to utilize the spatial and </a:t>
            </a:r>
            <a:r>
              <a:rPr lang="en-US" altLang="zh-CN" sz="2200" dirty="0" smtClean="0"/>
              <a:t>spectral information </a:t>
            </a:r>
            <a:r>
              <a:rPr lang="en-US" altLang="zh-CN" sz="2200" dirty="0"/>
              <a:t>of HSIs simultaneously, some </a:t>
            </a:r>
            <a:r>
              <a:rPr lang="en-US" altLang="zh-CN" sz="2200" dirty="0" smtClean="0"/>
              <a:t>spectral–spatial classifiers </a:t>
            </a:r>
            <a:r>
              <a:rPr lang="en-US" altLang="zh-CN" sz="2200" dirty="0"/>
              <a:t>based on </a:t>
            </a:r>
            <a:r>
              <a:rPr lang="en-US" altLang="zh-CN" sz="2200" u="sng" dirty="0"/>
              <a:t>deep CNNs </a:t>
            </a:r>
            <a:r>
              <a:rPr lang="en-US" altLang="zh-CN" sz="2200" dirty="0"/>
              <a:t>have been proposed [21], [22</a:t>
            </a:r>
            <a:r>
              <a:rPr lang="en-US" altLang="zh-CN" sz="2200" dirty="0" smtClean="0"/>
              <a:t>]. For </a:t>
            </a:r>
            <a:r>
              <a:rPr lang="en-US" altLang="zh-CN" sz="2200" dirty="0"/>
              <a:t>example, in [22], a framework based on principal </a:t>
            </a:r>
            <a:r>
              <a:rPr lang="en-US" altLang="zh-CN" sz="2200" dirty="0" smtClean="0"/>
              <a:t>component analysis </a:t>
            </a:r>
            <a:r>
              <a:rPr lang="en-US" altLang="zh-CN" sz="2200" dirty="0"/>
              <a:t>(PCA), deep CNN, and logistic </a:t>
            </a:r>
            <a:r>
              <a:rPr lang="en-US" altLang="zh-CN" sz="2200" dirty="0" smtClean="0"/>
              <a:t>regression was </a:t>
            </a:r>
            <a:r>
              <a:rPr lang="en-US" altLang="zh-CN" sz="2200" dirty="0"/>
              <a:t>used for HSI classification. HSIs are inherently </a:t>
            </a:r>
            <a:r>
              <a:rPr lang="en-US" altLang="zh-CN" sz="2200" dirty="0" smtClean="0"/>
              <a:t>3-D data</a:t>
            </a:r>
            <a:r>
              <a:rPr lang="en-US" altLang="zh-CN" sz="2200" dirty="0"/>
              <a:t>, so it is reasonable to design 3-D CNNs to </a:t>
            </a:r>
            <a:r>
              <a:rPr lang="en-US" altLang="zh-CN" sz="2200" dirty="0" smtClean="0"/>
              <a:t>effectively extract </a:t>
            </a:r>
            <a:r>
              <a:rPr lang="en-US" altLang="zh-CN" sz="2200" dirty="0"/>
              <a:t>the spectral–spatial features of HSIs [23], [24</a:t>
            </a:r>
            <a:r>
              <a:rPr lang="en-US" altLang="zh-CN" sz="2200" dirty="0" smtClean="0"/>
              <a:t>]. </a:t>
            </a:r>
          </a:p>
          <a:p>
            <a:endParaRPr lang="en-US" altLang="zh-CN" sz="2200" dirty="0"/>
          </a:p>
          <a:p>
            <a:r>
              <a:rPr lang="en-US" altLang="zh-CN" sz="2200" dirty="0"/>
              <a:t>Although great progress has been achieved in HSI classification using deep learning-based methods, </a:t>
            </a:r>
            <a:r>
              <a:rPr lang="en-US" altLang="zh-CN" sz="2200" u="sng" dirty="0"/>
              <a:t>deep models usually face a serious problem known as overfitting</a:t>
            </a:r>
            <a:r>
              <a:rPr lang="en-US" altLang="zh-CN" sz="2200" dirty="0"/>
              <a:t>. The reason behind this problem is that deep learning-based methods need to train a large number of learnable parameters, which requires a lot of training samples. The problem becomes serious when the number of training samples is limited. Deep models are often over-trained if there are not sufficient training samples available. Therefore, new and effective training strategies for deep models are needed to address the issue of overfitting.  [The </a:t>
            </a:r>
            <a:r>
              <a:rPr lang="en-US" altLang="zh-CN" sz="2200" b="1" dirty="0"/>
              <a:t>generative adversarial network </a:t>
            </a:r>
            <a:r>
              <a:rPr lang="en-US" altLang="zh-CN" sz="2200" dirty="0"/>
              <a:t>(</a:t>
            </a:r>
            <a:r>
              <a:rPr lang="en-US" altLang="zh-CN" sz="2200" b="1" dirty="0"/>
              <a:t>GAN</a:t>
            </a:r>
            <a:r>
              <a:rPr lang="en-US" altLang="zh-CN" sz="2200" dirty="0"/>
              <a:t>), which this paper investigates, is one of those strategies.] Actually, the generator network of GAN can be regarded as a regularization method, which can mitigate the overfitting phenomena to a great extent.</a:t>
            </a:r>
          </a:p>
          <a:p>
            <a:endParaRPr lang="en-US" altLang="zh-CN" sz="2200" dirty="0"/>
          </a:p>
          <a:p>
            <a:endParaRPr lang="en-US" altLang="zh-CN" sz="2200" dirty="0" smtClean="0"/>
          </a:p>
        </p:txBody>
      </p:sp>
    </p:spTree>
    <p:extLst>
      <p:ext uri="{BB962C8B-B14F-4D97-AF65-F5344CB8AC3E}">
        <p14:creationId xmlns:p14="http://schemas.microsoft.com/office/powerpoint/2010/main" val="407710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220" y="727113"/>
            <a:ext cx="11931266" cy="3416320"/>
          </a:xfrm>
          <a:prstGeom prst="rect">
            <a:avLst/>
          </a:prstGeom>
        </p:spPr>
        <p:txBody>
          <a:bodyPr wrap="square">
            <a:spAutoFit/>
          </a:bodyPr>
          <a:lstStyle/>
          <a:p>
            <a:endParaRPr lang="en-US" altLang="zh-CN" sz="2200" dirty="0" smtClean="0"/>
          </a:p>
          <a:p>
            <a:r>
              <a:rPr lang="en-US" altLang="zh-CN" sz="2200" b="1" dirty="0"/>
              <a:t>GAN</a:t>
            </a:r>
            <a:r>
              <a:rPr lang="en-US" altLang="zh-CN" sz="2200" dirty="0"/>
              <a:t> is a new kind of model, which usually contains a generative model G and a discriminative model D [28]. The models G and D are trained in an adversarial manner, in which G tries to generate the fake inputs as real as possible, and D tries to classify the real and fake inputs. In this adversarial game, both participants wish to get optimized results (i.e., D can achieve the best classification results, and G can generate the fake data which possess the most similar distribution with real data). Through the adversarial manner and competition of two networks, the training process of the discriminator will proceed both continuously and effectively instead of getting trapped into overfitting immediately when we use a limited number of training samples.</a:t>
            </a:r>
          </a:p>
          <a:p>
            <a:endParaRPr lang="zh-CN" altLang="en-US" dirty="0"/>
          </a:p>
        </p:txBody>
      </p:sp>
    </p:spTree>
    <p:extLst>
      <p:ext uri="{BB962C8B-B14F-4D97-AF65-F5344CB8AC3E}">
        <p14:creationId xmlns:p14="http://schemas.microsoft.com/office/powerpoint/2010/main" val="3661737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4235" y="1178805"/>
            <a:ext cx="11920251" cy="4154984"/>
          </a:xfrm>
          <a:prstGeom prst="rect">
            <a:avLst/>
          </a:prstGeom>
          <a:noFill/>
        </p:spPr>
        <p:txBody>
          <a:bodyPr wrap="square" rtlCol="0">
            <a:spAutoFit/>
          </a:bodyPr>
          <a:lstStyle/>
          <a:p>
            <a:endParaRPr lang="en-US" altLang="zh-CN" sz="2200" dirty="0" smtClean="0"/>
          </a:p>
          <a:p>
            <a:r>
              <a:rPr lang="en-US" altLang="zh-CN" sz="2200" dirty="0"/>
              <a:t>Furthermore, GAN generates samples which can be </a:t>
            </a:r>
            <a:r>
              <a:rPr lang="en-US" altLang="zh-CN" sz="2200" dirty="0" smtClean="0"/>
              <a:t>used as </a:t>
            </a:r>
            <a:r>
              <a:rPr lang="en-US" altLang="zh-CN" sz="2200" dirty="0"/>
              <a:t>virtual samples. The proper usage of the virtual </a:t>
            </a:r>
            <a:r>
              <a:rPr lang="en-US" altLang="zh-CN" sz="2200" dirty="0" smtClean="0"/>
              <a:t>samples improves </a:t>
            </a:r>
            <a:r>
              <a:rPr lang="en-US" altLang="zh-CN" sz="2200" dirty="0"/>
              <a:t>the classification performance. In this paper, the </a:t>
            </a:r>
            <a:r>
              <a:rPr lang="en-US" altLang="zh-CN" sz="2200" dirty="0" smtClean="0"/>
              <a:t>generated samples </a:t>
            </a:r>
            <a:r>
              <a:rPr lang="en-US" altLang="zh-CN" sz="2200" dirty="0"/>
              <a:t>are used to boost the classification </a:t>
            </a:r>
            <a:r>
              <a:rPr lang="en-US" altLang="zh-CN" sz="2200" dirty="0" smtClean="0"/>
              <a:t>accuracy, and </a:t>
            </a:r>
            <a:r>
              <a:rPr lang="en-US" altLang="zh-CN" sz="2200" dirty="0"/>
              <a:t>the experimental results prove the effectiveness of </a:t>
            </a:r>
            <a:r>
              <a:rPr lang="en-US" altLang="zh-CN" sz="2200" dirty="0" smtClean="0"/>
              <a:t>the usage </a:t>
            </a:r>
            <a:r>
              <a:rPr lang="en-US" altLang="zh-CN" sz="2200" dirty="0"/>
              <a:t>of such samples</a:t>
            </a:r>
            <a:r>
              <a:rPr lang="en-US" altLang="zh-CN" sz="2200" dirty="0" smtClean="0"/>
              <a:t>.</a:t>
            </a:r>
          </a:p>
          <a:p>
            <a:endParaRPr lang="en-US" altLang="zh-CN" sz="2200" dirty="0" smtClean="0"/>
          </a:p>
          <a:p>
            <a:r>
              <a:rPr lang="en-US" altLang="zh-CN" sz="2200" dirty="0" smtClean="0"/>
              <a:t>In </a:t>
            </a:r>
            <a:r>
              <a:rPr lang="en-US" altLang="zh-CN" sz="2200" dirty="0"/>
              <a:t>this paper, the use of the GAN for hyperspectral </a:t>
            </a:r>
            <a:r>
              <a:rPr lang="en-US" altLang="zh-CN" sz="2200" dirty="0" smtClean="0"/>
              <a:t>data classification </a:t>
            </a:r>
            <a:r>
              <a:rPr lang="en-US" altLang="zh-CN" sz="2200" dirty="0"/>
              <a:t>is explored for the first time. With the help </a:t>
            </a:r>
            <a:r>
              <a:rPr lang="en-US" altLang="zh-CN" sz="2200" dirty="0" smtClean="0"/>
              <a:t>of GANs</a:t>
            </a:r>
            <a:r>
              <a:rPr lang="en-US" altLang="zh-CN" sz="2200" dirty="0"/>
              <a:t>, the deep CNN achieves better performance in </a:t>
            </a:r>
            <a:r>
              <a:rPr lang="en-US" altLang="zh-CN" sz="2200" dirty="0" smtClean="0"/>
              <a:t>terms of </a:t>
            </a:r>
            <a:r>
              <a:rPr lang="en-US" altLang="zh-CN" sz="2200" dirty="0"/>
              <a:t>classification accuracy and the overfitting problem </a:t>
            </a:r>
            <a:r>
              <a:rPr lang="en-US" altLang="zh-CN" sz="2200" dirty="0" smtClean="0"/>
              <a:t>raised by </a:t>
            </a:r>
            <a:r>
              <a:rPr lang="en-US" altLang="zh-CN" sz="2200" dirty="0"/>
              <a:t>CNNs can be considerably mitigated. Two </a:t>
            </a:r>
            <a:r>
              <a:rPr lang="en-US" altLang="zh-CN" sz="2200" dirty="0" smtClean="0"/>
              <a:t>frameworks, </a:t>
            </a:r>
            <a:r>
              <a:rPr lang="en-US" altLang="zh-CN" sz="2200" u="sng" dirty="0" smtClean="0"/>
              <a:t>1D-GAN</a:t>
            </a:r>
            <a:r>
              <a:rPr lang="en-US" altLang="zh-CN" sz="2200" dirty="0" smtClean="0"/>
              <a:t> </a:t>
            </a:r>
            <a:r>
              <a:rPr lang="en-US" altLang="zh-CN" sz="2200" dirty="0"/>
              <a:t>and </a:t>
            </a:r>
            <a:r>
              <a:rPr lang="en-US" altLang="zh-CN" sz="2200" u="sng" dirty="0"/>
              <a:t>3D-GAN</a:t>
            </a:r>
            <a:r>
              <a:rPr lang="en-US" altLang="zh-CN" sz="2200" dirty="0"/>
              <a:t>, are proposed for HSI </a:t>
            </a:r>
            <a:r>
              <a:rPr lang="en-US" altLang="zh-CN" sz="2200" dirty="0" smtClean="0"/>
              <a:t>classification, and </a:t>
            </a:r>
            <a:r>
              <a:rPr lang="en-US" altLang="zh-CN" sz="2200" dirty="0"/>
              <a:t>the classification results obtained by these two </a:t>
            </a:r>
            <a:r>
              <a:rPr lang="en-US" altLang="zh-CN" sz="2200" dirty="0" smtClean="0"/>
              <a:t>frameworks showed </a:t>
            </a:r>
            <a:r>
              <a:rPr lang="en-US" altLang="zh-CN" sz="2200" dirty="0"/>
              <a:t>that our GANs are superior to traditional CNNs </a:t>
            </a:r>
            <a:r>
              <a:rPr lang="en-US" altLang="zh-CN" sz="2200" dirty="0" smtClean="0"/>
              <a:t>even under </a:t>
            </a:r>
            <a:r>
              <a:rPr lang="en-US" altLang="zh-CN" sz="2200" dirty="0"/>
              <a:t>the condition of limited training samples. </a:t>
            </a:r>
            <a:endParaRPr lang="zh-CN" altLang="en-US" sz="2200" dirty="0"/>
          </a:p>
        </p:txBody>
      </p:sp>
    </p:spTree>
    <p:extLst>
      <p:ext uri="{BB962C8B-B14F-4D97-AF65-F5344CB8AC3E}">
        <p14:creationId xmlns:p14="http://schemas.microsoft.com/office/powerpoint/2010/main" val="42600558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3388" y="319489"/>
            <a:ext cx="11677879" cy="4493538"/>
          </a:xfrm>
          <a:prstGeom prst="rect">
            <a:avLst/>
          </a:prstGeom>
          <a:noFill/>
        </p:spPr>
        <p:txBody>
          <a:bodyPr wrap="square" rtlCol="0">
            <a:spAutoFit/>
          </a:bodyPr>
          <a:lstStyle/>
          <a:p>
            <a:pPr marL="457200" indent="-457200">
              <a:buAutoNum type="arabicParenR"/>
            </a:pPr>
            <a:r>
              <a:rPr lang="en-US" altLang="zh-CN" sz="2200" dirty="0" smtClean="0"/>
              <a:t>The </a:t>
            </a:r>
            <a:r>
              <a:rPr lang="en-US" altLang="zh-CN" sz="2200" dirty="0"/>
              <a:t>use of GAN for hyperspectral data processing </a:t>
            </a:r>
            <a:r>
              <a:rPr lang="en-US" altLang="zh-CN" sz="2200" dirty="0" smtClean="0"/>
              <a:t>is explored </a:t>
            </a:r>
            <a:r>
              <a:rPr lang="en-US" altLang="zh-CN" sz="2200" dirty="0"/>
              <a:t>for the first time in this </a:t>
            </a:r>
            <a:r>
              <a:rPr lang="en-US" altLang="zh-CN" sz="2200" dirty="0" smtClean="0"/>
              <a:t>paper.</a:t>
            </a:r>
          </a:p>
          <a:p>
            <a:r>
              <a:rPr lang="en-US" altLang="zh-CN" sz="2200" dirty="0" smtClean="0"/>
              <a:t>The adversarial samples </a:t>
            </a:r>
            <a:r>
              <a:rPr lang="en-US" altLang="zh-CN" sz="2200" dirty="0"/>
              <a:t>including 1-D spectra and 3-D </a:t>
            </a:r>
            <a:r>
              <a:rPr lang="en-US" altLang="zh-CN" sz="2200" dirty="0" smtClean="0"/>
              <a:t>spectral–spatial patches </a:t>
            </a:r>
            <a:r>
              <a:rPr lang="en-US" altLang="zh-CN" sz="2200" dirty="0"/>
              <a:t>are generated by a well-designed GAN</a:t>
            </a:r>
            <a:r>
              <a:rPr lang="en-US" altLang="zh-CN" sz="2200" dirty="0" smtClean="0"/>
              <a:t>.</a:t>
            </a:r>
          </a:p>
          <a:p>
            <a:endParaRPr lang="en-US" altLang="zh-CN" sz="2200" dirty="0"/>
          </a:p>
          <a:p>
            <a:r>
              <a:rPr lang="en-US" altLang="zh-CN" sz="2200" dirty="0"/>
              <a:t>2) Two GAN frameworks including spectral classifiers </a:t>
            </a:r>
            <a:r>
              <a:rPr lang="en-US" altLang="zh-CN" sz="2200" dirty="0" smtClean="0"/>
              <a:t>and spectral–spatial </a:t>
            </a:r>
            <a:r>
              <a:rPr lang="en-US" altLang="zh-CN" sz="2200" dirty="0"/>
              <a:t>classifiers are proposed for HSI </a:t>
            </a:r>
            <a:r>
              <a:rPr lang="en-US" altLang="zh-CN" sz="2200" dirty="0" smtClean="0"/>
              <a:t>classification. The </a:t>
            </a:r>
            <a:r>
              <a:rPr lang="en-US" altLang="zh-CN" sz="2200" dirty="0"/>
              <a:t>frameworks use well-designed CNNs </a:t>
            </a:r>
            <a:r>
              <a:rPr lang="en-US" altLang="zh-CN" sz="2200" dirty="0" smtClean="0"/>
              <a:t>to classify </a:t>
            </a:r>
            <a:r>
              <a:rPr lang="en-US" altLang="zh-CN" sz="2200" dirty="0"/>
              <a:t>HSIs, and the adversarial training is adopted </a:t>
            </a:r>
            <a:r>
              <a:rPr lang="en-US" altLang="zh-CN" sz="2200" dirty="0" smtClean="0"/>
              <a:t>by a </a:t>
            </a:r>
            <a:r>
              <a:rPr lang="en-US" altLang="zh-CN" sz="2200" dirty="0"/>
              <a:t>regularization technique</a:t>
            </a:r>
            <a:r>
              <a:rPr lang="en-US" altLang="zh-CN" sz="2200" dirty="0" smtClean="0"/>
              <a:t>.</a:t>
            </a:r>
          </a:p>
          <a:p>
            <a:endParaRPr lang="en-US" altLang="zh-CN" sz="2200" dirty="0"/>
          </a:p>
          <a:p>
            <a:r>
              <a:rPr lang="en-US" altLang="zh-CN" sz="2200" dirty="0"/>
              <a:t>3) Adversarial samples are used for HSI classification </a:t>
            </a:r>
            <a:r>
              <a:rPr lang="en-US" altLang="zh-CN" sz="2200" dirty="0" smtClean="0"/>
              <a:t>for the </a:t>
            </a:r>
            <a:r>
              <a:rPr lang="en-US" altLang="zh-CN" sz="2200" dirty="0"/>
              <a:t>first time, which is investigated to fine-tune </a:t>
            </a:r>
            <a:r>
              <a:rPr lang="en-US" altLang="zh-CN" sz="2200" dirty="0" smtClean="0"/>
              <a:t>the aforementioned </a:t>
            </a:r>
            <a:r>
              <a:rPr lang="en-US" altLang="zh-CN" sz="2200" dirty="0"/>
              <a:t>GANs for an improved </a:t>
            </a:r>
            <a:r>
              <a:rPr lang="en-US" altLang="zh-CN" sz="2200" dirty="0" smtClean="0"/>
              <a:t>classification performance.</a:t>
            </a:r>
          </a:p>
          <a:p>
            <a:endParaRPr lang="en-US" altLang="zh-CN" sz="2200" dirty="0"/>
          </a:p>
          <a:p>
            <a:r>
              <a:rPr lang="en-US" altLang="zh-CN" sz="2200" dirty="0"/>
              <a:t>4) The proposed methods are tested on three </a:t>
            </a:r>
            <a:r>
              <a:rPr lang="en-US" altLang="zh-CN" sz="2200" dirty="0" smtClean="0"/>
              <a:t>well-known hyperspectral </a:t>
            </a:r>
            <a:r>
              <a:rPr lang="en-US" altLang="zh-CN" sz="2200" dirty="0"/>
              <a:t>data sets under the condition of </a:t>
            </a:r>
            <a:r>
              <a:rPr lang="en-US" altLang="zh-CN" sz="2200" dirty="0" smtClean="0"/>
              <a:t>having limited </a:t>
            </a:r>
            <a:r>
              <a:rPr lang="en-US" altLang="zh-CN" sz="2200" dirty="0"/>
              <a:t>training samples available.</a:t>
            </a:r>
            <a:endParaRPr lang="zh-CN" altLang="en-US" sz="2200" dirty="0"/>
          </a:p>
        </p:txBody>
      </p:sp>
    </p:spTree>
    <p:extLst>
      <p:ext uri="{BB962C8B-B14F-4D97-AF65-F5344CB8AC3E}">
        <p14:creationId xmlns:p14="http://schemas.microsoft.com/office/powerpoint/2010/main" val="3200290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9956" y="835502"/>
            <a:ext cx="9172953" cy="3334382"/>
          </a:xfrm>
          <a:prstGeom prst="rect">
            <a:avLst/>
          </a:prstGeom>
        </p:spPr>
      </p:pic>
      <p:sp>
        <p:nvSpPr>
          <p:cNvPr id="3" name="矩形 2"/>
          <p:cNvSpPr/>
          <p:nvPr/>
        </p:nvSpPr>
        <p:spPr>
          <a:xfrm>
            <a:off x="109956" y="0"/>
            <a:ext cx="6551794" cy="923330"/>
          </a:xfrm>
          <a:prstGeom prst="rect">
            <a:avLst/>
          </a:prstGeom>
          <a:noFill/>
        </p:spPr>
        <p:txBody>
          <a:bodyPr wrap="none" lIns="91440" tIns="45720" rIns="91440" bIns="45720">
            <a:spAutoFit/>
          </a:bodyPr>
          <a:lstStyle/>
          <a:p>
            <a:pPr algn="ctr"/>
            <a:r>
              <a:rPr lang="en-US" altLang="zh-CN" sz="5400" b="0" cap="none" spc="0" dirty="0" smtClean="0">
                <a:ln w="0"/>
                <a:solidFill>
                  <a:schemeClr val="tx1"/>
                </a:solidFill>
                <a:effectLst>
                  <a:outerShdw blurRad="38100" dist="19050" dir="2700000" algn="tl" rotWithShape="0">
                    <a:schemeClr val="dk1">
                      <a:alpha val="40000"/>
                    </a:schemeClr>
                  </a:outerShdw>
                </a:effectLst>
              </a:rPr>
              <a:t>PROPOSED METHOD</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187287" y="4303455"/>
            <a:ext cx="11589744" cy="400110"/>
          </a:xfrm>
          <a:prstGeom prst="rect">
            <a:avLst/>
          </a:prstGeom>
          <a:noFill/>
        </p:spPr>
        <p:txBody>
          <a:bodyPr wrap="square" rtlCol="0">
            <a:spAutoFit/>
          </a:bodyPr>
          <a:lstStyle/>
          <a:p>
            <a:r>
              <a:rPr lang="en-US" altLang="zh-CN" sz="2000" dirty="0" smtClean="0"/>
              <a:t>    </a:t>
            </a:r>
            <a:endParaRPr lang="zh-CN" altLang="en-US" sz="2000" dirty="0"/>
          </a:p>
        </p:txBody>
      </p:sp>
    </p:spTree>
    <p:extLst>
      <p:ext uri="{BB962C8B-B14F-4D97-AF65-F5344CB8AC3E}">
        <p14:creationId xmlns:p14="http://schemas.microsoft.com/office/powerpoint/2010/main" val="3434348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10928" y="0"/>
            <a:ext cx="9258300" cy="3381375"/>
          </a:xfrm>
          <a:prstGeom prst="rect">
            <a:avLst/>
          </a:prstGeom>
        </p:spPr>
      </p:pic>
      <p:pic>
        <p:nvPicPr>
          <p:cNvPr id="5" name="图片 4"/>
          <p:cNvPicPr>
            <a:picLocks noChangeAspect="1"/>
          </p:cNvPicPr>
          <p:nvPr/>
        </p:nvPicPr>
        <p:blipFill>
          <a:blip r:embed="rId3"/>
          <a:stretch>
            <a:fillRect/>
          </a:stretch>
        </p:blipFill>
        <p:spPr>
          <a:xfrm>
            <a:off x="210928" y="3500322"/>
            <a:ext cx="5829300" cy="2809875"/>
          </a:xfrm>
          <a:prstGeom prst="rect">
            <a:avLst/>
          </a:prstGeom>
        </p:spPr>
      </p:pic>
      <p:pic>
        <p:nvPicPr>
          <p:cNvPr id="6" name="图片 5"/>
          <p:cNvPicPr>
            <a:picLocks noChangeAspect="1"/>
          </p:cNvPicPr>
          <p:nvPr/>
        </p:nvPicPr>
        <p:blipFill>
          <a:blip r:embed="rId4"/>
          <a:stretch>
            <a:fillRect/>
          </a:stretch>
        </p:blipFill>
        <p:spPr>
          <a:xfrm>
            <a:off x="6313410" y="3940309"/>
            <a:ext cx="5800725" cy="2238375"/>
          </a:xfrm>
          <a:prstGeom prst="rect">
            <a:avLst/>
          </a:prstGeom>
        </p:spPr>
      </p:pic>
    </p:spTree>
    <p:extLst>
      <p:ext uri="{BB962C8B-B14F-4D97-AF65-F5344CB8AC3E}">
        <p14:creationId xmlns:p14="http://schemas.microsoft.com/office/powerpoint/2010/main" val="38549637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1300</Words>
  <Application>Microsoft Office PowerPoint</Application>
  <PresentationFormat>宽屏</PresentationFormat>
  <Paragraphs>39</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Times-Italic</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14</cp:revision>
  <dcterms:created xsi:type="dcterms:W3CDTF">2018-06-09T12:35:27Z</dcterms:created>
  <dcterms:modified xsi:type="dcterms:W3CDTF">2018-06-11T08:30:25Z</dcterms:modified>
</cp:coreProperties>
</file>