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86" r:id="rId6"/>
    <p:sldId id="258" r:id="rId7"/>
    <p:sldId id="276" r:id="rId8"/>
    <p:sldId id="278" r:id="rId9"/>
    <p:sldId id="280" r:id="rId10"/>
    <p:sldId id="279" r:id="rId11"/>
    <p:sldId id="283" r:id="rId12"/>
    <p:sldId id="284" r:id="rId13"/>
    <p:sldId id="277" r:id="rId14"/>
    <p:sldId id="259" r:id="rId15"/>
    <p:sldId id="260" r:id="rId16"/>
    <p:sldId id="268" r:id="rId17"/>
    <p:sldId id="273" r:id="rId18"/>
    <p:sldId id="274" r:id="rId19"/>
    <p:sldId id="285" r:id="rId20"/>
    <p:sldId id="272" r:id="rId21"/>
    <p:sldId id="269" r:id="rId22"/>
    <p:sldId id="271" r:id="rId23"/>
    <p:sldId id="275" r:id="rId24"/>
    <p:sldId id="261" r:id="rId25"/>
    <p:sldId id="262" r:id="rId26"/>
    <p:sldId id="263" r:id="rId27"/>
    <p:sldId id="267" r:id="rId28"/>
    <p:sldId id="281" r:id="rId29"/>
    <p:sldId id="282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769" autoAdjust="0"/>
  </p:normalViewPr>
  <p:slideViewPr>
    <p:cSldViewPr>
      <p:cViewPr varScale="1">
        <p:scale>
          <a:sx n="73" d="100"/>
          <a:sy n="73" d="100"/>
        </p:scale>
        <p:origin x="1070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vette\Documents\01%20Data%20Science%20Projects\00%20Github\wholesale%20supply%20analytics\wholesale-supply-analytics\data\processed\produce_data_metric_featur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[produce_data_metric_features.csv]Sheet1!PivotTable2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New vs Existing</a:t>
            </a:r>
            <a:r>
              <a:rPr lang="en-US" sz="1400" baseline="0"/>
              <a:t> Customers</a:t>
            </a:r>
            <a:endParaRPr lang="en-US" sz="1400"/>
          </a:p>
        </c:rich>
      </c:tx>
      <c:layout>
        <c:manualLayout>
          <c:xMode val="edge"/>
          <c:yMode val="edge"/>
          <c:x val="8.116286311668669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92D050"/>
          </a:solidFill>
          <a:ln>
            <a:solidFill>
              <a:srgbClr val="92D05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c:spPr>
      </c:pivotFmt>
      <c:pivotFmt>
        <c:idx val="5"/>
        <c:spPr>
          <a:solidFill>
            <a:srgbClr val="92D050"/>
          </a:solidFill>
          <a:ln>
            <a:solidFill>
              <a:srgbClr val="92D05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92D050"/>
          </a:solidFill>
          <a:ln>
            <a:solidFill>
              <a:srgbClr val="92D05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92D050"/>
              </a:solidFill>
            </a:ln>
            <a:effectLst/>
          </c:spPr>
          <c:invertIfNegative val="0"/>
          <c:cat>
            <c:strRef>
              <c:f>Sheet1!$A$5:$A$10</c:f>
              <c:strCache>
                <c:ptCount val="5"/>
                <c:pt idx="0">
                  <c:v>May</c:v>
                </c:pt>
                <c:pt idx="1">
                  <c:v>Apr</c:v>
                </c:pt>
                <c:pt idx="2">
                  <c:v>Mar</c:v>
                </c:pt>
                <c:pt idx="3">
                  <c:v>Feb</c:v>
                </c:pt>
                <c:pt idx="4">
                  <c:v>Jan</c:v>
                </c:pt>
              </c:strCache>
            </c:strRef>
          </c:cat>
          <c:val>
            <c:numRef>
              <c:f>Sheet1!$B$5:$B$10</c:f>
              <c:numCache>
                <c:formatCode>General</c:formatCode>
                <c:ptCount val="5"/>
                <c:pt idx="0">
                  <c:v>40198</c:v>
                </c:pt>
                <c:pt idx="1">
                  <c:v>132028</c:v>
                </c:pt>
                <c:pt idx="2">
                  <c:v>129956</c:v>
                </c:pt>
                <c:pt idx="3">
                  <c:v>95551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79-4FFE-9F57-0F4AE67BD35F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Sheet1!$A$5:$A$10</c:f>
              <c:strCache>
                <c:ptCount val="5"/>
                <c:pt idx="0">
                  <c:v>May</c:v>
                </c:pt>
                <c:pt idx="1">
                  <c:v>Apr</c:v>
                </c:pt>
                <c:pt idx="2">
                  <c:v>Mar</c:v>
                </c:pt>
                <c:pt idx="3">
                  <c:v>Feb</c:v>
                </c:pt>
                <c:pt idx="4">
                  <c:v>Jan</c:v>
                </c:pt>
              </c:strCache>
            </c:strRef>
          </c:cat>
          <c:val>
            <c:numRef>
              <c:f>Sheet1!$C$5:$C$10</c:f>
              <c:numCache>
                <c:formatCode>General</c:formatCode>
                <c:ptCount val="5"/>
                <c:pt idx="0">
                  <c:v>167</c:v>
                </c:pt>
                <c:pt idx="1">
                  <c:v>2121</c:v>
                </c:pt>
                <c:pt idx="2">
                  <c:v>8960</c:v>
                </c:pt>
                <c:pt idx="3">
                  <c:v>29257</c:v>
                </c:pt>
                <c:pt idx="4">
                  <c:v>143700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79-4FFE-9F57-0F4AE67BD3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"/>
        <c:overlap val="100"/>
        <c:axId val="983205568"/>
        <c:axId val="927702144"/>
      </c:barChart>
      <c:catAx>
        <c:axId val="983205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7702144"/>
        <c:crosses val="autoZero"/>
        <c:auto val="1"/>
        <c:lblAlgn val="ctr"/>
        <c:lblOffset val="100"/>
        <c:noMultiLvlLbl val="0"/>
      </c:catAx>
      <c:valAx>
        <c:axId val="927702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205568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2C-4D3E-81C9-0771DCCFEF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2C-4D3E-81C9-0771DCCFEF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2C-4D3E-81C9-0771DCCFEF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790976"/>
        <c:axId val="607790584"/>
      </c:barChart>
      <c:catAx>
        <c:axId val="60779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790584"/>
        <c:crosses val="autoZero"/>
        <c:auto val="1"/>
        <c:lblAlgn val="ctr"/>
        <c:lblOffset val="100"/>
        <c:noMultiLvlLbl val="0"/>
      </c:catAx>
      <c:valAx>
        <c:axId val="607790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79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70C0135-3A94-4623-AA81-735573228628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/>
        <a:lstStyle/>
        <a:p>
          <a:endParaRPr lang="en-US"/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en-US"/>
        </a:p>
      </dgm:t>
    </dgm:pt>
    <dgm:pt modelId="{B8E35523-DEC4-40C5-AD71-C446E3CF02A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/>
        <a:lstStyle/>
        <a:p>
          <a:endParaRPr lang="en-US"/>
        </a:p>
      </dgm:t>
    </dgm:pt>
    <dgm:pt modelId="{2EEF7558-FF6A-4D97-B16B-E787F09F42D0}" type="sibTrans" cxnId="{74BF261D-E0A3-43A7-83EB-85FEEF0798D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551E4CB-EB09-450C-9132-37387398D945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DDC1A66-5C2F-4161-9EE0-50E6AE6B3566}" type="parTrans" cxnId="{1C13D7DA-244F-475B-A626-FFEF1E3983D1}">
      <dgm:prSet/>
      <dgm:spPr/>
      <dgm:t>
        <a:bodyPr/>
        <a:lstStyle/>
        <a:p>
          <a:endParaRPr lang="en-US"/>
        </a:p>
      </dgm:t>
    </dgm:pt>
    <dgm:pt modelId="{B47B7453-52D0-4E8E-A0EE-5E0C42B9531D}" type="sibTrans" cxnId="{1C13D7DA-244F-475B-A626-FFEF1E3983D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/>
      <dgm:spPr/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DCE6D27B-E846-4331-8F79-CDC1E8DDD09A}" type="parTrans" cxnId="{B410F203-BF34-4790-B774-CBB246AFFDF3}">
      <dgm:prSet/>
      <dgm:spPr/>
      <dgm:t>
        <a:bodyPr/>
        <a:lstStyle/>
        <a:p>
          <a:endParaRPr lang="en-US"/>
        </a:p>
      </dgm:t>
    </dgm:pt>
    <dgm:pt modelId="{E3DD98F3-578A-483D-B82A-920BD328FE4E}" type="sibTrans" cxnId="{B410F203-BF34-4790-B774-CBB246AFFDF3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8F6F3C-42F1-48FA-9425-25042679391F}" type="pres">
      <dgm:prSet presAssocID="{170C0135-3A94-4623-AA81-735573228628}" presName="centerShape" presStyleLbl="node0" presStyleIdx="0" presStyleCnt="1"/>
      <dgm:spPr/>
    </dgm:pt>
    <dgm:pt modelId="{5E4B35E6-EA27-424E-89EC-46D0A40F2772}" type="pres">
      <dgm:prSet presAssocID="{B8E35523-DEC4-40C5-AD71-C446E3CF02A7}" presName="node" presStyleLbl="node1" presStyleIdx="0" presStyleCnt="3">
        <dgm:presLayoutVars>
          <dgm:bulletEnabled val="1"/>
        </dgm:presLayoutVars>
      </dgm:prSet>
      <dgm:spPr/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3"/>
      <dgm:spPr/>
    </dgm:pt>
    <dgm:pt modelId="{8FAC1D8D-CE9C-45FC-86D2-26F007C6DD34}" type="pres">
      <dgm:prSet presAssocID="{2551E4CB-EB09-450C-9132-37387398D945}" presName="node" presStyleLbl="node1" presStyleIdx="1" presStyleCnt="3">
        <dgm:presLayoutVars>
          <dgm:bulletEnabled val="1"/>
        </dgm:presLayoutVars>
      </dgm:prSet>
      <dgm:spPr/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3"/>
      <dgm:spPr/>
    </dgm:pt>
    <dgm:pt modelId="{5D851138-FE51-4A19-A149-11A0DEA29AF5}" type="pres">
      <dgm:prSet presAssocID="{57FC35C8-C6CB-4C82-BE0F-B92E4ECAE64D}" presName="node" presStyleLbl="node1" presStyleIdx="2" presStyleCnt="3">
        <dgm:presLayoutVars>
          <dgm:bulletEnabled val="1"/>
        </dgm:presLayoutVars>
      </dgm:prSet>
      <dgm:spPr/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3"/>
      <dgm:spPr/>
    </dgm:pt>
  </dgm:ptLst>
  <dgm:cxnLst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571113" y="1580408"/>
          <a:ext cx="1732985" cy="1732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Group A</a:t>
          </a:r>
        </a:p>
      </dsp:txBody>
      <dsp:txXfrm>
        <a:off x="1824903" y="1834198"/>
        <a:ext cx="1225405" cy="1225405"/>
      </dsp:txXfrm>
    </dsp:sp>
    <dsp:sp modelId="{5E4B35E6-EA27-424E-89EC-46D0A40F2772}">
      <dsp:nvSpPr>
        <dsp:cNvPr id="0" name=""/>
        <dsp:cNvSpPr/>
      </dsp:nvSpPr>
      <dsp:spPr>
        <a:xfrm>
          <a:off x="1831061" y="1314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1</a:t>
          </a:r>
        </a:p>
      </dsp:txBody>
      <dsp:txXfrm>
        <a:off x="2008714" y="178967"/>
        <a:ext cx="857783" cy="857783"/>
      </dsp:txXfrm>
    </dsp:sp>
    <dsp:sp modelId="{8FAC1D8D-CE9C-45FC-86D2-26F007C6DD34}">
      <dsp:nvSpPr>
        <dsp:cNvPr id="0" name=""/>
        <dsp:cNvSpPr/>
      </dsp:nvSpPr>
      <dsp:spPr>
        <a:xfrm>
          <a:off x="3423717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2</a:t>
          </a:r>
        </a:p>
      </dsp:txBody>
      <dsp:txXfrm>
        <a:off x="3601370" y="2937529"/>
        <a:ext cx="857783" cy="857783"/>
      </dsp:txXfrm>
    </dsp:sp>
    <dsp:sp modelId="{5D851138-FE51-4A19-A149-11A0DEA29AF5}">
      <dsp:nvSpPr>
        <dsp:cNvPr id="0" name=""/>
        <dsp:cNvSpPr/>
      </dsp:nvSpPr>
      <dsp:spPr>
        <a:xfrm>
          <a:off x="238404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3</a:t>
          </a:r>
        </a:p>
      </dsp:txBody>
      <dsp:txXfrm>
        <a:off x="416057" y="2937529"/>
        <a:ext cx="857783" cy="857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1/1/2021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1/1/2021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8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14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Decide on metric for quantifying business problem</a:t>
            </a:r>
          </a:p>
          <a:p>
            <a:r>
              <a:rPr lang="en-US" dirty="0"/>
              <a:t>- Give topline numbers</a:t>
            </a:r>
          </a:p>
          <a:p>
            <a:r>
              <a:rPr lang="en-US" dirty="0"/>
              <a:t>- Slice topline numbers according to region, customer type, sales day of week, sales week of month, sales time of day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81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Topline Metrics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number of customers/ users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First-time vs Repeat customers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growth trend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Demographic of customers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number of employees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growth trend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Demographic of employees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 distribution of employees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Biological age distribution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age distribution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categories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category unit price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revenue (volume)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revenue growth trend month-on-month (volume)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revenue month-on-month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unit of items bought per category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 of week, Time of day, Week of month with most frequent: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Sales/Revenue (volume and value)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Discounts (volume and value)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Usage Metrics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order size month-on-month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popular category patronized per month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order spend month-on-month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spend month-on-month overlaid with average order size all time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discount received month-on-month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Performance Metrics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sales per employee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sales per employee per month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with most customer spend each month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13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Insight from all the visuals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97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out North Star Metric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18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What is the big takeaway - stakeholder should act or not act and implication of acting and also of not acting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4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Make statistical projection of growth in X number of years. Header should describe action that is recommended. Statistical projection, </a:t>
            </a:r>
          </a:p>
          <a:p>
            <a:r>
              <a:rPr lang="en-US" dirty="0"/>
              <a:t>	visualized on chart will make the story more </a:t>
            </a:r>
            <a:r>
              <a:rPr lang="en-US" dirty="0" err="1"/>
              <a:t>compeling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69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E51F-7FD4-4601-9EF7-6C87805D8B6E}" type="datetime1">
              <a:rPr lang="en-US" smtClean="0"/>
              <a:t>1/1/2021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7D41-0F4F-47B7-A551-974B0D149E6B}" type="datetime1">
              <a:rPr lang="en-US" smtClean="0"/>
              <a:t>1/1/2021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6F0D-33D3-4637-8441-89DE12BD9DAC}" type="datetime1">
              <a:rPr lang="en-US" smtClean="0"/>
              <a:t>1/1/2021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8869-5A6F-43A3-8F11-A5C9B5ED3935}" type="datetime1">
              <a:rPr lang="en-US" smtClean="0"/>
              <a:t>1/1/2021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F3BB-24D0-43EE-B826-A52A4187B9AD}" type="datetime1">
              <a:rPr lang="en-US" smtClean="0"/>
              <a:t>1/1/2021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B922-435F-4C05-8808-CDADE8A48ADD}" type="datetime1">
              <a:rPr lang="en-US" smtClean="0"/>
              <a:t>1/1/2021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B2FD-2924-4259-BDA8-3C5543287B42}" type="datetime1">
              <a:rPr lang="en-US" smtClean="0"/>
              <a:t>1/1/2021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E11A-9ECA-4755-AD36-9D55D30EC444}" type="datetime1">
              <a:rPr lang="en-US" smtClean="0"/>
              <a:t>1/1/2021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86FD-7AB0-4B7E-836B-3A00FE3A0E39}" type="datetime1">
              <a:rPr lang="en-US" smtClean="0"/>
              <a:t>1/1/2021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B8DE-37F1-4E37-BABA-3052C5AF8E9F}" type="datetime1">
              <a:rPr lang="en-US" smtClean="0"/>
              <a:t>1/1/2021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BB53-FD5B-42D3-8A05-BE332A9B647D}" type="datetime1">
              <a:rPr lang="en-US" smtClean="0"/>
              <a:t>1/1/2021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F0AF04-54B0-4BFF-8D9A-4DE93E0FC410}" type="datetime1">
              <a:rPr lang="en-US" smtClean="0"/>
              <a:t>1/1/2021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>
                <a:solidFill>
                  <a:srgbClr val="FFC000"/>
                </a:solidFill>
              </a:rPr>
              <a:t>Wholesale Restaurant Supply 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Sales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B2897-540A-4976-B4DE-2467E64E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Distribution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3AA0A-C616-4D42-90A7-A1787E6E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55102-031C-407E-8D3D-9BBAAA64A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3" y="1485899"/>
            <a:ext cx="9751059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Sales Performance Metrics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 Department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20628-61B0-4FE0-A982-B82ADB5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insights, using icons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4CB1E-E6B4-4DE0-8C44-C2EF465D6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Part  of the business metrics</a:t>
            </a:r>
          </a:p>
          <a:p>
            <a:r>
              <a:rPr lang="en-US" dirty="0"/>
              <a:t>💰 Revenues tripled, rising from £58.2 million to £162.7 million</a:t>
            </a:r>
          </a:p>
          <a:p>
            <a:r>
              <a:rPr lang="en-US" dirty="0"/>
              <a:t>📈 Retail customer growth increased by 186%, climbing from 3.5 million to 10 million (now 13 million)</a:t>
            </a:r>
          </a:p>
          <a:p>
            <a:r>
              <a:rPr lang="en-US" dirty="0"/>
              <a:t>💼 Business customer growth increased by 260%, climbing to 220,000 (now 500,000)</a:t>
            </a:r>
          </a:p>
          <a:p>
            <a:r>
              <a:rPr lang="en-US" dirty="0"/>
              <a:t>📱 Daily active customers increased by 231%, while the number of paying customers increased by 139%</a:t>
            </a:r>
          </a:p>
          <a:p>
            <a:r>
              <a:rPr lang="en-US"/>
              <a:t>💳 </a:t>
            </a:r>
            <a:r>
              <a:rPr lang="en-US" dirty="0"/>
              <a:t>Customer deposits increased from £890 million to £</a:t>
            </a:r>
            <a:r>
              <a:rPr lang="en-US"/>
              <a:t>2.3 billion</a:t>
            </a:r>
          </a:p>
          <a:p>
            <a:r>
              <a:rPr lang="en-US"/>
              <a:t>📊 </a:t>
            </a:r>
            <a:r>
              <a:rPr lang="en-US" dirty="0"/>
              <a:t>Operating losses increased to £107.4 million due to global hiring and expansion. However, despite Covid-19, we are still on track to break-even in the near future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C620A-FC38-4765-908B-852796B5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Trends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3AA0A-C616-4D42-90A7-A1787E6E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FD3525-2F70-447A-A248-814B6C93C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2" y="2235993"/>
            <a:ext cx="9751059" cy="23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Trends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9CABB6-6E8E-4472-A66E-75885288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7EDE09-73FA-4E4F-9958-1D70B264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96" y="2378868"/>
            <a:ext cx="9852632" cy="21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8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Trends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A7DD-151D-4ACF-8847-67C12266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F5D3C-7B6A-40FD-A10D-77F3D47CA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0" y="2481262"/>
            <a:ext cx="42767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0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Trends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A7DD-151D-4ACF-8847-67C12266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80CC415-7AA5-44F5-8058-20C293AF00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9557047"/>
              </p:ext>
            </p:extLst>
          </p:nvPr>
        </p:nvGraphicFramePr>
        <p:xfrm>
          <a:off x="2722562" y="2057400"/>
          <a:ext cx="67437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784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10" name="Content Placeholder 9" descr="Clustered column chart showing the values of 3 series for 4 categories"/>
          <p:cNvGraphicFramePr>
            <a:graphicFrameLocks noGrp="1"/>
          </p:cNvGraphicFramePr>
          <p:nvPr>
            <p:ph idx="1"/>
          </p:nvPr>
        </p:nvGraphicFramePr>
        <p:xfrm>
          <a:off x="1219200" y="1600200"/>
          <a:ext cx="975042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3E6C57-13D3-4620-9B93-6FC408A6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2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124831"/>
              </p:ext>
            </p:extLst>
          </p:nvPr>
        </p:nvGraphicFramePr>
        <p:xfrm>
          <a:off x="6094413" y="1600200"/>
          <a:ext cx="4875213" cy="2667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FD1E6-5D4B-44AF-905A-9F087CD1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Radial cycle shows the relationship between 3 tasks to a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64069720"/>
              </p:ext>
            </p:extLst>
          </p:nvPr>
        </p:nvGraphicFramePr>
        <p:xfrm>
          <a:off x="6094413" y="1600200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A6E19-6259-425F-93EC-171E1B3F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>
                <a:solidFill>
                  <a:srgbClr val="FFC000"/>
                </a:solidFill>
              </a:rPr>
              <a:t>Wholesale Restaurant Supply 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Sales Performance Metrics | Purchase Analytics |      Market Basket Analysis | Time Series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B2897-540A-4976-B4DE-2467E64E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04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20628-61B0-4FE0-A982-B82ADB5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3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62E60A-0861-44E1-8983-CEAB2D77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23CAA6-CEBE-4AA0-ADB1-4640D075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8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49345-1EE8-4635-8FB1-2133BD01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29ADE0-CF79-43C6-BB88-458A6020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Big Take-Away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20628-61B0-4FE0-A982-B82ADB5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4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Statistical Projections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20628-61B0-4FE0-A982-B82ADB5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2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Background</a:t>
            </a:r>
          </a:p>
          <a:p>
            <a:r>
              <a:rPr lang="en-US" dirty="0"/>
              <a:t>Sales Performance Metrics </a:t>
            </a:r>
          </a:p>
          <a:p>
            <a:pPr lvl="1"/>
            <a:r>
              <a:rPr lang="en-US" dirty="0"/>
              <a:t>Produce Department</a:t>
            </a:r>
          </a:p>
          <a:p>
            <a:r>
              <a:rPr lang="en-US" dirty="0"/>
              <a:t>Purchase Analytics</a:t>
            </a:r>
          </a:p>
          <a:p>
            <a:r>
              <a:rPr lang="en-US" dirty="0"/>
              <a:t>Market Basket Analysis</a:t>
            </a:r>
          </a:p>
          <a:p>
            <a:r>
              <a:rPr lang="en-US" dirty="0"/>
              <a:t>Time Series Modeling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71411C-FFB9-40A0-86F6-E5C7C306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Business 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Context | Business Problem | Data Description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20628-61B0-4FE0-A982-B82ADB5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0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CCCDC3-600B-4867-97F2-51A701C8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Context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CF7B0-D9F0-4088-9574-DE5B49B5C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Wholesale Restaurant Supply Store which provides beverages, paper products, catering supplies etc to restaurants and caterers.</a:t>
            </a:r>
          </a:p>
          <a:p>
            <a:r>
              <a:rPr lang="en-US" dirty="0"/>
              <a:t>Its customer base is from across the US.</a:t>
            </a:r>
          </a:p>
          <a:p>
            <a:r>
              <a:rPr lang="en-US" dirty="0">
                <a:solidFill>
                  <a:schemeClr val="accent4"/>
                </a:solidFill>
              </a:rPr>
              <a:t>Sales and Marketing Executives (non-tech decision-makers) interested in seeing the product that scaled and the product that didn't scale, </a:t>
            </a:r>
          </a:p>
          <a:p>
            <a:r>
              <a:rPr lang="en-US" dirty="0">
                <a:solidFill>
                  <a:schemeClr val="accent4"/>
                </a:solidFill>
              </a:rPr>
              <a:t>and understanding how this varies by branch. Also interested in knowing the branch that made the most and least profit (their expectations)</a:t>
            </a:r>
          </a:p>
          <a:p>
            <a:r>
              <a:rPr lang="en-US" dirty="0">
                <a:solidFill>
                  <a:schemeClr val="accent4"/>
                </a:solidFill>
              </a:rPr>
              <a:t>This visual will answer for when executives are trying to know what branch(es) to double down efforts or what products to do </a:t>
            </a:r>
          </a:p>
          <a:p>
            <a:r>
              <a:rPr lang="en-US" dirty="0">
                <a:solidFill>
                  <a:schemeClr val="accent4"/>
                </a:solidFill>
              </a:rPr>
              <a:t>more advertising for, so sales would soar. They want recommendation on whether to hire more employees, categories moving faster or slower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801A1-6132-4196-A724-187D784F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8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CCCDC3-600B-4867-97F2-51A701C8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Made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CF7B0-D9F0-4088-9574-DE5B49B5C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801A1-6132-4196-A724-187D784F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3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CCCDC3-600B-4867-97F2-51A701C8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CF7B0-D9F0-4088-9574-DE5B49B5C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data sourced from Kaggle: https://www.kaggle.com/codemysteries/salesdb</a:t>
            </a:r>
          </a:p>
          <a:p>
            <a:r>
              <a:rPr lang="en-US" dirty="0"/>
              <a:t>Modified and cleaned the data to make it more intuitive and relatable.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801A1-6132-4196-A724-187D784F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CCCDC3-600B-4867-97F2-51A701C8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Toplines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CF7B0-D9F0-4088-9574-DE5B49B5C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Data Extraction Date</a:t>
            </a:r>
          </a:p>
          <a:p>
            <a:r>
              <a:rPr lang="en-US" dirty="0"/>
              <a:t>- Timeframe</a:t>
            </a:r>
          </a:p>
          <a:p>
            <a:r>
              <a:rPr lang="en-US" dirty="0"/>
              <a:t>- Users (Customers) = X+ (discount, loyal, need-based customers)</a:t>
            </a:r>
          </a:p>
          <a:p>
            <a:r>
              <a:rPr lang="en-US" dirty="0"/>
              <a:t>- Distinct Items = 452</a:t>
            </a:r>
          </a:p>
          <a:p>
            <a:r>
              <a:rPr lang="en-US" dirty="0"/>
              <a:t>- </a:t>
            </a:r>
            <a:r>
              <a:rPr lang="en-US" dirty="0" err="1"/>
              <a:t>Distint</a:t>
            </a:r>
            <a:r>
              <a:rPr lang="en-US" dirty="0"/>
              <a:t> Categories = 20</a:t>
            </a:r>
          </a:p>
          <a:p>
            <a:r>
              <a:rPr lang="en-US" dirty="0"/>
              <a:t>- Revenue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801A1-6132-4196-A724-187D784F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2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CCCDC3-600B-4867-97F2-51A701C8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Metrics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CF7B0-D9F0-4088-9574-DE5B49B5C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801A1-6132-4196-A724-187D784F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9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3565</TotalTime>
  <Words>776</Words>
  <Application>Microsoft Office PowerPoint</Application>
  <PresentationFormat>Custom</PresentationFormat>
  <Paragraphs>160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Constantia</vt:lpstr>
      <vt:lpstr>Courier New</vt:lpstr>
      <vt:lpstr>Symbol</vt:lpstr>
      <vt:lpstr>Cooking 16x9</vt:lpstr>
      <vt:lpstr>Wholesale Restaurant Supply Store</vt:lpstr>
      <vt:lpstr>Wholesale Restaurant Supply Store</vt:lpstr>
      <vt:lpstr>Outline</vt:lpstr>
      <vt:lpstr>Business Background</vt:lpstr>
      <vt:lpstr>Business Context</vt:lpstr>
      <vt:lpstr>Assumptions Made</vt:lpstr>
      <vt:lpstr>Data Description</vt:lpstr>
      <vt:lpstr>Business Toplines</vt:lpstr>
      <vt:lpstr>Other Metrics</vt:lpstr>
      <vt:lpstr>Customer Distribution</vt:lpstr>
      <vt:lpstr>Sales Performance Metrics</vt:lpstr>
      <vt:lpstr>Key insights, using icons</vt:lpstr>
      <vt:lpstr>Revenue Trends</vt:lpstr>
      <vt:lpstr>Order Trends</vt:lpstr>
      <vt:lpstr>Customer Trends</vt:lpstr>
      <vt:lpstr>Customer Trends</vt:lpstr>
      <vt:lpstr>Title and Content Layout with Chart</vt:lpstr>
      <vt:lpstr>Two Content Layout with Table</vt:lpstr>
      <vt:lpstr>Two Content Layout with SmartArt</vt:lpstr>
      <vt:lpstr>Add a Slide Title - 1</vt:lpstr>
      <vt:lpstr>Add a Slide Title - 3</vt:lpstr>
      <vt:lpstr>PowerPoint Presentation</vt:lpstr>
      <vt:lpstr>Add a Slide Title - 4</vt:lpstr>
      <vt:lpstr>Add a Slide Title - 5</vt:lpstr>
      <vt:lpstr>Big Take-Away</vt:lpstr>
      <vt:lpstr>Statistical Projections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Yvette Kondoh</dc:creator>
  <cp:lastModifiedBy>Yvette Kondoh</cp:lastModifiedBy>
  <cp:revision>53</cp:revision>
  <dcterms:created xsi:type="dcterms:W3CDTF">2020-07-13T23:09:28Z</dcterms:created>
  <dcterms:modified xsi:type="dcterms:W3CDTF">2021-01-01T13:06:13Z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