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yvettejanecek/Coursera_Capston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COURSERA CAPSTONE PROJECT</a:t>
            </a:r>
            <a:endParaRPr lang="en-US" sz="4400" dirty="0"/>
          </a:p>
        </p:txBody>
      </p:sp>
      <p:sp>
        <p:nvSpPr>
          <p:cNvPr id="3" name="Subtitle 2"/>
          <p:cNvSpPr>
            <a:spLocks noGrp="1"/>
          </p:cNvSpPr>
          <p:nvPr>
            <p:ph type="subTitle" idx="1"/>
          </p:nvPr>
        </p:nvSpPr>
        <p:spPr>
          <a:xfrm>
            <a:off x="1371600" y="3632200"/>
            <a:ext cx="9448800" cy="1081115"/>
          </a:xfrm>
        </p:spPr>
        <p:txBody>
          <a:bodyPr>
            <a:normAutofit/>
          </a:bodyPr>
          <a:lstStyle/>
          <a:p>
            <a:r>
              <a:rPr lang="en-US" b="1" dirty="0"/>
              <a:t>Battle of the </a:t>
            </a:r>
            <a:r>
              <a:rPr lang="en-US" b="1" dirty="0" smtClean="0"/>
              <a:t>Neighborhoods</a:t>
            </a:r>
            <a:br>
              <a:rPr lang="en-US" b="1" dirty="0" smtClean="0"/>
            </a:br>
            <a:r>
              <a:rPr lang="en-US" b="1" dirty="0" smtClean="0"/>
              <a:t>By Yvette </a:t>
            </a:r>
            <a:r>
              <a:rPr lang="en-US" b="1" dirty="0" smtClean="0"/>
              <a:t>Janecek</a:t>
            </a:r>
            <a:br>
              <a:rPr lang="en-US" b="1" dirty="0" smtClean="0"/>
            </a:br>
            <a:r>
              <a:rPr lang="en-US" b="1" dirty="0" smtClean="0"/>
              <a:t>2019</a:t>
            </a:r>
          </a:p>
          <a:p>
            <a:endParaRPr lang="en-US" dirty="0"/>
          </a:p>
        </p:txBody>
      </p:sp>
    </p:spTree>
    <p:extLst>
      <p:ext uri="{BB962C8B-B14F-4D97-AF65-F5344CB8AC3E}">
        <p14:creationId xmlns:p14="http://schemas.microsoft.com/office/powerpoint/2010/main" val="696770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Additional Information, including code, can be found via the following link. </a:t>
            </a:r>
            <a:endParaRPr lang="en-US" sz="2400" dirty="0"/>
          </a:p>
        </p:txBody>
      </p:sp>
      <p:sp>
        <p:nvSpPr>
          <p:cNvPr id="3" name="Subtitle 2"/>
          <p:cNvSpPr>
            <a:spLocks noGrp="1"/>
          </p:cNvSpPr>
          <p:nvPr>
            <p:ph type="subTitle" idx="1"/>
          </p:nvPr>
        </p:nvSpPr>
        <p:spPr/>
        <p:txBody>
          <a:bodyPr/>
          <a:lstStyle/>
          <a:p>
            <a:r>
              <a:rPr lang="en-US" dirty="0">
                <a:hlinkClick r:id="rId2"/>
              </a:rPr>
              <a:t>https://github.com/yvettejanecek/Coursera_Capstone</a:t>
            </a:r>
            <a:endParaRPr lang="en-US" dirty="0"/>
          </a:p>
        </p:txBody>
      </p:sp>
    </p:spTree>
    <p:extLst>
      <p:ext uri="{BB962C8B-B14F-4D97-AF65-F5344CB8AC3E}">
        <p14:creationId xmlns:p14="http://schemas.microsoft.com/office/powerpoint/2010/main" val="90190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Section Alpha: </a:t>
            </a:r>
            <a:r>
              <a:rPr lang="en-US" sz="3200" b="1" dirty="0" smtClean="0"/>
              <a:t>Introduction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Description </a:t>
            </a:r>
            <a:r>
              <a:rPr lang="en-US" dirty="0"/>
              <a:t>of Problem: </a:t>
            </a:r>
          </a:p>
          <a:p>
            <a:pPr marL="0" indent="0">
              <a:buNone/>
            </a:pPr>
            <a:r>
              <a:rPr lang="en-US" dirty="0"/>
              <a:t>A couple has decided to relocate within the United States. They have created a list of requirements. This list includes </a:t>
            </a:r>
            <a:r>
              <a:rPr lang="en-US" dirty="0" smtClean="0"/>
              <a:t>a population range and </a:t>
            </a:r>
            <a:r>
              <a:rPr lang="en-US" dirty="0"/>
              <a:t>a few community amenities</a:t>
            </a:r>
            <a:endParaRPr lang="en-US" dirty="0" smtClean="0"/>
          </a:p>
          <a:p>
            <a:r>
              <a:rPr lang="en-US" dirty="0" smtClean="0"/>
              <a:t>population </a:t>
            </a:r>
            <a:r>
              <a:rPr lang="en-US" dirty="0"/>
              <a:t>range of under </a:t>
            </a:r>
            <a:r>
              <a:rPr lang="en-US" dirty="0" smtClean="0"/>
              <a:t>75,000</a:t>
            </a:r>
          </a:p>
          <a:p>
            <a:r>
              <a:rPr lang="en-US" dirty="0" smtClean="0"/>
              <a:t>a </a:t>
            </a:r>
            <a:r>
              <a:rPr lang="en-US" dirty="0"/>
              <a:t>grocery store, a </a:t>
            </a:r>
            <a:r>
              <a:rPr lang="en-US" dirty="0" smtClean="0"/>
              <a:t>library</a:t>
            </a:r>
          </a:p>
          <a:p>
            <a:r>
              <a:rPr lang="en-US" dirty="0" smtClean="0"/>
              <a:t>a </a:t>
            </a:r>
            <a:r>
              <a:rPr lang="en-US" dirty="0"/>
              <a:t>post </a:t>
            </a:r>
            <a:r>
              <a:rPr lang="en-US" dirty="0" smtClean="0"/>
              <a:t>office</a:t>
            </a:r>
          </a:p>
          <a:p>
            <a:r>
              <a:rPr lang="en-US" dirty="0" smtClean="0"/>
              <a:t>a </a:t>
            </a:r>
            <a:r>
              <a:rPr lang="en-US" dirty="0"/>
              <a:t>gym or outdoor </a:t>
            </a:r>
            <a:r>
              <a:rPr lang="en-US" dirty="0" smtClean="0"/>
              <a:t>recreation</a:t>
            </a:r>
          </a:p>
          <a:p>
            <a:r>
              <a:rPr lang="en-US" dirty="0" smtClean="0"/>
              <a:t>restaurants.</a:t>
            </a:r>
          </a:p>
          <a:p>
            <a:pPr marL="0" indent="0">
              <a:buNone/>
            </a:pPr>
            <a:r>
              <a:rPr lang="en-US" dirty="0" smtClean="0"/>
              <a:t>I </a:t>
            </a:r>
            <a:r>
              <a:rPr lang="en-US" dirty="0"/>
              <a:t>am tasked with determining the cities and towns which fall within this desirable range.</a:t>
            </a:r>
          </a:p>
        </p:txBody>
      </p:sp>
    </p:spTree>
    <p:extLst>
      <p:ext uri="{BB962C8B-B14F-4D97-AF65-F5344CB8AC3E}">
        <p14:creationId xmlns:p14="http://schemas.microsoft.com/office/powerpoint/2010/main" val="266865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Beta: </a:t>
            </a:r>
            <a:r>
              <a:rPr lang="en-US" sz="3200" b="1" dirty="0" smtClean="0"/>
              <a:t>Data</a:t>
            </a:r>
            <a:endParaRPr lang="en-US" sz="3200" dirty="0"/>
          </a:p>
        </p:txBody>
      </p:sp>
      <p:sp>
        <p:nvSpPr>
          <p:cNvPr id="3" name="Content Placeholder 2"/>
          <p:cNvSpPr>
            <a:spLocks noGrp="1"/>
          </p:cNvSpPr>
          <p:nvPr>
            <p:ph idx="1"/>
          </p:nvPr>
        </p:nvSpPr>
        <p:spPr/>
        <p:txBody>
          <a:bodyPr>
            <a:normAutofit/>
          </a:bodyPr>
          <a:lstStyle/>
          <a:p>
            <a:r>
              <a:rPr lang="en-US" dirty="0" smtClean="0"/>
              <a:t>Data </a:t>
            </a:r>
            <a:r>
              <a:rPr lang="en-US" dirty="0"/>
              <a:t>will be acquired from the U.S. Census Bureau to identify communities within the desired population range. (This product uses the Census Bureau Data API but is not endorsed or certified by the Census Bureau</a:t>
            </a:r>
            <a:r>
              <a:rPr lang="en-US" dirty="0" smtClean="0"/>
              <a:t>.)</a:t>
            </a:r>
          </a:p>
          <a:p>
            <a:r>
              <a:rPr lang="en-US" dirty="0" smtClean="0"/>
              <a:t>These </a:t>
            </a:r>
            <a:r>
              <a:rPr lang="en-US" dirty="0"/>
              <a:t>metropolitan and </a:t>
            </a:r>
            <a:r>
              <a:rPr lang="en-US" dirty="0" err="1"/>
              <a:t>micropolitan</a:t>
            </a:r>
            <a:r>
              <a:rPr lang="en-US" dirty="0"/>
              <a:t> areas will then be passed through the Google Maps API in order to geocode each location by latitude and longitude. </a:t>
            </a:r>
            <a:endParaRPr lang="en-US" dirty="0" smtClean="0"/>
          </a:p>
          <a:p>
            <a:r>
              <a:rPr lang="en-US" dirty="0" smtClean="0"/>
              <a:t>Along </a:t>
            </a:r>
            <a:r>
              <a:rPr lang="en-US" dirty="0"/>
              <a:t>the way, any missing data will be removed. </a:t>
            </a:r>
            <a:endParaRPr lang="en-US" dirty="0" smtClean="0"/>
          </a:p>
          <a:p>
            <a:r>
              <a:rPr lang="en-US" dirty="0" smtClean="0"/>
              <a:t>These </a:t>
            </a:r>
            <a:r>
              <a:rPr lang="en-US" dirty="0"/>
              <a:t>coordinates will then be used in the Foursquare API, along with the venue categories selected by the couple, in order to acquire information regarding community amenities for each location. </a:t>
            </a:r>
            <a:endParaRPr lang="en-US" dirty="0" smtClean="0"/>
          </a:p>
          <a:p>
            <a:r>
              <a:rPr lang="en-US" dirty="0" smtClean="0"/>
              <a:t>Lastly</a:t>
            </a:r>
            <a:r>
              <a:rPr lang="en-US" dirty="0"/>
              <a:t>, these will be mapped to aid in visualization.</a:t>
            </a:r>
          </a:p>
          <a:p>
            <a:endParaRPr lang="en-US" dirty="0"/>
          </a:p>
        </p:txBody>
      </p:sp>
    </p:spTree>
    <p:extLst>
      <p:ext uri="{BB962C8B-B14F-4D97-AF65-F5344CB8AC3E}">
        <p14:creationId xmlns:p14="http://schemas.microsoft.com/office/powerpoint/2010/main" val="130614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Gamma: </a:t>
            </a:r>
            <a:r>
              <a:rPr lang="en-US" sz="3200" b="1" dirty="0" smtClean="0"/>
              <a:t>Methodology</a:t>
            </a:r>
            <a:endParaRPr lang="en-US" sz="3200" dirty="0"/>
          </a:p>
        </p:txBody>
      </p:sp>
      <p:sp>
        <p:nvSpPr>
          <p:cNvPr id="3" name="Content Placeholder 2"/>
          <p:cNvSpPr>
            <a:spLocks noGrp="1"/>
          </p:cNvSpPr>
          <p:nvPr>
            <p:ph idx="1"/>
          </p:nvPr>
        </p:nvSpPr>
        <p:spPr/>
        <p:txBody>
          <a:bodyPr/>
          <a:lstStyle/>
          <a:p>
            <a:r>
              <a:rPr lang="en-US" dirty="0" smtClean="0"/>
              <a:t>Data </a:t>
            </a:r>
            <a:r>
              <a:rPr lang="en-US" dirty="0"/>
              <a:t>from the U.S. Census Bureau was initially loaded using Census Bureau Data API. This data included all metropolitan and </a:t>
            </a:r>
            <a:r>
              <a:rPr lang="en-US" dirty="0" err="1"/>
              <a:t>micropolitan</a:t>
            </a:r>
            <a:r>
              <a:rPr lang="en-US" dirty="0"/>
              <a:t> areas and their population information from 2018. </a:t>
            </a:r>
            <a:endParaRPr lang="en-US" dirty="0" smtClean="0"/>
          </a:p>
          <a:p>
            <a:r>
              <a:rPr lang="en-US" dirty="0" smtClean="0"/>
              <a:t>This </a:t>
            </a:r>
            <a:r>
              <a:rPr lang="en-US" dirty="0"/>
              <a:t>data was cleaned then reduced to areas with a population less than or equal to 75,000. </a:t>
            </a:r>
            <a:endParaRPr lang="en-US" dirty="0" smtClean="0"/>
          </a:p>
          <a:p>
            <a:r>
              <a:rPr lang="en-US" dirty="0" smtClean="0"/>
              <a:t>The </a:t>
            </a:r>
            <a:r>
              <a:rPr lang="en-US" dirty="0"/>
              <a:t>metropolitan and </a:t>
            </a:r>
            <a:r>
              <a:rPr lang="en-US" dirty="0" err="1"/>
              <a:t>micropolitan</a:t>
            </a:r>
            <a:r>
              <a:rPr lang="en-US" dirty="0"/>
              <a:t> areas, or cities, were passed through the Google Maps API in order to acquire latitude and longitude for each city. </a:t>
            </a:r>
            <a:endParaRPr lang="en-US" dirty="0" smtClean="0"/>
          </a:p>
          <a:p>
            <a:r>
              <a:rPr lang="en-US" dirty="0" smtClean="0"/>
              <a:t>Once </a:t>
            </a:r>
            <a:r>
              <a:rPr lang="en-US" dirty="0"/>
              <a:t>this was done, the latitude and longitude coordinates were passed through the Foursquare API along with the categories IDs identified by the couple as significant</a:t>
            </a:r>
            <a:r>
              <a:rPr lang="en-US" dirty="0" smtClean="0"/>
              <a:t>.</a:t>
            </a:r>
            <a:endParaRPr lang="en-US" dirty="0"/>
          </a:p>
        </p:txBody>
      </p:sp>
    </p:spTree>
    <p:extLst>
      <p:ext uri="{BB962C8B-B14F-4D97-AF65-F5344CB8AC3E}">
        <p14:creationId xmlns:p14="http://schemas.microsoft.com/office/powerpoint/2010/main" val="115762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Delta: Results</a:t>
            </a:r>
            <a:endParaRPr lang="en-US" sz="3200" dirty="0"/>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dirty="0"/>
              <a:t>The resulting data shows 226 locations which are home to one or more amenities requested by the couple, and thus, are locations of interest to the couple. These locations have been organized to show the cities with the most amenities first. The top twenty-five locations are mapped below.</a:t>
            </a:r>
          </a:p>
          <a:p>
            <a:endParaRPr lang="en-US" dirty="0"/>
          </a:p>
        </p:txBody>
      </p:sp>
    </p:spTree>
    <p:extLst>
      <p:ext uri="{BB962C8B-B14F-4D97-AF65-F5344CB8AC3E}">
        <p14:creationId xmlns:p14="http://schemas.microsoft.com/office/powerpoint/2010/main" val="400603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body" sz="half" idx="2"/>
          </p:nvPr>
        </p:nvSpPr>
        <p:spPr bwMode="auto">
          <a:xfrm>
            <a:off x="1024467" y="3991700"/>
            <a:ext cx="240772"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t>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694" y="855518"/>
            <a:ext cx="7415761" cy="3965864"/>
          </a:xfrm>
          <a:prstGeom prst="rect">
            <a:avLst/>
          </a:prstGeom>
        </p:spPr>
      </p:pic>
    </p:spTree>
    <p:extLst>
      <p:ext uri="{BB962C8B-B14F-4D97-AF65-F5344CB8AC3E}">
        <p14:creationId xmlns:p14="http://schemas.microsoft.com/office/powerpoint/2010/main" val="287856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Epsilon: Discussion</a:t>
            </a:r>
            <a:endParaRPr lang="en-US" sz="3200" dirty="0"/>
          </a:p>
        </p:txBody>
      </p:sp>
      <p:sp>
        <p:nvSpPr>
          <p:cNvPr id="3" name="Content Placeholder 2"/>
          <p:cNvSpPr>
            <a:spLocks noGrp="1"/>
          </p:cNvSpPr>
          <p:nvPr>
            <p:ph idx="1"/>
          </p:nvPr>
        </p:nvSpPr>
        <p:spPr/>
        <p:txBody>
          <a:bodyPr/>
          <a:lstStyle/>
          <a:p>
            <a:pPr marL="0" indent="0">
              <a:buNone/>
            </a:pPr>
            <a:r>
              <a:rPr lang="en-US" dirty="0" smtClean="0"/>
              <a:t>The </a:t>
            </a:r>
            <a:r>
              <a:rPr lang="en-US" dirty="0"/>
              <a:t>data has been organized to include cities and towns with a population range of under 75,000 and with the amenities, of a grocery store, a library, a post office, a gym or outdoor recreation, and restaurants. The top twenty-five cities and towns which fall within this desirable range are shown below.</a:t>
            </a:r>
          </a:p>
          <a:p>
            <a:endParaRPr lang="en-US" dirty="0"/>
          </a:p>
        </p:txBody>
      </p:sp>
    </p:spTree>
    <p:extLst>
      <p:ext uri="{BB962C8B-B14F-4D97-AF65-F5344CB8AC3E}">
        <p14:creationId xmlns:p14="http://schemas.microsoft.com/office/powerpoint/2010/main" val="395986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6655"/>
              </p:ext>
            </p:extLst>
          </p:nvPr>
        </p:nvGraphicFramePr>
        <p:xfrm>
          <a:off x="1537853" y="265069"/>
          <a:ext cx="8260433" cy="5792277"/>
        </p:xfrm>
        <a:graphic>
          <a:graphicData uri="http://schemas.openxmlformats.org/drawingml/2006/table">
            <a:tbl>
              <a:tblPr firstRow="1" firstCol="1" bandRow="1">
                <a:tableStyleId>{5C22544A-7EE6-4342-B048-85BDC9FD1C3A}</a:tableStyleId>
              </a:tblPr>
              <a:tblGrid>
                <a:gridCol w="232551">
                  <a:extLst>
                    <a:ext uri="{9D8B030D-6E8A-4147-A177-3AD203B41FA5}">
                      <a16:colId xmlns:a16="http://schemas.microsoft.com/office/drawing/2014/main" val="1355176545"/>
                    </a:ext>
                  </a:extLst>
                </a:gridCol>
                <a:gridCol w="1251726">
                  <a:extLst>
                    <a:ext uri="{9D8B030D-6E8A-4147-A177-3AD203B41FA5}">
                      <a16:colId xmlns:a16="http://schemas.microsoft.com/office/drawing/2014/main" val="1834944275"/>
                    </a:ext>
                  </a:extLst>
                </a:gridCol>
                <a:gridCol w="429401">
                  <a:extLst>
                    <a:ext uri="{9D8B030D-6E8A-4147-A177-3AD203B41FA5}">
                      <a16:colId xmlns:a16="http://schemas.microsoft.com/office/drawing/2014/main" val="2752701640"/>
                    </a:ext>
                  </a:extLst>
                </a:gridCol>
                <a:gridCol w="777064">
                  <a:extLst>
                    <a:ext uri="{9D8B030D-6E8A-4147-A177-3AD203B41FA5}">
                      <a16:colId xmlns:a16="http://schemas.microsoft.com/office/drawing/2014/main" val="3273659036"/>
                    </a:ext>
                  </a:extLst>
                </a:gridCol>
                <a:gridCol w="912001">
                  <a:extLst>
                    <a:ext uri="{9D8B030D-6E8A-4147-A177-3AD203B41FA5}">
                      <a16:colId xmlns:a16="http://schemas.microsoft.com/office/drawing/2014/main" val="2250541532"/>
                    </a:ext>
                  </a:extLst>
                </a:gridCol>
                <a:gridCol w="2723339">
                  <a:extLst>
                    <a:ext uri="{9D8B030D-6E8A-4147-A177-3AD203B41FA5}">
                      <a16:colId xmlns:a16="http://schemas.microsoft.com/office/drawing/2014/main" val="3977149987"/>
                    </a:ext>
                  </a:extLst>
                </a:gridCol>
                <a:gridCol w="1934351">
                  <a:extLst>
                    <a:ext uri="{9D8B030D-6E8A-4147-A177-3AD203B41FA5}">
                      <a16:colId xmlns:a16="http://schemas.microsoft.com/office/drawing/2014/main" val="2217666720"/>
                    </a:ext>
                  </a:extLst>
                </a:gridCol>
              </a:tblGrid>
              <a:tr h="217215">
                <a:tc>
                  <a:txBody>
                    <a:bodyPr/>
                    <a:lstStyle/>
                    <a:p>
                      <a:pPr>
                        <a:lnSpc>
                          <a:spcPct val="107000"/>
                        </a:lnSpc>
                      </a:pPr>
                      <a:endParaRPr lang="en-US" sz="1200" dirty="0">
                        <a:effectLst/>
                        <a:latin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City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State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Latitude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Longitude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Venue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Category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581679181"/>
                  </a:ext>
                </a:extLst>
              </a:tr>
              <a:tr h="217215">
                <a:tc>
                  <a:txBody>
                    <a:bodyPr/>
                    <a:lstStyle/>
                    <a:p>
                      <a:pPr marL="0" marR="0">
                        <a:lnSpc>
                          <a:spcPct val="107000"/>
                        </a:lnSpc>
                        <a:spcBef>
                          <a:spcPts val="0"/>
                        </a:spcBef>
                        <a:spcAft>
                          <a:spcPts val="0"/>
                        </a:spcAft>
                      </a:pPr>
                      <a:r>
                        <a:rPr lang="en-US" sz="1200" dirty="0">
                          <a:effectLst/>
                        </a:rPr>
                        <a:t>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Ada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OK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34.774531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-96.678345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House of Health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Food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3258559463"/>
                  </a:ext>
                </a:extLst>
              </a:tr>
              <a:tr h="217215">
                <a:tc>
                  <a:txBody>
                    <a:bodyPr/>
                    <a:lstStyle/>
                    <a:p>
                      <a:pPr marL="0" marR="0">
                        <a:lnSpc>
                          <a:spcPct val="107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Alamogordo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NM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32.899532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-105.960265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Roswell Baking Co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2065913291"/>
                  </a:ext>
                </a:extLst>
              </a:tr>
              <a:tr h="217215">
                <a:tc>
                  <a:txBody>
                    <a:bodyPr/>
                    <a:lstStyle/>
                    <a:p>
                      <a:pPr marL="0" marR="0">
                        <a:lnSpc>
                          <a:spcPct val="107000"/>
                        </a:lnSpc>
                        <a:spcBef>
                          <a:spcPts val="0"/>
                        </a:spcBef>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Americus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32.072386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-84.232688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Terri's Market and Eatery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Food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1835668867"/>
                  </a:ext>
                </a:extLst>
              </a:tr>
              <a:tr h="217215">
                <a:tc>
                  <a:txBody>
                    <a:bodyPr/>
                    <a:lstStyle/>
                    <a:p>
                      <a:pPr marL="0" marR="0">
                        <a:lnSpc>
                          <a:spcPct val="107000"/>
                        </a:lnSpc>
                        <a:spcBef>
                          <a:spcPts val="0"/>
                        </a:spcBef>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Americus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32.072386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-84.232688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J J's Wings &amp; Things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Burger Joint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2609904327"/>
                  </a:ext>
                </a:extLst>
              </a:tr>
              <a:tr h="217215">
                <a:tc>
                  <a:txBody>
                    <a:bodyPr/>
                    <a:lstStyle/>
                    <a:p>
                      <a:pPr marL="0" marR="0">
                        <a:lnSpc>
                          <a:spcPct val="107000"/>
                        </a:lnSpc>
                        <a:spcBef>
                          <a:spcPts val="0"/>
                        </a:spcBef>
                        <a:spcAft>
                          <a:spcPts val="0"/>
                        </a:spcAft>
                      </a:pPr>
                      <a:r>
                        <a:rPr lang="en-US" sz="1200" dirty="0">
                          <a:effectLst/>
                        </a:rPr>
                        <a:t>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Amsterdam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NY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42.937745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-74.190356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Riverside Pizza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Pizza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491636397"/>
                  </a:ext>
                </a:extLst>
              </a:tr>
              <a:tr h="217215">
                <a:tc>
                  <a:txBody>
                    <a:bodyPr/>
                    <a:lstStyle/>
                    <a:p>
                      <a:pPr marL="0" marR="0">
                        <a:lnSpc>
                          <a:spcPct val="107000"/>
                        </a:lnSpc>
                        <a:spcBef>
                          <a:spcPts val="0"/>
                        </a:spcBef>
                        <a:spcAft>
                          <a:spcPts val="0"/>
                        </a:spcAft>
                      </a:pPr>
                      <a:r>
                        <a:rPr lang="en-US" sz="1200" dirty="0">
                          <a:effectLst/>
                        </a:rPr>
                        <a:t>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Astoria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46.187884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-123.831253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Midpoint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BBQ Joint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2126167127"/>
                  </a:ext>
                </a:extLst>
              </a:tr>
              <a:tr h="217215">
                <a:tc>
                  <a:txBody>
                    <a:bodyPr/>
                    <a:lstStyle/>
                    <a:p>
                      <a:pPr marL="0" marR="0">
                        <a:lnSpc>
                          <a:spcPct val="107000"/>
                        </a:lnSpc>
                        <a:spcBef>
                          <a:spcPts val="0"/>
                        </a:spcBef>
                        <a:spcAft>
                          <a:spcPts val="0"/>
                        </a:spcAft>
                      </a:pPr>
                      <a:r>
                        <a:rPr lang="en-US" sz="1200" dirty="0">
                          <a:effectLst/>
                        </a:rPr>
                        <a:t>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Astoria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46.187884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-123.831253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Yufka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Burrito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830675373"/>
                  </a:ext>
                </a:extLst>
              </a:tr>
              <a:tr h="207456">
                <a:tc>
                  <a:txBody>
                    <a:bodyPr/>
                    <a:lstStyle/>
                    <a:p>
                      <a:pPr marL="0" marR="0">
                        <a:lnSpc>
                          <a:spcPct val="107000"/>
                        </a:lnSpc>
                        <a:spcBef>
                          <a:spcPts val="0"/>
                        </a:spcBef>
                        <a:spcAft>
                          <a:spcPts val="0"/>
                        </a:spcAft>
                      </a:pPr>
                      <a:r>
                        <a:rPr lang="en-US" sz="1200" dirty="0">
                          <a:effectLst/>
                        </a:rPr>
                        <a:t>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Astoria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46.187884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-123.831253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err="1">
                          <a:effectLst/>
                        </a:rPr>
                        <a:t>Warteg</a:t>
                      </a:r>
                      <a:r>
                        <a:rPr lang="en-US" sz="1200" dirty="0">
                          <a:effectLst/>
                        </a:rPr>
                        <a:t> </a:t>
                      </a:r>
                      <a:r>
                        <a:rPr lang="en-US" sz="1200" dirty="0" err="1">
                          <a:effectLst/>
                        </a:rPr>
                        <a:t>Niki</a:t>
                      </a:r>
                      <a:r>
                        <a:rPr lang="en-US" sz="1200" dirty="0">
                          <a:effectLst/>
                        </a:rPr>
                        <a:t> II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Indonesian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2994479643"/>
                  </a:ext>
                </a:extLst>
              </a:tr>
              <a:tr h="217215">
                <a:tc>
                  <a:txBody>
                    <a:bodyPr/>
                    <a:lstStyle/>
                    <a:p>
                      <a:pPr marL="0" marR="0">
                        <a:lnSpc>
                          <a:spcPct val="107000"/>
                        </a:lnSpc>
                        <a:spcBef>
                          <a:spcPts val="0"/>
                        </a:spcBef>
                        <a:spcAft>
                          <a:spcPts val="0"/>
                        </a:spcAft>
                      </a:pPr>
                      <a:r>
                        <a:rPr lang="en-US" sz="1200" dirty="0">
                          <a:effectLst/>
                        </a:rPr>
                        <a:t>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Athens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TN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35.442851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-84.592990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Dairy Barn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Ice Cream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1748923324"/>
                  </a:ext>
                </a:extLst>
              </a:tr>
              <a:tr h="207456">
                <a:tc>
                  <a:txBody>
                    <a:bodyPr/>
                    <a:lstStyle/>
                    <a:p>
                      <a:pPr marL="0" marR="0">
                        <a:lnSpc>
                          <a:spcPct val="107000"/>
                        </a:lnSpc>
                        <a:spcBef>
                          <a:spcPts val="0"/>
                        </a:spcBef>
                        <a:spcAft>
                          <a:spcPts val="0"/>
                        </a:spcAft>
                      </a:pPr>
                      <a:r>
                        <a:rPr lang="en-US" sz="1200">
                          <a:effectLst/>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Auburn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41.366994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-85.058858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Spencerville Easter Star Donut Stand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Donut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855031958"/>
                  </a:ext>
                </a:extLst>
              </a:tr>
              <a:tr h="207456">
                <a:tc>
                  <a:txBody>
                    <a:bodyPr/>
                    <a:lstStyle/>
                    <a:p>
                      <a:pPr marL="0" marR="0">
                        <a:lnSpc>
                          <a:spcPct val="107000"/>
                        </a:lnSpc>
                        <a:spcBef>
                          <a:spcPts val="0"/>
                        </a:spcBef>
                        <a:spcAft>
                          <a:spcPts val="0"/>
                        </a:spcAft>
                      </a:pPr>
                      <a:r>
                        <a:rPr lang="en-US" sz="1200" dirty="0">
                          <a:effectLst/>
                        </a:rPr>
                        <a:t>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Decatur County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30.903800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-84.575470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Makan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Asian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3310764477"/>
                  </a:ext>
                </a:extLst>
              </a:tr>
              <a:tr h="215713">
                <a:tc>
                  <a:txBody>
                    <a:bodyPr/>
                    <a:lstStyle/>
                    <a:p>
                      <a:pPr marL="0" marR="0">
                        <a:lnSpc>
                          <a:spcPct val="107000"/>
                        </a:lnSpc>
                        <a:spcBef>
                          <a:spcPts val="0"/>
                        </a:spcBef>
                        <a:spcAft>
                          <a:spcPts val="0"/>
                        </a:spcAft>
                      </a:pPr>
                      <a:r>
                        <a:rPr lang="en-US" sz="1200">
                          <a:effectLst/>
                        </a:rPr>
                        <a:t>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Bainbridge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30.903800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-84.575470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Yuki Express Japanese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Japanese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2196379405"/>
                  </a:ext>
                </a:extLst>
              </a:tr>
              <a:tr h="217215">
                <a:tc>
                  <a:txBody>
                    <a:bodyPr/>
                    <a:lstStyle/>
                    <a:p>
                      <a:pPr marL="0" marR="0">
                        <a:lnSpc>
                          <a:spcPct val="107000"/>
                        </a:lnSpc>
                        <a:spcBef>
                          <a:spcPts val="0"/>
                        </a:spcBef>
                        <a:spcAft>
                          <a:spcPts val="0"/>
                        </a:spcAft>
                      </a:pPr>
                      <a:r>
                        <a:rPr lang="en-US" sz="1200">
                          <a:effectLst/>
                        </a:rPr>
                        <a:t>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Decatur County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30.903800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-84.575470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Southern Sweets 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Bakery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60942007"/>
                  </a:ext>
                </a:extLst>
              </a:tr>
              <a:tr h="217215">
                <a:tc>
                  <a:txBody>
                    <a:bodyPr/>
                    <a:lstStyle/>
                    <a:p>
                      <a:pPr marL="0" marR="0">
                        <a:lnSpc>
                          <a:spcPct val="107000"/>
                        </a:lnSpc>
                        <a:spcBef>
                          <a:spcPts val="0"/>
                        </a:spcBef>
                        <a:spcAft>
                          <a:spcPts val="0"/>
                        </a:spcAft>
                      </a:pPr>
                      <a:r>
                        <a:rPr lang="en-US" sz="1200">
                          <a:effectLst/>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Decatur County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30.903800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-84.575470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Perhaps A Wrap?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Food Truck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3726105912"/>
                  </a:ext>
                </a:extLst>
              </a:tr>
              <a:tr h="207456">
                <a:tc>
                  <a:txBody>
                    <a:bodyPr/>
                    <a:lstStyle/>
                    <a:p>
                      <a:pPr marL="0" marR="0">
                        <a:lnSpc>
                          <a:spcPct val="107000"/>
                        </a:lnSpc>
                        <a:spcBef>
                          <a:spcPts val="0"/>
                        </a:spcBef>
                        <a:spcAft>
                          <a:spcPts val="0"/>
                        </a:spcAft>
                      </a:pPr>
                      <a:r>
                        <a:rPr lang="en-US" sz="1200">
                          <a:effectLst/>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Bardstown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KY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37.809228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-85.466902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Harrison-Smith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Comfort Food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2149801321"/>
                  </a:ext>
                </a:extLst>
              </a:tr>
              <a:tr h="217215">
                <a:tc>
                  <a:txBody>
                    <a:bodyPr/>
                    <a:lstStyle/>
                    <a:p>
                      <a:pPr marL="0" marR="0">
                        <a:lnSpc>
                          <a:spcPct val="107000"/>
                        </a:lnSpc>
                        <a:spcBef>
                          <a:spcPts val="0"/>
                        </a:spcBef>
                        <a:spcAft>
                          <a:spcPts val="0"/>
                        </a:spcAft>
                      </a:pPr>
                      <a:r>
                        <a:rPr lang="en-US" sz="1200">
                          <a:effectLst/>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Barre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VT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44.197006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-72.502049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Green Mountain Mini Baked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Donut Shop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575067905"/>
                  </a:ext>
                </a:extLst>
              </a:tr>
              <a:tr h="217215">
                <a:tc>
                  <a:txBody>
                    <a:bodyPr/>
                    <a:lstStyle/>
                    <a:p>
                      <a:pPr marL="0" marR="0">
                        <a:lnSpc>
                          <a:spcPct val="107000"/>
                        </a:lnSpc>
                        <a:spcBef>
                          <a:spcPts val="0"/>
                        </a:spcBef>
                        <a:spcAft>
                          <a:spcPts val="0"/>
                        </a:spcAft>
                      </a:pPr>
                      <a:r>
                        <a:rPr lang="en-US" sz="1200">
                          <a:effectLst/>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Batesville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Subway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Sandwich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1302728057"/>
                  </a:ext>
                </a:extLst>
              </a:tr>
              <a:tr h="217215">
                <a:tc>
                  <a:txBody>
                    <a:bodyPr/>
                    <a:lstStyle/>
                    <a:p>
                      <a:pPr marL="0" marR="0">
                        <a:lnSpc>
                          <a:spcPct val="107000"/>
                        </a:lnSpc>
                        <a:spcBef>
                          <a:spcPts val="0"/>
                        </a:spcBef>
                        <a:spcAft>
                          <a:spcPts val="0"/>
                        </a:spcAft>
                      </a:pPr>
                      <a:r>
                        <a:rPr lang="en-US" sz="1200">
                          <a:effectLst/>
                        </a:rPr>
                        <a:t>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Batesville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Subway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Sandwich Place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3001428928"/>
                  </a:ext>
                </a:extLst>
              </a:tr>
              <a:tr h="217215">
                <a:tc>
                  <a:txBody>
                    <a:bodyPr/>
                    <a:lstStyle/>
                    <a:p>
                      <a:pPr marL="0" marR="0">
                        <a:lnSpc>
                          <a:spcPct val="107000"/>
                        </a:lnSpc>
                        <a:spcBef>
                          <a:spcPts val="0"/>
                        </a:spcBef>
                        <a:spcAft>
                          <a:spcPts val="0"/>
                        </a:spcAft>
                      </a:pPr>
                      <a:r>
                        <a:rPr lang="en-US" sz="1200">
                          <a:effectLst/>
                        </a:rPr>
                        <a:t>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Batesville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Fat </a:t>
                      </a:r>
                      <a:r>
                        <a:rPr lang="en-US" sz="1200" dirty="0" err="1">
                          <a:effectLst/>
                        </a:rPr>
                        <a:t>Jax</a:t>
                      </a:r>
                      <a:r>
                        <a:rPr lang="en-US" sz="1200" dirty="0">
                          <a:effectLst/>
                        </a:rPr>
                        <a:t> Catering and Carry Out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Food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1711210160"/>
                  </a:ext>
                </a:extLst>
              </a:tr>
              <a:tr h="217215">
                <a:tc>
                  <a:txBody>
                    <a:bodyPr/>
                    <a:lstStyle/>
                    <a:p>
                      <a:pPr marL="0" marR="0">
                        <a:lnSpc>
                          <a:spcPct val="107000"/>
                        </a:lnSpc>
                        <a:spcBef>
                          <a:spcPts val="0"/>
                        </a:spcBef>
                        <a:spcAft>
                          <a:spcPts val="0"/>
                        </a:spcAft>
                      </a:pPr>
                      <a:r>
                        <a:rPr lang="en-US" sz="1200">
                          <a:effectLst/>
                        </a:rPr>
                        <a:t>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Batesville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Morningside Coffee House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Food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3072261526"/>
                  </a:ext>
                </a:extLst>
              </a:tr>
              <a:tr h="217215">
                <a:tc>
                  <a:txBody>
                    <a:bodyPr/>
                    <a:lstStyle/>
                    <a:p>
                      <a:pPr marL="0" marR="0">
                        <a:lnSpc>
                          <a:spcPct val="107000"/>
                        </a:lnSpc>
                        <a:spcBef>
                          <a:spcPts val="0"/>
                        </a:spcBef>
                        <a:spcAft>
                          <a:spcPts val="0"/>
                        </a:spcAft>
                      </a:pPr>
                      <a:r>
                        <a:rPr lang="en-US" sz="1200">
                          <a:effectLst/>
                        </a:rPr>
                        <a:t>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Batesville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AR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35.769799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-91.640972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Sabor Latino</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Food Truck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2699359051"/>
                  </a:ext>
                </a:extLst>
              </a:tr>
              <a:tr h="207456">
                <a:tc>
                  <a:txBody>
                    <a:bodyPr/>
                    <a:lstStyle/>
                    <a:p>
                      <a:pPr marL="0" marR="0">
                        <a:lnSpc>
                          <a:spcPct val="107000"/>
                        </a:lnSpc>
                        <a:spcBef>
                          <a:spcPts val="0"/>
                        </a:spcBef>
                        <a:spcAft>
                          <a:spcPts val="0"/>
                        </a:spcAft>
                      </a:pPr>
                      <a:r>
                        <a:rPr lang="en-US" sz="1200" dirty="0">
                          <a:effectLst/>
                        </a:rPr>
                        <a:t>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Bay City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TX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28.982757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-95.969402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Marias Mexican Restaurant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Mexican Restaurant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2050564471"/>
                  </a:ext>
                </a:extLst>
              </a:tr>
              <a:tr h="245202">
                <a:tc>
                  <a:txBody>
                    <a:bodyPr/>
                    <a:lstStyle/>
                    <a:p>
                      <a:pPr marL="0" marR="0">
                        <a:lnSpc>
                          <a:spcPct val="107000"/>
                        </a:lnSpc>
                        <a:spcBef>
                          <a:spcPts val="0"/>
                        </a:spcBef>
                        <a:spcAft>
                          <a:spcPts val="0"/>
                        </a:spcAft>
                      </a:pPr>
                      <a:r>
                        <a:rPr lang="en-US" sz="1200" dirty="0">
                          <a:effectLst/>
                        </a:rPr>
                        <a:t>22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Bedford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38.861162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-86.487215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Country Barn Cafe (early bird)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American Restaurant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982057628"/>
                  </a:ext>
                </a:extLst>
              </a:tr>
              <a:tr h="207456">
                <a:tc>
                  <a:txBody>
                    <a:bodyPr/>
                    <a:lstStyle/>
                    <a:p>
                      <a:pPr marL="0" marR="0">
                        <a:lnSpc>
                          <a:spcPct val="107000"/>
                        </a:lnSpc>
                        <a:spcBef>
                          <a:spcPts val="0"/>
                        </a:spcBef>
                        <a:spcAft>
                          <a:spcPts val="0"/>
                        </a:spcAft>
                      </a:pPr>
                      <a:r>
                        <a:rPr lang="en-US" sz="1200" dirty="0">
                          <a:effectLst/>
                        </a:rPr>
                        <a:t>23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Bedford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38.861162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-86.487215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El Nacho Del Burrito Mexican Grill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Burrito Place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3139781781"/>
                  </a:ext>
                </a:extLst>
              </a:tr>
              <a:tr h="127848">
                <a:tc>
                  <a:txBody>
                    <a:bodyPr/>
                    <a:lstStyle/>
                    <a:p>
                      <a:pPr marL="0" marR="0">
                        <a:lnSpc>
                          <a:spcPct val="107000"/>
                        </a:lnSpc>
                        <a:spcBef>
                          <a:spcPts val="0"/>
                        </a:spcBef>
                        <a:spcAft>
                          <a:spcPts val="0"/>
                        </a:spcAft>
                      </a:pPr>
                      <a:r>
                        <a:rPr lang="en-US" sz="1200" dirty="0">
                          <a:effectLst/>
                        </a:rPr>
                        <a:t>24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Bedford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IN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38.861162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-86.487215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a:effectLst/>
                        </a:rPr>
                        <a:t>Long John Silver's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tc>
                  <a:txBody>
                    <a:bodyPr/>
                    <a:lstStyle/>
                    <a:p>
                      <a:pPr marL="0" marR="0">
                        <a:lnSpc>
                          <a:spcPct val="107000"/>
                        </a:lnSpc>
                        <a:spcBef>
                          <a:spcPts val="0"/>
                        </a:spcBef>
                        <a:spcAft>
                          <a:spcPts val="0"/>
                        </a:spcAft>
                      </a:pPr>
                      <a:r>
                        <a:rPr lang="en-US" sz="1200" dirty="0">
                          <a:effectLst/>
                        </a:rPr>
                        <a:t>Seafood Restaurant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3088" marR="13088" marT="13088" marB="13088" anchor="ctr"/>
                </a:tc>
                <a:extLst>
                  <a:ext uri="{0D108BD9-81ED-4DB2-BD59-A6C34878D82A}">
                    <a16:rowId xmlns:a16="http://schemas.microsoft.com/office/drawing/2014/main" val="2874906953"/>
                  </a:ext>
                </a:extLst>
              </a:tr>
            </a:tbl>
          </a:graphicData>
        </a:graphic>
      </p:graphicFrame>
      <p:sp>
        <p:nvSpPr>
          <p:cNvPr id="5" name="Rectangle 1"/>
          <p:cNvSpPr>
            <a:spLocks noGrp="1" noChangeArrowheads="1"/>
          </p:cNvSpPr>
          <p:nvPr>
            <p:ph type="body" sz="half" idx="2"/>
          </p:nvPr>
        </p:nvSpPr>
        <p:spPr bwMode="auto">
          <a:xfrm>
            <a:off x="1024467" y="3991700"/>
            <a:ext cx="240772"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dirty="0" smtClean="0"/>
              <a:t> </a:t>
            </a:r>
            <a:endParaRPr lang="en-US" dirty="0"/>
          </a:p>
        </p:txBody>
      </p:sp>
    </p:spTree>
    <p:extLst>
      <p:ext uri="{BB962C8B-B14F-4D97-AF65-F5344CB8AC3E}">
        <p14:creationId xmlns:p14="http://schemas.microsoft.com/office/powerpoint/2010/main" val="114807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Section Zeta: Conclusion</a:t>
            </a:r>
          </a:p>
        </p:txBody>
      </p:sp>
      <p:sp>
        <p:nvSpPr>
          <p:cNvPr id="3" name="Content Placeholder 2"/>
          <p:cNvSpPr>
            <a:spLocks noGrp="1"/>
          </p:cNvSpPr>
          <p:nvPr>
            <p:ph idx="1"/>
          </p:nvPr>
        </p:nvSpPr>
        <p:spPr/>
        <p:txBody>
          <a:bodyPr/>
          <a:lstStyle/>
          <a:p>
            <a:pPr marL="0" indent="0">
              <a:buNone/>
            </a:pPr>
            <a:r>
              <a:rPr lang="en-US" dirty="0" smtClean="0"/>
              <a:t>In </a:t>
            </a:r>
            <a:r>
              <a:rPr lang="en-US" dirty="0"/>
              <a:t>conclusion, the couple has several options for relocation, which addresses their needs.  They should be able to find a new place to live. I wish them the best.</a:t>
            </a:r>
          </a:p>
          <a:p>
            <a:endParaRPr lang="en-US" dirty="0"/>
          </a:p>
        </p:txBody>
      </p:sp>
    </p:spTree>
    <p:extLst>
      <p:ext uri="{BB962C8B-B14F-4D97-AF65-F5344CB8AC3E}">
        <p14:creationId xmlns:p14="http://schemas.microsoft.com/office/powerpoint/2010/main" val="384615303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39</TotalTime>
  <Words>775</Words>
  <Application>Microsoft Office PowerPoint</Application>
  <PresentationFormat>Widescreen</PresentationFormat>
  <Paragraphs>214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Times New Roman</vt:lpstr>
      <vt:lpstr>Vapor Trail</vt:lpstr>
      <vt:lpstr>COURSERA CAPSTONE PROJECT</vt:lpstr>
      <vt:lpstr>Section Alpha: Introduction</vt:lpstr>
      <vt:lpstr>Section Beta: Data</vt:lpstr>
      <vt:lpstr>Section Gamma: Methodology</vt:lpstr>
      <vt:lpstr>Section Delta: Results</vt:lpstr>
      <vt:lpstr>PowerPoint Presentation</vt:lpstr>
      <vt:lpstr>Section Epsilon: Discussion</vt:lpstr>
      <vt:lpstr>PowerPoint Presentation</vt:lpstr>
      <vt:lpstr>Section Zeta: Conclusion</vt:lpstr>
      <vt:lpstr>Additional Information, including code, can be found via the following link. </vt:lpstr>
    </vt:vector>
  </TitlesOfParts>
  <Company>Blinn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Yvette Janecek</dc:creator>
  <cp:lastModifiedBy>Yvette Janecek</cp:lastModifiedBy>
  <cp:revision>5</cp:revision>
  <dcterms:created xsi:type="dcterms:W3CDTF">2019-11-08T19:15:31Z</dcterms:created>
  <dcterms:modified xsi:type="dcterms:W3CDTF">2019-11-13T17:43:00Z</dcterms:modified>
</cp:coreProperties>
</file>