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8"/>
  </p:notesMasterIdLst>
  <p:sldIdLst>
    <p:sldId id="256" r:id="rId2"/>
    <p:sldId id="257" r:id="rId3"/>
    <p:sldId id="265" r:id="rId4"/>
    <p:sldId id="267" r:id="rId5"/>
    <p:sldId id="270" r:id="rId6"/>
    <p:sldId id="276" r:id="rId7"/>
    <p:sldId id="266" r:id="rId8"/>
    <p:sldId id="277" r:id="rId9"/>
    <p:sldId id="269" r:id="rId10"/>
    <p:sldId id="261" r:id="rId11"/>
    <p:sldId id="272" r:id="rId12"/>
    <p:sldId id="273" r:id="rId13"/>
    <p:sldId id="274" r:id="rId14"/>
    <p:sldId id="275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3822"/>
  </p:normalViewPr>
  <p:slideViewPr>
    <p:cSldViewPr snapToGrid="0" snapToObjects="1">
      <p:cViewPr varScale="1">
        <p:scale>
          <a:sx n="68" d="100"/>
          <a:sy n="68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D6D70-AAAE-E048-B822-FE152CC2D23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1806-BDF7-6A4E-A499-4505F4CA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55F1-B9E4-654B-A3F1-CADB97432CD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D43882-E4BD-5F4D-ABF0-DF98C3E3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Applied Analytics in Biodiversity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Yvette Yi Yuan</a:t>
            </a:r>
          </a:p>
          <a:p>
            <a:r>
              <a:rPr lang="en-US" dirty="0" smtClean="0"/>
              <a:t>Introduction to Data Analysis Capstone @ </a:t>
            </a:r>
            <a:r>
              <a:rPr lang="en-US" dirty="0" err="1" smtClean="0"/>
              <a:t>CodeAcademy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29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 examining </a:t>
            </a:r>
            <a:r>
              <a:rPr lang="en-US" dirty="0" err="1"/>
              <a:t>observations.csv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</a:t>
            </a:r>
            <a:r>
              <a:rPr lang="en-US" b="1" dirty="0"/>
              <a:t> </a:t>
            </a:r>
            <a:r>
              <a:rPr lang="en-US" b="1" dirty="0" err="1" smtClean="0"/>
              <a:t>observations.csv</a:t>
            </a:r>
            <a:r>
              <a:rPr lang="en-US" dirty="0" smtClean="0"/>
              <a:t> </a:t>
            </a:r>
            <a:r>
              <a:rPr lang="en-US" dirty="0"/>
              <a:t>is a Data Frame that contains the following </a:t>
            </a:r>
            <a:r>
              <a:rPr lang="en-US" b="1" i="1" dirty="0" smtClean="0"/>
              <a:t>objects</a:t>
            </a:r>
          </a:p>
          <a:p>
            <a:pPr lvl="1"/>
            <a:r>
              <a:rPr lang="en-US" b="1" dirty="0" smtClean="0"/>
              <a:t>Scientific name of each species</a:t>
            </a:r>
          </a:p>
          <a:p>
            <a:pPr lvl="1"/>
            <a:r>
              <a:rPr lang="en-US" b="1" dirty="0" smtClean="0"/>
              <a:t>Park name where the animal was observed</a:t>
            </a:r>
          </a:p>
          <a:p>
            <a:pPr lvl="1"/>
            <a:r>
              <a:rPr lang="en-US" b="1" dirty="0" smtClean="0"/>
              <a:t>Sum of observations of the species</a:t>
            </a:r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8" y="3708400"/>
            <a:ext cx="843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 tracking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Scientists express an interest in tracking sheep, so let’s first look </a:t>
            </a:r>
            <a:r>
              <a:rPr lang="en-US" dirty="0"/>
              <a:t>for </a:t>
            </a:r>
            <a:r>
              <a:rPr lang="en-US" b="1" dirty="0"/>
              <a:t>any names that refer to </a:t>
            </a:r>
            <a:r>
              <a:rPr lang="en-US" b="1" dirty="0" smtClean="0"/>
              <a:t>sheep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8950"/>
            <a:ext cx="12192000" cy="16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</a:t>
            </a:r>
            <a:r>
              <a:rPr lang="en-US" dirty="0"/>
              <a:t>tracking sheep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064"/>
            <a:ext cx="8596668" cy="3880773"/>
          </a:xfrm>
        </p:spPr>
        <p:txBody>
          <a:bodyPr/>
          <a:lstStyle/>
          <a:p>
            <a:r>
              <a:rPr lang="en-US" dirty="0" smtClean="0"/>
              <a:t>We have </a:t>
            </a:r>
            <a:r>
              <a:rPr lang="en-US" dirty="0"/>
              <a:t>determined what species in </a:t>
            </a:r>
            <a:r>
              <a:rPr lang="en-US" dirty="0" smtClean="0"/>
              <a:t>species are </a:t>
            </a:r>
            <a:r>
              <a:rPr lang="en-US" dirty="0"/>
              <a:t>sheep, </a:t>
            </a:r>
            <a:r>
              <a:rPr lang="en-US" dirty="0" smtClean="0"/>
              <a:t>now we need </a:t>
            </a:r>
            <a:r>
              <a:rPr lang="en-US" dirty="0"/>
              <a:t>to determine </a:t>
            </a:r>
            <a:r>
              <a:rPr lang="en-US" b="1" dirty="0"/>
              <a:t>where these sheep are </a:t>
            </a:r>
            <a:r>
              <a:rPr lang="en-US" b="1" dirty="0" smtClean="0"/>
              <a:t>locating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want know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total sheep sightings </a:t>
            </a:r>
            <a:r>
              <a:rPr lang="en-US" dirty="0" smtClean="0"/>
              <a:t>were </a:t>
            </a:r>
            <a:r>
              <a:rPr lang="en-US" dirty="0"/>
              <a:t>made </a:t>
            </a:r>
            <a:r>
              <a:rPr lang="en-US" b="1" dirty="0"/>
              <a:t>at each national </a:t>
            </a:r>
            <a:r>
              <a:rPr lang="en-US" b="1" dirty="0" smtClean="0"/>
              <a:t>park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3395"/>
            <a:ext cx="12192000" cy="1818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52" y="4921363"/>
            <a:ext cx="4657898" cy="19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Observation-tracking sheep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 would be helpful to visualize this data, </a:t>
            </a:r>
            <a:r>
              <a:rPr lang="en-US" dirty="0" smtClean="0"/>
              <a:t>again, best </a:t>
            </a:r>
            <a:r>
              <a:rPr lang="en-US" dirty="0"/>
              <a:t>in a bar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621425"/>
            <a:ext cx="8140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0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 Reducing Foot </a:t>
            </a:r>
            <a:r>
              <a:rPr lang="en-US" dirty="0"/>
              <a:t>and </a:t>
            </a:r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Scientists have been running </a:t>
            </a:r>
            <a:r>
              <a:rPr lang="en-US" dirty="0"/>
              <a:t>a program to reduce the rate of foot and mouth disease at that park.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want to test whether or not this program is working.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want to be able to </a:t>
            </a:r>
            <a:r>
              <a:rPr lang="en-US" b="1" dirty="0"/>
              <a:t>detect reductions of at least 5 percentage points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only information that the scientists currently have is that last year it was recorded that </a:t>
            </a:r>
            <a:r>
              <a:rPr lang="en-US" b="1" dirty="0"/>
              <a:t>15% of sheep at Bryce National Park have foot and mouth disease</a:t>
            </a:r>
            <a:r>
              <a:rPr lang="en-US" dirty="0"/>
              <a:t>. </a:t>
            </a:r>
          </a:p>
          <a:p>
            <a:r>
              <a:rPr lang="en-US" dirty="0" smtClean="0"/>
              <a:t>Let’s calculate </a:t>
            </a:r>
            <a:r>
              <a:rPr lang="en-US" dirty="0"/>
              <a:t>the number of sheep that </a:t>
            </a:r>
            <a:r>
              <a:rPr lang="en-US" dirty="0" smtClean="0"/>
              <a:t>scientists would </a:t>
            </a:r>
            <a:r>
              <a:rPr lang="en-US" dirty="0"/>
              <a:t>need to observe from each park to make sure their foot and mouth percentages are significant. </a:t>
            </a:r>
            <a:endParaRPr lang="en-US" dirty="0" smtClean="0"/>
          </a:p>
          <a:p>
            <a:r>
              <a:rPr lang="en-US" dirty="0" smtClean="0"/>
              <a:t>We are using </a:t>
            </a:r>
            <a:r>
              <a:rPr lang="en-US" dirty="0"/>
              <a:t>the default </a:t>
            </a:r>
            <a:r>
              <a:rPr lang="en-US" b="1" dirty="0"/>
              <a:t>level of significance </a:t>
            </a:r>
            <a:r>
              <a:rPr lang="en-US" b="1" dirty="0" smtClean="0"/>
              <a:t>90%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 Reducing Foot </a:t>
            </a:r>
            <a:r>
              <a:rPr lang="en-US" dirty="0"/>
              <a:t>and </a:t>
            </a:r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will need to </a:t>
            </a:r>
            <a:r>
              <a:rPr lang="en-US" dirty="0"/>
              <a:t>detect reductions of at least 5 percentage </a:t>
            </a:r>
            <a:r>
              <a:rPr lang="en-US" dirty="0" smtClean="0"/>
              <a:t>points, the </a:t>
            </a:r>
            <a:r>
              <a:rPr lang="en-US" b="1" dirty="0" smtClean="0"/>
              <a:t>minimum detectable effect would be 5/15 * 100% which is </a:t>
            </a:r>
            <a:r>
              <a:rPr lang="en-US" b="1" dirty="0" err="1" smtClean="0"/>
              <a:t>aroung</a:t>
            </a:r>
            <a:r>
              <a:rPr lang="en-US" b="1" dirty="0" smtClean="0"/>
              <a:t> 33.3%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01301"/>
            <a:ext cx="4648200" cy="35179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481144" y="5725100"/>
            <a:ext cx="1454739" cy="632524"/>
          </a:xfrm>
          <a:custGeom>
            <a:avLst/>
            <a:gdLst>
              <a:gd name="connsiteX0" fmla="*/ 176706 w 1454739"/>
              <a:gd name="connsiteY0" fmla="*/ 61024 h 632524"/>
              <a:gd name="connsiteX1" fmla="*/ 310056 w 1454739"/>
              <a:gd name="connsiteY1" fmla="*/ 80074 h 632524"/>
              <a:gd name="connsiteX2" fmla="*/ 481506 w 1454739"/>
              <a:gd name="connsiteY2" fmla="*/ 61024 h 632524"/>
              <a:gd name="connsiteX3" fmla="*/ 767256 w 1454739"/>
              <a:gd name="connsiteY3" fmla="*/ 22924 h 632524"/>
              <a:gd name="connsiteX4" fmla="*/ 1243506 w 1454739"/>
              <a:gd name="connsiteY4" fmla="*/ 41974 h 632524"/>
              <a:gd name="connsiteX5" fmla="*/ 1300656 w 1454739"/>
              <a:gd name="connsiteY5" fmla="*/ 61024 h 632524"/>
              <a:gd name="connsiteX6" fmla="*/ 1357806 w 1454739"/>
              <a:gd name="connsiteY6" fmla="*/ 118174 h 632524"/>
              <a:gd name="connsiteX7" fmla="*/ 1414956 w 1454739"/>
              <a:gd name="connsiteY7" fmla="*/ 156274 h 632524"/>
              <a:gd name="connsiteX8" fmla="*/ 1453056 w 1454739"/>
              <a:gd name="connsiteY8" fmla="*/ 270574 h 632524"/>
              <a:gd name="connsiteX9" fmla="*/ 1434006 w 1454739"/>
              <a:gd name="connsiteY9" fmla="*/ 346774 h 632524"/>
              <a:gd name="connsiteX10" fmla="*/ 1376856 w 1454739"/>
              <a:gd name="connsiteY10" fmla="*/ 384874 h 632524"/>
              <a:gd name="connsiteX11" fmla="*/ 1205406 w 1454739"/>
              <a:gd name="connsiteY11" fmla="*/ 499174 h 632524"/>
              <a:gd name="connsiteX12" fmla="*/ 1129206 w 1454739"/>
              <a:gd name="connsiteY12" fmla="*/ 537274 h 632524"/>
              <a:gd name="connsiteX13" fmla="*/ 1072056 w 1454739"/>
              <a:gd name="connsiteY13" fmla="*/ 575374 h 632524"/>
              <a:gd name="connsiteX14" fmla="*/ 919656 w 1454739"/>
              <a:gd name="connsiteY14" fmla="*/ 613474 h 632524"/>
              <a:gd name="connsiteX15" fmla="*/ 862506 w 1454739"/>
              <a:gd name="connsiteY15" fmla="*/ 632524 h 632524"/>
              <a:gd name="connsiteX16" fmla="*/ 386256 w 1454739"/>
              <a:gd name="connsiteY16" fmla="*/ 594424 h 632524"/>
              <a:gd name="connsiteX17" fmla="*/ 233856 w 1454739"/>
              <a:gd name="connsiteY17" fmla="*/ 518224 h 632524"/>
              <a:gd name="connsiteX18" fmla="*/ 176706 w 1454739"/>
              <a:gd name="connsiteY18" fmla="*/ 499174 h 632524"/>
              <a:gd name="connsiteX19" fmla="*/ 157656 w 1454739"/>
              <a:gd name="connsiteY19" fmla="*/ 442024 h 632524"/>
              <a:gd name="connsiteX20" fmla="*/ 100506 w 1454739"/>
              <a:gd name="connsiteY20" fmla="*/ 403924 h 632524"/>
              <a:gd name="connsiteX21" fmla="*/ 43356 w 1454739"/>
              <a:gd name="connsiteY21" fmla="*/ 346774 h 632524"/>
              <a:gd name="connsiteX22" fmla="*/ 5256 w 1454739"/>
              <a:gd name="connsiteY22" fmla="*/ 232474 h 632524"/>
              <a:gd name="connsiteX23" fmla="*/ 62406 w 1454739"/>
              <a:gd name="connsiteY23" fmla="*/ 137224 h 632524"/>
              <a:gd name="connsiteX24" fmla="*/ 176706 w 1454739"/>
              <a:gd name="connsiteY24" fmla="*/ 80074 h 632524"/>
              <a:gd name="connsiteX25" fmla="*/ 252906 w 1454739"/>
              <a:gd name="connsiteY25" fmla="*/ 41974 h 632524"/>
              <a:gd name="connsiteX26" fmla="*/ 310056 w 1454739"/>
              <a:gd name="connsiteY26" fmla="*/ 3874 h 632524"/>
              <a:gd name="connsiteX27" fmla="*/ 443406 w 1454739"/>
              <a:gd name="connsiteY27" fmla="*/ 3874 h 63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54739" h="632524">
                <a:moveTo>
                  <a:pt x="176706" y="61024"/>
                </a:moveTo>
                <a:cubicBezTo>
                  <a:pt x="221156" y="67374"/>
                  <a:pt x="265155" y="80074"/>
                  <a:pt x="310056" y="80074"/>
                </a:cubicBezTo>
                <a:cubicBezTo>
                  <a:pt x="367558" y="80074"/>
                  <a:pt x="424398" y="67743"/>
                  <a:pt x="481506" y="61024"/>
                </a:cubicBezTo>
                <a:cubicBezTo>
                  <a:pt x="621015" y="44611"/>
                  <a:pt x="633608" y="42017"/>
                  <a:pt x="767256" y="22924"/>
                </a:cubicBezTo>
                <a:cubicBezTo>
                  <a:pt x="926006" y="29274"/>
                  <a:pt x="1085033" y="30654"/>
                  <a:pt x="1243506" y="41974"/>
                </a:cubicBezTo>
                <a:cubicBezTo>
                  <a:pt x="1263535" y="43405"/>
                  <a:pt x="1283948" y="49885"/>
                  <a:pt x="1300656" y="61024"/>
                </a:cubicBezTo>
                <a:cubicBezTo>
                  <a:pt x="1323072" y="75968"/>
                  <a:pt x="1337110" y="100927"/>
                  <a:pt x="1357806" y="118174"/>
                </a:cubicBezTo>
                <a:cubicBezTo>
                  <a:pt x="1375395" y="132831"/>
                  <a:pt x="1395906" y="143574"/>
                  <a:pt x="1414956" y="156274"/>
                </a:cubicBezTo>
                <a:cubicBezTo>
                  <a:pt x="1427656" y="194374"/>
                  <a:pt x="1462796" y="231612"/>
                  <a:pt x="1453056" y="270574"/>
                </a:cubicBezTo>
                <a:cubicBezTo>
                  <a:pt x="1446706" y="295974"/>
                  <a:pt x="1448529" y="324989"/>
                  <a:pt x="1434006" y="346774"/>
                </a:cubicBezTo>
                <a:cubicBezTo>
                  <a:pt x="1421306" y="365824"/>
                  <a:pt x="1394239" y="369974"/>
                  <a:pt x="1376856" y="384874"/>
                </a:cubicBezTo>
                <a:cubicBezTo>
                  <a:pt x="1227181" y="513167"/>
                  <a:pt x="1380935" y="421161"/>
                  <a:pt x="1205406" y="499174"/>
                </a:cubicBezTo>
                <a:cubicBezTo>
                  <a:pt x="1179456" y="510708"/>
                  <a:pt x="1153862" y="523185"/>
                  <a:pt x="1129206" y="537274"/>
                </a:cubicBezTo>
                <a:cubicBezTo>
                  <a:pt x="1109327" y="548633"/>
                  <a:pt x="1092534" y="565135"/>
                  <a:pt x="1072056" y="575374"/>
                </a:cubicBezTo>
                <a:cubicBezTo>
                  <a:pt x="1028510" y="597147"/>
                  <a:pt x="963130" y="602605"/>
                  <a:pt x="919656" y="613474"/>
                </a:cubicBezTo>
                <a:cubicBezTo>
                  <a:pt x="900175" y="618344"/>
                  <a:pt x="881556" y="626174"/>
                  <a:pt x="862506" y="632524"/>
                </a:cubicBezTo>
                <a:cubicBezTo>
                  <a:pt x="703756" y="619824"/>
                  <a:pt x="542944" y="622913"/>
                  <a:pt x="386256" y="594424"/>
                </a:cubicBezTo>
                <a:cubicBezTo>
                  <a:pt x="330376" y="584264"/>
                  <a:pt x="287738" y="536185"/>
                  <a:pt x="233856" y="518224"/>
                </a:cubicBezTo>
                <a:lnTo>
                  <a:pt x="176706" y="499174"/>
                </a:lnTo>
                <a:cubicBezTo>
                  <a:pt x="170356" y="480124"/>
                  <a:pt x="170200" y="457704"/>
                  <a:pt x="157656" y="442024"/>
                </a:cubicBezTo>
                <a:cubicBezTo>
                  <a:pt x="143353" y="424146"/>
                  <a:pt x="118095" y="418581"/>
                  <a:pt x="100506" y="403924"/>
                </a:cubicBezTo>
                <a:cubicBezTo>
                  <a:pt x="79810" y="386677"/>
                  <a:pt x="62406" y="365824"/>
                  <a:pt x="43356" y="346774"/>
                </a:cubicBezTo>
                <a:cubicBezTo>
                  <a:pt x="30656" y="308674"/>
                  <a:pt x="-15407" y="266912"/>
                  <a:pt x="5256" y="232474"/>
                </a:cubicBezTo>
                <a:cubicBezTo>
                  <a:pt x="24306" y="200724"/>
                  <a:pt x="38309" y="165337"/>
                  <a:pt x="62406" y="137224"/>
                </a:cubicBezTo>
                <a:cubicBezTo>
                  <a:pt x="97835" y="95891"/>
                  <a:pt x="131541" y="99431"/>
                  <a:pt x="176706" y="80074"/>
                </a:cubicBezTo>
                <a:cubicBezTo>
                  <a:pt x="202808" y="68887"/>
                  <a:pt x="228250" y="56063"/>
                  <a:pt x="252906" y="41974"/>
                </a:cubicBezTo>
                <a:cubicBezTo>
                  <a:pt x="272785" y="30615"/>
                  <a:pt x="287605" y="8364"/>
                  <a:pt x="310056" y="3874"/>
                </a:cubicBezTo>
                <a:cubicBezTo>
                  <a:pt x="353643" y="-4843"/>
                  <a:pt x="398956" y="3874"/>
                  <a:pt x="443406" y="38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 Reducing Foot </a:t>
            </a:r>
            <a:r>
              <a:rPr lang="en-US" dirty="0"/>
              <a:t>and </a:t>
            </a:r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How </a:t>
            </a:r>
            <a:r>
              <a:rPr lang="en-US" b="1" dirty="0"/>
              <a:t>many weeks would the scientists need to spend at Yellowstone National Park to observe enough sheep? </a:t>
            </a:r>
            <a:endParaRPr lang="en-US" dirty="0"/>
          </a:p>
          <a:p>
            <a:r>
              <a:rPr lang="en-US" dirty="0" smtClean="0"/>
              <a:t>870/507 which is the </a:t>
            </a:r>
            <a:r>
              <a:rPr lang="en-US" b="1" dirty="0" smtClean="0"/>
              <a:t>sample size</a:t>
            </a:r>
            <a:r>
              <a:rPr lang="en-US" dirty="0" smtClean="0"/>
              <a:t> for scientists to </a:t>
            </a:r>
            <a:r>
              <a:rPr lang="en-US" dirty="0"/>
              <a:t>be sure that a &gt;5% drop in observed cases of foot and mouth disease in the sheep at Yellowstone was </a:t>
            </a:r>
            <a:r>
              <a:rPr lang="en-US" dirty="0" smtClean="0"/>
              <a:t>significant, divided by </a:t>
            </a:r>
            <a:r>
              <a:rPr lang="en-US" b="1" dirty="0" smtClean="0"/>
              <a:t>the number of sheep observed</a:t>
            </a:r>
            <a:r>
              <a:rPr lang="en-US" dirty="0" smtClean="0"/>
              <a:t> in Yellowstone per week, we get </a:t>
            </a:r>
            <a:r>
              <a:rPr lang="en-US" b="1" dirty="0" smtClean="0"/>
              <a:t>1.72 weeks</a:t>
            </a:r>
          </a:p>
          <a:p>
            <a:endParaRPr lang="en-US" dirty="0"/>
          </a:p>
          <a:p>
            <a:r>
              <a:rPr lang="en-US" dirty="0"/>
              <a:t>The scientists also want to repeat their measurements at </a:t>
            </a:r>
            <a:r>
              <a:rPr lang="en-US" b="1" dirty="0"/>
              <a:t>Bryce National Park</a:t>
            </a:r>
            <a:r>
              <a:rPr lang="en-US" dirty="0"/>
              <a:t>. </a:t>
            </a:r>
          </a:p>
          <a:p>
            <a:r>
              <a:rPr lang="en-US" dirty="0" smtClean="0"/>
              <a:t>870/250 </a:t>
            </a:r>
            <a:r>
              <a:rPr lang="en-US" dirty="0"/>
              <a:t>which is the number of sheep observed in </a:t>
            </a:r>
            <a:r>
              <a:rPr lang="en-US" dirty="0" smtClean="0"/>
              <a:t>Bryce National Park per week, </a:t>
            </a:r>
            <a:r>
              <a:rPr lang="en-US" dirty="0"/>
              <a:t>we </a:t>
            </a:r>
            <a:r>
              <a:rPr lang="en-US" dirty="0" smtClean="0"/>
              <a:t>get </a:t>
            </a:r>
            <a:r>
              <a:rPr lang="en-US" b="1" dirty="0" smtClean="0"/>
              <a:t>3.48 weeks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7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– examining </a:t>
            </a:r>
            <a:r>
              <a:rPr lang="en-US" dirty="0" err="1" smtClean="0"/>
              <a:t>species.csv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 smtClean="0"/>
              <a:t>species_info.csv</a:t>
            </a:r>
            <a:r>
              <a:rPr lang="en-US" dirty="0" smtClean="0"/>
              <a:t> is a Data Frame that contains the following </a:t>
            </a:r>
            <a:r>
              <a:rPr lang="en-US" b="1" i="1" dirty="0" smtClean="0"/>
              <a:t>objects</a:t>
            </a:r>
          </a:p>
          <a:p>
            <a:pPr lvl="1" fontAlgn="base"/>
            <a:r>
              <a:rPr lang="en-US" b="1" dirty="0"/>
              <a:t>The scientific name of each species</a:t>
            </a:r>
          </a:p>
          <a:p>
            <a:pPr lvl="1" fontAlgn="base"/>
            <a:r>
              <a:rPr lang="en-US" b="1" dirty="0"/>
              <a:t>The common names of each species</a:t>
            </a:r>
          </a:p>
          <a:p>
            <a:pPr lvl="1" fontAlgn="base"/>
            <a:r>
              <a:rPr lang="en-US" b="1" dirty="0"/>
              <a:t>The species conservation status 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0950"/>
            <a:ext cx="12192000" cy="26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- </a:t>
            </a:r>
            <a:r>
              <a:rPr lang="en-US" dirty="0"/>
              <a:t>examining </a:t>
            </a:r>
            <a:r>
              <a:rPr lang="en-US" dirty="0" err="1"/>
              <a:t>species.csv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different species are in the species 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pPr lvl="1" fontAlgn="base"/>
            <a:r>
              <a:rPr lang="en-US" b="1" dirty="0"/>
              <a:t>5541</a:t>
            </a:r>
          </a:p>
          <a:p>
            <a:r>
              <a:rPr lang="en-US" dirty="0"/>
              <a:t>What are the different values of category in the </a:t>
            </a:r>
            <a:r>
              <a:rPr lang="en-US" dirty="0" err="1"/>
              <a:t>DataFrame</a:t>
            </a:r>
            <a:r>
              <a:rPr lang="en-US" dirty="0"/>
              <a:t> species?</a:t>
            </a:r>
          </a:p>
          <a:p>
            <a:pPr lvl="1" fontAlgn="base"/>
            <a:r>
              <a:rPr lang="en-US" b="1" dirty="0" smtClean="0"/>
              <a:t>'Mammal</a:t>
            </a:r>
            <a:r>
              <a:rPr lang="en-US" b="1" dirty="0"/>
              <a:t>' 'Bird' 'Reptile' 'Amphibian' 'Fish' 'Vascular Plant</a:t>
            </a:r>
            <a:r>
              <a:rPr lang="en-US" b="1" dirty="0" smtClean="0"/>
              <a:t>' </a:t>
            </a:r>
            <a:r>
              <a:rPr lang="en-US" b="1" dirty="0"/>
              <a:t>'Nonvascular Plant</a:t>
            </a:r>
            <a:r>
              <a:rPr lang="en-US" b="1" dirty="0" smtClean="0"/>
              <a:t>'</a:t>
            </a:r>
            <a:endParaRPr lang="en-US" b="1" dirty="0"/>
          </a:p>
          <a:p>
            <a:r>
              <a:rPr lang="en-US" dirty="0"/>
              <a:t>What are the different values of </a:t>
            </a:r>
            <a:r>
              <a:rPr lang="en-US" dirty="0" err="1"/>
              <a:t>conservation_status</a:t>
            </a:r>
            <a:r>
              <a:rPr lang="en-US" dirty="0"/>
              <a:t>?</a:t>
            </a:r>
          </a:p>
          <a:p>
            <a:pPr lvl="1" fontAlgn="base"/>
            <a:r>
              <a:rPr lang="en-US" b="1" dirty="0" smtClean="0"/>
              <a:t>nan </a:t>
            </a:r>
            <a:r>
              <a:rPr lang="en-US" b="1" dirty="0"/>
              <a:t>'Species of Concern' 'Endangered' 'Threatened' 'In Recovery</a:t>
            </a:r>
            <a:r>
              <a:rPr lang="en-US" b="1" dirty="0" smtClean="0"/>
              <a:t>'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– examining </a:t>
            </a:r>
            <a:r>
              <a:rPr lang="en-US" dirty="0" err="1" smtClean="0"/>
              <a:t>conservation_status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of each species fall into these conservation </a:t>
            </a:r>
            <a:r>
              <a:rPr lang="en-US" dirty="0" smtClean="0"/>
              <a:t>statuses?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It seems like </a:t>
            </a:r>
            <a:r>
              <a:rPr lang="en-US" b="1" dirty="0"/>
              <a:t>only a small number</a:t>
            </a:r>
            <a:r>
              <a:rPr lang="en-US" dirty="0"/>
              <a:t> of them are categorized as needing some sort of </a:t>
            </a:r>
            <a:r>
              <a:rPr lang="en-US" dirty="0" smtClean="0"/>
              <a:t>protection!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26" y="2907737"/>
            <a:ext cx="6596283" cy="19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- </a:t>
            </a:r>
            <a:r>
              <a:rPr lang="en-US" dirty="0"/>
              <a:t>examining </a:t>
            </a:r>
            <a:r>
              <a:rPr lang="en-US" dirty="0" err="1"/>
              <a:t>conservation_status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8689"/>
            <a:ext cx="8596668" cy="388077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dirty="0" err="1" smtClean="0"/>
              <a:t>conservation_status</a:t>
            </a:r>
            <a:r>
              <a:rPr lang="en-US" dirty="0"/>
              <a:t> </a:t>
            </a:r>
            <a:r>
              <a:rPr lang="en-US" dirty="0" smtClean="0"/>
              <a:t>also has the object</a:t>
            </a:r>
            <a:r>
              <a:rPr lang="en-US" dirty="0"/>
              <a:t> </a:t>
            </a:r>
            <a:r>
              <a:rPr lang="en-US" dirty="0" err="1"/>
              <a:t>NaN</a:t>
            </a:r>
            <a:r>
              <a:rPr lang="en-US" dirty="0"/>
              <a:t>. </a:t>
            </a:r>
            <a:r>
              <a:rPr lang="en-US" dirty="0" smtClean="0"/>
              <a:t>Let’s now include the </a:t>
            </a:r>
            <a:r>
              <a:rPr lang="en-US" dirty="0"/>
              <a:t>null </a:t>
            </a:r>
            <a:r>
              <a:rPr lang="en-US" dirty="0" smtClean="0"/>
              <a:t>values (now ‘No Intervention’) </a:t>
            </a:r>
            <a:r>
              <a:rPr lang="en-US" dirty="0"/>
              <a:t>to get an accurate representation of the species conservation status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3" r="725"/>
          <a:stretch/>
        </p:blipFill>
        <p:spPr>
          <a:xfrm>
            <a:off x="2127250" y="3259531"/>
            <a:ext cx="5702300" cy="17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- </a:t>
            </a:r>
            <a:r>
              <a:rPr lang="en-US" dirty="0"/>
              <a:t>examining </a:t>
            </a:r>
            <a:r>
              <a:rPr lang="en-US" dirty="0" err="1"/>
              <a:t>conservation_status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8689"/>
            <a:ext cx="8596668" cy="3880773"/>
          </a:xfrm>
        </p:spPr>
        <p:txBody>
          <a:bodyPr/>
          <a:lstStyle/>
          <a:p>
            <a:r>
              <a:rPr lang="en-US" dirty="0" smtClean="0"/>
              <a:t>Now it would be helpful to visualize this data, best in a bar chart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2654300"/>
            <a:ext cx="9309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- </a:t>
            </a:r>
            <a:r>
              <a:rPr lang="en-US" dirty="0"/>
              <a:t>Are certain types of species more likely to be endangered?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would be helpful to represent how many of each species are being protected or not, further adding the percent of the species that is being protected (</a:t>
            </a:r>
            <a:r>
              <a:rPr lang="en-US" dirty="0"/>
              <a:t>which is equal to </a:t>
            </a:r>
            <a:r>
              <a:rPr lang="en-US" dirty="0" smtClean="0"/>
              <a:t>protected </a:t>
            </a:r>
            <a:r>
              <a:rPr lang="en-US" dirty="0"/>
              <a:t>divided by </a:t>
            </a:r>
            <a:r>
              <a:rPr lang="en-US" dirty="0" smtClean="0"/>
              <a:t>the </a:t>
            </a:r>
            <a:r>
              <a:rPr lang="en-US" dirty="0"/>
              <a:t>total number of species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seems like </a:t>
            </a:r>
            <a:r>
              <a:rPr lang="en-US" b="1" dirty="0" smtClean="0"/>
              <a:t>mammals</a:t>
            </a:r>
            <a:r>
              <a:rPr lang="en-US" dirty="0" smtClean="0"/>
              <a:t> and </a:t>
            </a:r>
            <a:r>
              <a:rPr lang="en-US" b="1" dirty="0" smtClean="0"/>
              <a:t>birds</a:t>
            </a:r>
            <a:r>
              <a:rPr lang="en-US" dirty="0" smtClean="0"/>
              <a:t> are the most and the second most endangered species compared to the others!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38326"/>
            <a:ext cx="9820859" cy="24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0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Protected Species – YES! </a:t>
            </a:r>
            <a:r>
              <a:rPr lang="en-US" dirty="0"/>
              <a:t>certain types of species </a:t>
            </a:r>
            <a:r>
              <a:rPr lang="en-US" dirty="0" smtClean="0"/>
              <a:t>are more </a:t>
            </a:r>
            <a:r>
              <a:rPr lang="en-US" dirty="0"/>
              <a:t>likely to be </a:t>
            </a:r>
            <a:r>
              <a:rPr lang="en-US" dirty="0" smtClean="0"/>
              <a:t>endangered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It looks like </a:t>
            </a:r>
            <a:r>
              <a:rPr lang="en-US" b="1" dirty="0" smtClean="0"/>
              <a:t>Mammals</a:t>
            </a:r>
            <a:r>
              <a:rPr lang="en-US" dirty="0" smtClean="0"/>
              <a:t> are more likely to be endangered than </a:t>
            </a:r>
            <a:r>
              <a:rPr lang="en-US" b="1" dirty="0" smtClean="0"/>
              <a:t>Birds</a:t>
            </a:r>
            <a:r>
              <a:rPr lang="en-US" dirty="0" smtClean="0"/>
              <a:t>, </a:t>
            </a:r>
            <a:r>
              <a:rPr lang="en-US" dirty="0"/>
              <a:t>but is it a significant difference? </a:t>
            </a:r>
            <a:r>
              <a:rPr lang="en-US" dirty="0" smtClean="0"/>
              <a:t>Because there are </a:t>
            </a:r>
            <a:r>
              <a:rPr lang="en-US" b="1" dirty="0" smtClean="0"/>
              <a:t>two sets of categorical data</a:t>
            </a:r>
            <a:r>
              <a:rPr lang="en-US" dirty="0" smtClean="0"/>
              <a:t>, we can run a </a:t>
            </a:r>
            <a:r>
              <a:rPr lang="en-US" b="1" dirty="0" smtClean="0"/>
              <a:t>chi-squared test</a:t>
            </a:r>
            <a:r>
              <a:rPr lang="en-US" dirty="0" smtClean="0"/>
              <a:t> </a:t>
            </a:r>
            <a:r>
              <a:rPr lang="en-US" dirty="0"/>
              <a:t>to see if this statement is true. 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this test, our </a:t>
            </a:r>
            <a:r>
              <a:rPr lang="en-US" b="1" dirty="0"/>
              <a:t>null hypothesis</a:t>
            </a:r>
            <a:r>
              <a:rPr lang="en-US" dirty="0"/>
              <a:t> is that this difference is due to chance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As a result, we find </a:t>
            </a:r>
            <a:r>
              <a:rPr lang="en-US" b="1" dirty="0" err="1"/>
              <a:t>pval</a:t>
            </a:r>
            <a:r>
              <a:rPr lang="en-US" b="1" dirty="0"/>
              <a:t> = 0.687594809666 &gt; </a:t>
            </a:r>
            <a:r>
              <a:rPr lang="en-US" b="1" dirty="0" smtClean="0"/>
              <a:t>0.05</a:t>
            </a:r>
            <a:r>
              <a:rPr lang="en-US" dirty="0" smtClean="0"/>
              <a:t>, therefore there is no </a:t>
            </a:r>
            <a:r>
              <a:rPr lang="en-US" dirty="0"/>
              <a:t>significant </a:t>
            </a:r>
            <a:r>
              <a:rPr lang="en-US" dirty="0" smtClean="0"/>
              <a:t>difference. </a:t>
            </a:r>
          </a:p>
          <a:p>
            <a:pPr fontAlgn="base"/>
            <a:r>
              <a:rPr lang="en-US" dirty="0"/>
              <a:t>It looks like </a:t>
            </a:r>
            <a:r>
              <a:rPr lang="en-US" b="1" dirty="0"/>
              <a:t>this difference isn't significant</a:t>
            </a:r>
            <a:r>
              <a:rPr lang="en-US" dirty="0" smtClean="0"/>
              <a:t>!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Running the same test between </a:t>
            </a:r>
            <a:r>
              <a:rPr lang="en-US" b="1" dirty="0" smtClean="0"/>
              <a:t>Reptiles</a:t>
            </a:r>
            <a:r>
              <a:rPr lang="en-US" dirty="0" smtClean="0"/>
              <a:t> and </a:t>
            </a:r>
            <a:r>
              <a:rPr lang="en-US" b="1" dirty="0" smtClean="0"/>
              <a:t>Mammals</a:t>
            </a:r>
            <a:r>
              <a:rPr lang="is-IS" dirty="0" smtClean="0"/>
              <a:t>…</a:t>
            </a:r>
          </a:p>
          <a:p>
            <a:pPr fontAlgn="base"/>
            <a:r>
              <a:rPr lang="en-US" b="1" dirty="0" err="1" smtClean="0"/>
              <a:t>pval</a:t>
            </a:r>
            <a:r>
              <a:rPr lang="en-US" b="1" dirty="0" smtClean="0"/>
              <a:t> </a:t>
            </a:r>
            <a:r>
              <a:rPr lang="en-US" b="1" dirty="0"/>
              <a:t>=0.0383555902297 &lt; 0.05</a:t>
            </a:r>
            <a:r>
              <a:rPr lang="en-US" b="1" dirty="0"/>
              <a:t> </a:t>
            </a:r>
            <a:endParaRPr lang="en-US" b="1" dirty="0" smtClean="0"/>
          </a:p>
          <a:p>
            <a:pPr fontAlgn="base"/>
            <a:r>
              <a:rPr lang="en-US" dirty="0" smtClean="0"/>
              <a:t>Now there is </a:t>
            </a:r>
            <a:r>
              <a:rPr lang="en-US" b="1" dirty="0" smtClean="0"/>
              <a:t>significant </a:t>
            </a:r>
            <a:r>
              <a:rPr lang="en-US" b="1" dirty="0"/>
              <a:t>difference</a:t>
            </a:r>
            <a:r>
              <a:rPr lang="en-US" dirty="0" smtClean="0"/>
              <a:t>! 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Therefore, we can conclude that </a:t>
            </a:r>
            <a:r>
              <a:rPr lang="en-US" b="1" u="sng" dirty="0"/>
              <a:t>certain types of species are more likely to be endangered than </a:t>
            </a:r>
            <a:r>
              <a:rPr lang="en-US" b="1" u="sng" dirty="0" smtClean="0"/>
              <a:t>others</a:t>
            </a:r>
            <a:r>
              <a:rPr lang="en-US" b="1" dirty="0" smtClean="0"/>
              <a:t>!</a:t>
            </a:r>
            <a:endParaRPr lang="en-US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Species -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Based on </a:t>
            </a:r>
            <a:r>
              <a:rPr lang="en-US" dirty="0"/>
              <a:t>your significance </a:t>
            </a:r>
            <a:r>
              <a:rPr lang="en-US" dirty="0" smtClean="0"/>
              <a:t>calculations, mammals and birds in particular demonstrate an urgency to be protected; we advise that effective and swift measures be taken to address, at least, the condition of those two species.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568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520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Trebuchet MS</vt:lpstr>
      <vt:lpstr>Wingdings 3</vt:lpstr>
      <vt:lpstr>Arial</vt:lpstr>
      <vt:lpstr>Facet</vt:lpstr>
      <vt:lpstr>Applied Analytics in Biodiversity</vt:lpstr>
      <vt:lpstr>Protected Species – examining species.csv</vt:lpstr>
      <vt:lpstr>Protected Species - examining species.csv</vt:lpstr>
      <vt:lpstr>Protected Species – examining conservation_status</vt:lpstr>
      <vt:lpstr>Protected Species - examining conservation_status</vt:lpstr>
      <vt:lpstr>Protected Species - examining conservation_status</vt:lpstr>
      <vt:lpstr>Protected Species - Are certain types of species more likely to be endangered? </vt:lpstr>
      <vt:lpstr>Protected Species – YES! certain types of species are more likely to be endangered </vt:lpstr>
      <vt:lpstr>Protected Species - Recommendations</vt:lpstr>
      <vt:lpstr>Observation- examining observations.csv</vt:lpstr>
      <vt:lpstr>Observation- tracking sheep</vt:lpstr>
      <vt:lpstr>Observation-tracking sheep</vt:lpstr>
      <vt:lpstr>Observation-tracking sheep</vt:lpstr>
      <vt:lpstr>Observation- Reducing Foot and Mouth</vt:lpstr>
      <vt:lpstr>Observation- Reducing Foot and Mouth</vt:lpstr>
      <vt:lpstr>Observation- Reducing Foot and Mouth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in Biodiversity</dc:title>
  <dc:creator>Yuan, Yvette</dc:creator>
  <cp:lastModifiedBy>Yuan, Yvette</cp:lastModifiedBy>
  <cp:revision>8</cp:revision>
  <cp:lastPrinted>2018-03-15T08:46:15Z</cp:lastPrinted>
  <dcterms:created xsi:type="dcterms:W3CDTF">2018-03-15T07:12:17Z</dcterms:created>
  <dcterms:modified xsi:type="dcterms:W3CDTF">2018-03-15T08:46:27Z</dcterms:modified>
</cp:coreProperties>
</file>