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76" r:id="rId3"/>
    <p:sldId id="257" r:id="rId4"/>
    <p:sldId id="280" r:id="rId5"/>
    <p:sldId id="262" r:id="rId6"/>
    <p:sldId id="272" r:id="rId7"/>
    <p:sldId id="258" r:id="rId8"/>
    <p:sldId id="270" r:id="rId9"/>
    <p:sldId id="259" r:id="rId10"/>
    <p:sldId id="275" r:id="rId11"/>
    <p:sldId id="279" r:id="rId12"/>
    <p:sldId id="278" r:id="rId13"/>
    <p:sldId id="273" r:id="rId14"/>
    <p:sldId id="274" r:id="rId15"/>
    <p:sldId id="268" r:id="rId16"/>
    <p:sldId id="269"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109" d="100"/>
          <a:sy n="109" d="100"/>
        </p:scale>
        <p:origin x="706"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b21efa0eca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b21efa0eca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b21efa0ec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b21efa0ec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b21efa0eca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b21efa0eca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b21efa0eca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b21efa0ec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b21efa0eca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b21efa0ec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7005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b21efa0eca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b21efa0eca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b21efa0eca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b21efa0eca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6899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b21efa0eca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b21efa0eca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27763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b21efa0eca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b21efa0eca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80550"/>
            <a:ext cx="8520600" cy="87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3080"/>
              <a:t>CS 6364 - AI PROJECT PRESENTATION</a:t>
            </a:r>
            <a:endParaRPr sz="3080"/>
          </a:p>
        </p:txBody>
      </p:sp>
      <p:sp>
        <p:nvSpPr>
          <p:cNvPr id="55" name="Google Shape;55;p13"/>
          <p:cNvSpPr txBox="1">
            <a:spLocks noGrp="1"/>
          </p:cNvSpPr>
          <p:nvPr>
            <p:ph type="subTitle" idx="1"/>
          </p:nvPr>
        </p:nvSpPr>
        <p:spPr>
          <a:xfrm>
            <a:off x="311700" y="3420975"/>
            <a:ext cx="8520600" cy="792600"/>
          </a:xfrm>
          <a:prstGeom prst="rect">
            <a:avLst/>
          </a:prstGeom>
        </p:spPr>
        <p:txBody>
          <a:bodyPr spcFirstLastPara="1" wrap="square" lIns="91425" tIns="91425" rIns="91425" bIns="91425" anchor="t" anchorCtr="0">
            <a:normAutofit fontScale="85000" lnSpcReduction="20000"/>
          </a:bodyPr>
          <a:lstStyle/>
          <a:p>
            <a:pPr marL="0" lvl="0" indent="0" algn="ctr" rtl="0">
              <a:spcBef>
                <a:spcPts val="0"/>
              </a:spcBef>
              <a:spcAft>
                <a:spcPts val="0"/>
              </a:spcAft>
              <a:buNone/>
            </a:pPr>
            <a:r>
              <a:rPr lang="en" dirty="0">
                <a:solidFill>
                  <a:schemeClr val="dk1"/>
                </a:solidFill>
              </a:rPr>
              <a:t>Rathang Rajpal (rxr210009)</a:t>
            </a:r>
            <a:endParaRPr dirty="0">
              <a:solidFill>
                <a:schemeClr val="dk1"/>
              </a:solidFill>
            </a:endParaRPr>
          </a:p>
          <a:p>
            <a:pPr marL="0" lvl="0" indent="0" algn="ctr" rtl="0">
              <a:spcBef>
                <a:spcPts val="0"/>
              </a:spcBef>
              <a:spcAft>
                <a:spcPts val="0"/>
              </a:spcAft>
              <a:buNone/>
            </a:pPr>
            <a:r>
              <a:rPr lang="en" dirty="0">
                <a:solidFill>
                  <a:schemeClr val="dk1"/>
                </a:solidFill>
              </a:rPr>
              <a:t>Yash Vijaynarayan Gupta (yxg210002)</a:t>
            </a:r>
          </a:p>
          <a:p>
            <a:pPr marL="0" lvl="0" indent="0" algn="ctr" rtl="0">
              <a:spcBef>
                <a:spcPts val="0"/>
              </a:spcBef>
              <a:spcAft>
                <a:spcPts val="0"/>
              </a:spcAft>
              <a:buNone/>
            </a:pPr>
            <a:endParaRPr dirty="0">
              <a:solidFill>
                <a:schemeClr val="dk1"/>
              </a:solidFill>
            </a:endParaRPr>
          </a:p>
        </p:txBody>
      </p:sp>
      <p:sp>
        <p:nvSpPr>
          <p:cNvPr id="56" name="Google Shape;56;p13"/>
          <p:cNvSpPr txBox="1">
            <a:spLocks noGrp="1"/>
          </p:cNvSpPr>
          <p:nvPr>
            <p:ph type="ctrTitle"/>
          </p:nvPr>
        </p:nvSpPr>
        <p:spPr>
          <a:xfrm>
            <a:off x="311700" y="2258100"/>
            <a:ext cx="8520600" cy="87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3480" dirty="0"/>
              <a:t>Image Classification - Comparing CNN models on CIFAR-10 for fast response applications</a:t>
            </a:r>
            <a:endParaRPr sz="3480" dirty="0"/>
          </a:p>
        </p:txBody>
      </p:sp>
      <p:sp>
        <p:nvSpPr>
          <p:cNvPr id="2" name="TextBox 1">
            <a:extLst>
              <a:ext uri="{FF2B5EF4-FFF2-40B4-BE49-F238E27FC236}">
                <a16:creationId xmlns:a16="http://schemas.microsoft.com/office/drawing/2014/main" id="{05103B4A-C54E-8D77-7606-9CEFD1AC4624}"/>
              </a:ext>
            </a:extLst>
          </p:cNvPr>
          <p:cNvSpPr txBox="1"/>
          <p:nvPr/>
        </p:nvSpPr>
        <p:spPr>
          <a:xfrm>
            <a:off x="3749040" y="4281761"/>
            <a:ext cx="1196161" cy="400110"/>
          </a:xfrm>
          <a:prstGeom prst="rect">
            <a:avLst/>
          </a:prstGeom>
          <a:noFill/>
        </p:spPr>
        <p:txBody>
          <a:bodyPr wrap="none" rtlCol="0">
            <a:spAutoFit/>
          </a:bodyPr>
          <a:lstStyle/>
          <a:p>
            <a:r>
              <a:rPr lang="en-US" sz="2000" dirty="0"/>
              <a:t>Team 21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ctrTitle"/>
          </p:nvPr>
        </p:nvSpPr>
        <p:spPr>
          <a:xfrm>
            <a:off x="403750" y="0"/>
            <a:ext cx="8520600" cy="72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2980"/>
              <a:t>PROPOSED APPROACH</a:t>
            </a:r>
            <a:endParaRPr sz="2980"/>
          </a:p>
        </p:txBody>
      </p:sp>
      <p:sp>
        <p:nvSpPr>
          <p:cNvPr id="75" name="Google Shape;75;p16"/>
          <p:cNvSpPr txBox="1"/>
          <p:nvPr/>
        </p:nvSpPr>
        <p:spPr>
          <a:xfrm>
            <a:off x="403750" y="724800"/>
            <a:ext cx="8089200" cy="1908184"/>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SzPts val="1600"/>
              <a:buChar char="●"/>
            </a:pPr>
            <a:r>
              <a:rPr lang="en" sz="1600" b="1" dirty="0"/>
              <a:t>CNN Models</a:t>
            </a:r>
            <a:endParaRPr sz="1600" b="1" dirty="0"/>
          </a:p>
          <a:p>
            <a:pPr marL="457200" lvl="0" indent="0" algn="l" rtl="0">
              <a:spcBef>
                <a:spcPts val="0"/>
              </a:spcBef>
              <a:spcAft>
                <a:spcPts val="0"/>
              </a:spcAft>
              <a:buNone/>
            </a:pPr>
            <a:endParaRPr lang="en" sz="1600" dirty="0"/>
          </a:p>
          <a:p>
            <a:pPr marL="457200" lvl="0" indent="0" algn="l" rtl="0">
              <a:spcBef>
                <a:spcPts val="0"/>
              </a:spcBef>
              <a:spcAft>
                <a:spcPts val="0"/>
              </a:spcAft>
              <a:buNone/>
            </a:pPr>
            <a:r>
              <a:rPr lang="en" sz="1600" dirty="0"/>
              <a:t>4. </a:t>
            </a:r>
            <a:r>
              <a:rPr lang="en-US" sz="1600" dirty="0"/>
              <a:t>Proposed Approach</a:t>
            </a:r>
            <a:endParaRPr sz="1600" dirty="0"/>
          </a:p>
          <a:p>
            <a:pPr marL="457200" lvl="0" indent="0" algn="l" rtl="0">
              <a:spcBef>
                <a:spcPts val="0"/>
              </a:spcBef>
              <a:spcAft>
                <a:spcPts val="0"/>
              </a:spcAft>
              <a:buNone/>
            </a:pPr>
            <a:endParaRPr sz="1600" dirty="0"/>
          </a:p>
          <a:p>
            <a:pPr marL="457200" lvl="0" indent="0" algn="l" rtl="0">
              <a:spcBef>
                <a:spcPts val="0"/>
              </a:spcBef>
              <a:spcAft>
                <a:spcPts val="0"/>
              </a:spcAft>
              <a:buNone/>
            </a:pPr>
            <a:endParaRPr sz="1600" dirty="0"/>
          </a:p>
          <a:p>
            <a:pPr marL="457200" lvl="0" indent="0" algn="l" rtl="0">
              <a:spcBef>
                <a:spcPts val="0"/>
              </a:spcBef>
              <a:spcAft>
                <a:spcPts val="0"/>
              </a:spcAft>
              <a:buNone/>
            </a:pPr>
            <a:endParaRPr sz="1600" dirty="0"/>
          </a:p>
          <a:p>
            <a:pPr marL="457200" lvl="0" indent="0" algn="l" rtl="0">
              <a:spcBef>
                <a:spcPts val="0"/>
              </a:spcBef>
              <a:spcAft>
                <a:spcPts val="0"/>
              </a:spcAft>
              <a:buNone/>
            </a:pPr>
            <a:endParaRPr sz="1600" dirty="0"/>
          </a:p>
        </p:txBody>
      </p:sp>
      <p:pic>
        <p:nvPicPr>
          <p:cNvPr id="4" name="Picture 3" descr="Table&#10;&#10;Description automatically generated">
            <a:extLst>
              <a:ext uri="{FF2B5EF4-FFF2-40B4-BE49-F238E27FC236}">
                <a16:creationId xmlns:a16="http://schemas.microsoft.com/office/drawing/2014/main" id="{0F796920-DE88-44E5-306E-A60763BF954A}"/>
              </a:ext>
            </a:extLst>
          </p:cNvPr>
          <p:cNvPicPr>
            <a:picLocks noChangeAspect="1"/>
          </p:cNvPicPr>
          <p:nvPr/>
        </p:nvPicPr>
        <p:blipFill>
          <a:blip r:embed="rId3"/>
          <a:stretch>
            <a:fillRect/>
          </a:stretch>
        </p:blipFill>
        <p:spPr>
          <a:xfrm>
            <a:off x="1879492" y="1812022"/>
            <a:ext cx="5850236" cy="2874455"/>
          </a:xfrm>
          <a:prstGeom prst="rect">
            <a:avLst/>
          </a:prstGeom>
        </p:spPr>
      </p:pic>
    </p:spTree>
    <p:extLst>
      <p:ext uri="{BB962C8B-B14F-4D97-AF65-F5344CB8AC3E}">
        <p14:creationId xmlns:p14="http://schemas.microsoft.com/office/powerpoint/2010/main" val="3184715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ctrTitle"/>
          </p:nvPr>
        </p:nvSpPr>
        <p:spPr>
          <a:xfrm>
            <a:off x="403750" y="0"/>
            <a:ext cx="8520600" cy="72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2980"/>
              <a:t>PROPOSED APPROACH</a:t>
            </a:r>
            <a:endParaRPr sz="2980"/>
          </a:p>
        </p:txBody>
      </p:sp>
      <p:sp>
        <p:nvSpPr>
          <p:cNvPr id="75" name="Google Shape;75;p16"/>
          <p:cNvSpPr txBox="1"/>
          <p:nvPr/>
        </p:nvSpPr>
        <p:spPr>
          <a:xfrm>
            <a:off x="306214" y="724800"/>
            <a:ext cx="8089200" cy="1908184"/>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SzPts val="1600"/>
              <a:buChar char="●"/>
            </a:pPr>
            <a:r>
              <a:rPr lang="en" sz="1600" b="1" dirty="0"/>
              <a:t>CNN Models</a:t>
            </a:r>
            <a:endParaRPr sz="1600" b="1" dirty="0"/>
          </a:p>
          <a:p>
            <a:pPr marL="457200" lvl="0" indent="0" algn="l" rtl="0">
              <a:spcBef>
                <a:spcPts val="0"/>
              </a:spcBef>
              <a:spcAft>
                <a:spcPts val="0"/>
              </a:spcAft>
              <a:buNone/>
            </a:pPr>
            <a:endParaRPr lang="en" sz="1600" dirty="0"/>
          </a:p>
          <a:p>
            <a:pPr marL="457200" lvl="0" indent="0" algn="l" rtl="0">
              <a:spcBef>
                <a:spcPts val="0"/>
              </a:spcBef>
              <a:spcAft>
                <a:spcPts val="0"/>
              </a:spcAft>
              <a:buNone/>
            </a:pPr>
            <a:r>
              <a:rPr lang="en" sz="1600" dirty="0"/>
              <a:t>5. </a:t>
            </a:r>
            <a:r>
              <a:rPr lang="en-US" sz="1600" dirty="0" err="1"/>
              <a:t>MobileNet</a:t>
            </a:r>
            <a:r>
              <a:rPr lang="en-US" sz="1600" dirty="0"/>
              <a:t> Transfer Learning</a:t>
            </a:r>
            <a:endParaRPr sz="1600" dirty="0"/>
          </a:p>
          <a:p>
            <a:pPr marL="457200" lvl="0" indent="0" algn="l" rtl="0">
              <a:spcBef>
                <a:spcPts val="0"/>
              </a:spcBef>
              <a:spcAft>
                <a:spcPts val="0"/>
              </a:spcAft>
              <a:buNone/>
            </a:pPr>
            <a:endParaRPr sz="1600" dirty="0"/>
          </a:p>
          <a:p>
            <a:pPr marL="457200" lvl="0" indent="0" algn="l" rtl="0">
              <a:spcBef>
                <a:spcPts val="0"/>
              </a:spcBef>
              <a:spcAft>
                <a:spcPts val="0"/>
              </a:spcAft>
              <a:buNone/>
            </a:pPr>
            <a:endParaRPr sz="1600" dirty="0"/>
          </a:p>
          <a:p>
            <a:pPr marL="457200" lvl="0" indent="0" algn="l" rtl="0">
              <a:spcBef>
                <a:spcPts val="0"/>
              </a:spcBef>
              <a:spcAft>
                <a:spcPts val="0"/>
              </a:spcAft>
              <a:buNone/>
            </a:pPr>
            <a:endParaRPr sz="1600" dirty="0"/>
          </a:p>
          <a:p>
            <a:pPr marL="457200" lvl="0" indent="0" algn="l" rtl="0">
              <a:spcBef>
                <a:spcPts val="0"/>
              </a:spcBef>
              <a:spcAft>
                <a:spcPts val="0"/>
              </a:spcAft>
              <a:buNone/>
            </a:pPr>
            <a:endParaRPr sz="1600" dirty="0"/>
          </a:p>
        </p:txBody>
      </p:sp>
      <p:pic>
        <p:nvPicPr>
          <p:cNvPr id="6" name="Picture 5" descr="Diagram&#10;&#10;Description automatically generated">
            <a:extLst>
              <a:ext uri="{FF2B5EF4-FFF2-40B4-BE49-F238E27FC236}">
                <a16:creationId xmlns:a16="http://schemas.microsoft.com/office/drawing/2014/main" id="{32B866D1-E33B-31D1-FA5A-0144BA0169DB}"/>
              </a:ext>
            </a:extLst>
          </p:cNvPr>
          <p:cNvPicPr>
            <a:picLocks noChangeAspect="1"/>
          </p:cNvPicPr>
          <p:nvPr/>
        </p:nvPicPr>
        <p:blipFill>
          <a:blip r:embed="rId3"/>
          <a:stretch>
            <a:fillRect/>
          </a:stretch>
        </p:blipFill>
        <p:spPr>
          <a:xfrm>
            <a:off x="2223122" y="1587957"/>
            <a:ext cx="4965467" cy="3376102"/>
          </a:xfrm>
          <a:prstGeom prst="rect">
            <a:avLst/>
          </a:prstGeom>
        </p:spPr>
      </p:pic>
    </p:spTree>
    <p:extLst>
      <p:ext uri="{BB962C8B-B14F-4D97-AF65-F5344CB8AC3E}">
        <p14:creationId xmlns:p14="http://schemas.microsoft.com/office/powerpoint/2010/main" val="4163511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63681-34F0-6A26-1DCA-7C00A1C2F38F}"/>
              </a:ext>
            </a:extLst>
          </p:cNvPr>
          <p:cNvSpPr>
            <a:spLocks noGrp="1"/>
          </p:cNvSpPr>
          <p:nvPr>
            <p:ph type="title"/>
          </p:nvPr>
        </p:nvSpPr>
        <p:spPr>
          <a:xfrm>
            <a:off x="311700" y="273282"/>
            <a:ext cx="8520600" cy="841800"/>
          </a:xfrm>
        </p:spPr>
        <p:txBody>
          <a:bodyPr/>
          <a:lstStyle/>
          <a:p>
            <a:r>
              <a:rPr lang="en" sz="3600" dirty="0"/>
              <a:t>EMPIRICAL ANALYSIS</a:t>
            </a:r>
            <a:endParaRPr lang="en-US" dirty="0"/>
          </a:p>
        </p:txBody>
      </p:sp>
      <p:pic>
        <p:nvPicPr>
          <p:cNvPr id="4" name="Picture 3" descr="Chart, line chart, histogram">
            <a:extLst>
              <a:ext uri="{FF2B5EF4-FFF2-40B4-BE49-F238E27FC236}">
                <a16:creationId xmlns:a16="http://schemas.microsoft.com/office/drawing/2014/main" id="{3C52D7BF-E0C3-178B-256E-34619E2E74ED}"/>
              </a:ext>
            </a:extLst>
          </p:cNvPr>
          <p:cNvPicPr>
            <a:picLocks noChangeAspect="1"/>
          </p:cNvPicPr>
          <p:nvPr/>
        </p:nvPicPr>
        <p:blipFill>
          <a:blip r:embed="rId2"/>
          <a:stretch>
            <a:fillRect/>
          </a:stretch>
        </p:blipFill>
        <p:spPr>
          <a:xfrm>
            <a:off x="762804" y="1184877"/>
            <a:ext cx="3480102" cy="2313847"/>
          </a:xfrm>
          <a:prstGeom prst="rect">
            <a:avLst/>
          </a:prstGeom>
        </p:spPr>
      </p:pic>
      <p:pic>
        <p:nvPicPr>
          <p:cNvPr id="6" name="Picture 5" descr="Chart, line chart&#10;&#10;Description automatically generated">
            <a:extLst>
              <a:ext uri="{FF2B5EF4-FFF2-40B4-BE49-F238E27FC236}">
                <a16:creationId xmlns:a16="http://schemas.microsoft.com/office/drawing/2014/main" id="{11AA6BB6-0CBF-6037-57D1-B3EBDF05D615}"/>
              </a:ext>
            </a:extLst>
          </p:cNvPr>
          <p:cNvPicPr>
            <a:picLocks noChangeAspect="1"/>
          </p:cNvPicPr>
          <p:nvPr/>
        </p:nvPicPr>
        <p:blipFill>
          <a:blip r:embed="rId3"/>
          <a:stretch>
            <a:fillRect/>
          </a:stretch>
        </p:blipFill>
        <p:spPr>
          <a:xfrm>
            <a:off x="4980662" y="1307355"/>
            <a:ext cx="4007638" cy="2191369"/>
          </a:xfrm>
          <a:prstGeom prst="rect">
            <a:avLst/>
          </a:prstGeom>
        </p:spPr>
      </p:pic>
      <p:sp>
        <p:nvSpPr>
          <p:cNvPr id="7" name="TextBox 6">
            <a:extLst>
              <a:ext uri="{FF2B5EF4-FFF2-40B4-BE49-F238E27FC236}">
                <a16:creationId xmlns:a16="http://schemas.microsoft.com/office/drawing/2014/main" id="{E2F9EC42-A32B-FC92-F53D-C6A24A76CD0E}"/>
              </a:ext>
            </a:extLst>
          </p:cNvPr>
          <p:cNvSpPr txBox="1"/>
          <p:nvPr/>
        </p:nvSpPr>
        <p:spPr>
          <a:xfrm>
            <a:off x="1385773" y="3568519"/>
            <a:ext cx="2060179" cy="523220"/>
          </a:xfrm>
          <a:prstGeom prst="rect">
            <a:avLst/>
          </a:prstGeom>
          <a:noFill/>
        </p:spPr>
        <p:txBody>
          <a:bodyPr wrap="none" rtlCol="0">
            <a:spAutoFit/>
          </a:bodyPr>
          <a:lstStyle/>
          <a:p>
            <a:pPr algn="ctr"/>
            <a:r>
              <a:rPr lang="en-US" dirty="0" err="1"/>
              <a:t>ResNet</a:t>
            </a:r>
            <a:r>
              <a:rPr lang="en-US" dirty="0"/>
              <a:t> Loss Curve</a:t>
            </a:r>
          </a:p>
          <a:p>
            <a:pPr algn="ctr"/>
            <a:r>
              <a:rPr lang="en-US" dirty="0"/>
              <a:t>Lr = 0.1, SGD optimizer</a:t>
            </a:r>
          </a:p>
        </p:txBody>
      </p:sp>
      <p:sp>
        <p:nvSpPr>
          <p:cNvPr id="8" name="TextBox 7">
            <a:extLst>
              <a:ext uri="{FF2B5EF4-FFF2-40B4-BE49-F238E27FC236}">
                <a16:creationId xmlns:a16="http://schemas.microsoft.com/office/drawing/2014/main" id="{CB110282-3121-C66E-5572-8CB3891FAF9F}"/>
              </a:ext>
            </a:extLst>
          </p:cNvPr>
          <p:cNvSpPr txBox="1"/>
          <p:nvPr/>
        </p:nvSpPr>
        <p:spPr>
          <a:xfrm>
            <a:off x="6043697" y="3498724"/>
            <a:ext cx="2337499" cy="523220"/>
          </a:xfrm>
          <a:prstGeom prst="rect">
            <a:avLst/>
          </a:prstGeom>
          <a:noFill/>
        </p:spPr>
        <p:txBody>
          <a:bodyPr wrap="none" rtlCol="0">
            <a:spAutoFit/>
          </a:bodyPr>
          <a:lstStyle/>
          <a:p>
            <a:pPr algn="ctr"/>
            <a:r>
              <a:rPr lang="en-US" dirty="0" err="1"/>
              <a:t>LeNet</a:t>
            </a:r>
            <a:r>
              <a:rPr lang="en-US" dirty="0"/>
              <a:t> Loss curve</a:t>
            </a:r>
          </a:p>
          <a:p>
            <a:pPr algn="ctr"/>
            <a:r>
              <a:rPr lang="en-US" dirty="0"/>
              <a:t>Lr = 0.001, Adam optimizer</a:t>
            </a:r>
          </a:p>
        </p:txBody>
      </p:sp>
    </p:spTree>
    <p:extLst>
      <p:ext uri="{BB962C8B-B14F-4D97-AF65-F5344CB8AC3E}">
        <p14:creationId xmlns:p14="http://schemas.microsoft.com/office/powerpoint/2010/main" val="669414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63681-34F0-6A26-1DCA-7C00A1C2F38F}"/>
              </a:ext>
            </a:extLst>
          </p:cNvPr>
          <p:cNvSpPr>
            <a:spLocks noGrp="1"/>
          </p:cNvSpPr>
          <p:nvPr>
            <p:ph type="title"/>
          </p:nvPr>
        </p:nvSpPr>
        <p:spPr>
          <a:xfrm>
            <a:off x="311700" y="273282"/>
            <a:ext cx="8520600" cy="841800"/>
          </a:xfrm>
        </p:spPr>
        <p:txBody>
          <a:bodyPr/>
          <a:lstStyle/>
          <a:p>
            <a:r>
              <a:rPr lang="en" sz="3600" dirty="0"/>
              <a:t>EMPIRICAL ANALYSIS</a:t>
            </a:r>
            <a:endParaRPr lang="en-US" dirty="0"/>
          </a:p>
        </p:txBody>
      </p:sp>
      <p:sp>
        <p:nvSpPr>
          <p:cNvPr id="7" name="TextBox 6">
            <a:extLst>
              <a:ext uri="{FF2B5EF4-FFF2-40B4-BE49-F238E27FC236}">
                <a16:creationId xmlns:a16="http://schemas.microsoft.com/office/drawing/2014/main" id="{E2F9EC42-A32B-FC92-F53D-C6A24A76CD0E}"/>
              </a:ext>
            </a:extLst>
          </p:cNvPr>
          <p:cNvSpPr txBox="1"/>
          <p:nvPr/>
        </p:nvSpPr>
        <p:spPr>
          <a:xfrm>
            <a:off x="1286622" y="3498724"/>
            <a:ext cx="2577950" cy="523220"/>
          </a:xfrm>
          <a:prstGeom prst="rect">
            <a:avLst/>
          </a:prstGeom>
          <a:noFill/>
        </p:spPr>
        <p:txBody>
          <a:bodyPr wrap="none" rtlCol="0">
            <a:spAutoFit/>
          </a:bodyPr>
          <a:lstStyle/>
          <a:p>
            <a:r>
              <a:rPr lang="en-US" dirty="0" err="1"/>
              <a:t>AdaDelta</a:t>
            </a:r>
            <a:r>
              <a:rPr lang="en-US" dirty="0"/>
              <a:t> Loss Curve </a:t>
            </a:r>
            <a:r>
              <a:rPr lang="en-US" dirty="0" err="1"/>
              <a:t>lr</a:t>
            </a:r>
            <a:r>
              <a:rPr lang="en-US" dirty="0"/>
              <a:t> = 0.01</a:t>
            </a:r>
          </a:p>
          <a:p>
            <a:pPr algn="ctr"/>
            <a:r>
              <a:rPr lang="en-US" dirty="0" err="1"/>
              <a:t>MobileNet</a:t>
            </a:r>
            <a:endParaRPr lang="en-US" dirty="0"/>
          </a:p>
        </p:txBody>
      </p:sp>
      <p:sp>
        <p:nvSpPr>
          <p:cNvPr id="8" name="TextBox 7">
            <a:extLst>
              <a:ext uri="{FF2B5EF4-FFF2-40B4-BE49-F238E27FC236}">
                <a16:creationId xmlns:a16="http://schemas.microsoft.com/office/drawing/2014/main" id="{CB110282-3121-C66E-5572-8CB3891FAF9F}"/>
              </a:ext>
            </a:extLst>
          </p:cNvPr>
          <p:cNvSpPr txBox="1"/>
          <p:nvPr/>
        </p:nvSpPr>
        <p:spPr>
          <a:xfrm>
            <a:off x="5898665" y="3498724"/>
            <a:ext cx="2308645" cy="523220"/>
          </a:xfrm>
          <a:prstGeom prst="rect">
            <a:avLst/>
          </a:prstGeom>
          <a:noFill/>
        </p:spPr>
        <p:txBody>
          <a:bodyPr wrap="none" rtlCol="0">
            <a:spAutoFit/>
          </a:bodyPr>
          <a:lstStyle/>
          <a:p>
            <a:r>
              <a:rPr lang="en-US" dirty="0"/>
              <a:t>Adam Loss Curve </a:t>
            </a:r>
            <a:r>
              <a:rPr lang="en-US" dirty="0" err="1"/>
              <a:t>lr</a:t>
            </a:r>
            <a:r>
              <a:rPr lang="en-US" dirty="0"/>
              <a:t> = 0.01</a:t>
            </a:r>
          </a:p>
          <a:p>
            <a:pPr algn="ctr"/>
            <a:r>
              <a:rPr lang="en-US" dirty="0" err="1"/>
              <a:t>MobileNet</a:t>
            </a:r>
            <a:endParaRPr lang="en-US" dirty="0"/>
          </a:p>
        </p:txBody>
      </p:sp>
      <p:pic>
        <p:nvPicPr>
          <p:cNvPr id="10" name="Picture 9" descr="Chart, line chart">
            <a:extLst>
              <a:ext uri="{FF2B5EF4-FFF2-40B4-BE49-F238E27FC236}">
                <a16:creationId xmlns:a16="http://schemas.microsoft.com/office/drawing/2014/main" id="{45C885EF-CC15-E39A-44EB-2137B21F5FD9}"/>
              </a:ext>
            </a:extLst>
          </p:cNvPr>
          <p:cNvPicPr>
            <a:picLocks noChangeAspect="1"/>
          </p:cNvPicPr>
          <p:nvPr/>
        </p:nvPicPr>
        <p:blipFill>
          <a:blip r:embed="rId2"/>
          <a:stretch>
            <a:fillRect/>
          </a:stretch>
        </p:blipFill>
        <p:spPr>
          <a:xfrm>
            <a:off x="973742" y="1267626"/>
            <a:ext cx="3120545" cy="2078554"/>
          </a:xfrm>
          <a:prstGeom prst="rect">
            <a:avLst/>
          </a:prstGeom>
        </p:spPr>
      </p:pic>
      <p:pic>
        <p:nvPicPr>
          <p:cNvPr id="12" name="Picture 11" descr="Chart, line chart&#10;&#10;Description automatically generated">
            <a:extLst>
              <a:ext uri="{FF2B5EF4-FFF2-40B4-BE49-F238E27FC236}">
                <a16:creationId xmlns:a16="http://schemas.microsoft.com/office/drawing/2014/main" id="{B3864213-5683-4126-E79B-FDD56C853217}"/>
              </a:ext>
            </a:extLst>
          </p:cNvPr>
          <p:cNvPicPr>
            <a:picLocks noChangeAspect="1"/>
          </p:cNvPicPr>
          <p:nvPr/>
        </p:nvPicPr>
        <p:blipFill>
          <a:blip r:embed="rId3"/>
          <a:stretch>
            <a:fillRect/>
          </a:stretch>
        </p:blipFill>
        <p:spPr>
          <a:xfrm>
            <a:off x="5470234" y="1231166"/>
            <a:ext cx="3077819" cy="2115014"/>
          </a:xfrm>
          <a:prstGeom prst="rect">
            <a:avLst/>
          </a:prstGeom>
        </p:spPr>
      </p:pic>
    </p:spTree>
    <p:extLst>
      <p:ext uri="{BB962C8B-B14F-4D97-AF65-F5344CB8AC3E}">
        <p14:creationId xmlns:p14="http://schemas.microsoft.com/office/powerpoint/2010/main" val="4092389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12EBDF-81F3-D6FE-6ADC-EABA8E4B64D1}"/>
              </a:ext>
            </a:extLst>
          </p:cNvPr>
          <p:cNvSpPr txBox="1"/>
          <p:nvPr/>
        </p:nvSpPr>
        <p:spPr>
          <a:xfrm>
            <a:off x="121920" y="980970"/>
            <a:ext cx="8520600" cy="3284041"/>
          </a:xfrm>
          <a:prstGeom prst="rect">
            <a:avLst/>
          </a:prstGeom>
          <a:noFill/>
        </p:spPr>
        <p:txBody>
          <a:bodyPr wrap="square" rtlCol="0">
            <a:spAutoFit/>
          </a:bodyPr>
          <a:lstStyle/>
          <a:p>
            <a:pPr marL="127000" lvl="0" algn="just" rtl="0">
              <a:lnSpc>
                <a:spcPct val="150000"/>
              </a:lnSpc>
              <a:spcBef>
                <a:spcPts val="0"/>
              </a:spcBef>
              <a:spcAft>
                <a:spcPts val="0"/>
              </a:spcAft>
              <a:buSzPts val="1600"/>
            </a:pPr>
            <a:r>
              <a:rPr lang="en-US" sz="1400" b="1" dirty="0"/>
              <a:t>Results and Analysis -</a:t>
            </a:r>
            <a:r>
              <a:rPr lang="en-US" sz="1400" dirty="0"/>
              <a:t> </a:t>
            </a:r>
          </a:p>
          <a:p>
            <a:pPr marL="914400" lvl="0" indent="-330200" algn="just" rtl="0">
              <a:lnSpc>
                <a:spcPct val="150000"/>
              </a:lnSpc>
              <a:spcBef>
                <a:spcPts val="0"/>
              </a:spcBef>
              <a:spcAft>
                <a:spcPts val="0"/>
              </a:spcAft>
              <a:buSzPts val="1600"/>
              <a:buChar char="➔"/>
            </a:pPr>
            <a:r>
              <a:rPr lang="en-US" sz="1400" dirty="0"/>
              <a:t>Out of all models, the </a:t>
            </a:r>
            <a:r>
              <a:rPr lang="en-US" sz="1400" dirty="0" err="1"/>
              <a:t>ResNet</a:t>
            </a:r>
            <a:r>
              <a:rPr lang="en-US" sz="1400" dirty="0"/>
              <a:t> model had the highest accuracy for all the datasets while </a:t>
            </a:r>
            <a:r>
              <a:rPr lang="en-US" sz="1400" dirty="0" err="1">
                <a:solidFill>
                  <a:schemeClr val="dk1"/>
                </a:solidFill>
              </a:rPr>
              <a:t>LeNet</a:t>
            </a:r>
            <a:r>
              <a:rPr lang="en-US" sz="1400" dirty="0">
                <a:solidFill>
                  <a:schemeClr val="dk1"/>
                </a:solidFill>
              </a:rPr>
              <a:t> was the least efficient model</a:t>
            </a:r>
          </a:p>
          <a:p>
            <a:pPr marL="914400" lvl="0" indent="-330200" algn="just" rtl="0">
              <a:lnSpc>
                <a:spcPct val="150000"/>
              </a:lnSpc>
              <a:spcBef>
                <a:spcPts val="0"/>
              </a:spcBef>
              <a:spcAft>
                <a:spcPts val="0"/>
              </a:spcAft>
              <a:buSzPts val="1600"/>
              <a:buChar char="➔"/>
            </a:pPr>
            <a:r>
              <a:rPr lang="en-US" dirty="0">
                <a:solidFill>
                  <a:schemeClr val="dk1"/>
                </a:solidFill>
              </a:rPr>
              <a:t>Run time and inference time were best for </a:t>
            </a:r>
            <a:r>
              <a:rPr lang="en-US" dirty="0" err="1">
                <a:solidFill>
                  <a:schemeClr val="dk1"/>
                </a:solidFill>
              </a:rPr>
              <a:t>MobileNet</a:t>
            </a:r>
            <a:r>
              <a:rPr lang="en-US" dirty="0">
                <a:solidFill>
                  <a:schemeClr val="dk1"/>
                </a:solidFill>
              </a:rPr>
              <a:t>.</a:t>
            </a:r>
            <a:endParaRPr lang="en-US" sz="1400" dirty="0">
              <a:solidFill>
                <a:schemeClr val="dk1"/>
              </a:solidFill>
            </a:endParaRPr>
          </a:p>
          <a:p>
            <a:pPr marL="914400" lvl="0" indent="-330200" algn="just" rtl="0">
              <a:lnSpc>
                <a:spcPct val="150000"/>
              </a:lnSpc>
              <a:spcBef>
                <a:spcPts val="0"/>
              </a:spcBef>
              <a:spcAft>
                <a:spcPts val="0"/>
              </a:spcAft>
              <a:buSzPts val="1600"/>
              <a:buChar char="➔"/>
            </a:pPr>
            <a:r>
              <a:rPr lang="en-US" dirty="0">
                <a:solidFill>
                  <a:schemeClr val="dk1"/>
                </a:solidFill>
              </a:rPr>
              <a:t>After performing hyperparameter tuning we got the best results with Adam optimizer and with 0.01 Learning Rate.</a:t>
            </a:r>
          </a:p>
          <a:p>
            <a:pPr marL="914400" lvl="0" indent="-330200" algn="just" rtl="0">
              <a:lnSpc>
                <a:spcPct val="150000"/>
              </a:lnSpc>
              <a:spcBef>
                <a:spcPts val="0"/>
              </a:spcBef>
              <a:spcAft>
                <a:spcPts val="0"/>
              </a:spcAft>
              <a:buSzPts val="1600"/>
              <a:buChar char="➔"/>
            </a:pPr>
            <a:r>
              <a:rPr lang="en-US" sz="1400" dirty="0"/>
              <a:t>Most models performed good with LR = 0.01</a:t>
            </a:r>
          </a:p>
          <a:p>
            <a:pPr marL="914400" lvl="0" indent="-330200" algn="just" rtl="0">
              <a:lnSpc>
                <a:spcPct val="150000"/>
              </a:lnSpc>
              <a:spcBef>
                <a:spcPts val="0"/>
              </a:spcBef>
              <a:spcAft>
                <a:spcPts val="0"/>
              </a:spcAft>
              <a:buSzPts val="1600"/>
              <a:buChar char="➔"/>
            </a:pPr>
            <a:r>
              <a:rPr lang="en-US" sz="1400" dirty="0"/>
              <a:t>All models took the lowest number of epochs to train the CIFAR 10 dataset and also had the highest accuracy for the CIFAR 10 Dataset in comparison to the two datasets</a:t>
            </a:r>
          </a:p>
          <a:p>
            <a:pPr algn="just">
              <a:lnSpc>
                <a:spcPct val="150000"/>
              </a:lnSpc>
            </a:pPr>
            <a:endParaRPr lang="en-US" dirty="0"/>
          </a:p>
        </p:txBody>
      </p:sp>
      <p:sp>
        <p:nvSpPr>
          <p:cNvPr id="5" name="Title 1">
            <a:extLst>
              <a:ext uri="{FF2B5EF4-FFF2-40B4-BE49-F238E27FC236}">
                <a16:creationId xmlns:a16="http://schemas.microsoft.com/office/drawing/2014/main" id="{0E17B7FB-2A2C-A50A-CED1-78153AC28B2E}"/>
              </a:ext>
            </a:extLst>
          </p:cNvPr>
          <p:cNvSpPr>
            <a:spLocks noGrp="1"/>
          </p:cNvSpPr>
          <p:nvPr>
            <p:ph type="title"/>
          </p:nvPr>
        </p:nvSpPr>
        <p:spPr>
          <a:xfrm>
            <a:off x="623400" y="139170"/>
            <a:ext cx="8520600" cy="841800"/>
          </a:xfrm>
        </p:spPr>
        <p:txBody>
          <a:bodyPr/>
          <a:lstStyle/>
          <a:p>
            <a:r>
              <a:rPr lang="en" sz="3600" dirty="0"/>
              <a:t>RESULTS</a:t>
            </a:r>
            <a:endParaRPr lang="en-US" dirty="0"/>
          </a:p>
        </p:txBody>
      </p:sp>
    </p:spTree>
    <p:extLst>
      <p:ext uri="{BB962C8B-B14F-4D97-AF65-F5344CB8AC3E}">
        <p14:creationId xmlns:p14="http://schemas.microsoft.com/office/powerpoint/2010/main" val="4214459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5"/>
          <p:cNvSpPr txBox="1">
            <a:spLocks noGrp="1"/>
          </p:cNvSpPr>
          <p:nvPr>
            <p:ph type="ctrTitle"/>
          </p:nvPr>
        </p:nvSpPr>
        <p:spPr>
          <a:xfrm>
            <a:off x="311700" y="0"/>
            <a:ext cx="8520600" cy="72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2980"/>
              <a:t>CONCLUSION</a:t>
            </a:r>
            <a:endParaRPr sz="2980"/>
          </a:p>
        </p:txBody>
      </p:sp>
      <p:sp>
        <p:nvSpPr>
          <p:cNvPr id="2" name="TextBox 1">
            <a:extLst>
              <a:ext uri="{FF2B5EF4-FFF2-40B4-BE49-F238E27FC236}">
                <a16:creationId xmlns:a16="http://schemas.microsoft.com/office/drawing/2014/main" id="{CEA8D5EC-4B22-5FEC-98AE-9D9E8652646C}"/>
              </a:ext>
            </a:extLst>
          </p:cNvPr>
          <p:cNvSpPr txBox="1"/>
          <p:nvPr/>
        </p:nvSpPr>
        <p:spPr>
          <a:xfrm>
            <a:off x="1019908" y="1336431"/>
            <a:ext cx="7083083" cy="2179892"/>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dirty="0"/>
              <a:t>Tried to propose image classification model specific to a certain kind of application.</a:t>
            </a:r>
          </a:p>
          <a:p>
            <a:pPr marL="285750" indent="-285750">
              <a:lnSpc>
                <a:spcPct val="200000"/>
              </a:lnSpc>
              <a:buFont typeface="Arial" panose="020B0604020202020204" pitchFamily="34" charset="0"/>
              <a:buChar char="•"/>
            </a:pPr>
            <a:r>
              <a:rPr lang="en-US" dirty="0"/>
              <a:t>Observed trends on hyperparameter tuning</a:t>
            </a:r>
          </a:p>
          <a:p>
            <a:pPr marL="285750" indent="-285750">
              <a:lnSpc>
                <a:spcPct val="200000"/>
              </a:lnSpc>
              <a:buFont typeface="Arial" panose="020B0604020202020204" pitchFamily="34" charset="0"/>
              <a:buChar char="•"/>
            </a:pPr>
            <a:r>
              <a:rPr lang="en-US" dirty="0"/>
              <a:t>Understanding the impact of transfer learning (even though on small scale)</a:t>
            </a:r>
          </a:p>
          <a:p>
            <a:pPr marL="285750" indent="-285750">
              <a:lnSpc>
                <a:spcPct val="200000"/>
              </a:lnSpc>
              <a:buFont typeface="Arial" panose="020B0604020202020204" pitchFamily="34" charset="0"/>
              <a:buChar char="•"/>
            </a:pPr>
            <a:r>
              <a:rPr lang="en-US" dirty="0"/>
              <a:t>Tried level best to work on above points with limited computational capabilities</a:t>
            </a:r>
          </a:p>
          <a:p>
            <a:pPr marL="285750" indent="-285750">
              <a:lnSpc>
                <a:spcPct val="200000"/>
              </a:lnSpc>
              <a:buFont typeface="Arial" panose="020B0604020202020204" pitchFamily="34" charset="0"/>
              <a:buChar char="•"/>
            </a:pPr>
            <a:r>
              <a:rPr lang="en-US" dirty="0"/>
              <a:t>Got slight insight into CNN family model and motivation to work on new ideas.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6"/>
          <p:cNvSpPr txBox="1">
            <a:spLocks noGrp="1"/>
          </p:cNvSpPr>
          <p:nvPr>
            <p:ph type="ctrTitle"/>
          </p:nvPr>
        </p:nvSpPr>
        <p:spPr>
          <a:xfrm>
            <a:off x="207125" y="1921625"/>
            <a:ext cx="8520600" cy="72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2980"/>
              <a:t>Thank you! </a:t>
            </a:r>
            <a:endParaRPr sz="2980"/>
          </a:p>
        </p:txBody>
      </p:sp>
      <p:sp>
        <p:nvSpPr>
          <p:cNvPr id="145" name="Google Shape;145;p26"/>
          <p:cNvSpPr txBox="1"/>
          <p:nvPr/>
        </p:nvSpPr>
        <p:spPr>
          <a:xfrm>
            <a:off x="358750" y="724800"/>
            <a:ext cx="85206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600"/>
          </a:p>
          <a:p>
            <a:pPr marL="457200" lvl="0" indent="0" algn="l" rtl="0">
              <a:spcBef>
                <a:spcPts val="0"/>
              </a:spcBef>
              <a:spcAft>
                <a:spcPts val="0"/>
              </a:spcAft>
              <a:buNone/>
            </a:pP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erson pushing a stroller&#10;&#10;Description automatically generated with medium confidence">
            <a:extLst>
              <a:ext uri="{FF2B5EF4-FFF2-40B4-BE49-F238E27FC236}">
                <a16:creationId xmlns:a16="http://schemas.microsoft.com/office/drawing/2014/main" id="{EAFA777D-515D-A352-0466-D0656AB506D6}"/>
              </a:ext>
            </a:extLst>
          </p:cNvPr>
          <p:cNvPicPr>
            <a:picLocks noChangeAspect="1"/>
          </p:cNvPicPr>
          <p:nvPr/>
        </p:nvPicPr>
        <p:blipFill>
          <a:blip r:embed="rId2"/>
          <a:stretch>
            <a:fillRect/>
          </a:stretch>
        </p:blipFill>
        <p:spPr>
          <a:xfrm>
            <a:off x="87074" y="0"/>
            <a:ext cx="8969851" cy="5143500"/>
          </a:xfrm>
          <a:prstGeom prst="rect">
            <a:avLst/>
          </a:prstGeom>
        </p:spPr>
      </p:pic>
    </p:spTree>
    <p:extLst>
      <p:ext uri="{BB962C8B-B14F-4D97-AF65-F5344CB8AC3E}">
        <p14:creationId xmlns:p14="http://schemas.microsoft.com/office/powerpoint/2010/main" val="682684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ctrTitle"/>
          </p:nvPr>
        </p:nvSpPr>
        <p:spPr>
          <a:xfrm>
            <a:off x="403750" y="103550"/>
            <a:ext cx="8520600" cy="72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2980"/>
              <a:t>INTRODUCTION</a:t>
            </a:r>
            <a:endParaRPr sz="2980"/>
          </a:p>
        </p:txBody>
      </p:sp>
      <p:sp>
        <p:nvSpPr>
          <p:cNvPr id="62" name="Google Shape;62;p14"/>
          <p:cNvSpPr txBox="1"/>
          <p:nvPr/>
        </p:nvSpPr>
        <p:spPr>
          <a:xfrm>
            <a:off x="403750" y="828350"/>
            <a:ext cx="8089200" cy="4370397"/>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SzPts val="1600"/>
              <a:buChar char="●"/>
            </a:pPr>
            <a:r>
              <a:rPr lang="en" sz="1600" b="1" dirty="0"/>
              <a:t>Motivation - </a:t>
            </a:r>
            <a:endParaRPr sz="1600" b="1" dirty="0"/>
          </a:p>
          <a:p>
            <a:pPr marL="457200" lvl="0" indent="-330200" algn="l" rtl="0">
              <a:spcBef>
                <a:spcPts val="0"/>
              </a:spcBef>
              <a:spcAft>
                <a:spcPts val="0"/>
              </a:spcAft>
              <a:buSzPts val="1600"/>
              <a:buChar char="➔"/>
            </a:pPr>
            <a:r>
              <a:rPr lang="en" sz="1600" dirty="0"/>
              <a:t>Most of the time image classification problem is like a subset of computer vision problem</a:t>
            </a:r>
            <a:endParaRPr sz="1600" dirty="0"/>
          </a:p>
          <a:p>
            <a:pPr marL="457200" lvl="0" indent="-330200" algn="l" rtl="0">
              <a:spcBef>
                <a:spcPts val="0"/>
              </a:spcBef>
              <a:spcAft>
                <a:spcPts val="0"/>
              </a:spcAft>
              <a:buSzPts val="1600"/>
              <a:buChar char="➔"/>
            </a:pPr>
            <a:r>
              <a:rPr lang="en-IN" sz="1600" dirty="0"/>
              <a:t>Applications like automobiles or automatically driven vehicles make use of light models to get results suitable for quick response environment.</a:t>
            </a:r>
            <a:endParaRPr sz="1600" dirty="0"/>
          </a:p>
          <a:p>
            <a:pPr marL="457200" lvl="0" indent="0" algn="l" rtl="0">
              <a:spcBef>
                <a:spcPts val="0"/>
              </a:spcBef>
              <a:spcAft>
                <a:spcPts val="0"/>
              </a:spcAft>
              <a:buNone/>
            </a:pPr>
            <a:endParaRPr sz="1600" dirty="0"/>
          </a:p>
          <a:p>
            <a:pPr marL="457200" lvl="0" indent="-330200" algn="l" rtl="0">
              <a:spcBef>
                <a:spcPts val="0"/>
              </a:spcBef>
              <a:spcAft>
                <a:spcPts val="0"/>
              </a:spcAft>
              <a:buSzPts val="1600"/>
              <a:buChar char="●"/>
            </a:pPr>
            <a:r>
              <a:rPr lang="en" sz="1600" b="1" dirty="0"/>
              <a:t>Problem Statement –</a:t>
            </a:r>
            <a:r>
              <a:rPr lang="en" sz="1600" dirty="0"/>
              <a:t> </a:t>
            </a:r>
            <a:endParaRPr sz="1600" dirty="0"/>
          </a:p>
          <a:p>
            <a:pPr marL="457200" indent="-330200">
              <a:buSzPts val="1600"/>
              <a:buFont typeface="Arial"/>
              <a:buChar char="➔"/>
            </a:pPr>
            <a:r>
              <a:rPr lang="en-US" sz="1600" dirty="0"/>
              <a:t>Classification of images into different classes and assign labels to the images and predict the classes</a:t>
            </a:r>
          </a:p>
          <a:p>
            <a:pPr marL="457200" indent="-330200">
              <a:buSzPts val="1600"/>
              <a:buFont typeface="Arial"/>
              <a:buChar char="➔"/>
            </a:pPr>
            <a:r>
              <a:rPr lang="en-US" sz="1600" dirty="0"/>
              <a:t>Look into variety of model architectures and </a:t>
            </a:r>
            <a:r>
              <a:rPr lang="en-IN" sz="1600" dirty="0"/>
              <a:t>compare their results</a:t>
            </a:r>
            <a:endParaRPr sz="1600" dirty="0"/>
          </a:p>
          <a:p>
            <a:pPr marL="457200" lvl="0" indent="-330200" algn="l" rtl="0">
              <a:spcBef>
                <a:spcPts val="0"/>
              </a:spcBef>
              <a:spcAft>
                <a:spcPts val="0"/>
              </a:spcAft>
              <a:buSzPts val="1600"/>
              <a:buChar char="➔"/>
            </a:pPr>
            <a:r>
              <a:rPr lang="en-IN" sz="1600" dirty="0"/>
              <a:t>Conclude with results based on the variety of model instances by varying the hyperparameters and understanding the results for fast response systems</a:t>
            </a:r>
          </a:p>
          <a:p>
            <a:pPr marL="457200" lvl="0" indent="-330200" algn="l" rtl="0">
              <a:spcBef>
                <a:spcPts val="0"/>
              </a:spcBef>
              <a:spcAft>
                <a:spcPts val="0"/>
              </a:spcAft>
              <a:buSzPts val="1600"/>
              <a:buChar char="➔"/>
            </a:pPr>
            <a:r>
              <a:rPr lang="en-IN" sz="1600" dirty="0"/>
              <a:t>Play with internal architecture blocks to observe changes that can improve results</a:t>
            </a:r>
            <a:endParaRPr sz="1600" dirty="0"/>
          </a:p>
          <a:p>
            <a:pPr marL="914400" lvl="0" indent="0" algn="l" rtl="0">
              <a:spcBef>
                <a:spcPts val="0"/>
              </a:spcBef>
              <a:spcAft>
                <a:spcPts val="0"/>
              </a:spcAft>
              <a:buNone/>
            </a:pPr>
            <a:endParaRPr sz="1600" dirty="0"/>
          </a:p>
          <a:p>
            <a:pPr marL="457200" lvl="0" indent="-330200" algn="l" rtl="0">
              <a:spcBef>
                <a:spcPts val="0"/>
              </a:spcBef>
              <a:spcAft>
                <a:spcPts val="0"/>
              </a:spcAft>
              <a:buSzPts val="1600"/>
              <a:buChar char="●"/>
            </a:pPr>
            <a:r>
              <a:rPr lang="en" sz="1600" b="1" dirty="0"/>
              <a:t>Significance of problem - </a:t>
            </a:r>
            <a:endParaRPr sz="1600" b="1" dirty="0"/>
          </a:p>
          <a:p>
            <a:pPr marL="457200" lvl="0" indent="-330200" algn="l" rtl="0">
              <a:spcBef>
                <a:spcPts val="0"/>
              </a:spcBef>
              <a:spcAft>
                <a:spcPts val="0"/>
              </a:spcAft>
              <a:buSzPts val="1600"/>
              <a:buChar char="➔"/>
            </a:pPr>
            <a:r>
              <a:rPr lang="en-IN" sz="1600" dirty="0"/>
              <a:t>Low inference time for quick response</a:t>
            </a:r>
          </a:p>
          <a:p>
            <a:pPr marL="457200" lvl="0" indent="-330200" algn="l" rtl="0">
              <a:spcBef>
                <a:spcPts val="0"/>
              </a:spcBef>
              <a:spcAft>
                <a:spcPts val="0"/>
              </a:spcAft>
              <a:buSzPts val="1600"/>
              <a:buChar char="➔"/>
            </a:pPr>
            <a:r>
              <a:rPr lang="en-IN" sz="1600" dirty="0"/>
              <a:t>Light on hardware requirements for image classification</a:t>
            </a:r>
            <a:endParaRPr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82C0732E-51EF-3BCA-29E3-A56FA0942511}"/>
              </a:ext>
            </a:extLst>
          </p:cNvPr>
          <p:cNvPicPr>
            <a:picLocks noChangeAspect="1"/>
          </p:cNvPicPr>
          <p:nvPr/>
        </p:nvPicPr>
        <p:blipFill>
          <a:blip r:embed="rId2"/>
          <a:stretch>
            <a:fillRect/>
          </a:stretch>
        </p:blipFill>
        <p:spPr>
          <a:xfrm>
            <a:off x="567173" y="372268"/>
            <a:ext cx="7730081" cy="4771232"/>
          </a:xfrm>
          <a:prstGeom prst="rect">
            <a:avLst/>
          </a:prstGeom>
        </p:spPr>
      </p:pic>
    </p:spTree>
    <p:extLst>
      <p:ext uri="{BB962C8B-B14F-4D97-AF65-F5344CB8AC3E}">
        <p14:creationId xmlns:p14="http://schemas.microsoft.com/office/powerpoint/2010/main" val="1009137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ctrTitle"/>
          </p:nvPr>
        </p:nvSpPr>
        <p:spPr>
          <a:xfrm>
            <a:off x="311700" y="0"/>
            <a:ext cx="8520600" cy="72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2980" dirty="0"/>
              <a:t>DATASETS USED</a:t>
            </a:r>
            <a:endParaRPr sz="2980" dirty="0"/>
          </a:p>
        </p:txBody>
      </p:sp>
      <p:sp>
        <p:nvSpPr>
          <p:cNvPr id="96" name="Google Shape;96;p19"/>
          <p:cNvSpPr txBox="1"/>
          <p:nvPr/>
        </p:nvSpPr>
        <p:spPr>
          <a:xfrm>
            <a:off x="358750" y="724800"/>
            <a:ext cx="8520600" cy="5009033"/>
          </a:xfrm>
          <a:prstGeom prst="rect">
            <a:avLst/>
          </a:prstGeom>
          <a:noFill/>
          <a:ln>
            <a:noFill/>
          </a:ln>
        </p:spPr>
        <p:txBody>
          <a:bodyPr spcFirstLastPara="1" wrap="square" lIns="91425" tIns="91425" rIns="91425" bIns="91425" anchor="t" anchorCtr="0">
            <a:spAutoFit/>
          </a:bodyPr>
          <a:lstStyle/>
          <a:p>
            <a:pPr marL="457200" lvl="0" indent="-330200" algn="l" rtl="0">
              <a:lnSpc>
                <a:spcPct val="150000"/>
              </a:lnSpc>
              <a:spcBef>
                <a:spcPts val="0"/>
              </a:spcBef>
              <a:spcAft>
                <a:spcPts val="0"/>
              </a:spcAft>
              <a:buSzPts val="1600"/>
              <a:buChar char="●"/>
            </a:pPr>
            <a:r>
              <a:rPr lang="en" sz="1600" b="1" dirty="0"/>
              <a:t>Datasets -</a:t>
            </a:r>
            <a:r>
              <a:rPr lang="en" sz="1600" dirty="0"/>
              <a:t> </a:t>
            </a:r>
            <a:endParaRPr sz="1600" dirty="0"/>
          </a:p>
          <a:p>
            <a:pPr marL="457200">
              <a:lnSpc>
                <a:spcPct val="150000"/>
              </a:lnSpc>
            </a:pPr>
            <a:r>
              <a:rPr lang="en-US" sz="1600" b="1" dirty="0"/>
              <a:t>1. CIFAR 10 -</a:t>
            </a:r>
          </a:p>
          <a:p>
            <a:pPr marL="457200" lvl="0" indent="-323850" algn="l" rtl="0">
              <a:lnSpc>
                <a:spcPct val="150000"/>
              </a:lnSpc>
              <a:spcBef>
                <a:spcPts val="0"/>
              </a:spcBef>
              <a:spcAft>
                <a:spcPts val="0"/>
              </a:spcAft>
              <a:buClr>
                <a:schemeClr val="dk1"/>
              </a:buClr>
              <a:buSzPts val="1500"/>
              <a:buChar char="➔"/>
            </a:pPr>
            <a:r>
              <a:rPr lang="en-US" dirty="0">
                <a:solidFill>
                  <a:schemeClr val="dk1"/>
                </a:solidFill>
              </a:rPr>
              <a:t>CIFAR-10 (Canadian Institute of Advanced Research)</a:t>
            </a:r>
          </a:p>
          <a:p>
            <a:pPr marL="457200" lvl="0" indent="-317500" algn="l" rtl="0">
              <a:lnSpc>
                <a:spcPct val="150000"/>
              </a:lnSpc>
              <a:spcBef>
                <a:spcPts val="0"/>
              </a:spcBef>
              <a:spcAft>
                <a:spcPts val="0"/>
              </a:spcAft>
              <a:buClr>
                <a:schemeClr val="dk1"/>
              </a:buClr>
              <a:buSzPts val="1400"/>
              <a:buChar char="➔"/>
            </a:pPr>
            <a:r>
              <a:rPr lang="en-US" dirty="0">
                <a:solidFill>
                  <a:schemeClr val="dk1"/>
                </a:solidFill>
              </a:rPr>
              <a:t>Huge dataset containing images of animals, herbivores, people, aquatic mammals </a:t>
            </a:r>
            <a:r>
              <a:rPr lang="en-US" dirty="0" err="1">
                <a:solidFill>
                  <a:schemeClr val="dk1"/>
                </a:solidFill>
              </a:rPr>
              <a:t>etc</a:t>
            </a:r>
            <a:endParaRPr lang="en-US" dirty="0">
              <a:solidFill>
                <a:schemeClr val="dk1"/>
              </a:solidFill>
            </a:endParaRPr>
          </a:p>
          <a:p>
            <a:pPr marL="457200" lvl="0" indent="-317500" algn="l" rtl="0">
              <a:lnSpc>
                <a:spcPct val="150000"/>
              </a:lnSpc>
              <a:spcBef>
                <a:spcPts val="0"/>
              </a:spcBef>
              <a:spcAft>
                <a:spcPts val="0"/>
              </a:spcAft>
              <a:buSzPts val="1400"/>
              <a:buChar char="➔"/>
            </a:pPr>
            <a:r>
              <a:rPr lang="en" dirty="0"/>
              <a:t>Total of 60,000 images with each image of size 32x32</a:t>
            </a:r>
          </a:p>
          <a:p>
            <a:pPr marL="457200" indent="-317500">
              <a:lnSpc>
                <a:spcPct val="150000"/>
              </a:lnSpc>
              <a:buSzPts val="1400"/>
              <a:buFont typeface="Arial"/>
              <a:buChar char="➔"/>
            </a:pPr>
            <a:r>
              <a:rPr lang="en-US" sz="1600" dirty="0">
                <a:solidFill>
                  <a:schemeClr val="dk1"/>
                </a:solidFill>
              </a:rPr>
              <a:t>Total of 10 classes</a:t>
            </a:r>
          </a:p>
          <a:p>
            <a:pPr marL="139700">
              <a:lnSpc>
                <a:spcPct val="150000"/>
              </a:lnSpc>
              <a:buSzPts val="1400"/>
            </a:pPr>
            <a:endParaRPr sz="1600" dirty="0"/>
          </a:p>
          <a:p>
            <a:pPr marL="457200" lvl="0" indent="0" algn="l" rtl="0">
              <a:lnSpc>
                <a:spcPct val="150000"/>
              </a:lnSpc>
              <a:spcBef>
                <a:spcPts val="0"/>
              </a:spcBef>
              <a:spcAft>
                <a:spcPts val="0"/>
              </a:spcAft>
              <a:buNone/>
            </a:pPr>
            <a:r>
              <a:rPr lang="en" sz="1600" b="1" dirty="0"/>
              <a:t>2. CIFAR 100 - </a:t>
            </a:r>
            <a:endParaRPr sz="1600" b="1" dirty="0"/>
          </a:p>
          <a:p>
            <a:pPr marL="457200" lvl="0" indent="-323850" algn="l" rtl="0">
              <a:lnSpc>
                <a:spcPct val="150000"/>
              </a:lnSpc>
              <a:spcBef>
                <a:spcPts val="0"/>
              </a:spcBef>
              <a:spcAft>
                <a:spcPts val="0"/>
              </a:spcAft>
              <a:buClr>
                <a:schemeClr val="dk1"/>
              </a:buClr>
              <a:buSzPts val="1500"/>
              <a:buChar char="➔"/>
            </a:pPr>
            <a:r>
              <a:rPr lang="en" dirty="0">
                <a:solidFill>
                  <a:schemeClr val="dk1"/>
                </a:solidFill>
              </a:rPr>
              <a:t>CIFAR-100 (Canadian Institute of Advanced Research)</a:t>
            </a:r>
            <a:endParaRPr dirty="0">
              <a:solidFill>
                <a:schemeClr val="dk1"/>
              </a:solidFill>
            </a:endParaRPr>
          </a:p>
          <a:p>
            <a:pPr marL="457200" lvl="0" indent="-317500" algn="l" rtl="0">
              <a:lnSpc>
                <a:spcPct val="150000"/>
              </a:lnSpc>
              <a:spcBef>
                <a:spcPts val="0"/>
              </a:spcBef>
              <a:spcAft>
                <a:spcPts val="0"/>
              </a:spcAft>
              <a:buClr>
                <a:schemeClr val="dk1"/>
              </a:buClr>
              <a:buSzPts val="1400"/>
              <a:buChar char="➔"/>
            </a:pPr>
            <a:r>
              <a:rPr lang="en" dirty="0">
                <a:solidFill>
                  <a:schemeClr val="dk1"/>
                </a:solidFill>
              </a:rPr>
              <a:t>Huge dataset containing images of animals, herbivores, people, aquatic mammals etc</a:t>
            </a:r>
            <a:endParaRPr dirty="0">
              <a:solidFill>
                <a:schemeClr val="dk1"/>
              </a:solidFill>
            </a:endParaRPr>
          </a:p>
          <a:p>
            <a:pPr marL="457200" lvl="0" indent="-317500" algn="l" rtl="0">
              <a:lnSpc>
                <a:spcPct val="150000"/>
              </a:lnSpc>
              <a:spcBef>
                <a:spcPts val="0"/>
              </a:spcBef>
              <a:spcAft>
                <a:spcPts val="0"/>
              </a:spcAft>
              <a:buClr>
                <a:schemeClr val="dk1"/>
              </a:buClr>
              <a:buSzPts val="1400"/>
              <a:buChar char="➔"/>
            </a:pPr>
            <a:r>
              <a:rPr lang="en" dirty="0">
                <a:solidFill>
                  <a:schemeClr val="dk1"/>
                </a:solidFill>
              </a:rPr>
              <a:t>Total of 60,000 images with each image of size 32x32</a:t>
            </a:r>
            <a:endParaRPr dirty="0">
              <a:solidFill>
                <a:schemeClr val="dk1"/>
              </a:solidFill>
            </a:endParaRPr>
          </a:p>
          <a:p>
            <a:pPr marL="457200" lvl="0" indent="-317500" algn="l" rtl="0">
              <a:lnSpc>
                <a:spcPct val="150000"/>
              </a:lnSpc>
              <a:spcBef>
                <a:spcPts val="0"/>
              </a:spcBef>
              <a:spcAft>
                <a:spcPts val="0"/>
              </a:spcAft>
              <a:buClr>
                <a:schemeClr val="dk1"/>
              </a:buClr>
              <a:buSzPts val="1400"/>
              <a:buChar char="➔"/>
            </a:pPr>
            <a:r>
              <a:rPr lang="en" dirty="0">
                <a:solidFill>
                  <a:schemeClr val="dk1"/>
                </a:solidFill>
              </a:rPr>
              <a:t>Total of 100 classes grouped into 20 superclasses </a:t>
            </a:r>
            <a:endParaRPr dirty="0">
              <a:solidFill>
                <a:schemeClr val="dk1"/>
              </a:solidFill>
            </a:endParaRPr>
          </a:p>
          <a:p>
            <a:pPr marL="914400" lvl="0" indent="0" algn="l" rtl="0">
              <a:lnSpc>
                <a:spcPct val="150000"/>
              </a:lnSpc>
              <a:spcBef>
                <a:spcPts val="0"/>
              </a:spcBef>
              <a:spcAft>
                <a:spcPts val="0"/>
              </a:spcAft>
              <a:buNone/>
            </a:pPr>
            <a:endParaRPr lang="en-US" sz="1500" dirty="0">
              <a:solidFill>
                <a:schemeClr val="dk1"/>
              </a:solidFill>
            </a:endParaRPr>
          </a:p>
          <a:p>
            <a:pPr marL="457200" lvl="0" indent="0" algn="l" rtl="0">
              <a:lnSpc>
                <a:spcPct val="150000"/>
              </a:lnSpc>
              <a:spcBef>
                <a:spcPts val="0"/>
              </a:spcBef>
              <a:spcAft>
                <a:spcPts val="0"/>
              </a:spcAft>
              <a:buNone/>
            </a:pPr>
            <a:endParaRPr lang="en-US"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35B0B-807D-1B93-897A-3EF967255506}"/>
              </a:ext>
            </a:extLst>
          </p:cNvPr>
          <p:cNvSpPr>
            <a:spLocks noGrp="1"/>
          </p:cNvSpPr>
          <p:nvPr>
            <p:ph type="title"/>
          </p:nvPr>
        </p:nvSpPr>
        <p:spPr>
          <a:xfrm>
            <a:off x="311700" y="236706"/>
            <a:ext cx="8520600" cy="841800"/>
          </a:xfrm>
        </p:spPr>
        <p:txBody>
          <a:bodyPr/>
          <a:lstStyle/>
          <a:p>
            <a:r>
              <a:rPr lang="en-US" dirty="0"/>
              <a:t>Exploratory Data Analysis</a:t>
            </a:r>
          </a:p>
        </p:txBody>
      </p:sp>
      <p:pic>
        <p:nvPicPr>
          <p:cNvPr id="4" name="Picture 3">
            <a:extLst>
              <a:ext uri="{FF2B5EF4-FFF2-40B4-BE49-F238E27FC236}">
                <a16:creationId xmlns:a16="http://schemas.microsoft.com/office/drawing/2014/main" id="{A8339724-18C1-34D3-D230-36E9187BF553}"/>
              </a:ext>
            </a:extLst>
          </p:cNvPr>
          <p:cNvPicPr>
            <a:picLocks noChangeAspect="1"/>
          </p:cNvPicPr>
          <p:nvPr/>
        </p:nvPicPr>
        <p:blipFill>
          <a:blip r:embed="rId2"/>
          <a:stretch>
            <a:fillRect/>
          </a:stretch>
        </p:blipFill>
        <p:spPr>
          <a:xfrm>
            <a:off x="554643" y="1809862"/>
            <a:ext cx="1871787" cy="2379843"/>
          </a:xfrm>
          <a:prstGeom prst="rect">
            <a:avLst/>
          </a:prstGeom>
        </p:spPr>
      </p:pic>
      <p:sp>
        <p:nvSpPr>
          <p:cNvPr id="5" name="TextBox 4">
            <a:extLst>
              <a:ext uri="{FF2B5EF4-FFF2-40B4-BE49-F238E27FC236}">
                <a16:creationId xmlns:a16="http://schemas.microsoft.com/office/drawing/2014/main" id="{0CF5F396-2EF7-8784-7D5B-63391329661D}"/>
              </a:ext>
            </a:extLst>
          </p:cNvPr>
          <p:cNvSpPr txBox="1"/>
          <p:nvPr/>
        </p:nvSpPr>
        <p:spPr>
          <a:xfrm>
            <a:off x="554643" y="1416741"/>
            <a:ext cx="1518364" cy="307777"/>
          </a:xfrm>
          <a:prstGeom prst="rect">
            <a:avLst/>
          </a:prstGeom>
          <a:noFill/>
        </p:spPr>
        <p:txBody>
          <a:bodyPr wrap="none" rtlCol="0">
            <a:spAutoFit/>
          </a:bodyPr>
          <a:lstStyle/>
          <a:p>
            <a:r>
              <a:rPr lang="en-US" dirty="0"/>
              <a:t>Types of classes</a:t>
            </a:r>
          </a:p>
        </p:txBody>
      </p:sp>
      <p:pic>
        <p:nvPicPr>
          <p:cNvPr id="6" name="Google Shape;104;p20">
            <a:extLst>
              <a:ext uri="{FF2B5EF4-FFF2-40B4-BE49-F238E27FC236}">
                <a16:creationId xmlns:a16="http://schemas.microsoft.com/office/drawing/2014/main" id="{327E1B2B-A2BB-54DE-6999-B3FACE43939A}"/>
              </a:ext>
            </a:extLst>
          </p:cNvPr>
          <p:cNvPicPr preferRelativeResize="0"/>
          <p:nvPr/>
        </p:nvPicPr>
        <p:blipFill>
          <a:blip r:embed="rId3">
            <a:alphaModFix/>
          </a:blip>
          <a:stretch>
            <a:fillRect/>
          </a:stretch>
        </p:blipFill>
        <p:spPr>
          <a:xfrm>
            <a:off x="3262843" y="1888239"/>
            <a:ext cx="2414550" cy="2091578"/>
          </a:xfrm>
          <a:prstGeom prst="rect">
            <a:avLst/>
          </a:prstGeom>
          <a:noFill/>
          <a:ln w="9525" cap="flat" cmpd="sng">
            <a:solidFill>
              <a:schemeClr val="dk1"/>
            </a:solidFill>
            <a:prstDash val="solid"/>
            <a:round/>
            <a:headEnd type="none" w="sm" len="sm"/>
            <a:tailEnd type="none" w="sm" len="sm"/>
          </a:ln>
        </p:spPr>
      </p:pic>
      <p:sp>
        <p:nvSpPr>
          <p:cNvPr id="7" name="TextBox 6">
            <a:extLst>
              <a:ext uri="{FF2B5EF4-FFF2-40B4-BE49-F238E27FC236}">
                <a16:creationId xmlns:a16="http://schemas.microsoft.com/office/drawing/2014/main" id="{271DA7DE-71DE-2257-74B3-92417EF57F43}"/>
              </a:ext>
            </a:extLst>
          </p:cNvPr>
          <p:cNvSpPr txBox="1"/>
          <p:nvPr/>
        </p:nvSpPr>
        <p:spPr>
          <a:xfrm>
            <a:off x="3262843" y="1416741"/>
            <a:ext cx="771365" cy="307777"/>
          </a:xfrm>
          <a:prstGeom prst="rect">
            <a:avLst/>
          </a:prstGeom>
          <a:noFill/>
        </p:spPr>
        <p:txBody>
          <a:bodyPr wrap="none" rtlCol="0">
            <a:spAutoFit/>
          </a:bodyPr>
          <a:lstStyle/>
          <a:p>
            <a:r>
              <a:rPr lang="en-US" dirty="0"/>
              <a:t>Images</a:t>
            </a:r>
          </a:p>
        </p:txBody>
      </p:sp>
      <p:pic>
        <p:nvPicPr>
          <p:cNvPr id="9" name="Picture 8">
            <a:extLst>
              <a:ext uri="{FF2B5EF4-FFF2-40B4-BE49-F238E27FC236}">
                <a16:creationId xmlns:a16="http://schemas.microsoft.com/office/drawing/2014/main" id="{855C421F-2FD4-0EDE-BB61-91F9CA2E2498}"/>
              </a:ext>
            </a:extLst>
          </p:cNvPr>
          <p:cNvPicPr>
            <a:picLocks noChangeAspect="1"/>
          </p:cNvPicPr>
          <p:nvPr/>
        </p:nvPicPr>
        <p:blipFill>
          <a:blip r:embed="rId4"/>
          <a:stretch>
            <a:fillRect/>
          </a:stretch>
        </p:blipFill>
        <p:spPr>
          <a:xfrm>
            <a:off x="5995411" y="1416740"/>
            <a:ext cx="2971001" cy="3136298"/>
          </a:xfrm>
          <a:prstGeom prst="rect">
            <a:avLst/>
          </a:prstGeom>
        </p:spPr>
      </p:pic>
    </p:spTree>
    <p:extLst>
      <p:ext uri="{BB962C8B-B14F-4D97-AF65-F5344CB8AC3E}">
        <p14:creationId xmlns:p14="http://schemas.microsoft.com/office/powerpoint/2010/main" val="2407703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ctrTitle"/>
          </p:nvPr>
        </p:nvSpPr>
        <p:spPr>
          <a:xfrm>
            <a:off x="403750" y="0"/>
            <a:ext cx="8520600" cy="72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2980" dirty="0"/>
              <a:t>PROPOSED APPROACH</a:t>
            </a:r>
            <a:endParaRPr sz="2980" dirty="0"/>
          </a:p>
        </p:txBody>
      </p:sp>
      <p:sp>
        <p:nvSpPr>
          <p:cNvPr id="68" name="Google Shape;68;p15"/>
          <p:cNvSpPr txBox="1"/>
          <p:nvPr/>
        </p:nvSpPr>
        <p:spPr>
          <a:xfrm>
            <a:off x="403750" y="724800"/>
            <a:ext cx="8089200" cy="2154406"/>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SzPts val="1600"/>
              <a:buChar char="●"/>
            </a:pPr>
            <a:r>
              <a:rPr lang="en" sz="1600" b="1" dirty="0"/>
              <a:t>CNN Models</a:t>
            </a:r>
            <a:endParaRPr sz="1600" b="1" dirty="0"/>
          </a:p>
          <a:p>
            <a:pPr marL="457200" lvl="0" indent="0" algn="l" rtl="0">
              <a:spcBef>
                <a:spcPts val="0"/>
              </a:spcBef>
              <a:spcAft>
                <a:spcPts val="0"/>
              </a:spcAft>
              <a:buNone/>
            </a:pPr>
            <a:r>
              <a:rPr lang="en" sz="1600" dirty="0"/>
              <a:t>We have looked into 4 different families of models for this project -</a:t>
            </a:r>
            <a:endParaRPr sz="1600" dirty="0"/>
          </a:p>
          <a:p>
            <a:pPr marL="457200" lvl="0" indent="0" algn="l" rtl="0">
              <a:spcBef>
                <a:spcPts val="0"/>
              </a:spcBef>
              <a:spcAft>
                <a:spcPts val="0"/>
              </a:spcAft>
              <a:buNone/>
            </a:pPr>
            <a:endParaRPr lang="en" sz="1600" dirty="0"/>
          </a:p>
          <a:p>
            <a:pPr marL="457200" lvl="0" indent="0" algn="l" rtl="0">
              <a:spcBef>
                <a:spcPts val="0"/>
              </a:spcBef>
              <a:spcAft>
                <a:spcPts val="0"/>
              </a:spcAft>
              <a:buNone/>
            </a:pPr>
            <a:r>
              <a:rPr lang="en" sz="1600" dirty="0"/>
              <a:t>1. ResNet 34</a:t>
            </a:r>
            <a:endParaRPr sz="1600" dirty="0"/>
          </a:p>
          <a:p>
            <a:pPr marL="457200" lvl="0" indent="0" algn="l" rtl="0">
              <a:spcBef>
                <a:spcPts val="0"/>
              </a:spcBef>
              <a:spcAft>
                <a:spcPts val="0"/>
              </a:spcAft>
              <a:buNone/>
            </a:pPr>
            <a:endParaRPr sz="1600" dirty="0"/>
          </a:p>
          <a:p>
            <a:pPr marL="457200" lvl="0" indent="0" algn="l" rtl="0">
              <a:spcBef>
                <a:spcPts val="0"/>
              </a:spcBef>
              <a:spcAft>
                <a:spcPts val="0"/>
              </a:spcAft>
              <a:buNone/>
            </a:pPr>
            <a:endParaRPr sz="1600" dirty="0"/>
          </a:p>
          <a:p>
            <a:pPr marL="457200" lvl="0" indent="0" algn="l" rtl="0">
              <a:spcBef>
                <a:spcPts val="0"/>
              </a:spcBef>
              <a:spcAft>
                <a:spcPts val="0"/>
              </a:spcAft>
              <a:buNone/>
            </a:pPr>
            <a:endParaRPr sz="1600" dirty="0"/>
          </a:p>
          <a:p>
            <a:pPr marL="457200" lvl="0" indent="0" algn="l" rtl="0">
              <a:spcBef>
                <a:spcPts val="0"/>
              </a:spcBef>
              <a:spcAft>
                <a:spcPts val="0"/>
              </a:spcAft>
              <a:buNone/>
            </a:pPr>
            <a:endParaRPr sz="1600" dirty="0"/>
          </a:p>
        </p:txBody>
      </p:sp>
      <p:pic>
        <p:nvPicPr>
          <p:cNvPr id="3" name="Picture 2" descr="A picture containing text">
            <a:extLst>
              <a:ext uri="{FF2B5EF4-FFF2-40B4-BE49-F238E27FC236}">
                <a16:creationId xmlns:a16="http://schemas.microsoft.com/office/drawing/2014/main" id="{5F498F80-F79D-13AF-AC04-7B713BF66CF0}"/>
              </a:ext>
            </a:extLst>
          </p:cNvPr>
          <p:cNvPicPr>
            <a:picLocks noChangeAspect="1"/>
          </p:cNvPicPr>
          <p:nvPr/>
        </p:nvPicPr>
        <p:blipFill rotWithShape="1">
          <a:blip r:embed="rId3"/>
          <a:srcRect l="19370"/>
          <a:stretch/>
        </p:blipFill>
        <p:spPr>
          <a:xfrm>
            <a:off x="98718" y="1449600"/>
            <a:ext cx="8699262" cy="2271710"/>
          </a:xfrm>
          <a:prstGeom prst="rect">
            <a:avLst/>
          </a:prstGeom>
        </p:spPr>
      </p:pic>
      <p:pic>
        <p:nvPicPr>
          <p:cNvPr id="4" name="Picture 3" descr="Graphical user interface, text&#10;&#10;Description automatically generated">
            <a:extLst>
              <a:ext uri="{FF2B5EF4-FFF2-40B4-BE49-F238E27FC236}">
                <a16:creationId xmlns:a16="http://schemas.microsoft.com/office/drawing/2014/main" id="{59C84E41-82F6-64A5-2628-AB962AA5B73F}"/>
              </a:ext>
            </a:extLst>
          </p:cNvPr>
          <p:cNvPicPr>
            <a:picLocks noChangeAspect="1"/>
          </p:cNvPicPr>
          <p:nvPr/>
        </p:nvPicPr>
        <p:blipFill rotWithShape="1">
          <a:blip r:embed="rId4"/>
          <a:srcRect l="-4234" t="89892" r="30949"/>
          <a:stretch/>
        </p:blipFill>
        <p:spPr>
          <a:xfrm>
            <a:off x="368161" y="4146391"/>
            <a:ext cx="8407677" cy="724800"/>
          </a:xfrm>
          <a:prstGeom prst="rect">
            <a:avLst/>
          </a:prstGeom>
        </p:spPr>
      </p:pic>
      <p:sp>
        <p:nvSpPr>
          <p:cNvPr id="5" name="TextBox 4">
            <a:extLst>
              <a:ext uri="{FF2B5EF4-FFF2-40B4-BE49-F238E27FC236}">
                <a16:creationId xmlns:a16="http://schemas.microsoft.com/office/drawing/2014/main" id="{EFCAEE56-7F0C-D363-AD73-CAE1F588176C}"/>
              </a:ext>
            </a:extLst>
          </p:cNvPr>
          <p:cNvSpPr txBox="1"/>
          <p:nvPr/>
        </p:nvSpPr>
        <p:spPr>
          <a:xfrm>
            <a:off x="792480" y="3721310"/>
            <a:ext cx="5926622" cy="307777"/>
          </a:xfrm>
          <a:prstGeom prst="rect">
            <a:avLst/>
          </a:prstGeom>
          <a:noFill/>
        </p:spPr>
        <p:txBody>
          <a:bodyPr wrap="none" rtlCol="0">
            <a:spAutoFit/>
          </a:bodyPr>
          <a:lstStyle/>
          <a:p>
            <a:r>
              <a:rPr lang="en-US" dirty="0"/>
              <a:t>As we can see in the figure below </a:t>
            </a:r>
            <a:r>
              <a:rPr lang="en-US" dirty="0" err="1"/>
              <a:t>ResNet</a:t>
            </a:r>
            <a:r>
              <a:rPr lang="en-US" dirty="0"/>
              <a:t> 34 was taking too long to train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ctrTitle"/>
          </p:nvPr>
        </p:nvSpPr>
        <p:spPr>
          <a:xfrm>
            <a:off x="403750" y="0"/>
            <a:ext cx="8520600" cy="72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2980" dirty="0"/>
              <a:t>PROPOSED APPROACH</a:t>
            </a:r>
            <a:endParaRPr sz="2980" dirty="0"/>
          </a:p>
        </p:txBody>
      </p:sp>
      <p:sp>
        <p:nvSpPr>
          <p:cNvPr id="68" name="Google Shape;68;p15"/>
          <p:cNvSpPr txBox="1"/>
          <p:nvPr/>
        </p:nvSpPr>
        <p:spPr>
          <a:xfrm>
            <a:off x="403750" y="724800"/>
            <a:ext cx="8089200" cy="1908184"/>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SzPts val="1600"/>
              <a:buChar char="●"/>
            </a:pPr>
            <a:r>
              <a:rPr lang="en" sz="1600" b="1" dirty="0"/>
              <a:t>CNN Models</a:t>
            </a:r>
            <a:endParaRPr sz="1600" b="1" dirty="0"/>
          </a:p>
          <a:p>
            <a:pPr marL="457200" lvl="0" indent="0" algn="l" rtl="0">
              <a:spcBef>
                <a:spcPts val="0"/>
              </a:spcBef>
              <a:spcAft>
                <a:spcPts val="0"/>
              </a:spcAft>
              <a:buNone/>
            </a:pPr>
            <a:endParaRPr lang="en" sz="1600" dirty="0"/>
          </a:p>
          <a:p>
            <a:pPr marL="457200" lvl="0" indent="0" algn="l" rtl="0">
              <a:spcBef>
                <a:spcPts val="0"/>
              </a:spcBef>
              <a:spcAft>
                <a:spcPts val="0"/>
              </a:spcAft>
              <a:buNone/>
            </a:pPr>
            <a:r>
              <a:rPr lang="en" sz="1600" dirty="0"/>
              <a:t>2. LeNet</a:t>
            </a:r>
            <a:endParaRPr sz="1600" dirty="0"/>
          </a:p>
          <a:p>
            <a:pPr marL="457200" lvl="0" indent="0" algn="l" rtl="0">
              <a:spcBef>
                <a:spcPts val="0"/>
              </a:spcBef>
              <a:spcAft>
                <a:spcPts val="0"/>
              </a:spcAft>
              <a:buNone/>
            </a:pPr>
            <a:endParaRPr sz="1600" dirty="0"/>
          </a:p>
          <a:p>
            <a:pPr marL="457200" lvl="0" indent="0" algn="l" rtl="0">
              <a:spcBef>
                <a:spcPts val="0"/>
              </a:spcBef>
              <a:spcAft>
                <a:spcPts val="0"/>
              </a:spcAft>
              <a:buNone/>
            </a:pPr>
            <a:endParaRPr sz="1600" dirty="0"/>
          </a:p>
          <a:p>
            <a:pPr marL="457200" lvl="0" indent="0" algn="l" rtl="0">
              <a:spcBef>
                <a:spcPts val="0"/>
              </a:spcBef>
              <a:spcAft>
                <a:spcPts val="0"/>
              </a:spcAft>
              <a:buNone/>
            </a:pPr>
            <a:endParaRPr sz="1600" dirty="0"/>
          </a:p>
          <a:p>
            <a:pPr marL="457200" lvl="0" indent="0" algn="l" rtl="0">
              <a:spcBef>
                <a:spcPts val="0"/>
              </a:spcBef>
              <a:spcAft>
                <a:spcPts val="0"/>
              </a:spcAft>
              <a:buNone/>
            </a:pPr>
            <a:endParaRPr sz="1600" dirty="0"/>
          </a:p>
        </p:txBody>
      </p:sp>
      <p:pic>
        <p:nvPicPr>
          <p:cNvPr id="6" name="Picture 5" descr="Diagram">
            <a:extLst>
              <a:ext uri="{FF2B5EF4-FFF2-40B4-BE49-F238E27FC236}">
                <a16:creationId xmlns:a16="http://schemas.microsoft.com/office/drawing/2014/main" id="{BAE66657-7391-E08E-E8E2-738BCCD4A9EB}"/>
              </a:ext>
            </a:extLst>
          </p:cNvPr>
          <p:cNvPicPr>
            <a:picLocks noChangeAspect="1"/>
          </p:cNvPicPr>
          <p:nvPr/>
        </p:nvPicPr>
        <p:blipFill>
          <a:blip r:embed="rId3"/>
          <a:stretch>
            <a:fillRect/>
          </a:stretch>
        </p:blipFill>
        <p:spPr>
          <a:xfrm>
            <a:off x="487337" y="1823212"/>
            <a:ext cx="8353425" cy="2505075"/>
          </a:xfrm>
          <a:prstGeom prst="rect">
            <a:avLst/>
          </a:prstGeom>
        </p:spPr>
      </p:pic>
    </p:spTree>
    <p:extLst>
      <p:ext uri="{BB962C8B-B14F-4D97-AF65-F5344CB8AC3E}">
        <p14:creationId xmlns:p14="http://schemas.microsoft.com/office/powerpoint/2010/main" val="500425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ctrTitle"/>
          </p:nvPr>
        </p:nvSpPr>
        <p:spPr>
          <a:xfrm>
            <a:off x="403750" y="0"/>
            <a:ext cx="8520600" cy="72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2980"/>
              <a:t>PROPOSED APPROACH</a:t>
            </a:r>
            <a:endParaRPr sz="2980"/>
          </a:p>
        </p:txBody>
      </p:sp>
      <p:sp>
        <p:nvSpPr>
          <p:cNvPr id="75" name="Google Shape;75;p16"/>
          <p:cNvSpPr txBox="1"/>
          <p:nvPr/>
        </p:nvSpPr>
        <p:spPr>
          <a:xfrm>
            <a:off x="403750" y="724800"/>
            <a:ext cx="8089200" cy="1908184"/>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SzPts val="1600"/>
              <a:buChar char="●"/>
            </a:pPr>
            <a:r>
              <a:rPr lang="en" sz="1600" b="1" dirty="0"/>
              <a:t>CNN Models</a:t>
            </a:r>
            <a:endParaRPr sz="1600" b="1" dirty="0"/>
          </a:p>
          <a:p>
            <a:pPr marL="457200" lvl="0" indent="0" algn="l" rtl="0">
              <a:spcBef>
                <a:spcPts val="0"/>
              </a:spcBef>
              <a:spcAft>
                <a:spcPts val="0"/>
              </a:spcAft>
              <a:buNone/>
            </a:pPr>
            <a:endParaRPr lang="en" sz="1600" dirty="0"/>
          </a:p>
          <a:p>
            <a:pPr marL="457200" lvl="0" indent="0" algn="l" rtl="0">
              <a:spcBef>
                <a:spcPts val="0"/>
              </a:spcBef>
              <a:spcAft>
                <a:spcPts val="0"/>
              </a:spcAft>
              <a:buNone/>
            </a:pPr>
            <a:r>
              <a:rPr lang="en" sz="1600" dirty="0"/>
              <a:t>3. </a:t>
            </a:r>
            <a:r>
              <a:rPr lang="en-US" sz="1600" dirty="0"/>
              <a:t>MobileNet V2</a:t>
            </a:r>
            <a:endParaRPr sz="1600" dirty="0"/>
          </a:p>
          <a:p>
            <a:pPr marL="457200" lvl="0" indent="0" algn="l" rtl="0">
              <a:spcBef>
                <a:spcPts val="0"/>
              </a:spcBef>
              <a:spcAft>
                <a:spcPts val="0"/>
              </a:spcAft>
              <a:buNone/>
            </a:pPr>
            <a:endParaRPr sz="1600" dirty="0"/>
          </a:p>
          <a:p>
            <a:pPr marL="457200" lvl="0" indent="0" algn="l" rtl="0">
              <a:spcBef>
                <a:spcPts val="0"/>
              </a:spcBef>
              <a:spcAft>
                <a:spcPts val="0"/>
              </a:spcAft>
              <a:buNone/>
            </a:pPr>
            <a:endParaRPr sz="1600" dirty="0"/>
          </a:p>
          <a:p>
            <a:pPr marL="457200" lvl="0" indent="0" algn="l" rtl="0">
              <a:spcBef>
                <a:spcPts val="0"/>
              </a:spcBef>
              <a:spcAft>
                <a:spcPts val="0"/>
              </a:spcAft>
              <a:buNone/>
            </a:pPr>
            <a:endParaRPr sz="1600" dirty="0"/>
          </a:p>
          <a:p>
            <a:pPr marL="457200" lvl="0" indent="0" algn="l" rtl="0">
              <a:spcBef>
                <a:spcPts val="0"/>
              </a:spcBef>
              <a:spcAft>
                <a:spcPts val="0"/>
              </a:spcAft>
              <a:buNone/>
            </a:pPr>
            <a:endParaRPr sz="1600" dirty="0"/>
          </a:p>
        </p:txBody>
      </p:sp>
      <p:pic>
        <p:nvPicPr>
          <p:cNvPr id="4" name="Picture 3" descr="Diagram&#10;&#10;Description automatically generated">
            <a:extLst>
              <a:ext uri="{FF2B5EF4-FFF2-40B4-BE49-F238E27FC236}">
                <a16:creationId xmlns:a16="http://schemas.microsoft.com/office/drawing/2014/main" id="{48075445-84B7-F9A0-57BB-C30FAA45F849}"/>
              </a:ext>
            </a:extLst>
          </p:cNvPr>
          <p:cNvPicPr>
            <a:picLocks noChangeAspect="1"/>
          </p:cNvPicPr>
          <p:nvPr/>
        </p:nvPicPr>
        <p:blipFill>
          <a:blip r:embed="rId3"/>
          <a:stretch>
            <a:fillRect/>
          </a:stretch>
        </p:blipFill>
        <p:spPr>
          <a:xfrm>
            <a:off x="1441059" y="1502804"/>
            <a:ext cx="6261882" cy="3290316"/>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416</TotalTime>
  <Words>510</Words>
  <Application>Microsoft Office PowerPoint</Application>
  <PresentationFormat>On-screen Show (16:9)</PresentationFormat>
  <Paragraphs>91</Paragraphs>
  <Slides>16</Slides>
  <Notes>10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16</vt:i4>
      </vt:variant>
    </vt:vector>
  </HeadingPairs>
  <TitlesOfParts>
    <vt:vector size="18" baseType="lpstr">
      <vt:lpstr>Arial</vt:lpstr>
      <vt:lpstr>Simple Light</vt:lpstr>
      <vt:lpstr>CS 6364 - AI PROJECT PRESENTATION</vt:lpstr>
      <vt:lpstr>PowerPoint Presentation</vt:lpstr>
      <vt:lpstr>INTRODUCTION</vt:lpstr>
      <vt:lpstr>PowerPoint Presentation</vt:lpstr>
      <vt:lpstr>DATASETS USED</vt:lpstr>
      <vt:lpstr>Exploratory Data Analysis</vt:lpstr>
      <vt:lpstr>PROPOSED APPROACH</vt:lpstr>
      <vt:lpstr>PROPOSED APPROACH</vt:lpstr>
      <vt:lpstr>PROPOSED APPROACH</vt:lpstr>
      <vt:lpstr>PROPOSED APPROACH</vt:lpstr>
      <vt:lpstr>PROPOSED APPROACH</vt:lpstr>
      <vt:lpstr>EMPIRICAL ANALYSIS</vt:lpstr>
      <vt:lpstr>EMPIRICAL ANALYSIS</vt:lpstr>
      <vt:lpstr>RESULTS</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6364 - AI PROJECT PRESENTATION</dc:title>
  <cp:lastModifiedBy>Rajpal, Rathang</cp:lastModifiedBy>
  <cp:revision>10</cp:revision>
  <dcterms:modified xsi:type="dcterms:W3CDTF">2022-12-15T03:12:01Z</dcterms:modified>
</cp:coreProperties>
</file>