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20" r:id="rId4"/>
  </p:sldMasterIdLst>
  <p:notesMasterIdLst>
    <p:notesMasterId r:id="rId23"/>
  </p:notesMasterIdLst>
  <p:handoutMasterIdLst>
    <p:handoutMasterId r:id="rId24"/>
  </p:handoutMasterIdLst>
  <p:sldIdLst>
    <p:sldId id="256" r:id="rId5"/>
    <p:sldId id="273" r:id="rId6"/>
    <p:sldId id="278" r:id="rId7"/>
    <p:sldId id="277" r:id="rId8"/>
    <p:sldId id="276" r:id="rId9"/>
    <p:sldId id="274" r:id="rId10"/>
    <p:sldId id="269" r:id="rId11"/>
    <p:sldId id="263" r:id="rId12"/>
    <p:sldId id="264" r:id="rId13"/>
    <p:sldId id="265" r:id="rId14"/>
    <p:sldId id="266" r:id="rId15"/>
    <p:sldId id="267" r:id="rId16"/>
    <p:sldId id="268" r:id="rId17"/>
    <p:sldId id="279" r:id="rId18"/>
    <p:sldId id="283" r:id="rId19"/>
    <p:sldId id="281" r:id="rId20"/>
    <p:sldId id="282"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48" autoAdjust="0"/>
  </p:normalViewPr>
  <p:slideViewPr>
    <p:cSldViewPr snapToGrid="0">
      <p:cViewPr varScale="1">
        <p:scale>
          <a:sx n="67" d="100"/>
          <a:sy n="67" d="100"/>
        </p:scale>
        <p:origin x="680"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9/3/2020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84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29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570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203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081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71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91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75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30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388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343696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idx="4294967295"/>
          </p:nvPr>
        </p:nvSpPr>
        <p:spPr>
          <a:xfrm>
            <a:off x="0" y="3360738"/>
            <a:ext cx="12192000" cy="2315188"/>
          </a:xfrm>
        </p:spPr>
        <p:txBody>
          <a:bodyPr>
            <a:noAutofit/>
          </a:bodyPr>
          <a:lstStyle/>
          <a:p>
            <a:pPr algn="ctr"/>
            <a:r>
              <a:rPr lang="en-US" sz="4000" dirty="0">
                <a:solidFill>
                  <a:srgbClr val="002060"/>
                </a:solidFill>
                <a:latin typeface="Arial" panose="020B0604020202020204" pitchFamily="34" charset="0"/>
                <a:cs typeface="Arial" panose="020B0604020202020204" pitchFamily="34" charset="0"/>
              </a:rPr>
              <a:t>St1501 DATA ENGINEERING CA1 AY2020/21</a:t>
            </a:r>
            <a:br>
              <a:rPr lang="en-US" sz="4000" dirty="0">
                <a:solidFill>
                  <a:srgbClr val="002060"/>
                </a:solidFill>
                <a:latin typeface="Arial" panose="020B0604020202020204" pitchFamily="34" charset="0"/>
                <a:cs typeface="Arial" panose="020B0604020202020204" pitchFamily="34" charset="0"/>
              </a:rPr>
            </a:br>
            <a:br>
              <a:rPr lang="en-US" sz="4000" dirty="0">
                <a:solidFill>
                  <a:srgbClr val="002060"/>
                </a:solidFill>
                <a:latin typeface="Arial" panose="020B0604020202020204" pitchFamily="34" charset="0"/>
                <a:cs typeface="Arial" panose="020B0604020202020204" pitchFamily="34" charset="0"/>
              </a:rPr>
            </a:br>
            <a:endParaRPr lang="en-US" sz="4000" dirty="0">
              <a:solidFill>
                <a:srgbClr val="002060"/>
              </a:solidFill>
              <a:latin typeface="Arial" panose="020B0604020202020204" pitchFamily="34" charset="0"/>
              <a:cs typeface="Arial" panose="020B0604020202020204" pitchFamily="34" charset="0"/>
            </a:endParaRPr>
          </a:p>
        </p:txBody>
      </p:sp>
      <p:pic>
        <p:nvPicPr>
          <p:cNvPr id="9" name="Picture 2" descr="Download Free png NTUC FairPrice logo, logotype - DLPNG.com">
            <a:extLst>
              <a:ext uri="{FF2B5EF4-FFF2-40B4-BE49-F238E27FC236}">
                <a16:creationId xmlns:a16="http://schemas.microsoft.com/office/drawing/2014/main" id="{E71B2CE6-AF2B-44B2-98BB-F75B13066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683" y="1471261"/>
            <a:ext cx="3660757" cy="83739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62F02207-C1B7-4AAC-9696-84F95C37B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512" y="1331397"/>
            <a:ext cx="3903336" cy="1117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014632-CEAE-457A-BA37-6774DD3DC5D5}"/>
              </a:ext>
            </a:extLst>
          </p:cNvPr>
          <p:cNvSpPr txBox="1"/>
          <p:nvPr/>
        </p:nvSpPr>
        <p:spPr>
          <a:xfrm>
            <a:off x="5719339" y="1182074"/>
            <a:ext cx="866274" cy="1415772"/>
          </a:xfrm>
          <a:prstGeom prst="rect">
            <a:avLst/>
          </a:prstGeom>
          <a:noFill/>
        </p:spPr>
        <p:txBody>
          <a:bodyPr wrap="square" rtlCol="0">
            <a:spAutoFit/>
          </a:bodyPr>
          <a:lstStyle/>
          <a:p>
            <a:r>
              <a:rPr lang="en-US" sz="8600" dirty="0">
                <a:latin typeface="Arial" panose="020B0604020202020204" pitchFamily="34" charset="0"/>
                <a:cs typeface="Arial" panose="020B0604020202020204" pitchFamily="34" charset="0"/>
              </a:rPr>
              <a:t>X</a:t>
            </a:r>
            <a:endParaRPr lang="en-SG" sz="8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8E4E0F-3FF2-49A7-9A62-F9321D031EF7}"/>
              </a:ext>
            </a:extLst>
          </p:cNvPr>
          <p:cNvPicPr>
            <a:picLocks noChangeAspect="1"/>
          </p:cNvPicPr>
          <p:nvPr/>
        </p:nvPicPr>
        <p:blipFill rotWithShape="1">
          <a:blip r:embed="rId2"/>
          <a:srcRect l="808" t="3968" r="932" b="3229"/>
          <a:stretch/>
        </p:blipFill>
        <p:spPr>
          <a:xfrm>
            <a:off x="471638" y="4093143"/>
            <a:ext cx="5082140" cy="1378971"/>
          </a:xfrm>
          <a:prstGeom prst="rect">
            <a:avLst/>
          </a:prstGeom>
        </p:spPr>
      </p:pic>
      <p:pic>
        <p:nvPicPr>
          <p:cNvPr id="3" name="Picture 2">
            <a:extLst>
              <a:ext uri="{FF2B5EF4-FFF2-40B4-BE49-F238E27FC236}">
                <a16:creationId xmlns:a16="http://schemas.microsoft.com/office/drawing/2014/main" id="{D68B3078-5238-470D-BA24-05AD9FC6DA6C}"/>
              </a:ext>
            </a:extLst>
          </p:cNvPr>
          <p:cNvPicPr>
            <a:picLocks noChangeAspect="1"/>
          </p:cNvPicPr>
          <p:nvPr/>
        </p:nvPicPr>
        <p:blipFill>
          <a:blip r:embed="rId3"/>
          <a:stretch>
            <a:fillRect/>
          </a:stretch>
        </p:blipFill>
        <p:spPr>
          <a:xfrm>
            <a:off x="471638" y="871688"/>
            <a:ext cx="4600876" cy="2431892"/>
          </a:xfrm>
          <a:prstGeom prst="rect">
            <a:avLst/>
          </a:prstGeom>
        </p:spPr>
      </p:pic>
      <p:sp>
        <p:nvSpPr>
          <p:cNvPr id="4" name="Rectangle 3">
            <a:extLst>
              <a:ext uri="{FF2B5EF4-FFF2-40B4-BE49-F238E27FC236}">
                <a16:creationId xmlns:a16="http://schemas.microsoft.com/office/drawing/2014/main" id="{3DA0360C-692B-435D-AC7A-ADC8BC4793E4}"/>
              </a:ext>
            </a:extLst>
          </p:cNvPr>
          <p:cNvSpPr/>
          <p:nvPr/>
        </p:nvSpPr>
        <p:spPr>
          <a:xfrm>
            <a:off x="1925052" y="4093143"/>
            <a:ext cx="1925053" cy="425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F3A3BDAC-530B-4AC2-9014-4DD447A24753}"/>
              </a:ext>
            </a:extLst>
          </p:cNvPr>
          <p:cNvSpPr/>
          <p:nvPr/>
        </p:nvSpPr>
        <p:spPr>
          <a:xfrm>
            <a:off x="4706754" y="5141913"/>
            <a:ext cx="433137" cy="330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78A1BC64-12AE-40B6-A014-A11287F7AC5C}"/>
              </a:ext>
            </a:extLst>
          </p:cNvPr>
          <p:cNvSpPr/>
          <p:nvPr/>
        </p:nvSpPr>
        <p:spPr>
          <a:xfrm>
            <a:off x="5313145" y="1718302"/>
            <a:ext cx="6407217" cy="1200329"/>
          </a:xfrm>
          <a:prstGeom prst="rect">
            <a:avLst/>
          </a:prstGeom>
        </p:spPr>
        <p:txBody>
          <a:bodyPr wrap="square">
            <a:spAutoFit/>
          </a:bodyPr>
          <a:lstStyle/>
          <a:p>
            <a:pPr algn="just"/>
            <a:r>
              <a:rPr lang="en-US" b="1" dirty="0">
                <a:solidFill>
                  <a:srgbClr val="FF0000"/>
                </a:solidFill>
                <a:latin typeface="Arial" panose="020B0604020202020204" pitchFamily="34" charset="0"/>
                <a:cs typeface="Arial" panose="020B0604020202020204" pitchFamily="34" charset="0"/>
              </a:rPr>
              <a:t>1 : M relationship</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one group </a:t>
            </a:r>
            <a:r>
              <a:rPr lang="en-US" b="1" dirty="0">
                <a:latin typeface="Arial" panose="020B0604020202020204" pitchFamily="34" charset="0"/>
                <a:cs typeface="Arial" panose="020B0604020202020204" pitchFamily="34" charset="0"/>
              </a:rPr>
              <a:t>have</a:t>
            </a:r>
            <a:r>
              <a:rPr lang="en-US" dirty="0">
                <a:latin typeface="Arial" panose="020B0604020202020204" pitchFamily="34" charset="0"/>
                <a:cs typeface="Arial" panose="020B0604020202020204" pitchFamily="34" charset="0"/>
              </a:rPr>
              <a:t> many brands.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Eg. 1 Liquid Detergents group have many brands. Likewise, for Powder Detergents group.</a:t>
            </a:r>
          </a:p>
        </p:txBody>
      </p:sp>
      <p:sp>
        <p:nvSpPr>
          <p:cNvPr id="8" name="TextBox 7">
            <a:extLst>
              <a:ext uri="{FF2B5EF4-FFF2-40B4-BE49-F238E27FC236}">
                <a16:creationId xmlns:a16="http://schemas.microsoft.com/office/drawing/2014/main" id="{0B3AE6BF-CABD-42CF-A851-6EFF3B4C629F}"/>
              </a:ext>
            </a:extLst>
          </p:cNvPr>
          <p:cNvSpPr txBox="1"/>
          <p:nvPr/>
        </p:nvSpPr>
        <p:spPr>
          <a:xfrm>
            <a:off x="5871411" y="3465187"/>
            <a:ext cx="5868202" cy="2862322"/>
          </a:xfrm>
          <a:prstGeom prst="rect">
            <a:avLst/>
          </a:prstGeom>
          <a:noFill/>
        </p:spPr>
        <p:txBody>
          <a:bodyPr wrap="square" rtlCol="0">
            <a:spAutoFit/>
          </a:bodyPr>
          <a:lstStyle/>
          <a:p>
            <a:pPr algn="just"/>
            <a:r>
              <a:rPr lang="en-US" b="1" dirty="0">
                <a:solidFill>
                  <a:srgbClr val="0000FF"/>
                </a:solidFill>
                <a:latin typeface="Arial" panose="020B0604020202020204" pitchFamily="34" charset="0"/>
                <a:cs typeface="Arial" panose="020B0604020202020204" pitchFamily="34" charset="0"/>
              </a:rPr>
              <a:t>Participation constraint for groups is mandatory, while it’s optional for brands.</a:t>
            </a:r>
          </a:p>
          <a:p>
            <a:pPr algn="just"/>
            <a:r>
              <a:rPr lang="en-US" b="1" dirty="0">
                <a:latin typeface="Arial" panose="020B0604020202020204" pitchFamily="34" charset="0"/>
                <a:cs typeface="Arial" panose="020B0604020202020204" pitchFamily="34" charset="0"/>
              </a:rPr>
              <a:t>  </a:t>
            </a:r>
            <a:endParaRPr lang="en-SG" b="1" dirty="0">
              <a:latin typeface="Arial" panose="020B0604020202020204" pitchFamily="34" charset="0"/>
              <a:cs typeface="Arial" panose="020B0604020202020204" pitchFamily="34" charset="0"/>
            </a:endParaRPr>
          </a:p>
          <a:p>
            <a:pPr algn="just"/>
            <a:r>
              <a:rPr lang="en-SG" dirty="0">
                <a:latin typeface="Arial" panose="020B0604020202020204" pitchFamily="34" charset="0"/>
                <a:cs typeface="Arial" panose="020B0604020202020204" pitchFamily="34" charset="0"/>
              </a:rPr>
              <a:t>Eg. Without the Liquid Detergent subcategory, the brands have no group of belonging. The user will not be able to find liquid detergents by Breeze brand or Dynamo brand filtering. </a:t>
            </a:r>
          </a:p>
          <a:p>
            <a:pPr algn="just"/>
            <a:endParaRPr lang="en-SG" dirty="0">
              <a:latin typeface="Arial" panose="020B0604020202020204" pitchFamily="34" charset="0"/>
              <a:cs typeface="Arial" panose="020B0604020202020204" pitchFamily="34" charset="0"/>
            </a:endParaRPr>
          </a:p>
          <a:p>
            <a:pPr algn="just"/>
            <a:r>
              <a:rPr lang="en-SG" dirty="0">
                <a:solidFill>
                  <a:srgbClr val="339933"/>
                </a:solidFill>
                <a:latin typeface="Arial" panose="020B0604020202020204" pitchFamily="34" charset="0"/>
                <a:cs typeface="Arial" panose="020B0604020202020204" pitchFamily="34" charset="0"/>
              </a:rPr>
              <a:t>Foreign key gBrandId is used to join Groups and Brands entity to find brands of groups.</a:t>
            </a:r>
            <a:endParaRPr lang="en-US" dirty="0">
              <a:solidFill>
                <a:srgbClr val="339933"/>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22EAE1C-1082-40CD-BCF0-EEC3167D83B5}"/>
              </a:ext>
            </a:extLst>
          </p:cNvPr>
          <p:cNvSpPr/>
          <p:nvPr/>
        </p:nvSpPr>
        <p:spPr>
          <a:xfrm rot="5400000">
            <a:off x="1744050" y="4677861"/>
            <a:ext cx="362004" cy="84014"/>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B94849D8-973F-499F-8B87-F43A3C4EF82D}"/>
              </a:ext>
            </a:extLst>
          </p:cNvPr>
          <p:cNvSpPr/>
          <p:nvPr/>
        </p:nvSpPr>
        <p:spPr>
          <a:xfrm rot="5400000">
            <a:off x="1660036" y="4677861"/>
            <a:ext cx="362004" cy="84014"/>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356445AB-D4F6-492F-A945-87A6DE57CC16}"/>
              </a:ext>
            </a:extLst>
          </p:cNvPr>
          <p:cNvSpPr/>
          <p:nvPr/>
        </p:nvSpPr>
        <p:spPr>
          <a:xfrm rot="5400000">
            <a:off x="3885707" y="4630886"/>
            <a:ext cx="362004" cy="168920"/>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E1E8721F-1FC7-40C5-A0ED-8FFE5C8C7D80}"/>
              </a:ext>
            </a:extLst>
          </p:cNvPr>
          <p:cNvSpPr/>
          <p:nvPr/>
        </p:nvSpPr>
        <p:spPr>
          <a:xfrm rot="5400000">
            <a:off x="4054627" y="4630886"/>
            <a:ext cx="362004" cy="16892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F6D84006-DF31-4BD2-ADEC-0C8CDBEF524F}"/>
              </a:ext>
            </a:extLst>
          </p:cNvPr>
          <p:cNvSpPr/>
          <p:nvPr/>
        </p:nvSpPr>
        <p:spPr>
          <a:xfrm>
            <a:off x="452387" y="5163739"/>
            <a:ext cx="827774" cy="235668"/>
          </a:xfrm>
          <a:prstGeom prst="ellipse">
            <a:avLst/>
          </a:prstGeom>
          <a:noFill/>
          <a:ln w="6350">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339933"/>
              </a:solidFill>
            </a:endParaRPr>
          </a:p>
        </p:txBody>
      </p:sp>
    </p:spTree>
    <p:extLst>
      <p:ext uri="{BB962C8B-B14F-4D97-AF65-F5344CB8AC3E}">
        <p14:creationId xmlns:p14="http://schemas.microsoft.com/office/powerpoint/2010/main" val="162171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D8ED7D-BA4A-4BCE-93FA-74AE9654F6AA}"/>
              </a:ext>
            </a:extLst>
          </p:cNvPr>
          <p:cNvPicPr>
            <a:picLocks noChangeAspect="1"/>
          </p:cNvPicPr>
          <p:nvPr/>
        </p:nvPicPr>
        <p:blipFill rotWithShape="1">
          <a:blip r:embed="rId2"/>
          <a:srcRect l="632" t="1197" r="1000" b="1293"/>
          <a:stretch/>
        </p:blipFill>
        <p:spPr>
          <a:xfrm>
            <a:off x="471638" y="839804"/>
            <a:ext cx="6110021" cy="2461662"/>
          </a:xfrm>
          <a:prstGeom prst="rect">
            <a:avLst/>
          </a:prstGeom>
        </p:spPr>
      </p:pic>
      <p:pic>
        <p:nvPicPr>
          <p:cNvPr id="3" name="Picture 2">
            <a:extLst>
              <a:ext uri="{FF2B5EF4-FFF2-40B4-BE49-F238E27FC236}">
                <a16:creationId xmlns:a16="http://schemas.microsoft.com/office/drawing/2014/main" id="{AD74FFBA-8258-4A95-85F7-7C9993A569A7}"/>
              </a:ext>
            </a:extLst>
          </p:cNvPr>
          <p:cNvPicPr>
            <a:picLocks noChangeAspect="1"/>
          </p:cNvPicPr>
          <p:nvPr/>
        </p:nvPicPr>
        <p:blipFill>
          <a:blip r:embed="rId3"/>
          <a:stretch>
            <a:fillRect/>
          </a:stretch>
        </p:blipFill>
        <p:spPr>
          <a:xfrm>
            <a:off x="471638" y="3656069"/>
            <a:ext cx="3522596" cy="2945258"/>
          </a:xfrm>
          <a:prstGeom prst="rect">
            <a:avLst/>
          </a:prstGeom>
        </p:spPr>
      </p:pic>
      <p:sp>
        <p:nvSpPr>
          <p:cNvPr id="4" name="Rectangle 3">
            <a:extLst>
              <a:ext uri="{FF2B5EF4-FFF2-40B4-BE49-F238E27FC236}">
                <a16:creationId xmlns:a16="http://schemas.microsoft.com/office/drawing/2014/main" id="{275D619A-0C15-4EB1-9CAF-932662058421}"/>
              </a:ext>
            </a:extLst>
          </p:cNvPr>
          <p:cNvSpPr/>
          <p:nvPr/>
        </p:nvSpPr>
        <p:spPr>
          <a:xfrm>
            <a:off x="466513" y="4017398"/>
            <a:ext cx="45719" cy="472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326C539B-46D1-4546-B12A-89E69692A38E}"/>
              </a:ext>
            </a:extLst>
          </p:cNvPr>
          <p:cNvSpPr/>
          <p:nvPr/>
        </p:nvSpPr>
        <p:spPr>
          <a:xfrm>
            <a:off x="471637" y="5322771"/>
            <a:ext cx="2367815" cy="80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43D9AC33-F7D8-4ABF-AF38-726C77CC2645}"/>
              </a:ext>
            </a:extLst>
          </p:cNvPr>
          <p:cNvSpPr/>
          <p:nvPr/>
        </p:nvSpPr>
        <p:spPr>
          <a:xfrm>
            <a:off x="6814687" y="1679801"/>
            <a:ext cx="4905676" cy="1477328"/>
          </a:xfrm>
          <a:prstGeom prst="rect">
            <a:avLst/>
          </a:prstGeom>
        </p:spPr>
        <p:txBody>
          <a:bodyPr wrap="square">
            <a:spAutoFit/>
          </a:bodyPr>
          <a:lstStyle/>
          <a:p>
            <a:pPr algn="just"/>
            <a:r>
              <a:rPr lang="en-US" b="1" dirty="0">
                <a:solidFill>
                  <a:srgbClr val="FF0000"/>
                </a:solidFill>
                <a:latin typeface="Arial" panose="020B0604020202020204" pitchFamily="34" charset="0"/>
                <a:cs typeface="Arial" panose="020B0604020202020204" pitchFamily="34" charset="0"/>
              </a:rPr>
              <a:t>1 : M relationship</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one brand have many products. Brands </a:t>
            </a:r>
            <a:r>
              <a:rPr lang="en-US" b="1" dirty="0">
                <a:latin typeface="Arial" panose="020B0604020202020204" pitchFamily="34" charset="0"/>
                <a:cs typeface="Arial" panose="020B0604020202020204" pitchFamily="34" charset="0"/>
              </a:rPr>
              <a:t>identify </a:t>
            </a:r>
            <a:r>
              <a:rPr lang="en-US" dirty="0">
                <a:latin typeface="Arial" panose="020B0604020202020204" pitchFamily="34" charset="0"/>
                <a:cs typeface="Arial" panose="020B0604020202020204" pitchFamily="34" charset="0"/>
              </a:rPr>
              <a:t>products.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Eg. 1 Breeze brand have many types of products. Likewise, for Dynamo brand.</a:t>
            </a:r>
          </a:p>
        </p:txBody>
      </p:sp>
      <p:sp>
        <p:nvSpPr>
          <p:cNvPr id="8" name="TextBox 7">
            <a:extLst>
              <a:ext uri="{FF2B5EF4-FFF2-40B4-BE49-F238E27FC236}">
                <a16:creationId xmlns:a16="http://schemas.microsoft.com/office/drawing/2014/main" id="{2A5E081F-32AB-4197-9C94-DD89E74E3AA7}"/>
              </a:ext>
            </a:extLst>
          </p:cNvPr>
          <p:cNvSpPr txBox="1"/>
          <p:nvPr/>
        </p:nvSpPr>
        <p:spPr>
          <a:xfrm>
            <a:off x="4465871" y="4025383"/>
            <a:ext cx="7334701" cy="2308324"/>
          </a:xfrm>
          <a:prstGeom prst="rect">
            <a:avLst/>
          </a:prstGeom>
          <a:noFill/>
        </p:spPr>
        <p:txBody>
          <a:bodyPr wrap="square" rtlCol="0">
            <a:spAutoFit/>
          </a:bodyPr>
          <a:lstStyle/>
          <a:p>
            <a:pPr algn="just"/>
            <a:r>
              <a:rPr lang="en-US" b="1" dirty="0">
                <a:solidFill>
                  <a:srgbClr val="0000FF"/>
                </a:solidFill>
                <a:latin typeface="Arial" panose="020B0604020202020204" pitchFamily="34" charset="0"/>
                <a:cs typeface="Arial" panose="020B0604020202020204" pitchFamily="34" charset="0"/>
              </a:rPr>
              <a:t>Participation constraint for brands and products is mandatory.</a:t>
            </a:r>
          </a:p>
          <a:p>
            <a:pPr algn="just"/>
            <a:r>
              <a:rPr lang="en-US" b="1" dirty="0">
                <a:latin typeface="Arial" panose="020B0604020202020204" pitchFamily="34" charset="0"/>
                <a:cs typeface="Arial" panose="020B0604020202020204" pitchFamily="34" charset="0"/>
              </a:rPr>
              <a:t>  </a:t>
            </a:r>
            <a:endParaRPr lang="en-SG" b="1" dirty="0">
              <a:latin typeface="Arial" panose="020B0604020202020204" pitchFamily="34" charset="0"/>
              <a:cs typeface="Arial" panose="020B0604020202020204" pitchFamily="34" charset="0"/>
            </a:endParaRPr>
          </a:p>
          <a:p>
            <a:pPr algn="just"/>
            <a:r>
              <a:rPr lang="en-SG" dirty="0">
                <a:latin typeface="Arial" panose="020B0604020202020204" pitchFamily="34" charset="0"/>
                <a:cs typeface="Arial" panose="020B0604020202020204" pitchFamily="34" charset="0"/>
              </a:rPr>
              <a:t>A product must have a brand for the user to find it by brands filtering. A brand can produce many types of products, but each product has only one brand.</a:t>
            </a:r>
          </a:p>
          <a:p>
            <a:pPr algn="just"/>
            <a:endParaRPr lang="en-SG" dirty="0">
              <a:latin typeface="Arial" panose="020B0604020202020204" pitchFamily="34" charset="0"/>
              <a:cs typeface="Arial" panose="020B0604020202020204" pitchFamily="34" charset="0"/>
            </a:endParaRPr>
          </a:p>
          <a:p>
            <a:pPr algn="just"/>
            <a:r>
              <a:rPr lang="en-SG" dirty="0">
                <a:latin typeface="Arial" panose="020B0604020202020204" pitchFamily="34" charset="0"/>
                <a:cs typeface="Arial" panose="020B0604020202020204" pitchFamily="34" charset="0"/>
              </a:rPr>
              <a:t>Eg. Breeze have many types of detergents, but each bottle of detergent has only one brand.</a:t>
            </a:r>
          </a:p>
        </p:txBody>
      </p:sp>
      <p:sp>
        <p:nvSpPr>
          <p:cNvPr id="10" name="Oval 9">
            <a:extLst>
              <a:ext uri="{FF2B5EF4-FFF2-40B4-BE49-F238E27FC236}">
                <a16:creationId xmlns:a16="http://schemas.microsoft.com/office/drawing/2014/main" id="{1D8169BA-3126-4B20-99F3-B5EF6D9F95AA}"/>
              </a:ext>
            </a:extLst>
          </p:cNvPr>
          <p:cNvSpPr/>
          <p:nvPr/>
        </p:nvSpPr>
        <p:spPr>
          <a:xfrm rot="5400000">
            <a:off x="2679002" y="5007673"/>
            <a:ext cx="296663" cy="117474"/>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D14B48D7-127B-4CCA-8EC8-8E4DC7D5E3FD}"/>
              </a:ext>
            </a:extLst>
          </p:cNvPr>
          <p:cNvSpPr/>
          <p:nvPr/>
        </p:nvSpPr>
        <p:spPr>
          <a:xfrm rot="5400000">
            <a:off x="2561530" y="5007671"/>
            <a:ext cx="296663" cy="117475"/>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1612C9CF-37CA-4421-A21D-B24BBBC0EF3E}"/>
              </a:ext>
            </a:extLst>
          </p:cNvPr>
          <p:cNvSpPr/>
          <p:nvPr/>
        </p:nvSpPr>
        <p:spPr>
          <a:xfrm rot="10800000">
            <a:off x="940162" y="4708127"/>
            <a:ext cx="296663" cy="71306"/>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00B6FDA7-7327-4C8E-93DE-DDC1C0E005CB}"/>
              </a:ext>
            </a:extLst>
          </p:cNvPr>
          <p:cNvSpPr/>
          <p:nvPr/>
        </p:nvSpPr>
        <p:spPr>
          <a:xfrm rot="10800000">
            <a:off x="940161" y="4636821"/>
            <a:ext cx="296663" cy="71306"/>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57113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4F96-3089-4C3D-9E57-6F02B14B5883}"/>
              </a:ext>
            </a:extLst>
          </p:cNvPr>
          <p:cNvPicPr>
            <a:picLocks noChangeAspect="1"/>
          </p:cNvPicPr>
          <p:nvPr/>
        </p:nvPicPr>
        <p:blipFill rotWithShape="1">
          <a:blip r:embed="rId2"/>
          <a:srcRect l="1133" t="9197" r="275" b="6626"/>
          <a:stretch/>
        </p:blipFill>
        <p:spPr>
          <a:xfrm>
            <a:off x="496767" y="3739785"/>
            <a:ext cx="6793033" cy="2921001"/>
          </a:xfrm>
          <a:prstGeom prst="rect">
            <a:avLst/>
          </a:prstGeom>
        </p:spPr>
      </p:pic>
      <p:sp>
        <p:nvSpPr>
          <p:cNvPr id="3" name="Rectangle 2">
            <a:extLst>
              <a:ext uri="{FF2B5EF4-FFF2-40B4-BE49-F238E27FC236}">
                <a16:creationId xmlns:a16="http://schemas.microsoft.com/office/drawing/2014/main" id="{D820B34E-294E-42C4-87A8-8CA5CC09F72C}"/>
              </a:ext>
            </a:extLst>
          </p:cNvPr>
          <p:cNvSpPr/>
          <p:nvPr/>
        </p:nvSpPr>
        <p:spPr>
          <a:xfrm>
            <a:off x="1652726" y="3739785"/>
            <a:ext cx="2090599" cy="23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a:extLst>
              <a:ext uri="{FF2B5EF4-FFF2-40B4-BE49-F238E27FC236}">
                <a16:creationId xmlns:a16="http://schemas.microsoft.com/office/drawing/2014/main" id="{DF04FC79-B807-450A-ADD4-15FB565BE438}"/>
              </a:ext>
            </a:extLst>
          </p:cNvPr>
          <p:cNvPicPr>
            <a:picLocks noChangeAspect="1"/>
          </p:cNvPicPr>
          <p:nvPr/>
        </p:nvPicPr>
        <p:blipFill rotWithShape="1">
          <a:blip r:embed="rId3"/>
          <a:srcRect l="829" t="1" r="685" b="64073"/>
          <a:stretch/>
        </p:blipFill>
        <p:spPr>
          <a:xfrm>
            <a:off x="482600" y="774699"/>
            <a:ext cx="8763000" cy="2441840"/>
          </a:xfrm>
          <a:prstGeom prst="rect">
            <a:avLst/>
          </a:prstGeom>
        </p:spPr>
      </p:pic>
      <p:sp>
        <p:nvSpPr>
          <p:cNvPr id="5" name="Rectangle 4">
            <a:extLst>
              <a:ext uri="{FF2B5EF4-FFF2-40B4-BE49-F238E27FC236}">
                <a16:creationId xmlns:a16="http://schemas.microsoft.com/office/drawing/2014/main" id="{3517CD7C-54D1-4BAD-8723-3B8AC61FE546}"/>
              </a:ext>
            </a:extLst>
          </p:cNvPr>
          <p:cNvSpPr/>
          <p:nvPr/>
        </p:nvSpPr>
        <p:spPr>
          <a:xfrm>
            <a:off x="9369359" y="1210789"/>
            <a:ext cx="2475508" cy="2308324"/>
          </a:xfrm>
          <a:prstGeom prst="rect">
            <a:avLst/>
          </a:prstGeom>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1 : M relationship</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one group </a:t>
            </a:r>
            <a:r>
              <a:rPr lang="en-US" sz="1600" b="1" dirty="0">
                <a:latin typeface="Arial" panose="020B0604020202020204" pitchFamily="34" charset="0"/>
                <a:cs typeface="Arial" panose="020B0604020202020204" pitchFamily="34" charset="0"/>
              </a:rPr>
              <a:t>lists</a:t>
            </a:r>
            <a:r>
              <a:rPr lang="en-US" sz="1600" dirty="0">
                <a:latin typeface="Arial" panose="020B0604020202020204" pitchFamily="34" charset="0"/>
                <a:cs typeface="Arial" panose="020B0604020202020204" pitchFamily="34" charset="0"/>
              </a:rPr>
              <a:t> the many products.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Eg. 1 Liquid Detergents group have many types of products. Likewise, for Powder Detergents group.</a:t>
            </a:r>
          </a:p>
        </p:txBody>
      </p:sp>
      <p:sp>
        <p:nvSpPr>
          <p:cNvPr id="6" name="TextBox 5">
            <a:extLst>
              <a:ext uri="{FF2B5EF4-FFF2-40B4-BE49-F238E27FC236}">
                <a16:creationId xmlns:a16="http://schemas.microsoft.com/office/drawing/2014/main" id="{922CBFF0-7222-4F53-880D-3158E34CECBF}"/>
              </a:ext>
            </a:extLst>
          </p:cNvPr>
          <p:cNvSpPr txBox="1"/>
          <p:nvPr/>
        </p:nvSpPr>
        <p:spPr>
          <a:xfrm>
            <a:off x="7370600" y="3898707"/>
            <a:ext cx="4376819" cy="2554545"/>
          </a:xfrm>
          <a:prstGeom prst="rect">
            <a:avLst/>
          </a:prstGeom>
          <a:noFill/>
        </p:spPr>
        <p:txBody>
          <a:bodyPr wrap="square" rtlCol="0">
            <a:spAutoFit/>
          </a:bodyPr>
          <a:lstStyle/>
          <a:p>
            <a:pPr algn="just"/>
            <a:r>
              <a:rPr lang="en-US" sz="1600" b="1" dirty="0">
                <a:solidFill>
                  <a:srgbClr val="0000FF"/>
                </a:solidFill>
                <a:latin typeface="Arial" panose="020B0604020202020204" pitchFamily="34" charset="0"/>
                <a:cs typeface="Arial" panose="020B0604020202020204" pitchFamily="34" charset="0"/>
              </a:rPr>
              <a:t>Participation constraint for groups is mandatory, while it’s optional for products.</a:t>
            </a:r>
          </a:p>
          <a:p>
            <a:pPr algn="just"/>
            <a:r>
              <a:rPr lang="en-US" sz="1600" b="1" dirty="0">
                <a:latin typeface="Arial" panose="020B0604020202020204" pitchFamily="34" charset="0"/>
                <a:cs typeface="Arial" panose="020B0604020202020204" pitchFamily="34" charset="0"/>
              </a:rPr>
              <a:t>  </a:t>
            </a:r>
            <a:endParaRPr lang="en-SG" sz="1600" b="1" dirty="0">
              <a:latin typeface="Arial" panose="020B0604020202020204" pitchFamily="34" charset="0"/>
              <a:cs typeface="Arial" panose="020B0604020202020204" pitchFamily="34" charset="0"/>
            </a:endParaRPr>
          </a:p>
          <a:p>
            <a:pPr algn="just"/>
            <a:r>
              <a:rPr lang="en-SG" sz="1600" dirty="0">
                <a:latin typeface="Arial" panose="020B0604020202020204" pitchFamily="34" charset="0"/>
                <a:cs typeface="Arial" panose="020B0604020202020204" pitchFamily="34" charset="0"/>
              </a:rPr>
              <a:t>Eg. Without the Liquid Detergents group, the products have no group of belonging. The user will not be able to find the product by group filtering.</a:t>
            </a:r>
          </a:p>
          <a:p>
            <a:pPr algn="just"/>
            <a:endParaRPr lang="en-SG" sz="1600" dirty="0">
              <a:latin typeface="Arial" panose="020B0604020202020204" pitchFamily="34" charset="0"/>
              <a:cs typeface="Arial" panose="020B0604020202020204" pitchFamily="34" charset="0"/>
            </a:endParaRPr>
          </a:p>
          <a:p>
            <a:pPr algn="just"/>
            <a:r>
              <a:rPr lang="en-SG" sz="1600" dirty="0">
                <a:solidFill>
                  <a:srgbClr val="339933"/>
                </a:solidFill>
                <a:latin typeface="Arial" panose="020B0604020202020204" pitchFamily="34" charset="0"/>
                <a:cs typeface="Arial" panose="020B0604020202020204" pitchFamily="34" charset="0"/>
              </a:rPr>
              <a:t>Foreign key pGroupsId is used to join Groups and Products entity to find products of group.</a:t>
            </a:r>
            <a:endParaRPr lang="en-US" sz="1600" dirty="0">
              <a:solidFill>
                <a:srgbClr val="339933"/>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212EDA9-BF51-4362-994A-D9A2743CA115}"/>
              </a:ext>
            </a:extLst>
          </p:cNvPr>
          <p:cNvSpPr/>
          <p:nvPr/>
        </p:nvSpPr>
        <p:spPr>
          <a:xfrm>
            <a:off x="1652726" y="3739785"/>
            <a:ext cx="4479868" cy="1545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3728BCBF-490C-4D2C-855B-27739864AB8A}"/>
              </a:ext>
            </a:extLst>
          </p:cNvPr>
          <p:cNvSpPr/>
          <p:nvPr/>
        </p:nvSpPr>
        <p:spPr>
          <a:xfrm>
            <a:off x="6206494" y="6242607"/>
            <a:ext cx="701675" cy="193693"/>
          </a:xfrm>
          <a:prstGeom prst="ellipse">
            <a:avLst/>
          </a:prstGeom>
          <a:noFill/>
          <a:ln w="6350">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339933"/>
              </a:solidFill>
            </a:endParaRPr>
          </a:p>
        </p:txBody>
      </p:sp>
      <p:sp>
        <p:nvSpPr>
          <p:cNvPr id="10" name="Oval 9">
            <a:extLst>
              <a:ext uri="{FF2B5EF4-FFF2-40B4-BE49-F238E27FC236}">
                <a16:creationId xmlns:a16="http://schemas.microsoft.com/office/drawing/2014/main" id="{246033A0-ACDB-4A5F-9556-3CB7A4B5752D}"/>
              </a:ext>
            </a:extLst>
          </p:cNvPr>
          <p:cNvSpPr/>
          <p:nvPr/>
        </p:nvSpPr>
        <p:spPr>
          <a:xfrm rot="5400000">
            <a:off x="5807711" y="5477595"/>
            <a:ext cx="354169" cy="147799"/>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41C739A5-1522-4688-AD21-E0E901ACDED3}"/>
              </a:ext>
            </a:extLst>
          </p:cNvPr>
          <p:cNvSpPr/>
          <p:nvPr/>
        </p:nvSpPr>
        <p:spPr>
          <a:xfrm rot="5400000">
            <a:off x="5955510" y="5468377"/>
            <a:ext cx="354169" cy="14779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CF0B4A54-B49A-4B81-A0D7-D516427407CE}"/>
              </a:ext>
            </a:extLst>
          </p:cNvPr>
          <p:cNvSpPr/>
          <p:nvPr/>
        </p:nvSpPr>
        <p:spPr>
          <a:xfrm rot="10800000">
            <a:off x="812415" y="4973470"/>
            <a:ext cx="354169" cy="99936"/>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C66B7B7C-0218-4BF6-BFCE-95C3E37D4D54}"/>
              </a:ext>
            </a:extLst>
          </p:cNvPr>
          <p:cNvSpPr/>
          <p:nvPr/>
        </p:nvSpPr>
        <p:spPr>
          <a:xfrm rot="10800000">
            <a:off x="812415" y="5073406"/>
            <a:ext cx="354169" cy="99936"/>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2BA33675-0E2A-493B-A62C-AC00D9E8238F}"/>
              </a:ext>
            </a:extLst>
          </p:cNvPr>
          <p:cNvSpPr/>
          <p:nvPr/>
        </p:nvSpPr>
        <p:spPr>
          <a:xfrm>
            <a:off x="2380860" y="5703780"/>
            <a:ext cx="2157274" cy="538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7984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48BC91-7C20-4E32-913C-C431A2CDCC41}"/>
              </a:ext>
            </a:extLst>
          </p:cNvPr>
          <p:cNvPicPr>
            <a:picLocks noChangeAspect="1"/>
          </p:cNvPicPr>
          <p:nvPr/>
        </p:nvPicPr>
        <p:blipFill rotWithShape="1">
          <a:blip r:embed="rId2"/>
          <a:srcRect l="597" r="597"/>
          <a:stretch/>
        </p:blipFill>
        <p:spPr>
          <a:xfrm>
            <a:off x="457200" y="812799"/>
            <a:ext cx="7086600" cy="2514600"/>
          </a:xfrm>
          <a:prstGeom prst="rect">
            <a:avLst/>
          </a:prstGeom>
        </p:spPr>
      </p:pic>
      <p:sp>
        <p:nvSpPr>
          <p:cNvPr id="5" name="Rectangle 4">
            <a:extLst>
              <a:ext uri="{FF2B5EF4-FFF2-40B4-BE49-F238E27FC236}">
                <a16:creationId xmlns:a16="http://schemas.microsoft.com/office/drawing/2014/main" id="{C48841CA-BAA3-4CBB-A012-448DAD0402E2}"/>
              </a:ext>
            </a:extLst>
          </p:cNvPr>
          <p:cNvSpPr/>
          <p:nvPr/>
        </p:nvSpPr>
        <p:spPr>
          <a:xfrm>
            <a:off x="7675481" y="1467641"/>
            <a:ext cx="4173619" cy="1477328"/>
          </a:xfrm>
          <a:prstGeom prst="rect">
            <a:avLst/>
          </a:prstGeom>
        </p:spPr>
        <p:txBody>
          <a:bodyPr wrap="square">
            <a:spAutoFit/>
          </a:bodyPr>
          <a:lstStyle/>
          <a:p>
            <a:pPr algn="just"/>
            <a:r>
              <a:rPr lang="en-US" b="1" dirty="0">
                <a:solidFill>
                  <a:srgbClr val="FF0000"/>
                </a:solidFill>
                <a:latin typeface="Arial" panose="020B0604020202020204" pitchFamily="34" charset="0"/>
                <a:cs typeface="Arial" panose="020B0604020202020204" pitchFamily="34" charset="0"/>
              </a:rPr>
              <a:t>M : 1 relationship</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many products can </a:t>
            </a:r>
            <a:r>
              <a:rPr lang="en-US" b="1" dirty="0">
                <a:latin typeface="Arial" panose="020B0604020202020204" pitchFamily="34" charset="0"/>
                <a:cs typeface="Arial" panose="020B0604020202020204" pitchFamily="34" charset="0"/>
              </a:rPr>
              <a:t>offer</a:t>
            </a:r>
            <a:r>
              <a:rPr lang="en-US" dirty="0">
                <a:latin typeface="Arial" panose="020B0604020202020204" pitchFamily="34" charset="0"/>
                <a:cs typeface="Arial" panose="020B0604020202020204" pitchFamily="34" charset="0"/>
              </a:rPr>
              <a:t> the same promotions.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Eg. 1 Different types of detergents but offering same type of promotion.</a:t>
            </a:r>
          </a:p>
        </p:txBody>
      </p:sp>
      <p:sp>
        <p:nvSpPr>
          <p:cNvPr id="11" name="TextBox 10">
            <a:extLst>
              <a:ext uri="{FF2B5EF4-FFF2-40B4-BE49-F238E27FC236}">
                <a16:creationId xmlns:a16="http://schemas.microsoft.com/office/drawing/2014/main" id="{A18A1BBF-1306-4AA5-947A-195A8F7CC6D3}"/>
              </a:ext>
            </a:extLst>
          </p:cNvPr>
          <p:cNvSpPr txBox="1"/>
          <p:nvPr/>
        </p:nvSpPr>
        <p:spPr>
          <a:xfrm>
            <a:off x="5901377" y="3427224"/>
            <a:ext cx="5829588" cy="3354765"/>
          </a:xfrm>
          <a:prstGeom prst="rect">
            <a:avLst/>
          </a:prstGeom>
          <a:noFill/>
        </p:spPr>
        <p:txBody>
          <a:bodyPr wrap="square" rtlCol="0">
            <a:spAutoFit/>
          </a:bodyPr>
          <a:lstStyle/>
          <a:p>
            <a:pPr algn="just"/>
            <a:r>
              <a:rPr lang="en-US" sz="1600" b="1" dirty="0">
                <a:solidFill>
                  <a:srgbClr val="0000FF"/>
                </a:solidFill>
                <a:latin typeface="Arial" panose="020B0604020202020204" pitchFamily="34" charset="0"/>
                <a:cs typeface="Arial" panose="020B0604020202020204" pitchFamily="34" charset="0"/>
              </a:rPr>
              <a:t>Participation constraint for products is mandatory, while it’s optional for promotion.</a:t>
            </a:r>
          </a:p>
          <a:p>
            <a:pPr algn="just"/>
            <a:endParaRPr lang="en-US" sz="1600" b="1"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A promotion’s availability is dependent on the existence of products, so the Promotion entity is a weak one and its relationship is</a:t>
            </a:r>
            <a:r>
              <a:rPr lang="en-US" sz="1600" dirty="0">
                <a:solidFill>
                  <a:srgbClr val="7030A0"/>
                </a:solidFill>
                <a:latin typeface="Arial" panose="020B0604020202020204" pitchFamily="34" charset="0"/>
                <a:cs typeface="Arial" panose="020B0604020202020204" pitchFamily="34" charset="0"/>
              </a:rPr>
              <a:t> identifying</a:t>
            </a:r>
            <a:r>
              <a:rPr lang="en-US" sz="1600" dirty="0">
                <a:latin typeface="Arial" panose="020B0604020202020204" pitchFamily="34" charset="0"/>
                <a:cs typeface="Arial" panose="020B0604020202020204" pitchFamily="34" charset="0"/>
              </a:rPr>
              <a:t>.</a:t>
            </a:r>
          </a:p>
          <a:p>
            <a:pPr algn="just"/>
            <a:r>
              <a:rPr lang="en-US" sz="1600" dirty="0">
                <a:latin typeface="Arial" panose="020B0604020202020204" pitchFamily="34" charset="0"/>
                <a:cs typeface="Arial" panose="020B0604020202020204" pitchFamily="34" charset="0"/>
              </a:rPr>
              <a:t>  </a:t>
            </a:r>
            <a:endParaRPr lang="en-SG" sz="1600" dirty="0">
              <a:latin typeface="Arial" panose="020B0604020202020204" pitchFamily="34" charset="0"/>
              <a:cs typeface="Arial" panose="020B0604020202020204" pitchFamily="34" charset="0"/>
            </a:endParaRPr>
          </a:p>
          <a:p>
            <a:pPr algn="just"/>
            <a:r>
              <a:rPr lang="en-SG" sz="1600" dirty="0">
                <a:latin typeface="Arial" panose="020B0604020202020204" pitchFamily="34" charset="0"/>
                <a:cs typeface="Arial" panose="020B0604020202020204" pitchFamily="34" charset="0"/>
              </a:rPr>
              <a:t>Eg. Without products, the promotion have no representation. The user will not be able to find any products, or any accompanying promotion.</a:t>
            </a:r>
          </a:p>
          <a:p>
            <a:pPr algn="just"/>
            <a:endParaRPr lang="en-SG" sz="1600" dirty="0">
              <a:latin typeface="Arial" panose="020B0604020202020204" pitchFamily="34" charset="0"/>
              <a:cs typeface="Arial" panose="020B0604020202020204" pitchFamily="34" charset="0"/>
            </a:endParaRPr>
          </a:p>
          <a:p>
            <a:pPr algn="just"/>
            <a:r>
              <a:rPr lang="en-SG" sz="1600" dirty="0">
                <a:solidFill>
                  <a:srgbClr val="339933"/>
                </a:solidFill>
                <a:latin typeface="Arial" panose="020B0604020202020204" pitchFamily="34" charset="0"/>
                <a:cs typeface="Arial" panose="020B0604020202020204" pitchFamily="34" charset="0"/>
              </a:rPr>
              <a:t>Foreign key pPromoId is used to join Products and Promotion entity to find promotion of products.</a:t>
            </a:r>
            <a:endParaRPr lang="en-US" sz="1600" dirty="0">
              <a:solidFill>
                <a:srgbClr val="339933"/>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79A9E96-3499-48DE-8B52-53CAC2E0A8D4}"/>
              </a:ext>
            </a:extLst>
          </p:cNvPr>
          <p:cNvPicPr>
            <a:picLocks noChangeAspect="1"/>
          </p:cNvPicPr>
          <p:nvPr/>
        </p:nvPicPr>
        <p:blipFill rotWithShape="1">
          <a:blip r:embed="rId3"/>
          <a:srcRect t="1373"/>
          <a:stretch/>
        </p:blipFill>
        <p:spPr>
          <a:xfrm>
            <a:off x="457200" y="4076698"/>
            <a:ext cx="5267325" cy="2514601"/>
          </a:xfrm>
          <a:prstGeom prst="rect">
            <a:avLst/>
          </a:prstGeom>
        </p:spPr>
      </p:pic>
      <p:sp>
        <p:nvSpPr>
          <p:cNvPr id="12" name="Oval 11">
            <a:extLst>
              <a:ext uri="{FF2B5EF4-FFF2-40B4-BE49-F238E27FC236}">
                <a16:creationId xmlns:a16="http://schemas.microsoft.com/office/drawing/2014/main" id="{0FDEA564-CD95-40C9-88BB-7FFF3CE7B69E}"/>
              </a:ext>
            </a:extLst>
          </p:cNvPr>
          <p:cNvSpPr/>
          <p:nvPr/>
        </p:nvSpPr>
        <p:spPr>
          <a:xfrm>
            <a:off x="2106428" y="5156913"/>
            <a:ext cx="1968867" cy="354169"/>
          </a:xfrm>
          <a:prstGeom prst="ellipse">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2A0751D9-0CEC-4D98-85B6-6280DFF4BE55}"/>
              </a:ext>
            </a:extLst>
          </p:cNvPr>
          <p:cNvSpPr/>
          <p:nvPr/>
        </p:nvSpPr>
        <p:spPr>
          <a:xfrm>
            <a:off x="1933575" y="4181475"/>
            <a:ext cx="2257425" cy="866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E2A7C278-A58E-42F3-9510-8C7908BD307D}"/>
              </a:ext>
            </a:extLst>
          </p:cNvPr>
          <p:cNvSpPr/>
          <p:nvPr/>
        </p:nvSpPr>
        <p:spPr>
          <a:xfrm>
            <a:off x="457200" y="6246422"/>
            <a:ext cx="871086" cy="269507"/>
          </a:xfrm>
          <a:prstGeom prst="ellipse">
            <a:avLst/>
          </a:prstGeom>
          <a:noFill/>
          <a:ln w="6350">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339933"/>
              </a:solidFill>
            </a:endParaRPr>
          </a:p>
        </p:txBody>
      </p:sp>
      <p:sp>
        <p:nvSpPr>
          <p:cNvPr id="8" name="Oval 7">
            <a:extLst>
              <a:ext uri="{FF2B5EF4-FFF2-40B4-BE49-F238E27FC236}">
                <a16:creationId xmlns:a16="http://schemas.microsoft.com/office/drawing/2014/main" id="{59EB1E51-1D78-4506-9DF2-353E516DDD2A}"/>
              </a:ext>
            </a:extLst>
          </p:cNvPr>
          <p:cNvSpPr/>
          <p:nvPr/>
        </p:nvSpPr>
        <p:spPr>
          <a:xfrm rot="5400000">
            <a:off x="1678592" y="5260098"/>
            <a:ext cx="354169" cy="14779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01676873-8BC9-4BE6-A6A6-D3A5A40E5A33}"/>
              </a:ext>
            </a:extLst>
          </p:cNvPr>
          <p:cNvSpPr/>
          <p:nvPr/>
        </p:nvSpPr>
        <p:spPr>
          <a:xfrm rot="5400000">
            <a:off x="4075062" y="5260098"/>
            <a:ext cx="354169" cy="14779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5560E352-B76B-472F-BCBF-04F4CB4298FC}"/>
              </a:ext>
            </a:extLst>
          </p:cNvPr>
          <p:cNvSpPr/>
          <p:nvPr/>
        </p:nvSpPr>
        <p:spPr>
          <a:xfrm rot="5400000">
            <a:off x="3927263" y="5260098"/>
            <a:ext cx="354169" cy="147799"/>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D7164C17-2660-428C-8B66-EA69055C3A5D}"/>
              </a:ext>
            </a:extLst>
          </p:cNvPr>
          <p:cNvSpPr/>
          <p:nvPr/>
        </p:nvSpPr>
        <p:spPr>
          <a:xfrm rot="5400000">
            <a:off x="1840917" y="5264768"/>
            <a:ext cx="354169" cy="147799"/>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2864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E0C9AB-73F9-43B2-9776-20E76B55426C}"/>
              </a:ext>
            </a:extLst>
          </p:cNvPr>
          <p:cNvPicPr>
            <a:picLocks noChangeAspect="1"/>
          </p:cNvPicPr>
          <p:nvPr/>
        </p:nvPicPr>
        <p:blipFill>
          <a:blip r:embed="rId2"/>
          <a:stretch>
            <a:fillRect/>
          </a:stretch>
        </p:blipFill>
        <p:spPr>
          <a:xfrm>
            <a:off x="1952560" y="1694265"/>
            <a:ext cx="2663582" cy="945142"/>
          </a:xfrm>
          <a:prstGeom prst="rect">
            <a:avLst/>
          </a:prstGeom>
        </p:spPr>
      </p:pic>
      <p:pic>
        <p:nvPicPr>
          <p:cNvPr id="4" name="Picture 3">
            <a:extLst>
              <a:ext uri="{FF2B5EF4-FFF2-40B4-BE49-F238E27FC236}">
                <a16:creationId xmlns:a16="http://schemas.microsoft.com/office/drawing/2014/main" id="{A5D07A2C-475C-4971-911E-70C361D09868}"/>
              </a:ext>
            </a:extLst>
          </p:cNvPr>
          <p:cNvPicPr>
            <a:picLocks noChangeAspect="1"/>
          </p:cNvPicPr>
          <p:nvPr/>
        </p:nvPicPr>
        <p:blipFill rotWithShape="1">
          <a:blip r:embed="rId3"/>
          <a:srcRect/>
          <a:stretch/>
        </p:blipFill>
        <p:spPr>
          <a:xfrm>
            <a:off x="2510357" y="3429000"/>
            <a:ext cx="3007446" cy="1171575"/>
          </a:xfrm>
          <a:prstGeom prst="rect">
            <a:avLst/>
          </a:prstGeom>
        </p:spPr>
      </p:pic>
      <p:sp>
        <p:nvSpPr>
          <p:cNvPr id="7" name="TextBox 6">
            <a:extLst>
              <a:ext uri="{FF2B5EF4-FFF2-40B4-BE49-F238E27FC236}">
                <a16:creationId xmlns:a16="http://schemas.microsoft.com/office/drawing/2014/main" id="{A5988F48-BDC4-4E2B-9A82-8B85D537FE7B}"/>
              </a:ext>
            </a:extLst>
          </p:cNvPr>
          <p:cNvSpPr txBox="1"/>
          <p:nvPr/>
        </p:nvSpPr>
        <p:spPr>
          <a:xfrm>
            <a:off x="33735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TABLES CREATED</a:t>
            </a:r>
          </a:p>
        </p:txBody>
      </p:sp>
      <p:sp>
        <p:nvSpPr>
          <p:cNvPr id="14" name="TextBox 13">
            <a:extLst>
              <a:ext uri="{FF2B5EF4-FFF2-40B4-BE49-F238E27FC236}">
                <a16:creationId xmlns:a16="http://schemas.microsoft.com/office/drawing/2014/main" id="{1CB72A1B-D11F-49E3-A91C-CFCCF6CB7097}"/>
              </a:ext>
            </a:extLst>
          </p:cNvPr>
          <p:cNvSpPr txBox="1"/>
          <p:nvPr/>
        </p:nvSpPr>
        <p:spPr>
          <a:xfrm>
            <a:off x="361775" y="1831387"/>
            <a:ext cx="1494532" cy="670897"/>
          </a:xfrm>
          <a:prstGeom prst="rect">
            <a:avLst/>
          </a:prstGeom>
        </p:spPr>
        <p:txBody>
          <a:bodyPr vert="horz" lIns="91440" tIns="45720" rIns="91440" bIns="45720" rtlCol="0" anchor="b">
            <a:normAutofit/>
          </a:bodyPr>
          <a:lstStyle/>
          <a:p>
            <a:pPr>
              <a:spcBef>
                <a:spcPct val="0"/>
              </a:spcBef>
              <a:spcAft>
                <a:spcPts val="600"/>
              </a:spcAft>
            </a:pPr>
            <a:r>
              <a:rPr lang="en-US" sz="2000" cap="all" dirty="0">
                <a:latin typeface="+mj-lt"/>
                <a:ea typeface="+mj-ea"/>
                <a:cs typeface="+mj-cs"/>
              </a:rPr>
              <a:t>CATEGORY</a:t>
            </a:r>
          </a:p>
        </p:txBody>
      </p:sp>
      <p:sp>
        <p:nvSpPr>
          <p:cNvPr id="15" name="TextBox 14">
            <a:extLst>
              <a:ext uri="{FF2B5EF4-FFF2-40B4-BE49-F238E27FC236}">
                <a16:creationId xmlns:a16="http://schemas.microsoft.com/office/drawing/2014/main" id="{1A1CB3A6-DC52-40A4-AD0D-8DFE842C89A3}"/>
              </a:ext>
            </a:extLst>
          </p:cNvPr>
          <p:cNvSpPr txBox="1"/>
          <p:nvPr/>
        </p:nvSpPr>
        <p:spPr>
          <a:xfrm>
            <a:off x="361775" y="3609654"/>
            <a:ext cx="2008610" cy="670897"/>
          </a:xfrm>
          <a:prstGeom prst="rect">
            <a:avLst/>
          </a:prstGeom>
        </p:spPr>
        <p:txBody>
          <a:bodyPr vert="horz" lIns="91440" tIns="45720" rIns="91440" bIns="45720" rtlCol="0" anchor="b">
            <a:normAutofit/>
          </a:bodyPr>
          <a:lstStyle/>
          <a:p>
            <a:pPr>
              <a:spcBef>
                <a:spcPct val="0"/>
              </a:spcBef>
              <a:spcAft>
                <a:spcPts val="600"/>
              </a:spcAft>
            </a:pPr>
            <a:r>
              <a:rPr lang="en-US" sz="2000" cap="all" dirty="0">
                <a:latin typeface="+mj-lt"/>
                <a:ea typeface="+mj-ea"/>
                <a:cs typeface="+mj-cs"/>
              </a:rPr>
              <a:t>SUBCATEGORY</a:t>
            </a:r>
          </a:p>
        </p:txBody>
      </p:sp>
      <p:sp>
        <p:nvSpPr>
          <p:cNvPr id="21" name="Rectangle 20">
            <a:extLst>
              <a:ext uri="{FF2B5EF4-FFF2-40B4-BE49-F238E27FC236}">
                <a16:creationId xmlns:a16="http://schemas.microsoft.com/office/drawing/2014/main" id="{D4240055-3854-426F-9C5B-B4376FE38B36}"/>
              </a:ext>
            </a:extLst>
          </p:cNvPr>
          <p:cNvSpPr/>
          <p:nvPr/>
        </p:nvSpPr>
        <p:spPr>
          <a:xfrm>
            <a:off x="6496746" y="3609654"/>
            <a:ext cx="5333479" cy="646331"/>
          </a:xfrm>
          <a:prstGeom prst="rect">
            <a:avLst/>
          </a:prstGeom>
        </p:spPr>
        <p:txBody>
          <a:bodyPr wrap="square">
            <a:spAutoFit/>
          </a:bodyPr>
          <a:lstStyle/>
          <a:p>
            <a:pPr algn="just"/>
            <a:r>
              <a:rPr lang="en-US" dirty="0">
                <a:solidFill>
                  <a:srgbClr val="FF0000"/>
                </a:solidFill>
                <a:latin typeface="Arial" panose="020B0604020202020204" pitchFamily="34" charset="0"/>
                <a:cs typeface="Arial" panose="020B0604020202020204" pitchFamily="34" charset="0"/>
              </a:rPr>
              <a:t>Eg. The Detergents and Fresheners subcategory belong to the Household category. </a:t>
            </a:r>
          </a:p>
        </p:txBody>
      </p:sp>
      <p:cxnSp>
        <p:nvCxnSpPr>
          <p:cNvPr id="23" name="Straight Arrow Connector 22">
            <a:extLst>
              <a:ext uri="{FF2B5EF4-FFF2-40B4-BE49-F238E27FC236}">
                <a16:creationId xmlns:a16="http://schemas.microsoft.com/office/drawing/2014/main" id="{04026E14-9879-4AC0-ABE1-FE1D004B770D}"/>
              </a:ext>
            </a:extLst>
          </p:cNvPr>
          <p:cNvCxnSpPr/>
          <p:nvPr/>
        </p:nvCxnSpPr>
        <p:spPr>
          <a:xfrm flipH="1">
            <a:off x="5173939" y="3843422"/>
            <a:ext cx="1255430"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1D0DE66C-4EDF-44A3-AD79-6E8D33C75787}"/>
              </a:ext>
            </a:extLst>
          </p:cNvPr>
          <p:cNvSpPr/>
          <p:nvPr/>
        </p:nvSpPr>
        <p:spPr>
          <a:xfrm>
            <a:off x="4885181" y="3672058"/>
            <a:ext cx="288758" cy="3427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Oval 28">
            <a:extLst>
              <a:ext uri="{FF2B5EF4-FFF2-40B4-BE49-F238E27FC236}">
                <a16:creationId xmlns:a16="http://schemas.microsoft.com/office/drawing/2014/main" id="{9EB30E3C-C1F1-4619-A8C8-EC5D4B1E98EA}"/>
              </a:ext>
            </a:extLst>
          </p:cNvPr>
          <p:cNvSpPr/>
          <p:nvPr/>
        </p:nvSpPr>
        <p:spPr>
          <a:xfrm>
            <a:off x="2510356" y="1966071"/>
            <a:ext cx="1724759" cy="31495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0" name="Straight Arrow Connector 29">
            <a:extLst>
              <a:ext uri="{FF2B5EF4-FFF2-40B4-BE49-F238E27FC236}">
                <a16:creationId xmlns:a16="http://schemas.microsoft.com/office/drawing/2014/main" id="{4ABAC15A-487C-44AE-89A9-171126233B35}"/>
              </a:ext>
            </a:extLst>
          </p:cNvPr>
          <p:cNvCxnSpPr/>
          <p:nvPr/>
        </p:nvCxnSpPr>
        <p:spPr>
          <a:xfrm flipH="1">
            <a:off x="5173939" y="4449285"/>
            <a:ext cx="1255430" cy="0"/>
          </a:xfrm>
          <a:prstGeom prst="straightConnector1">
            <a:avLst/>
          </a:prstGeom>
          <a:ln>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F638E486-9AE2-4D62-8C47-C6D40BE372BC}"/>
              </a:ext>
            </a:extLst>
          </p:cNvPr>
          <p:cNvSpPr/>
          <p:nvPr/>
        </p:nvSpPr>
        <p:spPr>
          <a:xfrm>
            <a:off x="4885181" y="4257845"/>
            <a:ext cx="288758" cy="342729"/>
          </a:xfrm>
          <a:prstGeom prst="ellipse">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D2F281A0-01D0-4313-9FB7-55806CA5EC96}"/>
              </a:ext>
            </a:extLst>
          </p:cNvPr>
          <p:cNvSpPr/>
          <p:nvPr/>
        </p:nvSpPr>
        <p:spPr>
          <a:xfrm>
            <a:off x="6496746" y="4255985"/>
            <a:ext cx="5333479" cy="646331"/>
          </a:xfrm>
          <a:prstGeom prst="rect">
            <a:avLst/>
          </a:prstGeom>
        </p:spPr>
        <p:txBody>
          <a:bodyPr wrap="square">
            <a:spAutoFit/>
          </a:bodyPr>
          <a:lstStyle/>
          <a:p>
            <a:pPr algn="just"/>
            <a:r>
              <a:rPr lang="en-US" dirty="0">
                <a:solidFill>
                  <a:srgbClr val="0000FF"/>
                </a:solidFill>
                <a:latin typeface="Arial" panose="020B0604020202020204" pitchFamily="34" charset="0"/>
                <a:cs typeface="Arial" panose="020B0604020202020204" pitchFamily="34" charset="0"/>
              </a:rPr>
              <a:t>Eg. The snacks subcategory belong to the Food Cupboard category.</a:t>
            </a:r>
          </a:p>
        </p:txBody>
      </p:sp>
      <p:sp>
        <p:nvSpPr>
          <p:cNvPr id="33" name="Oval 32">
            <a:extLst>
              <a:ext uri="{FF2B5EF4-FFF2-40B4-BE49-F238E27FC236}">
                <a16:creationId xmlns:a16="http://schemas.microsoft.com/office/drawing/2014/main" id="{48295CE9-054F-421F-BF59-647347D09E3F}"/>
              </a:ext>
            </a:extLst>
          </p:cNvPr>
          <p:cNvSpPr/>
          <p:nvPr/>
        </p:nvSpPr>
        <p:spPr>
          <a:xfrm>
            <a:off x="2510356" y="2252056"/>
            <a:ext cx="2003892" cy="387350"/>
          </a:xfrm>
          <a:prstGeom prst="ellipse">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TextBox 34">
            <a:extLst>
              <a:ext uri="{FF2B5EF4-FFF2-40B4-BE49-F238E27FC236}">
                <a16:creationId xmlns:a16="http://schemas.microsoft.com/office/drawing/2014/main" id="{C4837A35-D2D9-4B8C-A950-900F4B30D001}"/>
              </a:ext>
            </a:extLst>
          </p:cNvPr>
          <p:cNvSpPr txBox="1"/>
          <p:nvPr/>
        </p:nvSpPr>
        <p:spPr>
          <a:xfrm>
            <a:off x="337351" y="5480087"/>
            <a:ext cx="6452911" cy="670897"/>
          </a:xfrm>
          <a:prstGeom prst="rect">
            <a:avLst/>
          </a:prstGeom>
        </p:spPr>
        <p:txBody>
          <a:bodyPr vert="horz" lIns="91440" tIns="45720" rIns="91440" bIns="45720" rtlCol="0" anchor="b">
            <a:normAutofit/>
          </a:bodyPr>
          <a:lstStyle/>
          <a:p>
            <a:pPr>
              <a:spcBef>
                <a:spcPct val="0"/>
              </a:spcBef>
              <a:spcAft>
                <a:spcPts val="600"/>
              </a:spcAft>
            </a:pPr>
            <a:r>
              <a:rPr lang="en-US" sz="2000" cap="all" dirty="0">
                <a:latin typeface="+mj-lt"/>
                <a:ea typeface="+mj-ea"/>
                <a:cs typeface="+mj-cs"/>
              </a:rPr>
              <a:t>Combination of category and subcategory </a:t>
            </a:r>
          </a:p>
        </p:txBody>
      </p:sp>
      <p:pic>
        <p:nvPicPr>
          <p:cNvPr id="36" name="Picture 35">
            <a:extLst>
              <a:ext uri="{FF2B5EF4-FFF2-40B4-BE49-F238E27FC236}">
                <a16:creationId xmlns:a16="http://schemas.microsoft.com/office/drawing/2014/main" id="{4CB4E91B-BCD6-46D1-9961-53A2660449D3}"/>
              </a:ext>
            </a:extLst>
          </p:cNvPr>
          <p:cNvPicPr>
            <a:picLocks noChangeAspect="1"/>
          </p:cNvPicPr>
          <p:nvPr/>
        </p:nvPicPr>
        <p:blipFill>
          <a:blip r:embed="rId4"/>
          <a:stretch>
            <a:fillRect/>
          </a:stretch>
        </p:blipFill>
        <p:spPr>
          <a:xfrm>
            <a:off x="6629650" y="5075592"/>
            <a:ext cx="5113171" cy="1536963"/>
          </a:xfrm>
          <a:prstGeom prst="rect">
            <a:avLst/>
          </a:prstGeom>
        </p:spPr>
      </p:pic>
    </p:spTree>
    <p:extLst>
      <p:ext uri="{BB962C8B-B14F-4D97-AF65-F5344CB8AC3E}">
        <p14:creationId xmlns:p14="http://schemas.microsoft.com/office/powerpoint/2010/main" val="259369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C5238F-C976-44D7-97FD-88D4587E2F2D}"/>
              </a:ext>
            </a:extLst>
          </p:cNvPr>
          <p:cNvPicPr>
            <a:picLocks noChangeAspect="1"/>
          </p:cNvPicPr>
          <p:nvPr/>
        </p:nvPicPr>
        <p:blipFill>
          <a:blip r:embed="rId2"/>
          <a:stretch>
            <a:fillRect/>
          </a:stretch>
        </p:blipFill>
        <p:spPr>
          <a:xfrm>
            <a:off x="1758808" y="3300460"/>
            <a:ext cx="4045669" cy="1316448"/>
          </a:xfrm>
          <a:prstGeom prst="rect">
            <a:avLst/>
          </a:prstGeom>
        </p:spPr>
      </p:pic>
      <p:sp>
        <p:nvSpPr>
          <p:cNvPr id="3" name="TextBox 2">
            <a:extLst>
              <a:ext uri="{FF2B5EF4-FFF2-40B4-BE49-F238E27FC236}">
                <a16:creationId xmlns:a16="http://schemas.microsoft.com/office/drawing/2014/main" id="{31576A78-8DF8-46D3-A2CA-6832695CDE41}"/>
              </a:ext>
            </a:extLst>
          </p:cNvPr>
          <p:cNvSpPr txBox="1"/>
          <p:nvPr/>
        </p:nvSpPr>
        <p:spPr>
          <a:xfrm>
            <a:off x="307365" y="3394155"/>
            <a:ext cx="1190267" cy="670897"/>
          </a:xfrm>
          <a:prstGeom prst="rect">
            <a:avLst/>
          </a:prstGeom>
        </p:spPr>
        <p:txBody>
          <a:bodyPr vert="horz" lIns="91440" tIns="45720" rIns="91440" bIns="45720" rtlCol="0" anchor="b">
            <a:normAutofit/>
          </a:bodyPr>
          <a:lstStyle/>
          <a:p>
            <a:pPr>
              <a:spcBef>
                <a:spcPct val="0"/>
              </a:spcBef>
              <a:spcAft>
                <a:spcPts val="600"/>
              </a:spcAft>
            </a:pPr>
            <a:r>
              <a:rPr lang="en-US" sz="2000" cap="all" dirty="0">
                <a:latin typeface="+mj-lt"/>
                <a:ea typeface="+mj-ea"/>
                <a:cs typeface="+mj-cs"/>
              </a:rPr>
              <a:t>GROUPS</a:t>
            </a:r>
          </a:p>
        </p:txBody>
      </p:sp>
      <p:sp>
        <p:nvSpPr>
          <p:cNvPr id="4" name="Oval 3">
            <a:extLst>
              <a:ext uri="{FF2B5EF4-FFF2-40B4-BE49-F238E27FC236}">
                <a16:creationId xmlns:a16="http://schemas.microsoft.com/office/drawing/2014/main" id="{C4A172EA-9FF9-48BC-80DC-6635B59D7472}"/>
              </a:ext>
            </a:extLst>
          </p:cNvPr>
          <p:cNvSpPr/>
          <p:nvPr/>
        </p:nvSpPr>
        <p:spPr>
          <a:xfrm>
            <a:off x="4230822" y="4318038"/>
            <a:ext cx="288758" cy="28128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a:extLst>
              <a:ext uri="{FF2B5EF4-FFF2-40B4-BE49-F238E27FC236}">
                <a16:creationId xmlns:a16="http://schemas.microsoft.com/office/drawing/2014/main" id="{B80BF18B-72B2-4421-938D-BA01FAF259AF}"/>
              </a:ext>
            </a:extLst>
          </p:cNvPr>
          <p:cNvSpPr/>
          <p:nvPr/>
        </p:nvSpPr>
        <p:spPr>
          <a:xfrm>
            <a:off x="5147295" y="3510898"/>
            <a:ext cx="288758" cy="281285"/>
          </a:xfrm>
          <a:prstGeom prst="ellipse">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0000FF"/>
              </a:solidFill>
            </a:endParaRPr>
          </a:p>
        </p:txBody>
      </p:sp>
      <p:cxnSp>
        <p:nvCxnSpPr>
          <p:cNvPr id="6" name="Straight Arrow Connector 5">
            <a:extLst>
              <a:ext uri="{FF2B5EF4-FFF2-40B4-BE49-F238E27FC236}">
                <a16:creationId xmlns:a16="http://schemas.microsoft.com/office/drawing/2014/main" id="{6E233690-32A8-4FD7-9CE2-C530A1F7D1FF}"/>
              </a:ext>
            </a:extLst>
          </p:cNvPr>
          <p:cNvCxnSpPr/>
          <p:nvPr/>
        </p:nvCxnSpPr>
        <p:spPr>
          <a:xfrm flipH="1">
            <a:off x="5436053" y="3645015"/>
            <a:ext cx="1255430" cy="0"/>
          </a:xfrm>
          <a:prstGeom prst="straightConnector1">
            <a:avLst/>
          </a:prstGeom>
          <a:ln>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0F539642-277F-495F-9A70-7B6CF1F4BB43}"/>
              </a:ext>
            </a:extLst>
          </p:cNvPr>
          <p:cNvSpPr/>
          <p:nvPr/>
        </p:nvSpPr>
        <p:spPr>
          <a:xfrm>
            <a:off x="6824782" y="3430583"/>
            <a:ext cx="5059853" cy="646331"/>
          </a:xfrm>
          <a:prstGeom prst="rect">
            <a:avLst/>
          </a:prstGeom>
        </p:spPr>
        <p:txBody>
          <a:bodyPr wrap="square">
            <a:spAutoFit/>
          </a:bodyPr>
          <a:lstStyle/>
          <a:p>
            <a:r>
              <a:rPr lang="en-US" dirty="0">
                <a:solidFill>
                  <a:srgbClr val="0000FF"/>
                </a:solidFill>
                <a:latin typeface="Arial" panose="020B0604020202020204" pitchFamily="34" charset="0"/>
                <a:cs typeface="Arial" panose="020B0604020202020204" pitchFamily="34" charset="0"/>
              </a:rPr>
              <a:t>Eg. The Powder Detergent group belong to the Detergents subcategory. </a:t>
            </a:r>
          </a:p>
        </p:txBody>
      </p:sp>
      <p:sp>
        <p:nvSpPr>
          <p:cNvPr id="8" name="TextBox 7">
            <a:extLst>
              <a:ext uri="{FF2B5EF4-FFF2-40B4-BE49-F238E27FC236}">
                <a16:creationId xmlns:a16="http://schemas.microsoft.com/office/drawing/2014/main" id="{464E2A26-B653-4E54-921E-DC85090F7F39}"/>
              </a:ext>
            </a:extLst>
          </p:cNvPr>
          <p:cNvSpPr txBox="1"/>
          <p:nvPr/>
        </p:nvSpPr>
        <p:spPr>
          <a:xfrm>
            <a:off x="33735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TABLES CREATED</a:t>
            </a:r>
          </a:p>
        </p:txBody>
      </p:sp>
      <p:sp>
        <p:nvSpPr>
          <p:cNvPr id="9" name="TextBox 8">
            <a:extLst>
              <a:ext uri="{FF2B5EF4-FFF2-40B4-BE49-F238E27FC236}">
                <a16:creationId xmlns:a16="http://schemas.microsoft.com/office/drawing/2014/main" id="{7B3809EC-ECBE-4BA9-868F-1811665C4522}"/>
              </a:ext>
            </a:extLst>
          </p:cNvPr>
          <p:cNvSpPr txBox="1"/>
          <p:nvPr/>
        </p:nvSpPr>
        <p:spPr>
          <a:xfrm>
            <a:off x="337351" y="1873553"/>
            <a:ext cx="1494532" cy="670897"/>
          </a:xfrm>
          <a:prstGeom prst="rect">
            <a:avLst/>
          </a:prstGeom>
        </p:spPr>
        <p:txBody>
          <a:bodyPr vert="horz" lIns="91440" tIns="45720" rIns="91440" bIns="45720" rtlCol="0" anchor="b">
            <a:normAutofit/>
          </a:bodyPr>
          <a:lstStyle/>
          <a:p>
            <a:pPr>
              <a:spcBef>
                <a:spcPct val="0"/>
              </a:spcBef>
              <a:spcAft>
                <a:spcPts val="600"/>
              </a:spcAft>
            </a:pPr>
            <a:r>
              <a:rPr lang="en-US" sz="2000" cap="all" dirty="0">
                <a:latin typeface="+mj-lt"/>
                <a:ea typeface="+mj-ea"/>
                <a:cs typeface="+mj-cs"/>
              </a:rPr>
              <a:t>Brands</a:t>
            </a:r>
          </a:p>
        </p:txBody>
      </p:sp>
      <p:pic>
        <p:nvPicPr>
          <p:cNvPr id="10" name="Picture 9">
            <a:extLst>
              <a:ext uri="{FF2B5EF4-FFF2-40B4-BE49-F238E27FC236}">
                <a16:creationId xmlns:a16="http://schemas.microsoft.com/office/drawing/2014/main" id="{30D8CEC7-E871-43B8-96A1-9E1D6F2F9B3F}"/>
              </a:ext>
            </a:extLst>
          </p:cNvPr>
          <p:cNvPicPr>
            <a:picLocks noChangeAspect="1"/>
          </p:cNvPicPr>
          <p:nvPr/>
        </p:nvPicPr>
        <p:blipFill>
          <a:blip r:embed="rId3"/>
          <a:stretch>
            <a:fillRect/>
          </a:stretch>
        </p:blipFill>
        <p:spPr>
          <a:xfrm>
            <a:off x="1788794" y="1750371"/>
            <a:ext cx="1543050" cy="1162050"/>
          </a:xfrm>
          <a:prstGeom prst="rect">
            <a:avLst/>
          </a:prstGeom>
        </p:spPr>
      </p:pic>
      <p:cxnSp>
        <p:nvCxnSpPr>
          <p:cNvPr id="11" name="Straight Arrow Connector 10">
            <a:extLst>
              <a:ext uri="{FF2B5EF4-FFF2-40B4-BE49-F238E27FC236}">
                <a16:creationId xmlns:a16="http://schemas.microsoft.com/office/drawing/2014/main" id="{483FA5A3-C32F-41F9-A330-0045216F5D19}"/>
              </a:ext>
            </a:extLst>
          </p:cNvPr>
          <p:cNvCxnSpPr>
            <a:cxnSpLocks/>
          </p:cNvCxnSpPr>
          <p:nvPr/>
        </p:nvCxnSpPr>
        <p:spPr>
          <a:xfrm flipH="1">
            <a:off x="4519580" y="4496581"/>
            <a:ext cx="1880110"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B4AE3AA-936E-497B-AAA0-F34EB8C3E213}"/>
              </a:ext>
            </a:extLst>
          </p:cNvPr>
          <p:cNvSpPr/>
          <p:nvPr/>
        </p:nvSpPr>
        <p:spPr>
          <a:xfrm>
            <a:off x="6399690" y="4311915"/>
            <a:ext cx="5059853" cy="369332"/>
          </a:xfrm>
          <a:prstGeom prst="rect">
            <a:avLst/>
          </a:prstGeom>
        </p:spPr>
        <p:txBody>
          <a:bodyPr wrap="square">
            <a:spAutoFit/>
          </a:bodyPr>
          <a:lstStyle/>
          <a:p>
            <a:r>
              <a:rPr lang="en-US" dirty="0">
                <a:solidFill>
                  <a:srgbClr val="FF0000"/>
                </a:solidFill>
                <a:latin typeface="Arial" panose="020B0604020202020204" pitchFamily="34" charset="0"/>
                <a:cs typeface="Arial" panose="020B0604020202020204" pitchFamily="34" charset="0"/>
              </a:rPr>
              <a:t>Eg. The Potato Chips brand is Pringles.</a:t>
            </a:r>
          </a:p>
        </p:txBody>
      </p:sp>
      <p:sp>
        <p:nvSpPr>
          <p:cNvPr id="14" name="Oval 13">
            <a:extLst>
              <a:ext uri="{FF2B5EF4-FFF2-40B4-BE49-F238E27FC236}">
                <a16:creationId xmlns:a16="http://schemas.microsoft.com/office/drawing/2014/main" id="{21FC2413-7E43-40B6-82F5-4833A89C495C}"/>
              </a:ext>
            </a:extLst>
          </p:cNvPr>
          <p:cNvSpPr/>
          <p:nvPr/>
        </p:nvSpPr>
        <p:spPr>
          <a:xfrm>
            <a:off x="2170522" y="2685779"/>
            <a:ext cx="1161322" cy="22378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0B4DC78B-8861-44EA-B6E8-8C5FA79889BD}"/>
              </a:ext>
            </a:extLst>
          </p:cNvPr>
          <p:cNvSpPr txBox="1"/>
          <p:nvPr/>
        </p:nvSpPr>
        <p:spPr>
          <a:xfrm>
            <a:off x="341762" y="5541918"/>
            <a:ext cx="5399306" cy="670897"/>
          </a:xfrm>
          <a:prstGeom prst="rect">
            <a:avLst/>
          </a:prstGeom>
        </p:spPr>
        <p:txBody>
          <a:bodyPr vert="horz" lIns="91440" tIns="45720" rIns="91440" bIns="45720" rtlCol="0" anchor="b">
            <a:normAutofit/>
          </a:bodyPr>
          <a:lstStyle/>
          <a:p>
            <a:pPr>
              <a:spcBef>
                <a:spcPct val="0"/>
              </a:spcBef>
              <a:spcAft>
                <a:spcPts val="600"/>
              </a:spcAft>
            </a:pPr>
            <a:r>
              <a:rPr lang="en-US" sz="2000" cap="all" dirty="0">
                <a:latin typeface="+mj-lt"/>
                <a:ea typeface="+mj-ea"/>
                <a:cs typeface="+mj-cs"/>
              </a:rPr>
              <a:t>Combination OF Brands and groups</a:t>
            </a:r>
          </a:p>
        </p:txBody>
      </p:sp>
      <p:pic>
        <p:nvPicPr>
          <p:cNvPr id="17" name="Picture 16">
            <a:extLst>
              <a:ext uri="{FF2B5EF4-FFF2-40B4-BE49-F238E27FC236}">
                <a16:creationId xmlns:a16="http://schemas.microsoft.com/office/drawing/2014/main" id="{44DBD423-B073-42DF-9EF9-1297DFFC8D87}"/>
              </a:ext>
            </a:extLst>
          </p:cNvPr>
          <p:cNvPicPr>
            <a:picLocks noChangeAspect="1"/>
          </p:cNvPicPr>
          <p:nvPr/>
        </p:nvPicPr>
        <p:blipFill>
          <a:blip r:embed="rId4"/>
          <a:stretch>
            <a:fillRect/>
          </a:stretch>
        </p:blipFill>
        <p:spPr>
          <a:xfrm>
            <a:off x="5834126" y="5082141"/>
            <a:ext cx="5860570" cy="1568907"/>
          </a:xfrm>
          <a:prstGeom prst="rect">
            <a:avLst/>
          </a:prstGeom>
        </p:spPr>
      </p:pic>
    </p:spTree>
    <p:extLst>
      <p:ext uri="{BB962C8B-B14F-4D97-AF65-F5344CB8AC3E}">
        <p14:creationId xmlns:p14="http://schemas.microsoft.com/office/powerpoint/2010/main" val="4032984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988F48-BDC4-4E2B-9A82-8B85D537FE7B}"/>
              </a:ext>
            </a:extLst>
          </p:cNvPr>
          <p:cNvSpPr txBox="1"/>
          <p:nvPr/>
        </p:nvSpPr>
        <p:spPr>
          <a:xfrm>
            <a:off x="33735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TABLES CREATED</a:t>
            </a:r>
          </a:p>
        </p:txBody>
      </p:sp>
      <p:sp>
        <p:nvSpPr>
          <p:cNvPr id="15" name="TextBox 14">
            <a:extLst>
              <a:ext uri="{FF2B5EF4-FFF2-40B4-BE49-F238E27FC236}">
                <a16:creationId xmlns:a16="http://schemas.microsoft.com/office/drawing/2014/main" id="{1A1CB3A6-DC52-40A4-AD0D-8DFE842C89A3}"/>
              </a:ext>
            </a:extLst>
          </p:cNvPr>
          <p:cNvSpPr txBox="1"/>
          <p:nvPr/>
        </p:nvSpPr>
        <p:spPr>
          <a:xfrm>
            <a:off x="337351" y="2294208"/>
            <a:ext cx="1494532" cy="670897"/>
          </a:xfrm>
          <a:prstGeom prst="rect">
            <a:avLst/>
          </a:prstGeom>
        </p:spPr>
        <p:txBody>
          <a:bodyPr vert="horz" lIns="91440" tIns="45720" rIns="91440" bIns="45720" rtlCol="0" anchor="b">
            <a:normAutofit/>
          </a:bodyPr>
          <a:lstStyle/>
          <a:p>
            <a:pPr>
              <a:spcBef>
                <a:spcPct val="0"/>
              </a:spcBef>
              <a:spcAft>
                <a:spcPts val="600"/>
              </a:spcAft>
            </a:pPr>
            <a:r>
              <a:rPr lang="en-US" sz="2000" cap="all" dirty="0">
                <a:latin typeface="+mj-lt"/>
                <a:ea typeface="+mj-ea"/>
                <a:cs typeface="+mj-cs"/>
              </a:rPr>
              <a:t>Products</a:t>
            </a:r>
          </a:p>
        </p:txBody>
      </p:sp>
      <p:sp>
        <p:nvSpPr>
          <p:cNvPr id="16" name="TextBox 15">
            <a:extLst>
              <a:ext uri="{FF2B5EF4-FFF2-40B4-BE49-F238E27FC236}">
                <a16:creationId xmlns:a16="http://schemas.microsoft.com/office/drawing/2014/main" id="{DCE4AD66-127B-4145-9A29-DB58F0639F56}"/>
              </a:ext>
            </a:extLst>
          </p:cNvPr>
          <p:cNvSpPr txBox="1"/>
          <p:nvPr/>
        </p:nvSpPr>
        <p:spPr>
          <a:xfrm>
            <a:off x="337351" y="4671628"/>
            <a:ext cx="1825533" cy="670897"/>
          </a:xfrm>
          <a:prstGeom prst="rect">
            <a:avLst/>
          </a:prstGeom>
        </p:spPr>
        <p:txBody>
          <a:bodyPr vert="horz" lIns="91440" tIns="45720" rIns="91440" bIns="45720" rtlCol="0" anchor="b">
            <a:normAutofit/>
          </a:bodyPr>
          <a:lstStyle/>
          <a:p>
            <a:pPr>
              <a:spcBef>
                <a:spcPct val="0"/>
              </a:spcBef>
              <a:spcAft>
                <a:spcPts val="600"/>
              </a:spcAft>
            </a:pPr>
            <a:r>
              <a:rPr lang="en-US" sz="2000" cap="all" dirty="0">
                <a:latin typeface="+mj-lt"/>
                <a:ea typeface="+mj-ea"/>
                <a:cs typeface="+mj-cs"/>
              </a:rPr>
              <a:t>Promotions</a:t>
            </a:r>
          </a:p>
        </p:txBody>
      </p:sp>
      <p:sp>
        <p:nvSpPr>
          <p:cNvPr id="17" name="Rectangle 16">
            <a:extLst>
              <a:ext uri="{FF2B5EF4-FFF2-40B4-BE49-F238E27FC236}">
                <a16:creationId xmlns:a16="http://schemas.microsoft.com/office/drawing/2014/main" id="{7D300B1C-C2A9-44E3-AE74-C0B448ACD5CD}"/>
              </a:ext>
            </a:extLst>
          </p:cNvPr>
          <p:cNvSpPr/>
          <p:nvPr/>
        </p:nvSpPr>
        <p:spPr>
          <a:xfrm>
            <a:off x="9066998" y="3084877"/>
            <a:ext cx="2787651" cy="2031325"/>
          </a:xfrm>
          <a:prstGeom prst="rect">
            <a:avLst/>
          </a:prstGeom>
        </p:spPr>
        <p:txBody>
          <a:bodyPr wrap="square">
            <a:spAutoFit/>
          </a:bodyPr>
          <a:lstStyle/>
          <a:p>
            <a:pPr algn="just"/>
            <a:r>
              <a:rPr lang="en-US" dirty="0">
                <a:solidFill>
                  <a:srgbClr val="0000FF"/>
                </a:solidFill>
                <a:latin typeface="Arial" panose="020B0604020202020204" pitchFamily="34" charset="0"/>
                <a:cs typeface="Arial" panose="020B0604020202020204" pitchFamily="34" charset="0"/>
              </a:rPr>
              <a:t>Eg. Product with Id 12 is offering Quantity-Based Discount of Promo Id 12. The user must purchase minimally 2 of such products for the total cost to be charged at $6.</a:t>
            </a:r>
          </a:p>
        </p:txBody>
      </p:sp>
      <p:pic>
        <p:nvPicPr>
          <p:cNvPr id="5" name="Picture 4">
            <a:extLst>
              <a:ext uri="{FF2B5EF4-FFF2-40B4-BE49-F238E27FC236}">
                <a16:creationId xmlns:a16="http://schemas.microsoft.com/office/drawing/2014/main" id="{686C94AC-9409-4AA7-807F-57128210AA66}"/>
              </a:ext>
            </a:extLst>
          </p:cNvPr>
          <p:cNvPicPr>
            <a:picLocks noChangeAspect="1"/>
          </p:cNvPicPr>
          <p:nvPr/>
        </p:nvPicPr>
        <p:blipFill>
          <a:blip r:embed="rId2"/>
          <a:stretch>
            <a:fillRect/>
          </a:stretch>
        </p:blipFill>
        <p:spPr>
          <a:xfrm>
            <a:off x="2505075" y="1682852"/>
            <a:ext cx="6230922" cy="2327174"/>
          </a:xfrm>
          <a:prstGeom prst="rect">
            <a:avLst/>
          </a:prstGeom>
        </p:spPr>
      </p:pic>
      <p:sp>
        <p:nvSpPr>
          <p:cNvPr id="4" name="Oval 3">
            <a:extLst>
              <a:ext uri="{FF2B5EF4-FFF2-40B4-BE49-F238E27FC236}">
                <a16:creationId xmlns:a16="http://schemas.microsoft.com/office/drawing/2014/main" id="{F12285A0-2467-4FB7-A674-392BBF7AD5BB}"/>
              </a:ext>
            </a:extLst>
          </p:cNvPr>
          <p:cNvSpPr/>
          <p:nvPr/>
        </p:nvSpPr>
        <p:spPr>
          <a:xfrm>
            <a:off x="8083350" y="3671850"/>
            <a:ext cx="652647" cy="185775"/>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66CAB415-4798-444B-9E8E-D1418DB3B992}"/>
              </a:ext>
            </a:extLst>
          </p:cNvPr>
          <p:cNvPicPr>
            <a:picLocks noChangeAspect="1"/>
          </p:cNvPicPr>
          <p:nvPr/>
        </p:nvPicPr>
        <p:blipFill>
          <a:blip r:embed="rId3"/>
          <a:stretch>
            <a:fillRect/>
          </a:stretch>
        </p:blipFill>
        <p:spPr>
          <a:xfrm>
            <a:off x="2493886" y="4211124"/>
            <a:ext cx="6242112" cy="2494476"/>
          </a:xfrm>
          <a:prstGeom prst="rect">
            <a:avLst/>
          </a:prstGeom>
        </p:spPr>
      </p:pic>
      <p:sp>
        <p:nvSpPr>
          <p:cNvPr id="14" name="Oval 13">
            <a:extLst>
              <a:ext uri="{FF2B5EF4-FFF2-40B4-BE49-F238E27FC236}">
                <a16:creationId xmlns:a16="http://schemas.microsoft.com/office/drawing/2014/main" id="{C9956FC5-074C-4599-B261-E1832278EF34}"/>
              </a:ext>
            </a:extLst>
          </p:cNvPr>
          <p:cNvSpPr/>
          <p:nvPr/>
        </p:nvSpPr>
        <p:spPr>
          <a:xfrm>
            <a:off x="2837048" y="6353175"/>
            <a:ext cx="5898949" cy="123235"/>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69543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60CFF-5A5C-4634-8E02-E995F140E39C}"/>
              </a:ext>
            </a:extLst>
          </p:cNvPr>
          <p:cNvSpPr txBox="1"/>
          <p:nvPr/>
        </p:nvSpPr>
        <p:spPr>
          <a:xfrm>
            <a:off x="33735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Combination of all tables</a:t>
            </a:r>
          </a:p>
        </p:txBody>
      </p:sp>
      <p:pic>
        <p:nvPicPr>
          <p:cNvPr id="2" name="Picture 1">
            <a:extLst>
              <a:ext uri="{FF2B5EF4-FFF2-40B4-BE49-F238E27FC236}">
                <a16:creationId xmlns:a16="http://schemas.microsoft.com/office/drawing/2014/main" id="{F4341C6F-4EA4-4684-84C7-7D62118D3BE9}"/>
              </a:ext>
            </a:extLst>
          </p:cNvPr>
          <p:cNvPicPr>
            <a:picLocks noChangeAspect="1"/>
          </p:cNvPicPr>
          <p:nvPr/>
        </p:nvPicPr>
        <p:blipFill>
          <a:blip r:embed="rId2"/>
          <a:stretch>
            <a:fillRect/>
          </a:stretch>
        </p:blipFill>
        <p:spPr>
          <a:xfrm>
            <a:off x="462012" y="1799924"/>
            <a:ext cx="11271184" cy="4572000"/>
          </a:xfrm>
          <a:prstGeom prst="rect">
            <a:avLst/>
          </a:prstGeom>
        </p:spPr>
      </p:pic>
    </p:spTree>
    <p:extLst>
      <p:ext uri="{BB962C8B-B14F-4D97-AF65-F5344CB8AC3E}">
        <p14:creationId xmlns:p14="http://schemas.microsoft.com/office/powerpoint/2010/main" val="3178858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60CFF-5A5C-4634-8E02-E995F140E39C}"/>
              </a:ext>
            </a:extLst>
          </p:cNvPr>
          <p:cNvSpPr txBox="1"/>
          <p:nvPr/>
        </p:nvSpPr>
        <p:spPr>
          <a:xfrm>
            <a:off x="33735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EXTRA: ERD Diagram with Hierarchy </a:t>
            </a:r>
          </a:p>
        </p:txBody>
      </p:sp>
      <p:pic>
        <p:nvPicPr>
          <p:cNvPr id="5" name="Picture 4">
            <a:extLst>
              <a:ext uri="{FF2B5EF4-FFF2-40B4-BE49-F238E27FC236}">
                <a16:creationId xmlns:a16="http://schemas.microsoft.com/office/drawing/2014/main" id="{6648B6DC-79A3-4A4C-BC8A-33AAD181703E}"/>
              </a:ext>
            </a:extLst>
          </p:cNvPr>
          <p:cNvPicPr>
            <a:picLocks noChangeAspect="1"/>
          </p:cNvPicPr>
          <p:nvPr/>
        </p:nvPicPr>
        <p:blipFill>
          <a:blip r:embed="rId2"/>
          <a:stretch>
            <a:fillRect/>
          </a:stretch>
        </p:blipFill>
        <p:spPr>
          <a:xfrm>
            <a:off x="471638" y="1635758"/>
            <a:ext cx="11280808" cy="4784497"/>
          </a:xfrm>
          <a:prstGeom prst="rect">
            <a:avLst/>
          </a:prstGeom>
        </p:spPr>
      </p:pic>
    </p:spTree>
    <p:extLst>
      <p:ext uri="{BB962C8B-B14F-4D97-AF65-F5344CB8AC3E}">
        <p14:creationId xmlns:p14="http://schemas.microsoft.com/office/powerpoint/2010/main" val="407557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369E0-93E3-4D61-8E05-B55E3C49AAF7}"/>
              </a:ext>
            </a:extLst>
          </p:cNvPr>
          <p:cNvSpPr txBox="1"/>
          <p:nvPr/>
        </p:nvSpPr>
        <p:spPr>
          <a:xfrm>
            <a:off x="34751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Naming OF entities</a:t>
            </a:r>
          </a:p>
        </p:txBody>
      </p:sp>
      <p:sp>
        <p:nvSpPr>
          <p:cNvPr id="4" name="Rectangle 3">
            <a:extLst>
              <a:ext uri="{FF2B5EF4-FFF2-40B4-BE49-F238E27FC236}">
                <a16:creationId xmlns:a16="http://schemas.microsoft.com/office/drawing/2014/main" id="{DD16B05B-7441-4DF5-8368-1A7214A60D64}"/>
              </a:ext>
            </a:extLst>
          </p:cNvPr>
          <p:cNvSpPr/>
          <p:nvPr/>
        </p:nvSpPr>
        <p:spPr>
          <a:xfrm>
            <a:off x="347511" y="1728044"/>
            <a:ext cx="11315700" cy="2246769"/>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For the online shop, </a:t>
            </a:r>
            <a:r>
              <a:rPr lang="en-US" sz="2000" b="1" dirty="0">
                <a:latin typeface="Arial" panose="020B0604020202020204" pitchFamily="34" charset="0"/>
                <a:cs typeface="Arial" panose="020B0604020202020204" pitchFamily="34" charset="0"/>
              </a:rPr>
              <a:t>product</a:t>
            </a:r>
            <a:r>
              <a:rPr lang="en-US" sz="2000" dirty="0">
                <a:latin typeface="Arial" panose="020B0604020202020204" pitchFamily="34" charset="0"/>
                <a:cs typeface="Arial" panose="020B0604020202020204" pitchFamily="34" charset="0"/>
              </a:rPr>
              <a:t> is assigned using a three-tier hierarchy system. The three levels are </a:t>
            </a:r>
            <a:r>
              <a:rPr lang="en-SG" sz="2000" b="1" dirty="0">
                <a:latin typeface="Arial" panose="020B0604020202020204" pitchFamily="34" charset="0"/>
                <a:cs typeface="Arial" panose="020B0604020202020204" pitchFamily="34" charset="0"/>
              </a:rPr>
              <a:t>Categories</a:t>
            </a:r>
            <a:r>
              <a:rPr lang="en-SG" sz="2000" dirty="0">
                <a:latin typeface="Arial" panose="020B0604020202020204" pitchFamily="34" charset="0"/>
                <a:cs typeface="Arial" panose="020B0604020202020204" pitchFamily="34" charset="0"/>
              </a:rPr>
              <a:t>, </a:t>
            </a:r>
            <a:r>
              <a:rPr lang="en-SG" sz="2000" b="1" dirty="0">
                <a:latin typeface="Arial" panose="020B0604020202020204" pitchFamily="34" charset="0"/>
                <a:cs typeface="Arial" panose="020B0604020202020204" pitchFamily="34" charset="0"/>
              </a:rPr>
              <a:t>Subcategories</a:t>
            </a:r>
            <a:r>
              <a:rPr lang="en-SG" sz="2000" dirty="0">
                <a:latin typeface="Arial" panose="020B0604020202020204" pitchFamily="34" charset="0"/>
                <a:cs typeface="Arial" panose="020B0604020202020204" pitchFamily="34" charset="0"/>
              </a:rPr>
              <a:t> and </a:t>
            </a:r>
            <a:r>
              <a:rPr lang="en-SG" sz="2000" b="1" dirty="0">
                <a:latin typeface="Arial" panose="020B0604020202020204" pitchFamily="34" charset="0"/>
                <a:cs typeface="Arial" panose="020B0604020202020204" pitchFamily="34" charset="0"/>
              </a:rPr>
              <a:t>Groups</a:t>
            </a:r>
            <a:r>
              <a:rPr lang="en-SG"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As an online user, I must be able to browse the products based on </a:t>
            </a:r>
            <a:r>
              <a:rPr lang="en-US" sz="2000" b="1" dirty="0">
                <a:latin typeface="Arial" panose="020B0604020202020204" pitchFamily="34" charset="0"/>
                <a:cs typeface="Arial" panose="020B0604020202020204" pitchFamily="34" charset="0"/>
              </a:rPr>
              <a:t>brand</a:t>
            </a:r>
            <a:r>
              <a:rPr lang="en-US" sz="2000" dirty="0">
                <a:latin typeface="Arial" panose="020B0604020202020204" pitchFamily="34" charset="0"/>
                <a:cs typeface="Arial" panose="020B0604020202020204" pitchFamily="34" charset="0"/>
              </a:rPr>
              <a:t>.</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As the store owner, I must be able to update the discount information and </a:t>
            </a:r>
            <a:r>
              <a:rPr lang="en-US" sz="2000" b="1" dirty="0">
                <a:latin typeface="Arial" panose="020B0604020202020204" pitchFamily="34" charset="0"/>
                <a:cs typeface="Arial" panose="020B0604020202020204" pitchFamily="34" charset="0"/>
              </a:rPr>
              <a:t>promotion</a:t>
            </a:r>
            <a:r>
              <a:rPr lang="en-US" sz="2000" dirty="0">
                <a:latin typeface="Arial" panose="020B0604020202020204" pitchFamily="34" charset="0"/>
                <a:cs typeface="Arial" panose="020B0604020202020204" pitchFamily="34" charset="0"/>
              </a:rPr>
              <a:t> </a:t>
            </a:r>
            <a:r>
              <a:rPr lang="en-SG" sz="2000" dirty="0">
                <a:latin typeface="Arial" panose="020B0604020202020204" pitchFamily="34" charset="0"/>
                <a:cs typeface="Arial" panose="020B0604020202020204" pitchFamily="34" charset="0"/>
              </a:rPr>
              <a:t>information at any time. </a:t>
            </a:r>
          </a:p>
        </p:txBody>
      </p:sp>
      <p:sp>
        <p:nvSpPr>
          <p:cNvPr id="5" name="Rectangle 4">
            <a:extLst>
              <a:ext uri="{FF2B5EF4-FFF2-40B4-BE49-F238E27FC236}">
                <a16:creationId xmlns:a16="http://schemas.microsoft.com/office/drawing/2014/main" id="{25CF839A-5F2B-4489-A3CC-33A9960E5B3C}"/>
              </a:ext>
            </a:extLst>
          </p:cNvPr>
          <p:cNvSpPr/>
          <p:nvPr/>
        </p:nvSpPr>
        <p:spPr>
          <a:xfrm>
            <a:off x="347511" y="4078228"/>
            <a:ext cx="11315700" cy="70788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Therefore, the 6 entities are </a:t>
            </a:r>
            <a:r>
              <a:rPr lang="en-US" sz="2000" b="1" dirty="0">
                <a:latin typeface="Arial" panose="020B0604020202020204" pitchFamily="34" charset="0"/>
                <a:cs typeface="Arial" panose="020B0604020202020204" pitchFamily="34" charset="0"/>
              </a:rPr>
              <a:t>Products</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Categories</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Subcategories</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Groups</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Brands</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Promotion</a:t>
            </a:r>
            <a:r>
              <a:rPr lang="en-US" sz="2000" dirty="0">
                <a:latin typeface="Arial" panose="020B0604020202020204" pitchFamily="34" charset="0"/>
                <a:cs typeface="Arial" panose="020B0604020202020204" pitchFamily="34" charset="0"/>
              </a:rPr>
              <a:t>. </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23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369E0-93E3-4D61-8E05-B55E3C49AAF7}"/>
              </a:ext>
            </a:extLst>
          </p:cNvPr>
          <p:cNvSpPr txBox="1"/>
          <p:nvPr/>
        </p:nvSpPr>
        <p:spPr>
          <a:xfrm>
            <a:off x="347511" y="810857"/>
            <a:ext cx="10993549" cy="670897"/>
          </a:xfrm>
          <a:prstGeom prst="rect">
            <a:avLst/>
          </a:prstGeom>
        </p:spPr>
        <p:txBody>
          <a:bodyPr vert="horz" lIns="91440" tIns="45720" rIns="91440" bIns="45720" rtlCol="0" anchor="b">
            <a:normAutofit fontScale="85000" lnSpcReduction="10000"/>
          </a:bodyPr>
          <a:lstStyle/>
          <a:p>
            <a:pPr>
              <a:spcBef>
                <a:spcPct val="0"/>
              </a:spcBef>
              <a:spcAft>
                <a:spcPts val="600"/>
              </a:spcAft>
            </a:pPr>
            <a:r>
              <a:rPr lang="en-US" sz="3600" cap="all" dirty="0">
                <a:solidFill>
                  <a:schemeClr val="accent2"/>
                </a:solidFill>
                <a:latin typeface="+mj-lt"/>
                <a:ea typeface="+mj-ea"/>
                <a:cs typeface="+mj-cs"/>
              </a:rPr>
              <a:t>ATTRIBUTES FOR Category and subcategory Entity</a:t>
            </a:r>
          </a:p>
        </p:txBody>
      </p:sp>
      <p:sp>
        <p:nvSpPr>
          <p:cNvPr id="7" name="Rectangle 6">
            <a:extLst>
              <a:ext uri="{FF2B5EF4-FFF2-40B4-BE49-F238E27FC236}">
                <a16:creationId xmlns:a16="http://schemas.microsoft.com/office/drawing/2014/main" id="{F88B3311-AE79-4FB0-B87D-B55A92A252E8}"/>
              </a:ext>
            </a:extLst>
          </p:cNvPr>
          <p:cNvSpPr/>
          <p:nvPr/>
        </p:nvSpPr>
        <p:spPr>
          <a:xfrm>
            <a:off x="347511" y="1585169"/>
            <a:ext cx="8601756" cy="4747453"/>
          </a:xfrm>
          <a:prstGeom prst="rect">
            <a:avLst/>
          </a:prstGeom>
        </p:spPr>
        <p:txBody>
          <a:bodyPr wrap="square">
            <a:spAutoFit/>
          </a:bodyPr>
          <a:lstStyle/>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cId – INT IDENTITY PRIMARY KEY – Auto increments and id uniqueness to a category</a:t>
            </a: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cName – VARCHAR(100) NOT NULL </a:t>
            </a: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algn="just"/>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scId – INT IDENTITY PRIMARY KEY – Auto increments and id uniqueness to a subcategory</a:t>
            </a: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scName – VARCHAR(100) NOT NULL </a:t>
            </a: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sccId – INT – Foreign key referencing to Category cId </a:t>
            </a:r>
          </a:p>
          <a:p>
            <a:pPr algn="just"/>
            <a:endParaRPr lang="en-SG" sz="1350" dirty="0">
              <a:latin typeface="Arial" panose="020B0604020202020204" pitchFamily="34" charset="0"/>
              <a:cs typeface="Arial" panose="020B0604020202020204" pitchFamily="34" charset="0"/>
            </a:endParaRPr>
          </a:p>
          <a:p>
            <a:pPr algn="just"/>
            <a:endParaRPr lang="en-SG" sz="19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0CE1F2A-2B3E-49C3-AF54-C9A3AB5284D7}"/>
              </a:ext>
            </a:extLst>
          </p:cNvPr>
          <p:cNvPicPr>
            <a:picLocks noChangeAspect="1"/>
          </p:cNvPicPr>
          <p:nvPr/>
        </p:nvPicPr>
        <p:blipFill rotWithShape="1">
          <a:blip r:embed="rId2"/>
          <a:srcRect l="5036" t="4720" r="3957" b="905"/>
          <a:stretch/>
        </p:blipFill>
        <p:spPr>
          <a:xfrm>
            <a:off x="9497900" y="1585169"/>
            <a:ext cx="2275377" cy="1753749"/>
          </a:xfrm>
          <a:prstGeom prst="rect">
            <a:avLst/>
          </a:prstGeom>
        </p:spPr>
      </p:pic>
      <p:pic>
        <p:nvPicPr>
          <p:cNvPr id="4" name="Picture 3">
            <a:extLst>
              <a:ext uri="{FF2B5EF4-FFF2-40B4-BE49-F238E27FC236}">
                <a16:creationId xmlns:a16="http://schemas.microsoft.com/office/drawing/2014/main" id="{5012AC9D-5996-466B-9F77-F9ADFFF51E2F}"/>
              </a:ext>
            </a:extLst>
          </p:cNvPr>
          <p:cNvPicPr>
            <a:picLocks noChangeAspect="1"/>
          </p:cNvPicPr>
          <p:nvPr/>
        </p:nvPicPr>
        <p:blipFill rotWithShape="1">
          <a:blip r:embed="rId3"/>
          <a:srcRect l="1747" t="1155" r="1111" b="1970"/>
          <a:stretch/>
        </p:blipFill>
        <p:spPr>
          <a:xfrm>
            <a:off x="9497900" y="4139395"/>
            <a:ext cx="2275376" cy="1753750"/>
          </a:xfrm>
          <a:prstGeom prst="rect">
            <a:avLst/>
          </a:prstGeom>
        </p:spPr>
      </p:pic>
    </p:spTree>
    <p:extLst>
      <p:ext uri="{BB962C8B-B14F-4D97-AF65-F5344CB8AC3E}">
        <p14:creationId xmlns:p14="http://schemas.microsoft.com/office/powerpoint/2010/main" val="87435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369E0-93E3-4D61-8E05-B55E3C49AAF7}"/>
              </a:ext>
            </a:extLst>
          </p:cNvPr>
          <p:cNvSpPr txBox="1"/>
          <p:nvPr/>
        </p:nvSpPr>
        <p:spPr>
          <a:xfrm>
            <a:off x="34751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ATTRIBUTES FOR BRANDS AND GROUP Entity</a:t>
            </a:r>
          </a:p>
        </p:txBody>
      </p:sp>
      <p:sp>
        <p:nvSpPr>
          <p:cNvPr id="7" name="Rectangle 6">
            <a:extLst>
              <a:ext uri="{FF2B5EF4-FFF2-40B4-BE49-F238E27FC236}">
                <a16:creationId xmlns:a16="http://schemas.microsoft.com/office/drawing/2014/main" id="{F88B3311-AE79-4FB0-B87D-B55A92A252E8}"/>
              </a:ext>
            </a:extLst>
          </p:cNvPr>
          <p:cNvSpPr/>
          <p:nvPr/>
        </p:nvSpPr>
        <p:spPr>
          <a:xfrm>
            <a:off x="347511" y="1585169"/>
            <a:ext cx="11315700" cy="4747453"/>
          </a:xfrm>
          <a:prstGeom prst="rect">
            <a:avLst/>
          </a:prstGeom>
        </p:spPr>
        <p:txBody>
          <a:bodyPr wrap="square">
            <a:spAutoFit/>
          </a:bodyPr>
          <a:lstStyle/>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bId – INT IDENTITY PRIMARY KEY – Auto increments and id uniqueness to a brand</a:t>
            </a:r>
          </a:p>
          <a:p>
            <a:pPr algn="just"/>
            <a:r>
              <a:rPr lang="en-SG"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bName – VARCHAR(100) NOT NULL </a:t>
            </a: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algn="just"/>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algn="just"/>
            <a:endParaRPr lang="en-SG" dirty="0">
              <a:latin typeface="Arial" panose="020B0604020202020204" pitchFamily="34" charset="0"/>
              <a:cs typeface="Arial" panose="020B0604020202020204" pitchFamily="34" charset="0"/>
            </a:endParaRPr>
          </a:p>
          <a:p>
            <a:pPr algn="just"/>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gId – INT IDENTITY PRIMARY KEY – Auto increments and id uniqueness to a group </a:t>
            </a: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gName – VARCHAR(100) NOT NULL </a:t>
            </a: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gBrandId – INT – Foreign key referencing to Brands bId</a:t>
            </a:r>
          </a:p>
          <a:p>
            <a:pPr marL="285750" indent="-285750" algn="just">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SG" dirty="0">
                <a:latin typeface="Arial" panose="020B0604020202020204" pitchFamily="34" charset="0"/>
                <a:cs typeface="Arial" panose="020B0604020202020204" pitchFamily="34" charset="0"/>
              </a:rPr>
              <a:t>gSCId – INT – Foreign key referencing to SubCategory scId </a:t>
            </a:r>
          </a:p>
          <a:p>
            <a:pPr algn="just"/>
            <a:endParaRPr lang="en-SG" sz="1350" dirty="0">
              <a:latin typeface="Arial" panose="020B0604020202020204" pitchFamily="34" charset="0"/>
              <a:cs typeface="Arial" panose="020B0604020202020204" pitchFamily="34" charset="0"/>
            </a:endParaRPr>
          </a:p>
          <a:p>
            <a:pPr algn="just"/>
            <a:endParaRPr lang="en-SG" sz="19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5541D44-C2A7-43D0-A801-06C789F83D9B}"/>
              </a:ext>
            </a:extLst>
          </p:cNvPr>
          <p:cNvPicPr>
            <a:picLocks noChangeAspect="1"/>
          </p:cNvPicPr>
          <p:nvPr/>
        </p:nvPicPr>
        <p:blipFill rotWithShape="1">
          <a:blip r:embed="rId2"/>
          <a:srcRect t="2264" r="1878" b="2469"/>
          <a:stretch/>
        </p:blipFill>
        <p:spPr>
          <a:xfrm>
            <a:off x="9594621" y="1585168"/>
            <a:ext cx="2185795" cy="1648920"/>
          </a:xfrm>
          <a:prstGeom prst="rect">
            <a:avLst/>
          </a:prstGeom>
        </p:spPr>
      </p:pic>
      <p:pic>
        <p:nvPicPr>
          <p:cNvPr id="4" name="Picture 3">
            <a:extLst>
              <a:ext uri="{FF2B5EF4-FFF2-40B4-BE49-F238E27FC236}">
                <a16:creationId xmlns:a16="http://schemas.microsoft.com/office/drawing/2014/main" id="{2C3B101A-685A-48E5-AFA3-200CC5EA87B4}"/>
              </a:ext>
            </a:extLst>
          </p:cNvPr>
          <p:cNvPicPr>
            <a:picLocks noChangeAspect="1"/>
          </p:cNvPicPr>
          <p:nvPr/>
        </p:nvPicPr>
        <p:blipFill rotWithShape="1">
          <a:blip r:embed="rId3"/>
          <a:srcRect l="1049" t="1326" r="1534" b="1677"/>
          <a:stretch/>
        </p:blipFill>
        <p:spPr>
          <a:xfrm>
            <a:off x="9594621" y="3597444"/>
            <a:ext cx="2241158" cy="2408070"/>
          </a:xfrm>
          <a:prstGeom prst="rect">
            <a:avLst/>
          </a:prstGeom>
        </p:spPr>
      </p:pic>
    </p:spTree>
    <p:extLst>
      <p:ext uri="{BB962C8B-B14F-4D97-AF65-F5344CB8AC3E}">
        <p14:creationId xmlns:p14="http://schemas.microsoft.com/office/powerpoint/2010/main" val="81814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369E0-93E3-4D61-8E05-B55E3C49AAF7}"/>
              </a:ext>
            </a:extLst>
          </p:cNvPr>
          <p:cNvSpPr txBox="1"/>
          <p:nvPr/>
        </p:nvSpPr>
        <p:spPr>
          <a:xfrm>
            <a:off x="34751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ATTRIBUTES FOR PROMOTIONS Entity</a:t>
            </a:r>
          </a:p>
        </p:txBody>
      </p:sp>
      <p:sp>
        <p:nvSpPr>
          <p:cNvPr id="7" name="Rectangle 6">
            <a:extLst>
              <a:ext uri="{FF2B5EF4-FFF2-40B4-BE49-F238E27FC236}">
                <a16:creationId xmlns:a16="http://schemas.microsoft.com/office/drawing/2014/main" id="{F88B3311-AE79-4FB0-B87D-B55A92A252E8}"/>
              </a:ext>
            </a:extLst>
          </p:cNvPr>
          <p:cNvSpPr/>
          <p:nvPr/>
        </p:nvSpPr>
        <p:spPr>
          <a:xfrm>
            <a:off x="347511" y="1585169"/>
            <a:ext cx="11315700" cy="5509200"/>
          </a:xfrm>
          <a:prstGeom prst="rect">
            <a:avLst/>
          </a:prstGeom>
        </p:spPr>
        <p:txBody>
          <a:bodyPr wrap="square">
            <a:spAutoFit/>
          </a:bodyPr>
          <a:lstStyle/>
          <a:p>
            <a:pPr algn="just"/>
            <a:r>
              <a:rPr lang="en-US" sz="1700" dirty="0">
                <a:latin typeface="Arial" panose="020B0604020202020204" pitchFamily="34" charset="0"/>
                <a:cs typeface="Arial" panose="020B0604020202020204" pitchFamily="34" charset="0"/>
              </a:rPr>
              <a:t>Product discount/promotion can be presented in a variety format such as </a:t>
            </a:r>
            <a:r>
              <a:rPr lang="en-US" sz="1700" b="1" dirty="0">
                <a:latin typeface="Arial" panose="020B0604020202020204" pitchFamily="34" charset="0"/>
                <a:cs typeface="Arial" panose="020B0604020202020204" pitchFamily="34" charset="0"/>
              </a:rPr>
              <a:t>reduce price</a:t>
            </a:r>
            <a:r>
              <a:rPr lang="en-US" sz="1700" dirty="0">
                <a:latin typeface="Arial" panose="020B0604020202020204" pitchFamily="34" charset="0"/>
                <a:cs typeface="Arial" panose="020B0604020202020204" pitchFamily="34" charset="0"/>
              </a:rPr>
              <a:t>, reduce price if purchase more quantity, offer free item for purchase. </a:t>
            </a:r>
            <a:r>
              <a:rPr lang="en-US" sz="1700" b="1" dirty="0">
                <a:latin typeface="Arial" panose="020B0604020202020204" pitchFamily="34" charset="0"/>
                <a:cs typeface="Arial" panose="020B0604020202020204" pitchFamily="34" charset="0"/>
              </a:rPr>
              <a:t>Direct discount</a:t>
            </a:r>
            <a:r>
              <a:rPr lang="en-US" sz="1700" dirty="0">
                <a:latin typeface="Arial" panose="020B0604020202020204" pitchFamily="34" charset="0"/>
                <a:cs typeface="Arial" panose="020B0604020202020204" pitchFamily="34" charset="0"/>
              </a:rPr>
              <a:t> simply offers a reduction based on the original price, such as $10 off or 10% off and this reduction is applied to a single product, while </a:t>
            </a:r>
            <a:r>
              <a:rPr lang="en-US" sz="1700" b="1" dirty="0">
                <a:latin typeface="Arial" panose="020B0604020202020204" pitchFamily="34" charset="0"/>
                <a:cs typeface="Arial" panose="020B0604020202020204" pitchFamily="34" charset="0"/>
              </a:rPr>
              <a:t>Quantity-Based Discounts </a:t>
            </a:r>
            <a:r>
              <a:rPr lang="en-US" sz="1700" dirty="0">
                <a:latin typeface="Arial" panose="020B0604020202020204" pitchFamily="34" charset="0"/>
                <a:cs typeface="Arial" panose="020B0604020202020204" pitchFamily="34" charset="0"/>
              </a:rPr>
              <a:t>encourage shoppers to increase their order value </a:t>
            </a:r>
            <a:r>
              <a:rPr lang="en-SG" sz="1700" dirty="0">
                <a:latin typeface="Arial" panose="020B0604020202020204" pitchFamily="34" charset="0"/>
                <a:cs typeface="Arial" panose="020B0604020202020204" pitchFamily="34" charset="0"/>
              </a:rPr>
              <a:t>to a specific threshold.</a:t>
            </a:r>
          </a:p>
          <a:p>
            <a:pPr algn="just"/>
            <a:endParaRPr lang="en-SG" sz="17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SG" sz="1700" dirty="0">
                <a:latin typeface="Arial" panose="020B0604020202020204" pitchFamily="34" charset="0"/>
                <a:cs typeface="Arial" panose="020B0604020202020204" pitchFamily="34" charset="0"/>
              </a:rPr>
              <a:t>promoId – INT IDENTITY PRIMARY KEY – Auto increments and id uniqueness to a product </a:t>
            </a:r>
          </a:p>
          <a:p>
            <a:pPr algn="just"/>
            <a:endParaRPr lang="en-SG" sz="17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SG" sz="1700" dirty="0">
                <a:latin typeface="Arial" panose="020B0604020202020204" pitchFamily="34" charset="0"/>
                <a:cs typeface="Arial" panose="020B0604020202020204" pitchFamily="34" charset="0"/>
              </a:rPr>
              <a:t>pType – VARCHAR(100) NULL – State the Type of Promotion (Direct / Quantity-Based)</a:t>
            </a:r>
          </a:p>
          <a:p>
            <a:pPr marL="342900" indent="-342900" algn="just">
              <a:buFont typeface="Arial" panose="020B0604020202020204" pitchFamily="34" charset="0"/>
              <a:buChar char="•"/>
            </a:pPr>
            <a:endParaRPr lang="en-SG" sz="17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SG" sz="1700" dirty="0">
                <a:latin typeface="Arial" panose="020B0604020202020204" pitchFamily="34" charset="0"/>
                <a:cs typeface="Arial" panose="020B0604020202020204" pitchFamily="34" charset="0"/>
              </a:rPr>
              <a:t>pInfo – VARCHAR(100) NULL – State the details of Promotion</a:t>
            </a:r>
          </a:p>
          <a:p>
            <a:pPr algn="just"/>
            <a:endParaRPr lang="en-SG" sz="17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SG" sz="1700" dirty="0">
                <a:latin typeface="Arial" panose="020B0604020202020204" pitchFamily="34" charset="0"/>
                <a:cs typeface="Arial" panose="020B0604020202020204" pitchFamily="34" charset="0"/>
              </a:rPr>
              <a:t>pEvent – VARCHAR(100) NULL – State the Promotional event </a:t>
            </a:r>
          </a:p>
          <a:p>
            <a:pPr algn="just"/>
            <a:endParaRPr lang="en-SG" sz="17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SG" sz="1700" dirty="0">
                <a:latin typeface="Arial" panose="020B0604020202020204" pitchFamily="34" charset="0"/>
                <a:cs typeface="Arial" panose="020B0604020202020204" pitchFamily="34" charset="0"/>
              </a:rPr>
              <a:t>pStartDate – DATE NULL – Starting date of Promotional event</a:t>
            </a:r>
          </a:p>
          <a:p>
            <a:pPr algn="just"/>
            <a:endParaRPr lang="en-SG" sz="17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SG" sz="1700" dirty="0">
                <a:latin typeface="Arial" panose="020B0604020202020204" pitchFamily="34" charset="0"/>
                <a:cs typeface="Arial" panose="020B0604020202020204" pitchFamily="34" charset="0"/>
              </a:rPr>
              <a:t>pEndDate – DATE NULL – Ending date of Promotional event </a:t>
            </a:r>
          </a:p>
          <a:p>
            <a:pPr algn="just"/>
            <a:endParaRPr lang="en-SG" sz="17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SG" sz="1700" dirty="0">
                <a:latin typeface="Arial" panose="020B0604020202020204" pitchFamily="34" charset="0"/>
                <a:cs typeface="Arial" panose="020B0604020202020204" pitchFamily="34" charset="0"/>
              </a:rPr>
              <a:t>ReducePrice – DECIMAL(5, 2) NULL – Accepts product price of 5 digits with 2 decimal places eg.124.50</a:t>
            </a:r>
            <a:endParaRPr lang="en-SG" sz="1350" dirty="0">
              <a:latin typeface="Arial" panose="020B0604020202020204" pitchFamily="34" charset="0"/>
              <a:cs typeface="Arial" panose="020B0604020202020204" pitchFamily="34" charset="0"/>
            </a:endParaRPr>
          </a:p>
          <a:p>
            <a:pPr algn="just"/>
            <a:endParaRPr lang="en-SG" sz="1350" dirty="0">
              <a:latin typeface="Arial" panose="020B0604020202020204" pitchFamily="34" charset="0"/>
              <a:cs typeface="Arial" panose="020B0604020202020204" pitchFamily="34" charset="0"/>
            </a:endParaRPr>
          </a:p>
          <a:p>
            <a:pPr algn="just"/>
            <a:endParaRPr lang="en-SG" sz="19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420BADD-8B69-4142-8EAA-80BA06F7BC49}"/>
              </a:ext>
            </a:extLst>
          </p:cNvPr>
          <p:cNvPicPr>
            <a:picLocks noChangeAspect="1"/>
          </p:cNvPicPr>
          <p:nvPr/>
        </p:nvPicPr>
        <p:blipFill rotWithShape="1">
          <a:blip r:embed="rId2"/>
          <a:srcRect l="1930" t="1595" r="3255" b="2797"/>
          <a:stretch/>
        </p:blipFill>
        <p:spPr>
          <a:xfrm>
            <a:off x="10010775" y="2984499"/>
            <a:ext cx="1508125" cy="2291642"/>
          </a:xfrm>
          <a:prstGeom prst="rect">
            <a:avLst/>
          </a:prstGeom>
        </p:spPr>
      </p:pic>
    </p:spTree>
    <p:extLst>
      <p:ext uri="{BB962C8B-B14F-4D97-AF65-F5344CB8AC3E}">
        <p14:creationId xmlns:p14="http://schemas.microsoft.com/office/powerpoint/2010/main" val="104764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369E0-93E3-4D61-8E05-B55E3C49AAF7}"/>
              </a:ext>
            </a:extLst>
          </p:cNvPr>
          <p:cNvSpPr txBox="1"/>
          <p:nvPr/>
        </p:nvSpPr>
        <p:spPr>
          <a:xfrm>
            <a:off x="34751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ATTRIBUTES FOR Products ENTITY </a:t>
            </a:r>
          </a:p>
        </p:txBody>
      </p:sp>
      <p:sp>
        <p:nvSpPr>
          <p:cNvPr id="7" name="Rectangle 6">
            <a:extLst>
              <a:ext uri="{FF2B5EF4-FFF2-40B4-BE49-F238E27FC236}">
                <a16:creationId xmlns:a16="http://schemas.microsoft.com/office/drawing/2014/main" id="{F88B3311-AE79-4FB0-B87D-B55A92A252E8}"/>
              </a:ext>
            </a:extLst>
          </p:cNvPr>
          <p:cNvSpPr/>
          <p:nvPr/>
        </p:nvSpPr>
        <p:spPr>
          <a:xfrm>
            <a:off x="347511" y="1594694"/>
            <a:ext cx="11315700" cy="4901342"/>
          </a:xfrm>
          <a:prstGeom prst="rect">
            <a:avLst/>
          </a:prstGeom>
        </p:spPr>
        <p:txBody>
          <a:bodyPr wrap="square">
            <a:spAutoFit/>
          </a:bodyPr>
          <a:lstStyle/>
          <a:p>
            <a:pPr algn="just"/>
            <a:r>
              <a:rPr lang="en-SG" sz="1700" dirty="0">
                <a:latin typeface="Arial" panose="020B0604020202020204" pitchFamily="34" charset="0"/>
                <a:cs typeface="Arial" panose="020B0604020202020204" pitchFamily="34" charset="0"/>
              </a:rPr>
              <a:t>For each </a:t>
            </a:r>
            <a:r>
              <a:rPr lang="en-US" sz="1700" dirty="0">
                <a:latin typeface="Arial" panose="020B0604020202020204" pitchFamily="34" charset="0"/>
                <a:cs typeface="Arial" panose="020B0604020202020204" pitchFamily="34" charset="0"/>
              </a:rPr>
              <a:t>product, the </a:t>
            </a:r>
            <a:r>
              <a:rPr lang="en-US" sz="1700" b="1" dirty="0">
                <a:latin typeface="Arial" panose="020B0604020202020204" pitchFamily="34" charset="0"/>
                <a:cs typeface="Arial" panose="020B0604020202020204" pitchFamily="34" charset="0"/>
              </a:rPr>
              <a:t>product name</a:t>
            </a:r>
            <a:r>
              <a:rPr lang="en-US" sz="1700" dirty="0">
                <a:latin typeface="Arial" panose="020B0604020202020204" pitchFamily="34" charset="0"/>
                <a:cs typeface="Arial" panose="020B0604020202020204" pitchFamily="34" charset="0"/>
              </a:rPr>
              <a:t>, a short </a:t>
            </a:r>
            <a:r>
              <a:rPr lang="en-US" sz="1700" b="1" dirty="0">
                <a:latin typeface="Arial" panose="020B0604020202020204" pitchFamily="34" charset="0"/>
                <a:cs typeface="Arial" panose="020B0604020202020204" pitchFamily="34" charset="0"/>
              </a:rPr>
              <a:t>product description</a:t>
            </a:r>
            <a:r>
              <a:rPr lang="en-US" sz="1700"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price</a:t>
            </a:r>
            <a:r>
              <a:rPr lang="en-US" sz="1700" dirty="0">
                <a:latin typeface="Arial" panose="020B0604020202020204" pitchFamily="34" charset="0"/>
                <a:cs typeface="Arial" panose="020B0604020202020204" pitchFamily="34" charset="0"/>
              </a:rPr>
              <a:t> and </a:t>
            </a:r>
            <a:r>
              <a:rPr lang="en-US" sz="1700" b="1" dirty="0">
                <a:latin typeface="Arial" panose="020B0604020202020204" pitchFamily="34" charset="0"/>
                <a:cs typeface="Arial" panose="020B0604020202020204" pitchFamily="34" charset="0"/>
              </a:rPr>
              <a:t>promotion/discount information</a:t>
            </a:r>
            <a:r>
              <a:rPr lang="en-US" sz="1700" dirty="0">
                <a:latin typeface="Arial" panose="020B0604020202020204" pitchFamily="34" charset="0"/>
                <a:cs typeface="Arial" panose="020B0604020202020204" pitchFamily="34" charset="0"/>
              </a:rPr>
              <a:t> </a:t>
            </a:r>
            <a:r>
              <a:rPr lang="en-US" sz="1700" b="1" dirty="0">
                <a:solidFill>
                  <a:srgbClr val="FF0000"/>
                </a:solidFill>
                <a:latin typeface="Arial" panose="020B0604020202020204" pitchFamily="34" charset="0"/>
                <a:cs typeface="Arial" panose="020B0604020202020204" pitchFamily="34" charset="0"/>
              </a:rPr>
              <a:t>must be (compulsory) </a:t>
            </a:r>
            <a:r>
              <a:rPr lang="en-US" sz="1700" dirty="0">
                <a:latin typeface="Arial" panose="020B0604020202020204" pitchFamily="34" charset="0"/>
                <a:cs typeface="Arial" panose="020B0604020202020204" pitchFamily="34" charset="0"/>
              </a:rPr>
              <a:t>displayed. For some products, the </a:t>
            </a:r>
            <a:r>
              <a:rPr lang="en-US" sz="1700" b="1" dirty="0">
                <a:latin typeface="Arial" panose="020B0604020202020204" pitchFamily="34" charset="0"/>
                <a:cs typeface="Arial" panose="020B0604020202020204" pitchFamily="34" charset="0"/>
              </a:rPr>
              <a:t>weight/volume/size information </a:t>
            </a:r>
            <a:r>
              <a:rPr lang="en-US" sz="1700" b="1" dirty="0">
                <a:solidFill>
                  <a:srgbClr val="FF0000"/>
                </a:solidFill>
                <a:latin typeface="Arial" panose="020B0604020202020204" pitchFamily="34" charset="0"/>
                <a:cs typeface="Arial" panose="020B0604020202020204" pitchFamily="34" charset="0"/>
              </a:rPr>
              <a:t>should </a:t>
            </a:r>
            <a:r>
              <a:rPr lang="en-SG" sz="1700" b="1" dirty="0">
                <a:solidFill>
                  <a:srgbClr val="FF0000"/>
                </a:solidFill>
                <a:latin typeface="Arial" panose="020B0604020202020204" pitchFamily="34" charset="0"/>
                <a:cs typeface="Arial" panose="020B0604020202020204" pitchFamily="34" charset="0"/>
              </a:rPr>
              <a:t>also</a:t>
            </a:r>
            <a:r>
              <a:rPr lang="en-SG" sz="1700" dirty="0">
                <a:latin typeface="Arial" panose="020B0604020202020204" pitchFamily="34" charset="0"/>
                <a:cs typeface="Arial" panose="020B0604020202020204" pitchFamily="34" charset="0"/>
              </a:rPr>
              <a:t> </a:t>
            </a:r>
            <a:r>
              <a:rPr lang="en-SG" sz="1700" b="1" dirty="0">
                <a:solidFill>
                  <a:srgbClr val="FF0000"/>
                </a:solidFill>
                <a:latin typeface="Arial" panose="020B0604020202020204" pitchFamily="34" charset="0"/>
                <a:cs typeface="Arial" panose="020B0604020202020204" pitchFamily="34" charset="0"/>
              </a:rPr>
              <a:t>(depends on product meaning optional) </a:t>
            </a:r>
            <a:r>
              <a:rPr lang="en-SG" sz="1700" dirty="0">
                <a:latin typeface="Arial" panose="020B0604020202020204" pitchFamily="34" charset="0"/>
                <a:cs typeface="Arial" panose="020B0604020202020204" pitchFamily="34" charset="0"/>
              </a:rPr>
              <a:t>be displayed. </a:t>
            </a:r>
          </a:p>
          <a:p>
            <a:pPr algn="just"/>
            <a:endParaRPr lang="en-SG" sz="17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SG" sz="1700" dirty="0">
                <a:latin typeface="Arial" panose="020B0604020202020204" pitchFamily="34" charset="0"/>
                <a:cs typeface="Arial" panose="020B0604020202020204" pitchFamily="34" charset="0"/>
              </a:rPr>
              <a:t>prodId – INT IDENTITY PRIMARY KEY – Auto increments and id uniqueness to a product </a:t>
            </a:r>
          </a:p>
          <a:p>
            <a:pPr marL="342900" indent="-342900" algn="just">
              <a:lnSpc>
                <a:spcPct val="150000"/>
              </a:lnSpc>
              <a:buFont typeface="Arial" panose="020B0604020202020204" pitchFamily="34" charset="0"/>
              <a:buChar char="•"/>
            </a:pPr>
            <a:r>
              <a:rPr lang="en-SG" sz="1700" dirty="0">
                <a:latin typeface="Arial" panose="020B0604020202020204" pitchFamily="34" charset="0"/>
                <a:cs typeface="Arial" panose="020B0604020202020204" pitchFamily="34" charset="0"/>
              </a:rPr>
              <a:t>pName – VARCHAR(100) NOT NULL </a:t>
            </a:r>
          </a:p>
          <a:p>
            <a:pPr marL="342900" indent="-342900" algn="just">
              <a:lnSpc>
                <a:spcPct val="150000"/>
              </a:lnSpc>
              <a:buFont typeface="Arial" panose="020B0604020202020204" pitchFamily="34" charset="0"/>
              <a:buChar char="•"/>
            </a:pPr>
            <a:r>
              <a:rPr lang="en-SG" sz="1700" dirty="0">
                <a:latin typeface="Arial" panose="020B0604020202020204" pitchFamily="34" charset="0"/>
                <a:cs typeface="Arial" panose="020B0604020202020204" pitchFamily="34" charset="0"/>
              </a:rPr>
              <a:t>pRegularPrice – DECIMAL(5, 2) NOT NULL – Accepts product price of 5 digits with 2 decimal places eg.124.50</a:t>
            </a:r>
          </a:p>
          <a:p>
            <a:pPr marL="342900" indent="-342900" algn="just">
              <a:lnSpc>
                <a:spcPct val="150000"/>
              </a:lnSpc>
              <a:buFont typeface="Arial" panose="020B0604020202020204" pitchFamily="34" charset="0"/>
              <a:buChar char="•"/>
            </a:pPr>
            <a:r>
              <a:rPr lang="en-SG" sz="1700" dirty="0">
                <a:latin typeface="Arial" panose="020B0604020202020204" pitchFamily="34" charset="0"/>
                <a:cs typeface="Arial" panose="020B0604020202020204" pitchFamily="34" charset="0"/>
              </a:rPr>
              <a:t>pWeight – VARCHAR(100) NULL</a:t>
            </a:r>
          </a:p>
          <a:p>
            <a:pPr marL="342900" indent="-342900" algn="just">
              <a:lnSpc>
                <a:spcPct val="150000"/>
              </a:lnSpc>
              <a:buFont typeface="Arial" panose="020B0604020202020204" pitchFamily="34" charset="0"/>
              <a:buChar char="•"/>
            </a:pPr>
            <a:r>
              <a:rPr lang="en-SG" sz="1700" dirty="0">
                <a:latin typeface="Arial" panose="020B0604020202020204" pitchFamily="34" charset="0"/>
                <a:cs typeface="Arial" panose="020B0604020202020204" pitchFamily="34" charset="0"/>
              </a:rPr>
              <a:t>pVolume – VARCHAR(100) NULL</a:t>
            </a:r>
          </a:p>
          <a:p>
            <a:pPr marL="342900" indent="-342900" algn="just">
              <a:lnSpc>
                <a:spcPct val="150000"/>
              </a:lnSpc>
              <a:buFont typeface="Arial" panose="020B0604020202020204" pitchFamily="34" charset="0"/>
              <a:buChar char="•"/>
            </a:pPr>
            <a:r>
              <a:rPr lang="en-SG" sz="1700" dirty="0">
                <a:latin typeface="Arial" panose="020B0604020202020204" pitchFamily="34" charset="0"/>
                <a:cs typeface="Arial" panose="020B0604020202020204" pitchFamily="34" charset="0"/>
              </a:rPr>
              <a:t>pSize – VARCHAR(100) NULL</a:t>
            </a:r>
          </a:p>
          <a:p>
            <a:pPr marL="342900" indent="-342900" algn="just">
              <a:lnSpc>
                <a:spcPct val="150000"/>
              </a:lnSpc>
              <a:buFont typeface="Arial" panose="020B0604020202020204" pitchFamily="34" charset="0"/>
              <a:buChar char="•"/>
            </a:pPr>
            <a:r>
              <a:rPr lang="en-SG" sz="1700" dirty="0">
                <a:latin typeface="Arial" panose="020B0604020202020204" pitchFamily="34" charset="0"/>
                <a:cs typeface="Arial" panose="020B0604020202020204" pitchFamily="34" charset="0"/>
              </a:rPr>
              <a:t>pQty – INT – counts the number of product available in database, if out of stock then Qty will be 0</a:t>
            </a:r>
          </a:p>
          <a:p>
            <a:pPr marL="342900" indent="-342900" algn="just">
              <a:lnSpc>
                <a:spcPct val="150000"/>
              </a:lnSpc>
              <a:buFont typeface="Arial" panose="020B0604020202020204" pitchFamily="34" charset="0"/>
              <a:buChar char="•"/>
            </a:pPr>
            <a:r>
              <a:rPr lang="en-SG" sz="1700" dirty="0">
                <a:latin typeface="Arial" panose="020B0604020202020204" pitchFamily="34" charset="0"/>
                <a:cs typeface="Arial" panose="020B0604020202020204" pitchFamily="34" charset="0"/>
              </a:rPr>
              <a:t>pGroupsId – INT – Foreign key referencing to Groups gId attribute</a:t>
            </a:r>
          </a:p>
          <a:p>
            <a:pPr marL="342900" indent="-342900" algn="just">
              <a:lnSpc>
                <a:spcPct val="150000"/>
              </a:lnSpc>
              <a:buFont typeface="Arial" panose="020B0604020202020204" pitchFamily="34" charset="0"/>
              <a:buChar char="•"/>
            </a:pPr>
            <a:r>
              <a:rPr lang="en-SG" sz="1700" dirty="0">
                <a:latin typeface="Arial" panose="020B0604020202020204" pitchFamily="34" charset="0"/>
                <a:cs typeface="Arial" panose="020B0604020202020204" pitchFamily="34" charset="0"/>
              </a:rPr>
              <a:t>pPromoId – INT – Foreign key referencing to Promotions promoId attribute</a:t>
            </a:r>
          </a:p>
          <a:p>
            <a:pPr algn="just"/>
            <a:endParaRPr lang="en-SG" sz="135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01659FE-3F16-48D4-8D1E-192FD1503109}"/>
              </a:ext>
            </a:extLst>
          </p:cNvPr>
          <p:cNvPicPr>
            <a:picLocks noChangeAspect="1"/>
          </p:cNvPicPr>
          <p:nvPr/>
        </p:nvPicPr>
        <p:blipFill rotWithShape="1">
          <a:blip r:embed="rId2"/>
          <a:srcRect l="2842" t="1156" r="-1" b="1621"/>
          <a:stretch/>
        </p:blipFill>
        <p:spPr>
          <a:xfrm>
            <a:off x="10372724" y="3990975"/>
            <a:ext cx="1290487" cy="2133600"/>
          </a:xfrm>
          <a:prstGeom prst="rect">
            <a:avLst/>
          </a:prstGeom>
        </p:spPr>
      </p:pic>
    </p:spTree>
    <p:extLst>
      <p:ext uri="{BB962C8B-B14F-4D97-AF65-F5344CB8AC3E}">
        <p14:creationId xmlns:p14="http://schemas.microsoft.com/office/powerpoint/2010/main" val="141058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60CFF-5A5C-4634-8E02-E995F140E39C}"/>
              </a:ext>
            </a:extLst>
          </p:cNvPr>
          <p:cNvSpPr txBox="1"/>
          <p:nvPr/>
        </p:nvSpPr>
        <p:spPr>
          <a:xfrm>
            <a:off x="347511" y="810857"/>
            <a:ext cx="10993549" cy="670897"/>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2"/>
                </a:solidFill>
                <a:latin typeface="+mj-lt"/>
                <a:ea typeface="+mj-ea"/>
                <a:cs typeface="+mj-cs"/>
              </a:rPr>
              <a:t>ERD Diagram with No Hierarchy </a:t>
            </a:r>
          </a:p>
        </p:txBody>
      </p:sp>
      <p:pic>
        <p:nvPicPr>
          <p:cNvPr id="5" name="Picture 4">
            <a:extLst>
              <a:ext uri="{FF2B5EF4-FFF2-40B4-BE49-F238E27FC236}">
                <a16:creationId xmlns:a16="http://schemas.microsoft.com/office/drawing/2014/main" id="{43D07708-4558-4FDC-8001-69A0C690412D}"/>
              </a:ext>
            </a:extLst>
          </p:cNvPr>
          <p:cNvPicPr>
            <a:picLocks noChangeAspect="1"/>
          </p:cNvPicPr>
          <p:nvPr/>
        </p:nvPicPr>
        <p:blipFill rotWithShape="1">
          <a:blip r:embed="rId2"/>
          <a:srcRect t="3975"/>
          <a:stretch/>
        </p:blipFill>
        <p:spPr>
          <a:xfrm>
            <a:off x="471638" y="1655544"/>
            <a:ext cx="11271183" cy="4870383"/>
          </a:xfrm>
          <a:prstGeom prst="rect">
            <a:avLst/>
          </a:prstGeom>
        </p:spPr>
      </p:pic>
    </p:spTree>
    <p:extLst>
      <p:ext uri="{BB962C8B-B14F-4D97-AF65-F5344CB8AC3E}">
        <p14:creationId xmlns:p14="http://schemas.microsoft.com/office/powerpoint/2010/main" val="211452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0A3C24-93D3-4177-8E21-7F9C09E92899}"/>
              </a:ext>
            </a:extLst>
          </p:cNvPr>
          <p:cNvPicPr>
            <a:picLocks noChangeAspect="1"/>
          </p:cNvPicPr>
          <p:nvPr/>
        </p:nvPicPr>
        <p:blipFill>
          <a:blip r:embed="rId2"/>
          <a:stretch>
            <a:fillRect/>
          </a:stretch>
        </p:blipFill>
        <p:spPr>
          <a:xfrm>
            <a:off x="2554805" y="999449"/>
            <a:ext cx="3390900" cy="2451551"/>
          </a:xfrm>
          <a:prstGeom prst="rect">
            <a:avLst/>
          </a:prstGeom>
        </p:spPr>
      </p:pic>
      <p:pic>
        <p:nvPicPr>
          <p:cNvPr id="3" name="Picture 2">
            <a:extLst>
              <a:ext uri="{FF2B5EF4-FFF2-40B4-BE49-F238E27FC236}">
                <a16:creationId xmlns:a16="http://schemas.microsoft.com/office/drawing/2014/main" id="{207D5D34-CB2B-4F71-A70A-8A3A13B38520}"/>
              </a:ext>
            </a:extLst>
          </p:cNvPr>
          <p:cNvPicPr>
            <a:picLocks noChangeAspect="1"/>
          </p:cNvPicPr>
          <p:nvPr/>
        </p:nvPicPr>
        <p:blipFill rotWithShape="1">
          <a:blip r:embed="rId3"/>
          <a:srcRect l="52356" t="4337"/>
          <a:stretch/>
        </p:blipFill>
        <p:spPr>
          <a:xfrm>
            <a:off x="446533" y="977449"/>
            <a:ext cx="1597620" cy="4715128"/>
          </a:xfrm>
          <a:prstGeom prst="rect">
            <a:avLst/>
          </a:prstGeom>
        </p:spPr>
      </p:pic>
      <p:sp>
        <p:nvSpPr>
          <p:cNvPr id="7" name="Oval 6">
            <a:extLst>
              <a:ext uri="{FF2B5EF4-FFF2-40B4-BE49-F238E27FC236}">
                <a16:creationId xmlns:a16="http://schemas.microsoft.com/office/drawing/2014/main" id="{0EF5B487-1D76-4A14-B1C4-59FEC5ABAF7D}"/>
              </a:ext>
            </a:extLst>
          </p:cNvPr>
          <p:cNvSpPr/>
          <p:nvPr/>
        </p:nvSpPr>
        <p:spPr>
          <a:xfrm>
            <a:off x="990242" y="2139499"/>
            <a:ext cx="409576" cy="85726"/>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8A14F05B-CE68-45AB-970E-185247414267}"/>
              </a:ext>
            </a:extLst>
          </p:cNvPr>
          <p:cNvSpPr/>
          <p:nvPr/>
        </p:nvSpPr>
        <p:spPr>
          <a:xfrm>
            <a:off x="1045805" y="4231824"/>
            <a:ext cx="298451" cy="18414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ED64F98C-213A-4609-82BE-CCA519D7BE53}"/>
              </a:ext>
            </a:extLst>
          </p:cNvPr>
          <p:cNvSpPr txBox="1"/>
          <p:nvPr/>
        </p:nvSpPr>
        <p:spPr>
          <a:xfrm>
            <a:off x="2554805" y="3926955"/>
            <a:ext cx="9190662" cy="2308324"/>
          </a:xfrm>
          <a:prstGeom prst="rect">
            <a:avLst/>
          </a:prstGeom>
          <a:noFill/>
        </p:spPr>
        <p:txBody>
          <a:bodyPr wrap="square" rtlCol="0">
            <a:spAutoFit/>
          </a:bodyPr>
          <a:lstStyle/>
          <a:p>
            <a:pPr algn="just"/>
            <a:r>
              <a:rPr lang="en-US" b="1" dirty="0">
                <a:solidFill>
                  <a:srgbClr val="0000FF"/>
                </a:solidFill>
                <a:latin typeface="Arial" panose="020B0604020202020204" pitchFamily="34" charset="0"/>
                <a:cs typeface="Arial" panose="020B0604020202020204" pitchFamily="34" charset="0"/>
              </a:rPr>
              <a:t>Participation constraint for category is mandatory, while it’s optional for subcategory.</a:t>
            </a:r>
          </a:p>
          <a:p>
            <a:pPr algn="just"/>
            <a:r>
              <a:rPr lang="en-US" dirty="0">
                <a:latin typeface="Arial" panose="020B0604020202020204" pitchFamily="34" charset="0"/>
                <a:cs typeface="Arial" panose="020B0604020202020204" pitchFamily="34" charset="0"/>
              </a:rPr>
              <a:t>  </a:t>
            </a:r>
            <a:endParaRPr lang="en-SG" dirty="0">
              <a:latin typeface="Arial" panose="020B0604020202020204" pitchFamily="34" charset="0"/>
              <a:cs typeface="Arial" panose="020B0604020202020204" pitchFamily="34" charset="0"/>
            </a:endParaRPr>
          </a:p>
          <a:p>
            <a:pPr algn="just"/>
            <a:r>
              <a:rPr lang="en-SG" dirty="0">
                <a:latin typeface="Arial" panose="020B0604020202020204" pitchFamily="34" charset="0"/>
                <a:cs typeface="Arial" panose="020B0604020202020204" pitchFamily="34" charset="0"/>
              </a:rPr>
              <a:t>Eg. Without the Household category, the Detergent subcategory has no category of belonging. The user will not be able to find Detergents by Household filtering. </a:t>
            </a:r>
          </a:p>
          <a:p>
            <a:pPr algn="just"/>
            <a:endParaRPr lang="en-SG" dirty="0">
              <a:latin typeface="Arial" panose="020B0604020202020204" pitchFamily="34" charset="0"/>
              <a:cs typeface="Arial" panose="020B0604020202020204" pitchFamily="34" charset="0"/>
            </a:endParaRPr>
          </a:p>
          <a:p>
            <a:pPr algn="just"/>
            <a:r>
              <a:rPr lang="en-SG" dirty="0">
                <a:solidFill>
                  <a:srgbClr val="00B050"/>
                </a:solidFill>
                <a:latin typeface="Arial" panose="020B0604020202020204" pitchFamily="34" charset="0"/>
                <a:cs typeface="Arial" panose="020B0604020202020204" pitchFamily="34" charset="0"/>
              </a:rPr>
              <a:t>Foreign key sccId is used to join Category and SubCategory entity to find subcategory by its category.</a:t>
            </a:r>
            <a:endParaRPr lang="en-US" dirty="0">
              <a:solidFill>
                <a:srgbClr val="00B050"/>
              </a:solidFill>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EB7B6994-D83E-42D6-95FF-205A986D9AAD}"/>
              </a:ext>
            </a:extLst>
          </p:cNvPr>
          <p:cNvSpPr/>
          <p:nvPr/>
        </p:nvSpPr>
        <p:spPr>
          <a:xfrm>
            <a:off x="990242" y="2225225"/>
            <a:ext cx="409576" cy="85726"/>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E932F625-C41B-4CFD-915B-BC41896CB22F}"/>
              </a:ext>
            </a:extLst>
          </p:cNvPr>
          <p:cNvSpPr/>
          <p:nvPr/>
        </p:nvSpPr>
        <p:spPr>
          <a:xfrm>
            <a:off x="1045804" y="4047674"/>
            <a:ext cx="298451" cy="184149"/>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11596E21-6883-43D4-B8E5-80282F334BF4}"/>
              </a:ext>
            </a:extLst>
          </p:cNvPr>
          <p:cNvSpPr/>
          <p:nvPr/>
        </p:nvSpPr>
        <p:spPr>
          <a:xfrm>
            <a:off x="550506" y="5244649"/>
            <a:ext cx="561975" cy="276225"/>
          </a:xfrm>
          <a:prstGeom prst="ellipse">
            <a:avLst/>
          </a:prstGeom>
          <a:noFill/>
          <a:ln w="6350">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339933"/>
              </a:solidFill>
            </a:endParaRPr>
          </a:p>
        </p:txBody>
      </p:sp>
      <p:sp>
        <p:nvSpPr>
          <p:cNvPr id="9" name="Rectangle 8">
            <a:extLst>
              <a:ext uri="{FF2B5EF4-FFF2-40B4-BE49-F238E27FC236}">
                <a16:creationId xmlns:a16="http://schemas.microsoft.com/office/drawing/2014/main" id="{7E82ACC4-2994-43E6-8315-A386482ADBCD}"/>
              </a:ext>
            </a:extLst>
          </p:cNvPr>
          <p:cNvSpPr/>
          <p:nvPr/>
        </p:nvSpPr>
        <p:spPr>
          <a:xfrm>
            <a:off x="6246297" y="1730716"/>
            <a:ext cx="5689551" cy="1200329"/>
          </a:xfrm>
          <a:prstGeom prst="rect">
            <a:avLst/>
          </a:prstGeom>
        </p:spPr>
        <p:txBody>
          <a:bodyPr wrap="square">
            <a:spAutoFit/>
          </a:bodyPr>
          <a:lstStyle/>
          <a:p>
            <a:r>
              <a:rPr lang="en-US" b="1" dirty="0">
                <a:solidFill>
                  <a:srgbClr val="FF0000"/>
                </a:solidFill>
                <a:latin typeface="Arial" panose="020B0604020202020204" pitchFamily="34" charset="0"/>
                <a:cs typeface="Arial" panose="020B0604020202020204" pitchFamily="34" charset="0"/>
              </a:rPr>
              <a:t>1 : M relationship</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one category </a:t>
            </a:r>
            <a:r>
              <a:rPr lang="en-US" b="1" dirty="0">
                <a:latin typeface="Arial" panose="020B0604020202020204" pitchFamily="34" charset="0"/>
                <a:cs typeface="Arial" panose="020B0604020202020204" pitchFamily="34" charset="0"/>
              </a:rPr>
              <a:t>have</a:t>
            </a:r>
            <a:r>
              <a:rPr lang="en-US" dirty="0">
                <a:latin typeface="Arial" panose="020B0604020202020204" pitchFamily="34" charset="0"/>
                <a:cs typeface="Arial" panose="020B0604020202020204" pitchFamily="34" charset="0"/>
              </a:rPr>
              <a:t> many subcategories</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Eg. 1 Household category have 9 subcategories. </a:t>
            </a:r>
          </a:p>
        </p:txBody>
      </p:sp>
      <p:sp>
        <p:nvSpPr>
          <p:cNvPr id="23" name="Rectangle 22">
            <a:extLst>
              <a:ext uri="{FF2B5EF4-FFF2-40B4-BE49-F238E27FC236}">
                <a16:creationId xmlns:a16="http://schemas.microsoft.com/office/drawing/2014/main" id="{4CCC3430-5C2B-4834-8D0F-524959F5EBA2}"/>
              </a:ext>
            </a:extLst>
          </p:cNvPr>
          <p:cNvSpPr/>
          <p:nvPr/>
        </p:nvSpPr>
        <p:spPr>
          <a:xfrm>
            <a:off x="446533" y="2666198"/>
            <a:ext cx="433137" cy="375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4610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D64F98C-213A-4609-82BE-CCA519D7BE53}"/>
              </a:ext>
            </a:extLst>
          </p:cNvPr>
          <p:cNvSpPr txBox="1"/>
          <p:nvPr/>
        </p:nvSpPr>
        <p:spPr>
          <a:xfrm>
            <a:off x="5209841" y="3101741"/>
            <a:ext cx="6513730" cy="2862322"/>
          </a:xfrm>
          <a:prstGeom prst="rect">
            <a:avLst/>
          </a:prstGeom>
          <a:noFill/>
        </p:spPr>
        <p:txBody>
          <a:bodyPr wrap="square" rtlCol="0">
            <a:spAutoFit/>
          </a:bodyPr>
          <a:lstStyle/>
          <a:p>
            <a:pPr algn="just"/>
            <a:r>
              <a:rPr lang="en-US" b="1" dirty="0">
                <a:solidFill>
                  <a:srgbClr val="0000FF"/>
                </a:solidFill>
                <a:latin typeface="Arial" panose="020B0604020202020204" pitchFamily="34" charset="0"/>
                <a:cs typeface="Arial" panose="020B0604020202020204" pitchFamily="34" charset="0"/>
              </a:rPr>
              <a:t>Participation constraint for subcategory is mandatory, while it’s optional for groups.</a:t>
            </a:r>
          </a:p>
          <a:p>
            <a:pPr algn="just"/>
            <a:r>
              <a:rPr lang="en-US" b="1" dirty="0">
                <a:latin typeface="Arial" panose="020B0604020202020204" pitchFamily="34" charset="0"/>
                <a:cs typeface="Arial" panose="020B0604020202020204" pitchFamily="34" charset="0"/>
              </a:rPr>
              <a:t>  </a:t>
            </a:r>
            <a:endParaRPr lang="en-SG" b="1" dirty="0">
              <a:latin typeface="Arial" panose="020B0604020202020204" pitchFamily="34" charset="0"/>
              <a:cs typeface="Arial" panose="020B0604020202020204" pitchFamily="34" charset="0"/>
            </a:endParaRPr>
          </a:p>
          <a:p>
            <a:pPr algn="just"/>
            <a:r>
              <a:rPr lang="en-SG" dirty="0">
                <a:latin typeface="Arial" panose="020B0604020202020204" pitchFamily="34" charset="0"/>
                <a:cs typeface="Arial" panose="020B0604020202020204" pitchFamily="34" charset="0"/>
              </a:rPr>
              <a:t>Eg. Without the Detergent subcategory, the Liquid Detergent and Powder Detergent groups have no subcategory of belonging. The user will not be able to find Liquid Detergents or Powder Detergents by Detergents filtering.</a:t>
            </a:r>
          </a:p>
          <a:p>
            <a:pPr algn="just"/>
            <a:endParaRPr lang="en-SG" dirty="0">
              <a:latin typeface="Arial" panose="020B0604020202020204" pitchFamily="34" charset="0"/>
              <a:cs typeface="Arial" panose="020B0604020202020204" pitchFamily="34" charset="0"/>
            </a:endParaRPr>
          </a:p>
          <a:p>
            <a:pPr algn="just"/>
            <a:r>
              <a:rPr lang="en-SG" dirty="0">
                <a:solidFill>
                  <a:srgbClr val="339933"/>
                </a:solidFill>
                <a:latin typeface="Arial" panose="020B0604020202020204" pitchFamily="34" charset="0"/>
                <a:cs typeface="Arial" panose="020B0604020202020204" pitchFamily="34" charset="0"/>
              </a:rPr>
              <a:t>Foreign key gSCId is used to join SubCategory and Groups entity to find groups by its subcategory.</a:t>
            </a:r>
            <a:endParaRPr lang="en-US" dirty="0">
              <a:solidFill>
                <a:srgbClr val="339933"/>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0E2F9FD-B2A5-4316-910A-B94FEEBF2545}"/>
              </a:ext>
            </a:extLst>
          </p:cNvPr>
          <p:cNvPicPr>
            <a:picLocks noChangeAspect="1"/>
          </p:cNvPicPr>
          <p:nvPr/>
        </p:nvPicPr>
        <p:blipFill rotWithShape="1">
          <a:blip r:embed="rId2"/>
          <a:srcRect l="2943" t="2556" b="-1"/>
          <a:stretch/>
        </p:blipFill>
        <p:spPr>
          <a:xfrm>
            <a:off x="560731" y="3585895"/>
            <a:ext cx="4308008" cy="1531453"/>
          </a:xfrm>
          <a:prstGeom prst="rect">
            <a:avLst/>
          </a:prstGeom>
        </p:spPr>
      </p:pic>
      <p:sp>
        <p:nvSpPr>
          <p:cNvPr id="22" name="Oval 21">
            <a:extLst>
              <a:ext uri="{FF2B5EF4-FFF2-40B4-BE49-F238E27FC236}">
                <a16:creationId xmlns:a16="http://schemas.microsoft.com/office/drawing/2014/main" id="{11596E21-6883-43D4-B8E5-80282F334BF4}"/>
              </a:ext>
            </a:extLst>
          </p:cNvPr>
          <p:cNvSpPr/>
          <p:nvPr/>
        </p:nvSpPr>
        <p:spPr>
          <a:xfrm>
            <a:off x="3569068" y="4610039"/>
            <a:ext cx="561975" cy="241362"/>
          </a:xfrm>
          <a:prstGeom prst="ellipse">
            <a:avLst/>
          </a:prstGeom>
          <a:noFill/>
          <a:ln w="6350">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339933"/>
              </a:solidFill>
            </a:endParaRPr>
          </a:p>
        </p:txBody>
      </p:sp>
      <p:sp>
        <p:nvSpPr>
          <p:cNvPr id="5" name="Rectangle 4">
            <a:extLst>
              <a:ext uri="{FF2B5EF4-FFF2-40B4-BE49-F238E27FC236}">
                <a16:creationId xmlns:a16="http://schemas.microsoft.com/office/drawing/2014/main" id="{1D5BA2DE-9A1C-44A9-80EE-14A94C59726F}"/>
              </a:ext>
            </a:extLst>
          </p:cNvPr>
          <p:cNvSpPr/>
          <p:nvPr/>
        </p:nvSpPr>
        <p:spPr>
          <a:xfrm>
            <a:off x="3289864" y="1697259"/>
            <a:ext cx="8433707" cy="1200329"/>
          </a:xfrm>
          <a:prstGeom prst="rect">
            <a:avLst/>
          </a:prstGeom>
        </p:spPr>
        <p:txBody>
          <a:bodyPr wrap="square">
            <a:spAutoFit/>
          </a:bodyPr>
          <a:lstStyle/>
          <a:p>
            <a:r>
              <a:rPr lang="en-US" b="1" dirty="0">
                <a:solidFill>
                  <a:srgbClr val="FF0000"/>
                </a:solidFill>
                <a:latin typeface="Arial" panose="020B0604020202020204" pitchFamily="34" charset="0"/>
                <a:cs typeface="Arial" panose="020B0604020202020204" pitchFamily="34" charset="0"/>
              </a:rPr>
              <a:t>1 : M relationship</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one subcategory have many groups. Subcategories are further </a:t>
            </a:r>
            <a:r>
              <a:rPr lang="en-US" b="1" dirty="0">
                <a:latin typeface="Arial" panose="020B0604020202020204" pitchFamily="34" charset="0"/>
                <a:cs typeface="Arial" panose="020B0604020202020204" pitchFamily="34" charset="0"/>
              </a:rPr>
              <a:t>sorted </a:t>
            </a:r>
            <a:r>
              <a:rPr lang="en-US" dirty="0">
                <a:latin typeface="Arial" panose="020B0604020202020204" pitchFamily="34" charset="0"/>
                <a:cs typeface="Arial" panose="020B0604020202020204" pitchFamily="34" charset="0"/>
              </a:rPr>
              <a:t>into groups.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Eg. 1 Detergent subcategory have 2 groups.</a:t>
            </a:r>
          </a:p>
        </p:txBody>
      </p:sp>
      <p:pic>
        <p:nvPicPr>
          <p:cNvPr id="6" name="Picture 5">
            <a:extLst>
              <a:ext uri="{FF2B5EF4-FFF2-40B4-BE49-F238E27FC236}">
                <a16:creationId xmlns:a16="http://schemas.microsoft.com/office/drawing/2014/main" id="{A99D2D38-2F68-4FBE-9015-77ED496576E0}"/>
              </a:ext>
            </a:extLst>
          </p:cNvPr>
          <p:cNvPicPr>
            <a:picLocks noChangeAspect="1"/>
          </p:cNvPicPr>
          <p:nvPr/>
        </p:nvPicPr>
        <p:blipFill>
          <a:blip r:embed="rId3"/>
          <a:stretch>
            <a:fillRect/>
          </a:stretch>
        </p:blipFill>
        <p:spPr>
          <a:xfrm>
            <a:off x="560731" y="1031441"/>
            <a:ext cx="2394225" cy="2070300"/>
          </a:xfrm>
          <a:prstGeom prst="rect">
            <a:avLst/>
          </a:prstGeom>
        </p:spPr>
      </p:pic>
      <p:sp>
        <p:nvSpPr>
          <p:cNvPr id="19" name="Oval 18">
            <a:extLst>
              <a:ext uri="{FF2B5EF4-FFF2-40B4-BE49-F238E27FC236}">
                <a16:creationId xmlns:a16="http://schemas.microsoft.com/office/drawing/2014/main" id="{4FEC684C-D578-4CAF-93D4-377D2FA8DBCD}"/>
              </a:ext>
            </a:extLst>
          </p:cNvPr>
          <p:cNvSpPr/>
          <p:nvPr/>
        </p:nvSpPr>
        <p:spPr>
          <a:xfrm rot="5400000">
            <a:off x="3217210" y="4299250"/>
            <a:ext cx="377859" cy="157480"/>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D61D534E-0033-4DCD-85A8-882A73C12BF7}"/>
              </a:ext>
            </a:extLst>
          </p:cNvPr>
          <p:cNvSpPr/>
          <p:nvPr/>
        </p:nvSpPr>
        <p:spPr>
          <a:xfrm rot="5400000">
            <a:off x="1757789" y="4328055"/>
            <a:ext cx="362004" cy="84014"/>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21" name="Oval 20">
            <a:extLst>
              <a:ext uri="{FF2B5EF4-FFF2-40B4-BE49-F238E27FC236}">
                <a16:creationId xmlns:a16="http://schemas.microsoft.com/office/drawing/2014/main" id="{16F5B5C5-5331-4F77-8409-211B4412DC7A}"/>
              </a:ext>
            </a:extLst>
          </p:cNvPr>
          <p:cNvSpPr/>
          <p:nvPr/>
        </p:nvSpPr>
        <p:spPr>
          <a:xfrm rot="5400000">
            <a:off x="1842205" y="4328055"/>
            <a:ext cx="362004" cy="84014"/>
          </a:xfrm>
          <a:prstGeom prst="ellipse">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F7E2CA35-83AB-4603-A093-3D654FE2AACF}"/>
              </a:ext>
            </a:extLst>
          </p:cNvPr>
          <p:cNvSpPr/>
          <p:nvPr/>
        </p:nvSpPr>
        <p:spPr>
          <a:xfrm rot="5400000">
            <a:off x="3382618" y="4291321"/>
            <a:ext cx="362004" cy="157481"/>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Tree>
    <p:extLst>
      <p:ext uri="{BB962C8B-B14F-4D97-AF65-F5344CB8AC3E}">
        <p14:creationId xmlns:p14="http://schemas.microsoft.com/office/powerpoint/2010/main" val="3179476757"/>
      </p:ext>
    </p:extLst>
  </p:cSld>
  <p:clrMapOvr>
    <a:masterClrMapping/>
  </p:clrMapOvr>
</p:sld>
</file>

<file path=ppt/theme/theme1.xml><?xml version="1.0" encoding="utf-8"?>
<a:theme xmlns:a="http://schemas.openxmlformats.org/drawingml/2006/main" name="Dividend">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1255</Words>
  <Application>Microsoft Office PowerPoint</Application>
  <PresentationFormat>Widescreen</PresentationFormat>
  <Paragraphs>137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 2</vt:lpstr>
      <vt:lpstr>Dividend</vt:lpstr>
      <vt:lpstr>St1501 DATA ENGINEERING CA1 AY2020/21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2020-06-09T01:51:17Z</dcterms:created>
  <dcterms:modified xsi:type="dcterms:W3CDTF">2020-09-03T01:09:34Z</dcterms:modified>
</cp:coreProperties>
</file>