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0" r:id="rId9"/>
    <p:sldId id="269" r:id="rId10"/>
    <p:sldId id="267" r:id="rId11"/>
    <p:sldId id="268" r:id="rId12"/>
    <p:sldId id="265" r:id="rId13"/>
    <p:sldId id="266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FEF6"/>
    <a:srgbClr val="658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14" autoAdjust="0"/>
  </p:normalViewPr>
  <p:slideViewPr>
    <p:cSldViewPr snapToGrid="0">
      <p:cViewPr varScale="1">
        <p:scale>
          <a:sx n="73" d="100"/>
          <a:sy n="73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786DD-C759-4AE6-95DC-A3AB8403C378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C79B8-38A1-4ABD-81AA-FFD8E8E5C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1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C79B8-38A1-4ABD-81AA-FFD8E8E5CB6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73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C79B8-38A1-4ABD-81AA-FFD8E8E5CB6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3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/>
              <a:t>Waarom deep learning</a:t>
            </a: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C79B8-38A1-4ABD-81AA-FFD8E8E5CB6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49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Vermeld literatuur, verschil met literatuur (volledige read), slide over calibratie, verwijzen naar dataset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C79B8-38A1-4ABD-81AA-FFD8E8E5CB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57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highlighten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C79B8-38A1-4ABD-81AA-FFD8E8E5CB6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99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C79B8-38A1-4ABD-81AA-FFD8E8E5CB6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03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Minder over zeggen, meer over calibratie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C79B8-38A1-4ABD-81AA-FFD8E8E5CB6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9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CACD-8922-4711-AD57-E9947430885E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4D2-26E0-4A67-92F5-FA58CB70D20D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341" y="1605709"/>
            <a:ext cx="3375635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0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979594"/>
            <a:ext cx="11549023" cy="457396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1225716"/>
            <a:ext cx="5214693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461"/>
              </a:lnSpc>
              <a:defRPr sz="175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1285875"/>
            <a:ext cx="10555957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480395" y="2176874"/>
            <a:ext cx="5103311" cy="1530532"/>
          </a:xfrm>
        </p:spPr>
        <p:txBody>
          <a:bodyPr>
            <a:normAutofit/>
          </a:bodyPr>
          <a:lstStyle>
            <a:lvl1pPr>
              <a:lnSpc>
                <a:spcPts val="2461"/>
              </a:lnSpc>
              <a:defRPr sz="16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0"/>
            <a:ext cx="2938959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979594"/>
            <a:ext cx="11549023" cy="457396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907842" y="1607344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902456" y="4833784"/>
            <a:ext cx="10681842" cy="410063"/>
          </a:xfrm>
        </p:spPr>
        <p:txBody>
          <a:bodyPr>
            <a:normAutofit/>
          </a:bodyPr>
          <a:lstStyle>
            <a:lvl1pPr marL="0" indent="0" algn="l">
              <a:lnSpc>
                <a:spcPts val="2531"/>
              </a:lnSpc>
              <a:buNone/>
              <a:defRPr sz="2109">
                <a:solidFill>
                  <a:schemeClr val="accent1"/>
                </a:solidFill>
              </a:defRPr>
            </a:lvl1pPr>
            <a:lvl2pPr marL="457144" indent="0" algn="ctr">
              <a:buNone/>
              <a:defRPr sz="2000"/>
            </a:lvl2pPr>
            <a:lvl3pPr marL="914289" indent="0" algn="ctr">
              <a:buNone/>
              <a:defRPr sz="1800"/>
            </a:lvl3pPr>
            <a:lvl4pPr marL="1371433" indent="0" algn="ctr">
              <a:buNone/>
              <a:defRPr sz="1600"/>
            </a:lvl4pPr>
            <a:lvl5pPr marL="1828577" indent="0" algn="ctr">
              <a:buNone/>
              <a:defRPr sz="1600"/>
            </a:lvl5pPr>
            <a:lvl6pPr marL="2285723" indent="0" algn="ctr">
              <a:buNone/>
              <a:defRPr sz="1600"/>
            </a:lvl6pPr>
            <a:lvl7pPr marL="2742867" indent="0" algn="ctr">
              <a:buNone/>
              <a:defRPr sz="1600"/>
            </a:lvl7pPr>
            <a:lvl8pPr marL="3200011" indent="0" algn="ctr">
              <a:buNone/>
              <a:defRPr sz="1600"/>
            </a:lvl8pPr>
            <a:lvl9pPr marL="3657156" indent="0" algn="ctr">
              <a:buNone/>
              <a:defRPr sz="1600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4505625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2250419" y="5882625"/>
            <a:ext cx="1607442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017339" y="5882625"/>
            <a:ext cx="1607442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786791" y="5882625"/>
            <a:ext cx="1632756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7556242" y="5882625"/>
            <a:ext cx="1632756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6033553" y="277740"/>
            <a:ext cx="5832356" cy="379688"/>
          </a:xfrm>
        </p:spPr>
        <p:txBody>
          <a:bodyPr anchor="b" anchorCtr="0">
            <a:normAutofit/>
          </a:bodyPr>
          <a:lstStyle>
            <a:lvl1pPr>
              <a:lnSpc>
                <a:spcPts val="1195"/>
              </a:lnSpc>
              <a:defRPr sz="984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195"/>
              </a:lnSpc>
              <a:buNone/>
              <a:defRPr sz="984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0"/>
            <a:ext cx="2938959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0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2282428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5163750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DBFAD4D2-26E0-4A67-92F5-FA58CB70D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99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726" y="839787"/>
            <a:ext cx="11039437" cy="4708125"/>
          </a:xfrm>
        </p:spPr>
        <p:txBody>
          <a:bodyPr/>
          <a:lstStyle>
            <a:lvl1pPr marL="377143" indent="-316395" defTabSz="321457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822627" indent="-316395">
              <a:lnSpc>
                <a:spcPct val="120000"/>
              </a:lnSpc>
              <a:defRPr/>
            </a:lvl2pPr>
            <a:lvl3pPr marL="1235206" indent="-316395" defTabSz="321457">
              <a:lnSpc>
                <a:spcPct val="120000"/>
              </a:lnSpc>
              <a:defRPr/>
            </a:lvl3pPr>
            <a:lvl4pPr marL="1637661" indent="-387267" defTabSz="321457">
              <a:lnSpc>
                <a:spcPct val="120000"/>
              </a:lnSpc>
              <a:defRPr/>
            </a:lvl4pPr>
            <a:lvl5pPr marL="2083145" indent="-311333" defTabSz="321457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CACD-8922-4711-AD57-E9947430885E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4D2-26E0-4A67-92F5-FA58CB70D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64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CACD-8922-4711-AD57-E9947430885E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7105117" y="964630"/>
            <a:ext cx="4429958" cy="4568906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DBFAD4D2-26E0-4A67-92F5-FA58CB70D20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87725" y="839787"/>
            <a:ext cx="5936144" cy="4708125"/>
          </a:xfrm>
        </p:spPr>
        <p:txBody>
          <a:bodyPr/>
          <a:lstStyle>
            <a:lvl1pPr defTabSz="32145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321457">
              <a:lnSpc>
                <a:spcPct val="120000"/>
              </a:lnSpc>
              <a:defRPr/>
            </a:lvl3pPr>
            <a:lvl4pPr defTabSz="321457">
              <a:lnSpc>
                <a:spcPct val="120000"/>
              </a:lnSpc>
              <a:defRPr/>
            </a:lvl4pPr>
            <a:lvl5pPr defTabSz="321457">
              <a:lnSpc>
                <a:spcPct val="12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65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CACD-8922-4711-AD57-E9947430885E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4D2-26E0-4A67-92F5-FA58CB70D20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9443" y="964406"/>
            <a:ext cx="10885039" cy="45714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11468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CACD-8922-4711-AD57-E9947430885E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/>
        </p:nvSpPr>
        <p:spPr>
          <a:xfrm>
            <a:off x="-1" y="0"/>
            <a:ext cx="1219124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2191244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3000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2977" y="0"/>
            <a:ext cx="11549023" cy="5568750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CACD-8922-4711-AD57-E9947430885E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77" y="1892798"/>
            <a:ext cx="4756509" cy="3677906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60273" indent="0">
              <a:buNone/>
              <a:defRPr sz="7031" u="sng" cap="all" baseline="0">
                <a:solidFill>
                  <a:schemeClr val="bg1"/>
                </a:solidFill>
              </a:defRPr>
            </a:lvl1pPr>
            <a:lvl2pPr marL="692026" indent="-439771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498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2977" y="0"/>
            <a:ext cx="11549023" cy="5568750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CACD-8922-4711-AD57-E9947430885E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76" y="711283"/>
            <a:ext cx="5453024" cy="4857467"/>
          </a:xfrm>
          <a:solidFill>
            <a:srgbClr val="E9F0FA"/>
          </a:solidFill>
        </p:spPr>
        <p:txBody>
          <a:bodyPr>
            <a:normAutofit/>
          </a:bodyPr>
          <a:lstStyle>
            <a:lvl1pPr marL="60273" indent="0">
              <a:buNone/>
              <a:defRPr sz="3797" u="sng" cap="all" baseline="0">
                <a:solidFill>
                  <a:srgbClr val="1E64C8"/>
                </a:solidFill>
              </a:defRPr>
            </a:lvl1pPr>
            <a:lvl2pPr marL="692026" indent="-439771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410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3713" y="177188"/>
            <a:ext cx="11043450" cy="6072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726" y="839787"/>
            <a:ext cx="11039437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63577" y="6292057"/>
            <a:ext cx="1615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BCACD-8922-4711-AD57-E9947430885E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740" y="6324204"/>
            <a:ext cx="5873958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DBFAD4D2-26E0-4A67-92F5-FA58CB70D20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positioning box" hidden="1"/>
          <p:cNvSpPr/>
          <p:nvPr/>
        </p:nvSpPr>
        <p:spPr>
          <a:xfrm>
            <a:off x="652023" y="258187"/>
            <a:ext cx="10885039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8" name="Text positoning box" hidden="1"/>
          <p:cNvSpPr/>
          <p:nvPr/>
        </p:nvSpPr>
        <p:spPr>
          <a:xfrm>
            <a:off x="652023" y="1113750"/>
            <a:ext cx="5786791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9" name="Logo positioning box" hidden="1"/>
          <p:cNvSpPr/>
          <p:nvPr/>
        </p:nvSpPr>
        <p:spPr>
          <a:xfrm flipV="1">
            <a:off x="653103" y="5539811"/>
            <a:ext cx="10883960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2" name="Text positoning box" hidden="1"/>
          <p:cNvSpPr/>
          <p:nvPr/>
        </p:nvSpPr>
        <p:spPr>
          <a:xfrm>
            <a:off x="6449530" y="1113750"/>
            <a:ext cx="64297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3" name="Text positoning box" hidden="1"/>
          <p:cNvSpPr/>
          <p:nvPr/>
        </p:nvSpPr>
        <p:spPr>
          <a:xfrm>
            <a:off x="7101553" y="953691"/>
            <a:ext cx="4435509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pic>
        <p:nvPicPr>
          <p:cNvPr id="10" name="Logo 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9" y="5561142"/>
            <a:ext cx="1622630" cy="12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6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289" rtl="0" eaLnBrk="1" latinLnBrk="0" hangingPunct="1">
        <a:lnSpc>
          <a:spcPct val="90000"/>
        </a:lnSpc>
        <a:spcBef>
          <a:spcPct val="0"/>
        </a:spcBef>
        <a:buNone/>
        <a:defRPr sz="3797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indent="-253116" algn="l" defTabSz="32145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632869" indent="-322574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1013483" indent="-380615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9" indent="-814805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5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9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3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8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9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3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7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3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7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1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6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7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10E2-600F-3317-AE27-9F3C766C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annotation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318F-B6BF-ABD7-4DEA-1A6BCBE27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07932-F5B9-2C1F-E283-94BFA9A05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55" y="1037896"/>
            <a:ext cx="9706590" cy="47822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86F8CE-79E8-B0F8-438E-0E9F0623D279}"/>
              </a:ext>
            </a:extLst>
          </p:cNvPr>
          <p:cNvSpPr/>
          <p:nvPr/>
        </p:nvSpPr>
        <p:spPr>
          <a:xfrm>
            <a:off x="1271752" y="5076498"/>
            <a:ext cx="9396248" cy="3153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0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A45A-40AE-7B1C-1A2F-A727CFC8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conclusion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2505-09ED-C787-55D6-B74EBFA51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Transformers</a:t>
            </a:r>
          </a:p>
          <a:p>
            <a:endParaRPr lang="nl-BE"/>
          </a:p>
          <a:p>
            <a:r>
              <a:rPr lang="nl-BE"/>
              <a:t>No sequence context with different performance</a:t>
            </a:r>
          </a:p>
          <a:p>
            <a:endParaRPr lang="nl-BE"/>
          </a:p>
          <a:p>
            <a:r>
              <a:rPr lang="nl-BE"/>
              <a:t>Differently annotated regions have different performance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79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806C-E471-4159-580C-D54F0D708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yari.vanlaere@ugent.be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EE364-5EED-0A52-C333-6E43A40F2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97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7837-97DE-FF58-D6D9-0F3C191B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clustering</a:t>
            </a:r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A15785-BEF0-4141-F36A-6901C3293485}"/>
              </a:ext>
            </a:extLst>
          </p:cNvPr>
          <p:cNvSpPr/>
          <p:nvPr/>
        </p:nvSpPr>
        <p:spPr>
          <a:xfrm>
            <a:off x="1103585" y="1481547"/>
            <a:ext cx="4014952" cy="1881352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744994-3EA0-9238-9A34-F4262EB760BC}"/>
              </a:ext>
            </a:extLst>
          </p:cNvPr>
          <p:cNvSpPr/>
          <p:nvPr/>
        </p:nvSpPr>
        <p:spPr>
          <a:xfrm>
            <a:off x="2711669" y="1555117"/>
            <a:ext cx="1650124" cy="1714089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BDEFBA-140A-671D-EC64-25EE857C740A}"/>
              </a:ext>
            </a:extLst>
          </p:cNvPr>
          <p:cNvSpPr/>
          <p:nvPr/>
        </p:nvSpPr>
        <p:spPr>
          <a:xfrm>
            <a:off x="1954924" y="1555118"/>
            <a:ext cx="1650124" cy="1714089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9CAB6F-9337-270F-64A6-492E6A35E441}"/>
              </a:ext>
            </a:extLst>
          </p:cNvPr>
          <p:cNvSpPr txBox="1"/>
          <p:nvPr/>
        </p:nvSpPr>
        <p:spPr>
          <a:xfrm>
            <a:off x="1145627" y="2175230"/>
            <a:ext cx="819807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/>
              <a:t>FNc</a:t>
            </a:r>
            <a:endParaRPr lang="en-GB" sz="25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0CB76-FB9E-3423-C664-0302982DCDF2}"/>
              </a:ext>
            </a:extLst>
          </p:cNvPr>
          <p:cNvSpPr txBox="1"/>
          <p:nvPr/>
        </p:nvSpPr>
        <p:spPr>
          <a:xfrm>
            <a:off x="2005963" y="2002377"/>
            <a:ext cx="820815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/>
              <a:t>TP1 FN2</a:t>
            </a:r>
            <a:endParaRPr lang="en-GB" sz="25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A049C-D225-AB04-57F1-76B0812A9CFD}"/>
              </a:ext>
            </a:extLst>
          </p:cNvPr>
          <p:cNvSpPr txBox="1"/>
          <p:nvPr/>
        </p:nvSpPr>
        <p:spPr>
          <a:xfrm>
            <a:off x="3605048" y="2002377"/>
            <a:ext cx="820815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/>
              <a:t>TP2</a:t>
            </a:r>
          </a:p>
          <a:p>
            <a:pPr algn="l">
              <a:lnSpc>
                <a:spcPct val="120000"/>
              </a:lnSpc>
            </a:pPr>
            <a:r>
              <a:rPr lang="nl-BE" sz="2500"/>
              <a:t>FN1</a:t>
            </a:r>
            <a:endParaRPr lang="en-GB" sz="25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AEBF4-9119-E9BC-8CBD-21DF4ABCA2C3}"/>
              </a:ext>
            </a:extLst>
          </p:cNvPr>
          <p:cNvSpPr txBox="1"/>
          <p:nvPr/>
        </p:nvSpPr>
        <p:spPr>
          <a:xfrm>
            <a:off x="2741689" y="2175230"/>
            <a:ext cx="820815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/>
              <a:t>TPc</a:t>
            </a:r>
            <a:endParaRPr lang="en-GB" sz="25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802845-024B-3D1E-0719-905FD738F1B0}"/>
              </a:ext>
            </a:extLst>
          </p:cNvPr>
          <p:cNvSpPr/>
          <p:nvPr/>
        </p:nvSpPr>
        <p:spPr>
          <a:xfrm>
            <a:off x="6621517" y="1487225"/>
            <a:ext cx="4014952" cy="1881352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1FF9F2-F229-BBBC-F8F5-17D2573F5984}"/>
              </a:ext>
            </a:extLst>
          </p:cNvPr>
          <p:cNvSpPr/>
          <p:nvPr/>
        </p:nvSpPr>
        <p:spPr>
          <a:xfrm>
            <a:off x="8229601" y="1560795"/>
            <a:ext cx="1650124" cy="1714089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163AB0-A81B-BC2D-3755-699758E2EE3A}"/>
              </a:ext>
            </a:extLst>
          </p:cNvPr>
          <p:cNvSpPr/>
          <p:nvPr/>
        </p:nvSpPr>
        <p:spPr>
          <a:xfrm>
            <a:off x="7472856" y="1560796"/>
            <a:ext cx="1650124" cy="1714089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736555-827F-F043-1A29-417F97379F65}"/>
              </a:ext>
            </a:extLst>
          </p:cNvPr>
          <p:cNvSpPr txBox="1"/>
          <p:nvPr/>
        </p:nvSpPr>
        <p:spPr>
          <a:xfrm>
            <a:off x="6694586" y="2180908"/>
            <a:ext cx="778269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/>
              <a:t>FPc</a:t>
            </a:r>
            <a:endParaRPr lang="en-GB" sz="25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A709B0-F1DC-ECFB-C071-AD8F0108537A}"/>
              </a:ext>
            </a:extLst>
          </p:cNvPr>
          <p:cNvSpPr txBox="1"/>
          <p:nvPr/>
        </p:nvSpPr>
        <p:spPr>
          <a:xfrm>
            <a:off x="7523895" y="2008055"/>
            <a:ext cx="820815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/>
              <a:t>TN1 FP2</a:t>
            </a:r>
            <a:endParaRPr lang="en-GB" sz="25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2680BC-A81F-63B9-7668-7E1BAF6D9AF9}"/>
              </a:ext>
            </a:extLst>
          </p:cNvPr>
          <p:cNvSpPr txBox="1"/>
          <p:nvPr/>
        </p:nvSpPr>
        <p:spPr>
          <a:xfrm>
            <a:off x="9122980" y="2008055"/>
            <a:ext cx="820815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/>
              <a:t>TN2</a:t>
            </a:r>
          </a:p>
          <a:p>
            <a:pPr algn="l">
              <a:lnSpc>
                <a:spcPct val="120000"/>
              </a:lnSpc>
            </a:pPr>
            <a:r>
              <a:rPr lang="nl-BE" sz="2500"/>
              <a:t>FP1</a:t>
            </a:r>
            <a:endParaRPr lang="en-GB" sz="25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84FC17-59A6-96A8-BCEF-4F5046FACC1C}"/>
              </a:ext>
            </a:extLst>
          </p:cNvPr>
          <p:cNvSpPr txBox="1"/>
          <p:nvPr/>
        </p:nvSpPr>
        <p:spPr>
          <a:xfrm>
            <a:off x="8259621" y="2180908"/>
            <a:ext cx="820815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/>
              <a:t>TNc</a:t>
            </a:r>
            <a:endParaRPr lang="en-GB" sz="25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75C03-1649-1A4A-F58B-8D4421488864}"/>
              </a:ext>
            </a:extLst>
          </p:cNvPr>
          <p:cNvSpPr txBox="1"/>
          <p:nvPr/>
        </p:nvSpPr>
        <p:spPr>
          <a:xfrm>
            <a:off x="767255" y="893379"/>
            <a:ext cx="1650124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nl-BE" sz="2500"/>
              <a:t>E. coli</a:t>
            </a:r>
            <a:endParaRPr lang="en-GB" sz="25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9DD75F-B6E0-B17E-F4C1-5D7873AECC8E}"/>
              </a:ext>
            </a:extLst>
          </p:cNvPr>
          <p:cNvSpPr txBox="1"/>
          <p:nvPr/>
        </p:nvSpPr>
        <p:spPr>
          <a:xfrm>
            <a:off x="767255" y="3535752"/>
            <a:ext cx="2186152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nl-BE" sz="2500"/>
              <a:t>H. sapiens</a:t>
            </a:r>
            <a:endParaRPr lang="en-GB" sz="2500"/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B5B44246-74F9-A12A-F50B-5FA9335E0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735852"/>
              </p:ext>
            </p:extLst>
          </p:nvPr>
        </p:nvGraphicFramePr>
        <p:xfrm>
          <a:off x="3836078" y="4088544"/>
          <a:ext cx="2953604" cy="21358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76802">
                  <a:extLst>
                    <a:ext uri="{9D8B030D-6E8A-4147-A177-3AD203B41FA5}">
                      <a16:colId xmlns:a16="http://schemas.microsoft.com/office/drawing/2014/main" val="611344880"/>
                    </a:ext>
                  </a:extLst>
                </a:gridCol>
                <a:gridCol w="1476802">
                  <a:extLst>
                    <a:ext uri="{9D8B030D-6E8A-4147-A177-3AD203B41FA5}">
                      <a16:colId xmlns:a16="http://schemas.microsoft.com/office/drawing/2014/main" val="4018268831"/>
                    </a:ext>
                  </a:extLst>
                </a:gridCol>
              </a:tblGrid>
              <a:tr h="1067935">
                <a:tc>
                  <a:txBody>
                    <a:bodyPr/>
                    <a:lstStyle/>
                    <a:p>
                      <a:pPr algn="ctr"/>
                      <a:r>
                        <a:rPr lang="nl-BE" sz="3000"/>
                        <a:t>TP</a:t>
                      </a:r>
                      <a:endParaRPr lang="en-GB" sz="30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000"/>
                        <a:t>FP</a:t>
                      </a:r>
                      <a:endParaRPr lang="en-GB" sz="30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48284"/>
                  </a:ext>
                </a:extLst>
              </a:tr>
              <a:tr h="1067935">
                <a:tc>
                  <a:txBody>
                    <a:bodyPr/>
                    <a:lstStyle/>
                    <a:p>
                      <a:pPr algn="ctr"/>
                      <a:r>
                        <a:rPr lang="nl-BE" sz="3000"/>
                        <a:t>FN</a:t>
                      </a:r>
                      <a:endParaRPr lang="en-GB" sz="30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3000"/>
                        <a:t>TN</a:t>
                      </a:r>
                      <a:endParaRPr lang="en-GB" sz="30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713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36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CF3AA34-CAE8-57E5-3D4B-4A61945304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66E32-A3F1-8E15-4B51-5CB7BB299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79" y="573166"/>
            <a:ext cx="10827122" cy="5943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E4CE52-1CC0-5477-1152-BF1913548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73" y="37365"/>
            <a:ext cx="3638737" cy="1071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541330-D8AE-AB70-665A-483FC6A58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966" y="201489"/>
            <a:ext cx="2097750" cy="181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0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06D41F-097A-C634-96E5-B6715AB1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72" y="1345326"/>
            <a:ext cx="10270954" cy="36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9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169ABD-889D-D907-AAC9-ED59B368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67" y="1545021"/>
            <a:ext cx="9296031" cy="32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005F4C-E56C-D785-97B2-8CCA768339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9CE60-5DA9-CEA0-E6E0-0688F5FE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54" y="966953"/>
            <a:ext cx="10487333" cy="460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3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0997F6-7F45-8035-7E44-C91505AF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78" y="318904"/>
            <a:ext cx="7475813" cy="2315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BCA7B-E0D8-82CD-A934-170BB36AD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430" y="3042746"/>
            <a:ext cx="8566381" cy="3252923"/>
          </a:xfrm>
          <a:prstGeom prst="rect">
            <a:avLst/>
          </a:prstGeom>
        </p:spPr>
      </p:pic>
      <p:pic>
        <p:nvPicPr>
          <p:cNvPr id="1028" name="Picture 4" descr="Bias-Variance Tradeoff - Mineetha's Notes">
            <a:extLst>
              <a:ext uri="{FF2B5EF4-FFF2-40B4-BE49-F238E27FC236}">
                <a16:creationId xmlns:a16="http://schemas.microsoft.com/office/drawing/2014/main" id="{C54317BE-7979-89D9-1651-614D1CC90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46" y="118735"/>
            <a:ext cx="4039965" cy="29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17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713E-0187-28E0-1CF8-F0A32051B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000" b="0" i="0">
                <a:effectLst/>
                <a:latin typeface="Arial" panose="020B0604020202020204" pitchFamily="34" charset="0"/>
              </a:rPr>
              <a:t>DETECTION OF 5MC</a:t>
            </a:r>
            <a:br>
              <a:rPr lang="en-GB" sz="5000"/>
            </a:br>
            <a:r>
              <a:rPr lang="en-GB" sz="5000" b="0" i="0">
                <a:effectLst/>
                <a:latin typeface="Arial" panose="020B0604020202020204" pitchFamily="34" charset="0"/>
              </a:rPr>
              <a:t>MODIFICATION IN NANOPORE</a:t>
            </a:r>
            <a:br>
              <a:rPr lang="en-GB" sz="5000"/>
            </a:br>
            <a:r>
              <a:rPr lang="en-GB" sz="5000" b="0" i="0">
                <a:effectLst/>
                <a:latin typeface="Arial" panose="020B0604020202020204" pitchFamily="34" charset="0"/>
              </a:rPr>
              <a:t>SEQUENCING DATA USING DEEP</a:t>
            </a:r>
            <a:br>
              <a:rPr lang="en-GB" sz="5000"/>
            </a:br>
            <a:r>
              <a:rPr lang="en-GB" sz="5000" b="0" i="0">
                <a:effectLst/>
                <a:latin typeface="Arial" panose="020B0604020202020204" pitchFamily="34" charset="0"/>
              </a:rPr>
              <a:t>LEARNING</a:t>
            </a:r>
            <a:endParaRPr lang="en-GB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0DFDC-094C-BFE9-5456-00942FC84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456" y="4833784"/>
            <a:ext cx="10681842" cy="1274785"/>
          </a:xfrm>
        </p:spPr>
        <p:txBody>
          <a:bodyPr>
            <a:normAutofit/>
          </a:bodyPr>
          <a:lstStyle/>
          <a:p>
            <a:r>
              <a:rPr lang="nl-BE"/>
              <a:t>Author: Yari Van Laere</a:t>
            </a:r>
          </a:p>
          <a:p>
            <a:r>
              <a:rPr lang="nl-BE"/>
              <a:t>Promotors: Gerben Menschaert, Willem Waegeman		Tutor: Gaetan De Waele</a:t>
            </a:r>
          </a:p>
          <a:p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801FAA-5625-9BD3-4E04-02FCCAF52D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2F8EB9-629D-38AB-237D-F70DC88649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0301F3C-5D90-8C2A-33D6-8F7A29C7BD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2999C5C-C638-A267-0452-6125D25C7C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502E88-ED52-139D-9719-185A2D4DF9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8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7935-C041-5FF6-B6B0-AA73F86D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Background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B8126-3CDD-9755-B8AF-EAB42CBC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Gene regulation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/>
              <a:t>Bisulphite conversion</a:t>
            </a:r>
            <a:endParaRPr lang="en-GB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56BEC0E-58B7-0E0C-DF33-B0F9374A1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081" y="260401"/>
            <a:ext cx="5062797" cy="289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racil | Psychology Wiki | FANDOM powered by Wikia">
            <a:extLst>
              <a:ext uri="{FF2B5EF4-FFF2-40B4-BE49-F238E27FC236}">
                <a16:creationId xmlns:a16="http://schemas.microsoft.com/office/drawing/2014/main" id="{C2F3AB75-2499-3F37-811B-BAD69B80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028" y="3449319"/>
            <a:ext cx="1888163" cy="252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B978BD-B402-765B-C4E2-CB1A82113F23}"/>
              </a:ext>
            </a:extLst>
          </p:cNvPr>
          <p:cNvSpPr txBox="1"/>
          <p:nvPr/>
        </p:nvSpPr>
        <p:spPr>
          <a:xfrm>
            <a:off x="7325360" y="5819872"/>
            <a:ext cx="1793231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uracil</a:t>
            </a:r>
            <a:endParaRPr lang="en-GB" sz="25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F5149-E2A6-7AC6-FFF8-95204CCD75A6}"/>
              </a:ext>
            </a:extLst>
          </p:cNvPr>
          <p:cNvCxnSpPr/>
          <p:nvPr/>
        </p:nvCxnSpPr>
        <p:spPr>
          <a:xfrm>
            <a:off x="7707295" y="2997200"/>
            <a:ext cx="0" cy="431800"/>
          </a:xfrm>
          <a:prstGeom prst="straightConnector1">
            <a:avLst/>
          </a:prstGeom>
          <a:ln>
            <a:headEnd type="none"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08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0BE7-8EBC-1164-7052-F42378BD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Nanopore sequencing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8D4C-F59F-DD69-5697-D92A45A4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07404-B0E4-5BDB-7D11-AEA42B793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94"/>
          <a:stretch/>
        </p:blipFill>
        <p:spPr>
          <a:xfrm>
            <a:off x="2648607" y="909562"/>
            <a:ext cx="7156265" cy="53230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3747E9-4B3C-14CD-9EAC-D01A52CA0C33}"/>
              </a:ext>
            </a:extLst>
          </p:cNvPr>
          <p:cNvSpPr/>
          <p:nvPr/>
        </p:nvSpPr>
        <p:spPr>
          <a:xfrm>
            <a:off x="6096000" y="5875283"/>
            <a:ext cx="472966" cy="346841"/>
          </a:xfrm>
          <a:prstGeom prst="rect">
            <a:avLst/>
          </a:prstGeom>
          <a:solidFill>
            <a:srgbClr val="FFFEF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5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398D-92E8-3C3A-821F-A9B6F83E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Data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91863-213C-EB6E-609C-812DF5CBC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20" y="177188"/>
            <a:ext cx="7447759" cy="426720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BCB792-FB31-7EC1-BC3B-61A4806D84F6}"/>
              </a:ext>
            </a:extLst>
          </p:cNvPr>
          <p:cNvCxnSpPr>
            <a:cxnSpLocks/>
          </p:cNvCxnSpPr>
          <p:nvPr/>
        </p:nvCxnSpPr>
        <p:spPr>
          <a:xfrm>
            <a:off x="6096000" y="4719145"/>
            <a:ext cx="9438" cy="1961667"/>
          </a:xfrm>
          <a:prstGeom prst="line">
            <a:avLst/>
          </a:prstGeom>
          <a:ln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B19936-8C35-428D-4A1A-629EA9AC53E8}"/>
              </a:ext>
            </a:extLst>
          </p:cNvPr>
          <p:cNvSpPr txBox="1"/>
          <p:nvPr/>
        </p:nvSpPr>
        <p:spPr>
          <a:xfrm>
            <a:off x="3345412" y="4463337"/>
            <a:ext cx="1886607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/>
              <a:t>E. coli</a:t>
            </a:r>
            <a:endParaRPr lang="en-GB" sz="25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3782B8-D5B9-655E-27CD-AD6968B71CE9}"/>
              </a:ext>
            </a:extLst>
          </p:cNvPr>
          <p:cNvSpPr txBox="1"/>
          <p:nvPr/>
        </p:nvSpPr>
        <p:spPr>
          <a:xfrm>
            <a:off x="8272702" y="4463336"/>
            <a:ext cx="2575034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/>
              <a:t>H. sapiens</a:t>
            </a:r>
            <a:endParaRPr lang="en-GB" sz="25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90405-20E1-DB57-F14B-ABE9EC69201E}"/>
              </a:ext>
            </a:extLst>
          </p:cNvPr>
          <p:cNvSpPr txBox="1"/>
          <p:nvPr/>
        </p:nvSpPr>
        <p:spPr>
          <a:xfrm>
            <a:off x="2627586" y="5234152"/>
            <a:ext cx="3468414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nl-BE" sz="2500"/>
              <a:t>M.SssI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nl-BE" sz="2500"/>
              <a:t>Short reads</a:t>
            </a:r>
            <a:endParaRPr lang="en-GB" sz="25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A1B082-04B6-A259-FB9A-888D11A956B3}"/>
              </a:ext>
            </a:extLst>
          </p:cNvPr>
          <p:cNvSpPr txBox="1"/>
          <p:nvPr/>
        </p:nvSpPr>
        <p:spPr>
          <a:xfrm>
            <a:off x="7482293" y="5157020"/>
            <a:ext cx="2337586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nl-BE" sz="2500"/>
              <a:t>Natural 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nl-BE" sz="2500"/>
              <a:t>WGBS data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nl-BE" sz="2500"/>
              <a:t>Long reads</a:t>
            </a:r>
            <a:endParaRPr lang="en-GB" sz="2500"/>
          </a:p>
        </p:txBody>
      </p:sp>
    </p:spTree>
    <p:extLst>
      <p:ext uri="{BB962C8B-B14F-4D97-AF65-F5344CB8AC3E}">
        <p14:creationId xmlns:p14="http://schemas.microsoft.com/office/powerpoint/2010/main" val="404147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2054-F53B-A62B-51C0-184F4D91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Convolutional neural network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68FF7-DD65-844B-F298-DE190372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44" y="963760"/>
            <a:ext cx="3481136" cy="4930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26CE72-FCE6-6C2D-E4EC-23D198F66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834" y="1155200"/>
            <a:ext cx="2019475" cy="534970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E8AEF4-8F10-2227-D2A3-1C34D71D74ED}"/>
              </a:ext>
            </a:extLst>
          </p:cNvPr>
          <p:cNvCxnSpPr>
            <a:cxnSpLocks/>
          </p:cNvCxnSpPr>
          <p:nvPr/>
        </p:nvCxnSpPr>
        <p:spPr>
          <a:xfrm flipH="1" flipV="1">
            <a:off x="4225159" y="1061545"/>
            <a:ext cx="3342289" cy="1135117"/>
          </a:xfrm>
          <a:prstGeom prst="line">
            <a:avLst/>
          </a:prstGeom>
          <a:ln w="31750">
            <a:solidFill>
              <a:srgbClr val="6588BE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4FED5C-00F2-D547-03BF-7166A3228913}"/>
              </a:ext>
            </a:extLst>
          </p:cNvPr>
          <p:cNvCxnSpPr>
            <a:cxnSpLocks/>
          </p:cNvCxnSpPr>
          <p:nvPr/>
        </p:nvCxnSpPr>
        <p:spPr>
          <a:xfrm flipH="1">
            <a:off x="4225159" y="2560320"/>
            <a:ext cx="3342289" cy="3333919"/>
          </a:xfrm>
          <a:prstGeom prst="line">
            <a:avLst/>
          </a:prstGeom>
          <a:ln w="31750">
            <a:solidFill>
              <a:srgbClr val="6588BE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556DF0-640E-26E5-BD3D-2FE2F7649D97}"/>
              </a:ext>
            </a:extLst>
          </p:cNvPr>
          <p:cNvSpPr txBox="1"/>
          <p:nvPr/>
        </p:nvSpPr>
        <p:spPr>
          <a:xfrm>
            <a:off x="9563647" y="755963"/>
            <a:ext cx="2622331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000"/>
              <a:t>E. coli       H. sapiens</a:t>
            </a:r>
            <a:endParaRPr lang="en-GB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BE57D-4F72-5CBB-A466-A8A9E8ADBE38}"/>
              </a:ext>
            </a:extLst>
          </p:cNvPr>
          <p:cNvSpPr txBox="1"/>
          <p:nvPr/>
        </p:nvSpPr>
        <p:spPr>
          <a:xfrm>
            <a:off x="9501796" y="2196662"/>
            <a:ext cx="2217682" cy="40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96	16</a:t>
            </a:r>
            <a:endParaRPr lang="en-GB" sz="25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E30DF-4B9A-66A5-739C-4914324EB49F}"/>
              </a:ext>
            </a:extLst>
          </p:cNvPr>
          <p:cNvSpPr txBox="1"/>
          <p:nvPr/>
        </p:nvSpPr>
        <p:spPr>
          <a:xfrm>
            <a:off x="9486309" y="3202192"/>
            <a:ext cx="2217682" cy="40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	32</a:t>
            </a:r>
            <a:endParaRPr lang="en-GB" sz="25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906AB-79AD-709F-BD80-A43BED266C80}"/>
              </a:ext>
            </a:extLst>
          </p:cNvPr>
          <p:cNvSpPr txBox="1"/>
          <p:nvPr/>
        </p:nvSpPr>
        <p:spPr>
          <a:xfrm>
            <a:off x="9501796" y="4063163"/>
            <a:ext cx="2217682" cy="40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384	64 </a:t>
            </a:r>
            <a:endParaRPr lang="en-GB" sz="25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A80AD0-B129-97B2-8654-48020B5F879D}"/>
              </a:ext>
            </a:extLst>
          </p:cNvPr>
          <p:cNvSpPr txBox="1"/>
          <p:nvPr/>
        </p:nvSpPr>
        <p:spPr>
          <a:xfrm>
            <a:off x="9486309" y="5028556"/>
            <a:ext cx="2217682" cy="40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768	128 </a:t>
            </a:r>
            <a:endParaRPr lang="en-GB" sz="2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40553-C43C-9785-50E3-F114C3300541}"/>
              </a:ext>
            </a:extLst>
          </p:cNvPr>
          <p:cNvSpPr txBox="1"/>
          <p:nvPr/>
        </p:nvSpPr>
        <p:spPr>
          <a:xfrm>
            <a:off x="9563647" y="1396885"/>
            <a:ext cx="2490952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000"/>
              <a:t>Hidden dimension</a:t>
            </a:r>
            <a:endParaRPr lang="en-GB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229C16-3161-D580-517B-C112544F7AA2}"/>
              </a:ext>
            </a:extLst>
          </p:cNvPr>
          <p:cNvSpPr txBox="1"/>
          <p:nvPr/>
        </p:nvSpPr>
        <p:spPr>
          <a:xfrm>
            <a:off x="9563647" y="5633719"/>
            <a:ext cx="2334063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000"/>
              <a:t>Parameters</a:t>
            </a:r>
            <a:r>
              <a:rPr lang="nl-BE" sz="2500"/>
              <a:t> </a:t>
            </a:r>
            <a:endParaRPr lang="en-GB" sz="25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1AC8C-BC50-AD32-8DD5-A0CF71744B52}"/>
              </a:ext>
            </a:extLst>
          </p:cNvPr>
          <p:cNvSpPr txBox="1"/>
          <p:nvPr/>
        </p:nvSpPr>
        <p:spPr>
          <a:xfrm>
            <a:off x="9501796" y="6149370"/>
            <a:ext cx="2922643" cy="40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6 687 073	190 353 </a:t>
            </a:r>
            <a:endParaRPr lang="en-GB" sz="2500"/>
          </a:p>
        </p:txBody>
      </p:sp>
    </p:spTree>
    <p:extLst>
      <p:ext uri="{BB962C8B-B14F-4D97-AF65-F5344CB8AC3E}">
        <p14:creationId xmlns:p14="http://schemas.microsoft.com/office/powerpoint/2010/main" val="224402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411365-A438-BE42-4322-6B85E6633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368" y="626991"/>
            <a:ext cx="1821338" cy="5578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D9200D-9095-4170-8EC1-9E1F33B1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transformer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BBA348-C73A-14C8-FADF-024AA2B08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839787"/>
            <a:ext cx="3568700" cy="536552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2D61CB-1A68-14D8-2EC7-5160EFB63FD0}"/>
              </a:ext>
            </a:extLst>
          </p:cNvPr>
          <p:cNvCxnSpPr>
            <a:cxnSpLocks/>
          </p:cNvCxnSpPr>
          <p:nvPr/>
        </p:nvCxnSpPr>
        <p:spPr>
          <a:xfrm flipH="1">
            <a:off x="3584028" y="1841500"/>
            <a:ext cx="4353472" cy="4389509"/>
          </a:xfrm>
          <a:prstGeom prst="line">
            <a:avLst/>
          </a:prstGeom>
          <a:ln w="31750">
            <a:solidFill>
              <a:srgbClr val="6588BE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546F76-A41E-BED6-16CF-10C1AA94875D}"/>
              </a:ext>
            </a:extLst>
          </p:cNvPr>
          <p:cNvCxnSpPr>
            <a:cxnSpLocks/>
          </p:cNvCxnSpPr>
          <p:nvPr/>
        </p:nvCxnSpPr>
        <p:spPr>
          <a:xfrm flipH="1" flipV="1">
            <a:off x="3584028" y="839787"/>
            <a:ext cx="4353472" cy="709613"/>
          </a:xfrm>
          <a:prstGeom prst="line">
            <a:avLst/>
          </a:prstGeom>
          <a:ln w="31750">
            <a:solidFill>
              <a:srgbClr val="6588BE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19A8C8-3B7D-8ABE-94DD-012A42BDEFD8}"/>
              </a:ext>
            </a:extLst>
          </p:cNvPr>
          <p:cNvSpPr txBox="1"/>
          <p:nvPr/>
        </p:nvSpPr>
        <p:spPr>
          <a:xfrm>
            <a:off x="9792143" y="303934"/>
            <a:ext cx="2622331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000"/>
              <a:t>E. coli</a:t>
            </a:r>
            <a:endParaRPr lang="en-GB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3825EF-0EEF-EA11-99FA-43D0D600A203}"/>
              </a:ext>
            </a:extLst>
          </p:cNvPr>
          <p:cNvSpPr txBox="1"/>
          <p:nvPr/>
        </p:nvSpPr>
        <p:spPr>
          <a:xfrm>
            <a:off x="9581706" y="1500734"/>
            <a:ext cx="2217682" cy="40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96</a:t>
            </a:r>
            <a:endParaRPr lang="en-GB" sz="25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54D5D4-849D-E129-3F60-CCD4818BF89E}"/>
              </a:ext>
            </a:extLst>
          </p:cNvPr>
          <p:cNvSpPr txBox="1"/>
          <p:nvPr/>
        </p:nvSpPr>
        <p:spPr>
          <a:xfrm>
            <a:off x="9581706" y="2305387"/>
            <a:ext cx="2217682" cy="40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</a:t>
            </a:r>
            <a:endParaRPr lang="en-GB" sz="25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6591E-37A3-3421-2DAE-695D18F1E5BD}"/>
              </a:ext>
            </a:extLst>
          </p:cNvPr>
          <p:cNvSpPr txBox="1"/>
          <p:nvPr/>
        </p:nvSpPr>
        <p:spPr>
          <a:xfrm>
            <a:off x="9621837" y="3206054"/>
            <a:ext cx="2217682" cy="40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80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1800">
                <a:latin typeface="Calibri" panose="020F0502020204030204" pitchFamily="34" charset="0"/>
                <a:cs typeface="Times New Roman" panose="02020603050405020304" pitchFamily="18" charset="0"/>
              </a:rPr>
              <a:t>92</a:t>
            </a:r>
            <a:endParaRPr lang="en-GB" sz="25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FD679B-A8D3-EF9A-D289-130D40E1D51D}"/>
              </a:ext>
            </a:extLst>
          </p:cNvPr>
          <p:cNvSpPr txBox="1"/>
          <p:nvPr/>
        </p:nvSpPr>
        <p:spPr>
          <a:xfrm>
            <a:off x="9622888" y="4866454"/>
            <a:ext cx="2217682" cy="40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384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25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20C966-C29A-083A-5D31-2388FF95D182}"/>
              </a:ext>
            </a:extLst>
          </p:cNvPr>
          <p:cNvSpPr txBox="1"/>
          <p:nvPr/>
        </p:nvSpPr>
        <p:spPr>
          <a:xfrm>
            <a:off x="9622888" y="760313"/>
            <a:ext cx="2490952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000"/>
              <a:t>Hidden dimension</a:t>
            </a:r>
            <a:endParaRPr lang="en-GB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554FC1-9DFD-7A95-5B7D-C31B1D08E29E}"/>
              </a:ext>
            </a:extLst>
          </p:cNvPr>
          <p:cNvSpPr txBox="1"/>
          <p:nvPr/>
        </p:nvSpPr>
        <p:spPr>
          <a:xfrm>
            <a:off x="9563647" y="5633719"/>
            <a:ext cx="2334063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000"/>
              <a:t>Parameters</a:t>
            </a:r>
            <a:r>
              <a:rPr lang="nl-BE" sz="2500"/>
              <a:t> </a:t>
            </a:r>
            <a:endParaRPr lang="en-GB" sz="25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C067-36A9-0B03-035B-A48389A433E0}"/>
              </a:ext>
            </a:extLst>
          </p:cNvPr>
          <p:cNvSpPr txBox="1"/>
          <p:nvPr/>
        </p:nvSpPr>
        <p:spPr>
          <a:xfrm>
            <a:off x="9616090" y="4036254"/>
            <a:ext cx="2217682" cy="40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80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GB" sz="1800">
                <a:latin typeface="Calibri" panose="020F0502020204030204" pitchFamily="34" charset="0"/>
                <a:cs typeface="Times New Roman" panose="02020603050405020304" pitchFamily="18" charset="0"/>
              </a:rPr>
              <a:t>84</a:t>
            </a:r>
            <a:endParaRPr lang="en-GB" sz="25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8A312E-CAE7-E5DC-2265-43465F8D5569}"/>
              </a:ext>
            </a:extLst>
          </p:cNvPr>
          <p:cNvSpPr txBox="1"/>
          <p:nvPr/>
        </p:nvSpPr>
        <p:spPr>
          <a:xfrm>
            <a:off x="9625725" y="6231009"/>
            <a:ext cx="2217682" cy="40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4 826 785 </a:t>
            </a:r>
            <a:endParaRPr lang="en-GB" sz="2500"/>
          </a:p>
        </p:txBody>
      </p:sp>
    </p:spTree>
    <p:extLst>
      <p:ext uri="{BB962C8B-B14F-4D97-AF65-F5344CB8AC3E}">
        <p14:creationId xmlns:p14="http://schemas.microsoft.com/office/powerpoint/2010/main" val="417899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4BDD-0F1C-A566-C330-5177B1AE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Results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3315-E410-EDA5-2034-066B8441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748" indent="0">
              <a:buNone/>
            </a:pPr>
            <a:r>
              <a:rPr lang="nl-BE"/>
              <a:t>- E. coli</a:t>
            </a:r>
          </a:p>
          <a:p>
            <a:pPr marL="60748" indent="0">
              <a:buNone/>
            </a:pPr>
            <a:endParaRPr lang="nl-BE"/>
          </a:p>
          <a:p>
            <a:pPr marL="60748" indent="0">
              <a:buNone/>
            </a:pPr>
            <a:endParaRPr lang="nl-BE"/>
          </a:p>
          <a:p>
            <a:pPr marL="60748" indent="0">
              <a:buNone/>
            </a:pPr>
            <a:endParaRPr lang="nl-BE"/>
          </a:p>
          <a:p>
            <a:pPr marL="60748" indent="0">
              <a:buNone/>
            </a:pPr>
            <a:r>
              <a:rPr lang="nl-BE"/>
              <a:t>- H. sapiens</a:t>
            </a:r>
            <a:endParaRPr lang="en-GB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1CDF450-2313-3BD3-F549-204103B99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14481"/>
              </p:ext>
            </p:extLst>
          </p:nvPr>
        </p:nvGraphicFramePr>
        <p:xfrm>
          <a:off x="679450" y="1859280"/>
          <a:ext cx="102742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627">
                  <a:extLst>
                    <a:ext uri="{9D8B030D-6E8A-4147-A177-3AD203B41FA5}">
                      <a16:colId xmlns:a16="http://schemas.microsoft.com/office/drawing/2014/main" val="1924130399"/>
                    </a:ext>
                  </a:extLst>
                </a:gridCol>
                <a:gridCol w="1739140">
                  <a:extLst>
                    <a:ext uri="{9D8B030D-6E8A-4147-A177-3AD203B41FA5}">
                      <a16:colId xmlns:a16="http://schemas.microsoft.com/office/drawing/2014/main" val="2517307312"/>
                    </a:ext>
                  </a:extLst>
                </a:gridCol>
                <a:gridCol w="1712383">
                  <a:extLst>
                    <a:ext uri="{9D8B030D-6E8A-4147-A177-3AD203B41FA5}">
                      <a16:colId xmlns:a16="http://schemas.microsoft.com/office/drawing/2014/main" val="2178661060"/>
                    </a:ext>
                  </a:extLst>
                </a:gridCol>
                <a:gridCol w="1712383">
                  <a:extLst>
                    <a:ext uri="{9D8B030D-6E8A-4147-A177-3AD203B41FA5}">
                      <a16:colId xmlns:a16="http://schemas.microsoft.com/office/drawing/2014/main" val="2189367167"/>
                    </a:ext>
                  </a:extLst>
                </a:gridCol>
                <a:gridCol w="1712383">
                  <a:extLst>
                    <a:ext uri="{9D8B030D-6E8A-4147-A177-3AD203B41FA5}">
                      <a16:colId xmlns:a16="http://schemas.microsoft.com/office/drawing/2014/main" val="91502664"/>
                    </a:ext>
                  </a:extLst>
                </a:gridCol>
                <a:gridCol w="1712383">
                  <a:extLst>
                    <a:ext uri="{9D8B030D-6E8A-4147-A177-3AD203B41FA5}">
                      <a16:colId xmlns:a16="http://schemas.microsoft.com/office/drawing/2014/main" val="6479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/>
                        <a:t>model</a:t>
                      </a:r>
                      <a:endParaRPr lang="en-GB"/>
                    </a:p>
                  </a:txBody>
                  <a:tcPr>
                    <a:solidFill>
                      <a:srgbClr val="1E64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AUC ROC</a:t>
                      </a:r>
                      <a:endParaRPr lang="en-GB"/>
                    </a:p>
                  </a:txBody>
                  <a:tcPr>
                    <a:solidFill>
                      <a:srgbClr val="1E64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AUC PR</a:t>
                      </a:r>
                      <a:endParaRPr lang="en-GB"/>
                    </a:p>
                  </a:txBody>
                  <a:tcPr>
                    <a:solidFill>
                      <a:srgbClr val="1E64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Accuracy</a:t>
                      </a:r>
                      <a:endParaRPr lang="en-GB"/>
                    </a:p>
                  </a:txBody>
                  <a:tcPr>
                    <a:solidFill>
                      <a:srgbClr val="1E64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Precision</a:t>
                      </a:r>
                      <a:endParaRPr lang="en-GB"/>
                    </a:p>
                  </a:txBody>
                  <a:tcPr>
                    <a:solidFill>
                      <a:srgbClr val="1E64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Recall</a:t>
                      </a:r>
                      <a:endParaRPr lang="en-GB"/>
                    </a:p>
                  </a:txBody>
                  <a:tcPr>
                    <a:solidFill>
                      <a:srgbClr val="1E64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10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/>
                        <a:t>Convolutional</a:t>
                      </a:r>
                      <a:endParaRPr lang="en-GB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>
                          <a:effectLst/>
                          <a:latin typeface="Arial" panose="020B0604020202020204" pitchFamily="34" charset="0"/>
                        </a:rPr>
                        <a:t>0.99333</a:t>
                      </a:r>
                      <a:endParaRPr lang="en-GB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>
                          <a:effectLst/>
                          <a:latin typeface="Arial" panose="020B0604020202020204" pitchFamily="34" charset="0"/>
                        </a:rPr>
                        <a:t>0.99177</a:t>
                      </a:r>
                      <a:endParaRPr lang="en-GB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>
                          <a:effectLst/>
                          <a:latin typeface="Arial" panose="020B0604020202020204" pitchFamily="34" charset="0"/>
                        </a:rPr>
                        <a:t>0.95218</a:t>
                      </a:r>
                      <a:endParaRPr lang="en-GB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>
                          <a:effectLst/>
                          <a:latin typeface="Arial" panose="020B0604020202020204" pitchFamily="34" charset="0"/>
                        </a:rPr>
                        <a:t>0.94268</a:t>
                      </a:r>
                      <a:endParaRPr lang="en-GB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>
                          <a:effectLst/>
                          <a:latin typeface="Arial" panose="020B0604020202020204" pitchFamily="34" charset="0"/>
                        </a:rPr>
                        <a:t>0.94248</a:t>
                      </a:r>
                      <a:endParaRPr lang="en-GB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55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/>
                        <a:t>Transformer</a:t>
                      </a:r>
                      <a:endParaRPr lang="en-GB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>
                          <a:effectLst/>
                          <a:latin typeface="Arial" panose="020B0604020202020204" pitchFamily="34" charset="0"/>
                        </a:rPr>
                        <a:t>0.99882</a:t>
                      </a:r>
                      <a:endParaRPr lang="en-GB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>
                          <a:effectLst/>
                          <a:latin typeface="Arial" panose="020B0604020202020204" pitchFamily="34" charset="0"/>
                        </a:rPr>
                        <a:t>0.99838</a:t>
                      </a:r>
                      <a:endParaRPr lang="en-GB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>
                          <a:effectLst/>
                          <a:latin typeface="Arial" panose="020B0604020202020204" pitchFamily="34" charset="0"/>
                        </a:rPr>
                        <a:t>0.97994</a:t>
                      </a:r>
                      <a:endParaRPr lang="en-GB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>
                          <a:effectLst/>
                          <a:latin typeface="Arial" panose="020B0604020202020204" pitchFamily="34" charset="0"/>
                        </a:rPr>
                        <a:t>0.97541</a:t>
                      </a:r>
                      <a:endParaRPr lang="en-GB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>
                          <a:effectLst/>
                          <a:latin typeface="Arial" panose="020B0604020202020204" pitchFamily="34" charset="0"/>
                        </a:rPr>
                        <a:t>0.97645</a:t>
                      </a:r>
                      <a:endParaRPr lang="en-GB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99711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51E404-458A-6C5B-B544-8E54BAD65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7325"/>
              </p:ext>
            </p:extLst>
          </p:nvPr>
        </p:nvGraphicFramePr>
        <p:xfrm>
          <a:off x="679449" y="4356245"/>
          <a:ext cx="102742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383">
                  <a:extLst>
                    <a:ext uri="{9D8B030D-6E8A-4147-A177-3AD203B41FA5}">
                      <a16:colId xmlns:a16="http://schemas.microsoft.com/office/drawing/2014/main" val="3350554702"/>
                    </a:ext>
                  </a:extLst>
                </a:gridCol>
                <a:gridCol w="1712383">
                  <a:extLst>
                    <a:ext uri="{9D8B030D-6E8A-4147-A177-3AD203B41FA5}">
                      <a16:colId xmlns:a16="http://schemas.microsoft.com/office/drawing/2014/main" val="1360296676"/>
                    </a:ext>
                  </a:extLst>
                </a:gridCol>
                <a:gridCol w="1712383">
                  <a:extLst>
                    <a:ext uri="{9D8B030D-6E8A-4147-A177-3AD203B41FA5}">
                      <a16:colId xmlns:a16="http://schemas.microsoft.com/office/drawing/2014/main" val="73569207"/>
                    </a:ext>
                  </a:extLst>
                </a:gridCol>
                <a:gridCol w="1712383">
                  <a:extLst>
                    <a:ext uri="{9D8B030D-6E8A-4147-A177-3AD203B41FA5}">
                      <a16:colId xmlns:a16="http://schemas.microsoft.com/office/drawing/2014/main" val="2605675237"/>
                    </a:ext>
                  </a:extLst>
                </a:gridCol>
                <a:gridCol w="1712383">
                  <a:extLst>
                    <a:ext uri="{9D8B030D-6E8A-4147-A177-3AD203B41FA5}">
                      <a16:colId xmlns:a16="http://schemas.microsoft.com/office/drawing/2014/main" val="3705256187"/>
                    </a:ext>
                  </a:extLst>
                </a:gridCol>
                <a:gridCol w="1712383">
                  <a:extLst>
                    <a:ext uri="{9D8B030D-6E8A-4147-A177-3AD203B41FA5}">
                      <a16:colId xmlns:a16="http://schemas.microsoft.com/office/drawing/2014/main" val="1849417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/>
                        <a:t>model</a:t>
                      </a:r>
                      <a:endParaRPr lang="en-GB"/>
                    </a:p>
                  </a:txBody>
                  <a:tcPr>
                    <a:solidFill>
                      <a:srgbClr val="1E64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AUC ROC</a:t>
                      </a:r>
                      <a:endParaRPr lang="en-GB"/>
                    </a:p>
                  </a:txBody>
                  <a:tcPr>
                    <a:solidFill>
                      <a:srgbClr val="1E64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AUC PR</a:t>
                      </a:r>
                      <a:endParaRPr lang="en-GB"/>
                    </a:p>
                  </a:txBody>
                  <a:tcPr>
                    <a:solidFill>
                      <a:srgbClr val="1E64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Accuracy</a:t>
                      </a:r>
                      <a:endParaRPr lang="en-GB"/>
                    </a:p>
                  </a:txBody>
                  <a:tcPr>
                    <a:solidFill>
                      <a:srgbClr val="1E64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Precision</a:t>
                      </a:r>
                      <a:endParaRPr lang="en-GB"/>
                    </a:p>
                  </a:txBody>
                  <a:tcPr>
                    <a:solidFill>
                      <a:srgbClr val="1E64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Recall</a:t>
                      </a:r>
                      <a:endParaRPr lang="en-GB"/>
                    </a:p>
                  </a:txBody>
                  <a:tcPr>
                    <a:solidFill>
                      <a:srgbClr val="1E64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/>
                        <a:t>Convolutional</a:t>
                      </a:r>
                      <a:endParaRPr lang="en-GB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i="0">
                          <a:effectLst/>
                          <a:latin typeface="Arial" panose="020B0604020202020204" pitchFamily="34" charset="0"/>
                        </a:rPr>
                        <a:t>0.97890</a:t>
                      </a:r>
                      <a:endParaRPr lang="en-GB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>
                          <a:effectLst/>
                          <a:latin typeface="Arial" panose="020B0604020202020204" pitchFamily="34" charset="0"/>
                        </a:rPr>
                        <a:t>0.99757</a:t>
                      </a:r>
                      <a:endParaRPr lang="en-GB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>
                          <a:effectLst/>
                          <a:latin typeface="Arial" panose="020B0604020202020204" pitchFamily="34" charset="0"/>
                        </a:rPr>
                        <a:t>0.96420</a:t>
                      </a:r>
                      <a:endParaRPr lang="en-GB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>
                          <a:effectLst/>
                          <a:latin typeface="Arial" panose="020B0604020202020204" pitchFamily="34" charset="0"/>
                        </a:rPr>
                        <a:t>0.97442</a:t>
                      </a:r>
                      <a:endParaRPr lang="en-GB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i="0">
                          <a:effectLst/>
                          <a:latin typeface="Arial" panose="020B0604020202020204" pitchFamily="34" charset="0"/>
                        </a:rPr>
                        <a:t>0.98673</a:t>
                      </a:r>
                      <a:endParaRPr lang="en-GB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730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1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EADC-7EF8-86AA-6DD4-65B07693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clustering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4AC69-5F4A-243F-5F0A-0118238448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6C8C8B-8007-99D1-9DB8-45453D609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1" y="1004803"/>
            <a:ext cx="7833937" cy="206702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E43E6-F24C-9FFF-8AAB-FEB25F509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499" y="3250125"/>
            <a:ext cx="4615874" cy="327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4542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UGent_EN_BW">
  <a:themeElements>
    <a:clrScheme name="UGent BW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27ABAD"/>
      </a:accent1>
      <a:accent2>
        <a:srgbClr val="3DB3B5"/>
      </a:accent2>
      <a:accent3>
        <a:srgbClr val="52BCBD"/>
      </a:accent3>
      <a:accent4>
        <a:srgbClr val="68C4C6"/>
      </a:accent4>
      <a:accent5>
        <a:srgbClr val="7DCDCE"/>
      </a:accent5>
      <a:accent6>
        <a:srgbClr val="93D5D6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EN_BW.potx" id="{7D3D94DE-C0A2-4DC8-AF5F-759590993643}" vid="{7BE85386-59DE-4F6B-8B6A-39593429BC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PowerPoint_UGent_EN_BW</Template>
  <TotalTime>2332</TotalTime>
  <Words>229</Words>
  <Application>Microsoft Office PowerPoint</Application>
  <PresentationFormat>Widescreen</PresentationFormat>
  <Paragraphs>111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PowerPoint_UGent_EN_BW</vt:lpstr>
      <vt:lpstr>PowerPoint Presentation</vt:lpstr>
      <vt:lpstr>DETECTION OF 5MC MODIFICATION IN NANOPORE SEQUENCING DATA USING DEEP LEARNING</vt:lpstr>
      <vt:lpstr>Background</vt:lpstr>
      <vt:lpstr>Nanopore sequencing</vt:lpstr>
      <vt:lpstr>Data</vt:lpstr>
      <vt:lpstr>Convolutional neural network</vt:lpstr>
      <vt:lpstr>transformer</vt:lpstr>
      <vt:lpstr>Results</vt:lpstr>
      <vt:lpstr>clustering</vt:lpstr>
      <vt:lpstr>annotation</vt:lpstr>
      <vt:lpstr>conclusion</vt:lpstr>
      <vt:lpstr>yari.vanlaere@ugent.be</vt:lpstr>
      <vt:lpstr>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Yari Van Laere</dc:creator>
  <cp:lastModifiedBy>Yari Van Laere</cp:lastModifiedBy>
  <cp:revision>30</cp:revision>
  <dcterms:created xsi:type="dcterms:W3CDTF">2022-06-24T07:55:17Z</dcterms:created>
  <dcterms:modified xsi:type="dcterms:W3CDTF">2022-06-30T06:29:40Z</dcterms:modified>
</cp:coreProperties>
</file>