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D4F3D-01B4-445D-8708-1388F280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EF0954-E94C-400E-969A-9301C19E1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C5698A-038C-408A-89D1-C045FFC6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8A1F2-7BD8-47B7-98B2-9A0A3AB4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06D8A-725D-49A1-98D3-01B8351C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5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A35BE-5ACB-4D35-A935-83167323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3EDCFB-F8D8-498A-8083-3F436E59E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C66C03-3FA7-4096-842D-9E059E8F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CD796F-0E35-40AD-BB9E-23DA5E29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7DBFA-B1AD-4185-9AA7-EA33F3BD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68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4A5706-86CC-4A43-9A19-E319A47AF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40F75D-4743-4EE6-853D-1DA2FC4FA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71A26-2DE2-4F54-9545-A8A72966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9AD69-284B-464B-BD12-41C2DA54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220374-8E03-420E-9226-208B7BB1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4E3AD-8291-4EEB-8D7C-EEF202FC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6F184-A179-40D2-81A9-4B0D1F80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B6BD08-19C7-45C2-AC35-654640AA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FA6D77-C81F-48A3-8591-37BB1152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DA8D21-61E6-40C8-A852-4752FA72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7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B35A3-89D3-42E4-A864-D1E4CDE6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74468F-CF6C-46D2-BAB2-04EE521D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F8BB39-7174-4AB7-BD64-B1419142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FFCD42-AA6B-4B63-B177-C37E645F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B77580-6836-4EA1-B2E6-08583C61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1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AC885-BBED-4957-9461-32C4446C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EC16AE-7781-48C8-AC4F-B628750A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F4E60B-C85D-4E59-BC2D-6D3B3A449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B8EBA-E3DB-43E6-9181-C4B57AE3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57CCBD-F018-4568-9918-1054B7CE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830BFB-45EB-441C-A237-F5B32465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0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88D6F-A880-43E7-AC46-C8609E17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A910E0-4159-42A1-B507-3193994A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10BD22-8263-4F4B-922F-87202640B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151EFD-86CD-4519-BAE6-4B3F0BA51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F3FC18-F5F4-40B0-96CD-9FDA189A3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0421C3-0AD1-4D88-BA59-C9911D5D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E3A0F9-7086-4416-AA8E-3E0055F2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04A65A-D9E1-40CD-83AB-4ED750FC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92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72CFE-E5BD-4451-997A-DD8834DC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F23417-1D06-49F9-B1F0-F3923707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0445FB-8213-4113-AFAA-C07052E5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8D1E0D-5A74-40AE-B6C7-8EE10B9C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4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24EC21-465D-4AF1-A66D-EAF91678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1BFEA0-3ED1-4E47-9B77-5623C31D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030E13-2836-4026-9149-8BFC645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68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B678E-A8C2-4831-BAFD-0CD70BFD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EDAEA-3227-45C5-BBC4-80CF8120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2D1166-00B9-4B5D-B62E-330314B3A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2C1507-3FF1-4360-ABBE-B242BBDB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073A19-1970-42B5-B9EF-DD2DD3A2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5DA940-79AC-443C-87AD-796158AA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49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55289-B65A-4392-8600-EEA0223E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3A25E5-CDE6-40EB-92A2-C7D69297E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A90AAE-1220-495C-BFEF-7D0F82C0A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30DAE1-2A14-45D8-AFB8-02826B25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1ECCC3-E1E8-48D3-B6E2-6A3E43F0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5E6E79-D276-4F43-AAF3-4A06DB6C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42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1D6FCB-BE37-4EB5-9FC0-BE517607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7E246C-BBBD-463A-BDD6-632F9E0C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796EF2-68F6-47FC-9E95-F0727157B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7CF9-49F8-4D38-9C44-E90E4525F24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1505B1-5B4C-4DC6-B01D-26051EE64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101F5-8866-46F5-9734-3FA57A652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C0492-6AB6-49A2-BB9D-236E355D9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47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ltibugs.org/examples/latest/Pumps.html" TargetMode="External"/><Relationship Id="rId2" Type="http://schemas.openxmlformats.org/officeDocument/2006/relationships/hyperlink" Target="https://areding.github.io/6420-pymc/unit5/Unit5-PumpsMCMC.html?highlight=pm%20be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fonnesbeck/hierarchical_models_sports_analytics/blob/main/Hierarchical_Models_Sports_Analytics.ipynb" TargetMode="External"/><Relationship Id="rId4" Type="http://schemas.openxmlformats.org/officeDocument/2006/relationships/hyperlink" Target="https://cluhmann.github.io/inferencedata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76A3F-3420-424F-A791-48E94451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324" y="2951163"/>
            <a:ext cx="13054012" cy="2387600"/>
          </a:xfrm>
        </p:spPr>
        <p:txBody>
          <a:bodyPr>
            <a:noAutofit/>
          </a:bodyPr>
          <a:lstStyle/>
          <a:p>
            <a:r>
              <a:rPr lang="en-US" altLang="zh-TW" sz="4400" dirty="0"/>
              <a:t>(1.)Difference between </a:t>
            </a:r>
            <a:r>
              <a:rPr lang="en-US" altLang="zh-TW" sz="4400" dirty="0">
                <a:highlight>
                  <a:srgbClr val="C0C0C0"/>
                </a:highlight>
              </a:rPr>
              <a:t>shape</a:t>
            </a:r>
            <a:r>
              <a:rPr lang="en-US" altLang="zh-TW" sz="4400" dirty="0"/>
              <a:t> argument &amp;</a:t>
            </a:r>
            <a:r>
              <a:rPr lang="zh-TW" altLang="en-US" sz="4400" dirty="0"/>
              <a:t> </a:t>
            </a:r>
            <a:r>
              <a:rPr lang="en-US" altLang="zh-TW" sz="4400" dirty="0">
                <a:highlight>
                  <a:srgbClr val="C0C0C0"/>
                </a:highlight>
              </a:rPr>
              <a:t>[</a:t>
            </a:r>
            <a:r>
              <a:rPr lang="en-US" altLang="zh-TW" sz="4400" dirty="0" err="1">
                <a:highlight>
                  <a:srgbClr val="C0C0C0"/>
                </a:highlight>
              </a:rPr>
              <a:t>group_idx</a:t>
            </a:r>
            <a:r>
              <a:rPr lang="en-US" altLang="zh-TW" sz="4400" dirty="0">
                <a:highlight>
                  <a:srgbClr val="C0C0C0"/>
                </a:highlight>
              </a:rPr>
              <a:t>]</a:t>
            </a:r>
            <a:br>
              <a:rPr lang="en-US" altLang="zh-TW" sz="4400" dirty="0">
                <a:highlight>
                  <a:srgbClr val="C0C0C0"/>
                </a:highlight>
              </a:rPr>
            </a:br>
            <a:r>
              <a:rPr lang="en-US" altLang="zh-TW" sz="4400" dirty="0"/>
              <a:t> And </a:t>
            </a:r>
            <a:br>
              <a:rPr lang="en-US" altLang="zh-TW" sz="4400" dirty="0"/>
            </a:br>
            <a:r>
              <a:rPr lang="en-US" altLang="zh-TW" sz="4400" dirty="0"/>
              <a:t>(2.)The difference between whether there's </a:t>
            </a:r>
            <a:r>
              <a:rPr lang="en-US" altLang="zh-TW" sz="4400" dirty="0" err="1">
                <a:highlight>
                  <a:srgbClr val="C0C0C0"/>
                </a:highlight>
              </a:rPr>
              <a:t>pm.Deterministic</a:t>
            </a:r>
            <a:r>
              <a:rPr lang="en-US" altLang="zh-TW" sz="4400" dirty="0">
                <a:highlight>
                  <a:srgbClr val="C0C0C0"/>
                </a:highlight>
              </a:rPr>
              <a:t>() </a:t>
            </a:r>
            <a:r>
              <a:rPr lang="en-US" altLang="zh-TW" sz="4400" dirty="0"/>
              <a:t>or not.</a:t>
            </a:r>
            <a:endParaRPr lang="zh-TW" altLang="en-US" sz="4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ED5DAF-D2F0-4A72-B3DE-B047EA091BC2}"/>
              </a:ext>
            </a:extLst>
          </p:cNvPr>
          <p:cNvSpPr txBox="1"/>
          <p:nvPr/>
        </p:nvSpPr>
        <p:spPr>
          <a:xfrm>
            <a:off x="121444" y="101084"/>
            <a:ext cx="6529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13. Pumps* — ISYE 6420 - BUGS to </a:t>
            </a:r>
            <a:r>
              <a:rPr lang="en-US" altLang="zh-TW" dirty="0" err="1">
                <a:hlinkClick r:id="rId2"/>
              </a:rPr>
              <a:t>PyMC</a:t>
            </a:r>
            <a:r>
              <a:rPr lang="en-US" altLang="zh-TW" dirty="0">
                <a:hlinkClick r:id="rId2"/>
              </a:rPr>
              <a:t> (areding.github.io)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2BACF76-113A-4BD0-8A93-62862C2519D2}"/>
              </a:ext>
            </a:extLst>
          </p:cNvPr>
          <p:cNvSpPr txBox="1"/>
          <p:nvPr/>
        </p:nvSpPr>
        <p:spPr>
          <a:xfrm>
            <a:off x="121444" y="470416"/>
            <a:ext cx="6529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https://areding.github.io/6420-pymc/unit5/Unit5-PumpsMCMC.html?highlight=pm%20beta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839D66-AE05-4869-AE26-7B4B6595F7A5}"/>
              </a:ext>
            </a:extLst>
          </p:cNvPr>
          <p:cNvSpPr txBox="1"/>
          <p:nvPr/>
        </p:nvSpPr>
        <p:spPr>
          <a:xfrm>
            <a:off x="121444" y="1180952"/>
            <a:ext cx="6529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Pumps (multibugs.org)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83CD07-4F9D-4770-8D5F-138718571E2F}"/>
              </a:ext>
            </a:extLst>
          </p:cNvPr>
          <p:cNvSpPr txBox="1"/>
          <p:nvPr/>
        </p:nvSpPr>
        <p:spPr>
          <a:xfrm>
            <a:off x="121444" y="1550284"/>
            <a:ext cx="6529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https://www.multibugs.org/examples/latest/Pumps.html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1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18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32230BE-BB33-4D7B-87C3-290AE1ECF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84" b="6329"/>
          <a:stretch/>
        </p:blipFill>
        <p:spPr>
          <a:xfrm>
            <a:off x="1" y="439945"/>
            <a:ext cx="3676650" cy="236993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07E990-299C-472C-A721-F938D2D4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9" y="3044104"/>
            <a:ext cx="2194202" cy="35454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F2B498-F1CC-4DA2-AA0E-5CDAD1BBA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885" y="447571"/>
            <a:ext cx="4732430" cy="23624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5235CF-0E1B-4D5A-89D9-B725A60F090F}"/>
              </a:ext>
            </a:extLst>
          </p:cNvPr>
          <p:cNvSpPr/>
          <p:nvPr/>
        </p:nvSpPr>
        <p:spPr>
          <a:xfrm>
            <a:off x="2912866" y="1390650"/>
            <a:ext cx="666750" cy="200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B24B18-7296-4722-AA4B-FF286D484C08}"/>
              </a:ext>
            </a:extLst>
          </p:cNvPr>
          <p:cNvSpPr/>
          <p:nvPr/>
        </p:nvSpPr>
        <p:spPr>
          <a:xfrm>
            <a:off x="1302917" y="2667100"/>
            <a:ext cx="1373607" cy="1427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293B0-6D73-49F3-812B-41B60E805A93}"/>
              </a:ext>
            </a:extLst>
          </p:cNvPr>
          <p:cNvSpPr/>
          <p:nvPr/>
        </p:nvSpPr>
        <p:spPr>
          <a:xfrm>
            <a:off x="4913078" y="2667200"/>
            <a:ext cx="1373607" cy="1427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6292E2-C09F-44D3-96EA-6F728C73AD61}"/>
              </a:ext>
            </a:extLst>
          </p:cNvPr>
          <p:cNvSpPr/>
          <p:nvPr/>
        </p:nvSpPr>
        <p:spPr>
          <a:xfrm>
            <a:off x="6680751" y="1414462"/>
            <a:ext cx="666750" cy="200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8BB22E4-3AEB-4D06-8FA1-5643B37C6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609" y="3044103"/>
            <a:ext cx="2183157" cy="354540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7844BD8-0596-4486-8108-7A3023C807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201"/>
          <a:stretch/>
        </p:blipFill>
        <p:spPr>
          <a:xfrm>
            <a:off x="8633666" y="447571"/>
            <a:ext cx="3396410" cy="23699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EB445C7-019B-426C-A516-DCF5591BEA4B}"/>
              </a:ext>
            </a:extLst>
          </p:cNvPr>
          <p:cNvSpPr/>
          <p:nvPr/>
        </p:nvSpPr>
        <p:spPr>
          <a:xfrm>
            <a:off x="38100" y="2085975"/>
            <a:ext cx="7614201" cy="2000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16FE94-E6DD-4D7D-925E-28888DB8776F}"/>
              </a:ext>
            </a:extLst>
          </p:cNvPr>
          <p:cNvSpPr/>
          <p:nvPr/>
        </p:nvSpPr>
        <p:spPr>
          <a:xfrm>
            <a:off x="8743663" y="2085975"/>
            <a:ext cx="2648238" cy="20002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793D4B0-30B3-4137-A987-ECCF8E4D8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1175" y="3380731"/>
            <a:ext cx="2432651" cy="302969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65BC97C-5CFF-4D14-91BC-CA0C0E9DCF63}"/>
              </a:ext>
            </a:extLst>
          </p:cNvPr>
          <p:cNvSpPr/>
          <p:nvPr/>
        </p:nvSpPr>
        <p:spPr>
          <a:xfrm>
            <a:off x="931378" y="4795567"/>
            <a:ext cx="6307622" cy="76703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9B5B94-C186-4ACC-9A56-C97BDD051C51}"/>
              </a:ext>
            </a:extLst>
          </p:cNvPr>
          <p:cNvSpPr/>
          <p:nvPr/>
        </p:nvSpPr>
        <p:spPr>
          <a:xfrm>
            <a:off x="11079806" y="1478755"/>
            <a:ext cx="666750" cy="200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3B4AB0-0714-4CB9-9709-EFA36C488467}"/>
              </a:ext>
            </a:extLst>
          </p:cNvPr>
          <p:cNvSpPr/>
          <p:nvPr/>
        </p:nvSpPr>
        <p:spPr>
          <a:xfrm>
            <a:off x="10746431" y="6183019"/>
            <a:ext cx="666750" cy="200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0B6485-62CE-4C97-9EEF-986D77A212F8}"/>
              </a:ext>
            </a:extLst>
          </p:cNvPr>
          <p:cNvSpPr/>
          <p:nvPr/>
        </p:nvSpPr>
        <p:spPr>
          <a:xfrm>
            <a:off x="6014001" y="6383044"/>
            <a:ext cx="666750" cy="200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15747F-0BB5-45DD-82E5-CE630C20CA24}"/>
              </a:ext>
            </a:extLst>
          </p:cNvPr>
          <p:cNvSpPr/>
          <p:nvPr/>
        </p:nvSpPr>
        <p:spPr>
          <a:xfrm>
            <a:off x="2487245" y="6395536"/>
            <a:ext cx="666750" cy="200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54BD8C9-2105-4437-9462-CF0932790F24}"/>
              </a:ext>
            </a:extLst>
          </p:cNvPr>
          <p:cNvSpPr txBox="1"/>
          <p:nvPr/>
        </p:nvSpPr>
        <p:spPr>
          <a:xfrm>
            <a:off x="1302917" y="35078"/>
            <a:ext cx="1390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>
                <a:highlight>
                  <a:srgbClr val="C0C0C0"/>
                </a:highlight>
              </a:rPr>
              <a:t>[group_idx]</a:t>
            </a:r>
            <a:br>
              <a:rPr lang="en-US" altLang="zh-TW" sz="1800">
                <a:highlight>
                  <a:srgbClr val="C0C0C0"/>
                </a:highlight>
              </a:rPr>
            </a:b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8E46601-CB25-4F61-9C7E-5B0F97550C05}"/>
              </a:ext>
            </a:extLst>
          </p:cNvPr>
          <p:cNvSpPr txBox="1"/>
          <p:nvPr/>
        </p:nvSpPr>
        <p:spPr>
          <a:xfrm>
            <a:off x="5848350" y="41581"/>
            <a:ext cx="1390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highlight>
                  <a:srgbClr val="C0C0C0"/>
                </a:highlight>
              </a:rPr>
              <a:t>x</a:t>
            </a:r>
            <a:br>
              <a:rPr lang="en-US" altLang="zh-TW" sz="1800" dirty="0">
                <a:highlight>
                  <a:srgbClr val="C0C0C0"/>
                </a:highlight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37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E72D9A-89CE-45F8-8821-BDADCC95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7" y="1274252"/>
            <a:ext cx="3711262" cy="4442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55328E-5654-482A-B9F1-651729D6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242" y="1205666"/>
            <a:ext cx="3703641" cy="45114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75FAE4-BC34-4054-B4F0-A6D036FCB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92"/>
          <a:stretch/>
        </p:blipFill>
        <p:spPr>
          <a:xfrm>
            <a:off x="8457876" y="1746857"/>
            <a:ext cx="3734124" cy="397024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7EBD3D-2ADD-475E-8F94-C53EA00BC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2163"/>
          <a:stretch/>
        </p:blipFill>
        <p:spPr>
          <a:xfrm>
            <a:off x="8372151" y="1205666"/>
            <a:ext cx="3734124" cy="398365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FF15777-114E-44CD-A7C4-F2EF325E2E1D}"/>
              </a:ext>
            </a:extLst>
          </p:cNvPr>
          <p:cNvCxnSpPr>
            <a:cxnSpLocks/>
          </p:cNvCxnSpPr>
          <p:nvPr/>
        </p:nvCxnSpPr>
        <p:spPr>
          <a:xfrm>
            <a:off x="468307" y="2647950"/>
            <a:ext cx="11180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228B608-90C9-43B0-AB4D-2A5AB4E946FB}"/>
              </a:ext>
            </a:extLst>
          </p:cNvPr>
          <p:cNvCxnSpPr>
            <a:cxnSpLocks/>
          </p:cNvCxnSpPr>
          <p:nvPr/>
        </p:nvCxnSpPr>
        <p:spPr>
          <a:xfrm>
            <a:off x="874232" y="5766819"/>
            <a:ext cx="11401587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CCC2800-CBA0-426C-9DD3-E4BF0DC33A3F}"/>
              </a:ext>
            </a:extLst>
          </p:cNvPr>
          <p:cNvSpPr txBox="1"/>
          <p:nvPr/>
        </p:nvSpPr>
        <p:spPr>
          <a:xfrm>
            <a:off x="7789656" y="19924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0B36010-41C8-4865-81AC-FB6756A0D3B2}"/>
              </a:ext>
            </a:extLst>
          </p:cNvPr>
          <p:cNvSpPr txBox="1"/>
          <p:nvPr/>
        </p:nvSpPr>
        <p:spPr>
          <a:xfrm>
            <a:off x="3317410" y="218071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Slightly different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F8A1608-07BF-4EE5-93CA-CF326E4CCB9D}"/>
              </a:ext>
            </a:extLst>
          </p:cNvPr>
          <p:cNvCxnSpPr/>
          <p:nvPr/>
        </p:nvCxnSpPr>
        <p:spPr>
          <a:xfrm flipH="1">
            <a:off x="2057400" y="587403"/>
            <a:ext cx="1562100" cy="41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247A93F-628B-4AA5-8913-9843523B666E}"/>
              </a:ext>
            </a:extLst>
          </p:cNvPr>
          <p:cNvCxnSpPr>
            <a:cxnSpLocks/>
          </p:cNvCxnSpPr>
          <p:nvPr/>
        </p:nvCxnSpPr>
        <p:spPr>
          <a:xfrm>
            <a:off x="4520242" y="599025"/>
            <a:ext cx="1538368" cy="46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883CD13-8FEE-4FFB-A7AE-999FA2D957F8}"/>
              </a:ext>
            </a:extLst>
          </p:cNvPr>
          <p:cNvCxnSpPr>
            <a:cxnSpLocks/>
          </p:cNvCxnSpPr>
          <p:nvPr/>
        </p:nvCxnSpPr>
        <p:spPr>
          <a:xfrm>
            <a:off x="8223882" y="536544"/>
            <a:ext cx="666466" cy="52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8FC6D41-7ED7-4B99-8483-119324899D0E}"/>
              </a:ext>
            </a:extLst>
          </p:cNvPr>
          <p:cNvCxnSpPr>
            <a:cxnSpLocks/>
          </p:cNvCxnSpPr>
          <p:nvPr/>
        </p:nvCxnSpPr>
        <p:spPr>
          <a:xfrm flipH="1">
            <a:off x="7269537" y="568576"/>
            <a:ext cx="737232" cy="5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6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435DBD-81E9-4FAB-ACB9-225BC7CC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405796"/>
            <a:ext cx="797242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0784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1. 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ea typeface="system-ui"/>
              </a:rPr>
              <a:t>[有防呆]</a:t>
            </a:r>
            <a:r>
              <a:rPr lang="en-US" altLang="zh-TW" sz="1200" dirty="0">
                <a:highlight>
                  <a:srgbClr val="C0C0C0"/>
                </a:highlight>
              </a:rPr>
              <a:t> (shape</a:t>
            </a:r>
            <a:r>
              <a:rPr lang="en-US" altLang="zh-TW" sz="1200" dirty="0"/>
              <a:t> argument &amp;</a:t>
            </a:r>
            <a:r>
              <a:rPr lang="zh-TW" altLang="en-US" sz="1200" dirty="0"/>
              <a:t> </a:t>
            </a:r>
            <a:r>
              <a:rPr lang="en-US" altLang="zh-TW" sz="1200" dirty="0">
                <a:highlight>
                  <a:srgbClr val="C0C0C0"/>
                </a:highlight>
              </a:rPr>
              <a:t>[</a:t>
            </a:r>
            <a:r>
              <a:rPr lang="en-US" altLang="zh-TW" sz="1200" dirty="0" err="1">
                <a:highlight>
                  <a:srgbClr val="C0C0C0"/>
                </a:highlight>
              </a:rPr>
              <a:t>group_idx</a:t>
            </a:r>
            <a:r>
              <a:rPr lang="en-US" altLang="zh-TW" sz="1200" dirty="0">
                <a:highlight>
                  <a:srgbClr val="C0C0C0"/>
                </a:highlight>
              </a:rPr>
              <a:t>]</a:t>
            </a:r>
            <a:r>
              <a:rPr lang="en-US" altLang="zh-TW" sz="12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Test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et prior's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shape=5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 &lt; likelihood data(number of sample=10) and didn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’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t given group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_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index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(mu=lambda_poi[group_idx])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Output: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ystem-ui"/>
              </a:rPr>
              <a:t> ValueError: Incompatible Elemwise input shapes [(5,), (10,)]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29DACB-D383-40C3-A233-BDC2ACE37580}"/>
              </a:ext>
            </a:extLst>
          </p:cNvPr>
          <p:cNvSpPr txBox="1"/>
          <p:nvPr/>
        </p:nvSpPr>
        <p:spPr>
          <a:xfrm>
            <a:off x="0" y="66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補充</a:t>
            </a:r>
          </a:p>
        </p:txBody>
      </p:sp>
    </p:spTree>
    <p:extLst>
      <p:ext uri="{BB962C8B-B14F-4D97-AF65-F5344CB8AC3E}">
        <p14:creationId xmlns:p14="http://schemas.microsoft.com/office/powerpoint/2010/main" val="416111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F22FD-2F17-43D7-A3B3-C75CC983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63525"/>
            <a:ext cx="10515600" cy="1009650"/>
          </a:xfrm>
        </p:spPr>
        <p:txBody>
          <a:bodyPr/>
          <a:lstStyle/>
          <a:p>
            <a:r>
              <a:rPr lang="en-US" altLang="zh-TW" dirty="0"/>
              <a:t>Beta-Binomial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B0E390-1EC9-4763-9E9D-ECB0C56A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" y="1273175"/>
            <a:ext cx="7399259" cy="7788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FE809E-CF7C-4CB4-BE25-A01E246B9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633" y="132214"/>
            <a:ext cx="2525792" cy="228192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101EA47-5502-46B0-BB54-4CF03C50A1BD}"/>
              </a:ext>
            </a:extLst>
          </p:cNvPr>
          <p:cNvSpPr txBox="1"/>
          <p:nvPr/>
        </p:nvSpPr>
        <p:spPr>
          <a:xfrm>
            <a:off x="869156" y="3429000"/>
            <a:ext cx="6157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Coordinates in </a:t>
            </a:r>
            <a:r>
              <a:rPr lang="en-US" altLang="zh-TW" dirty="0" err="1">
                <a:hlinkClick r:id="rId4"/>
              </a:rPr>
              <a:t>PyMC</a:t>
            </a:r>
            <a:r>
              <a:rPr lang="en-US" altLang="zh-TW" dirty="0">
                <a:hlinkClick r:id="rId4"/>
              </a:rPr>
              <a:t> &amp; </a:t>
            </a:r>
            <a:r>
              <a:rPr lang="en-US" altLang="zh-TW" dirty="0" err="1">
                <a:hlinkClick r:id="rId4"/>
              </a:rPr>
              <a:t>InferenceData</a:t>
            </a:r>
            <a:r>
              <a:rPr lang="en-US" altLang="zh-TW" dirty="0">
                <a:hlinkClick r:id="rId4"/>
              </a:rPr>
              <a:t> Objects – Christian </a:t>
            </a:r>
            <a:r>
              <a:rPr lang="en-US" altLang="zh-TW" dirty="0" err="1">
                <a:hlinkClick r:id="rId4"/>
              </a:rPr>
              <a:t>Luhmann</a:t>
            </a:r>
            <a:r>
              <a:rPr lang="en-US" altLang="zh-TW" dirty="0">
                <a:hlinkClick r:id="rId4"/>
              </a:rPr>
              <a:t> – Python, math, etc. (cluhmann.github.io)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9193B7-C910-41A6-BE8D-5DB20E8A7E33}"/>
              </a:ext>
            </a:extLst>
          </p:cNvPr>
          <p:cNvSpPr txBox="1"/>
          <p:nvPr/>
        </p:nvSpPr>
        <p:spPr>
          <a:xfrm>
            <a:off x="869156" y="4075331"/>
            <a:ext cx="6157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https://cluhmann.github.io/inferencedata/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8019235-7749-411F-884B-223F9260A1DB}"/>
              </a:ext>
            </a:extLst>
          </p:cNvPr>
          <p:cNvSpPr txBox="1"/>
          <p:nvPr/>
        </p:nvSpPr>
        <p:spPr>
          <a:xfrm>
            <a:off x="869156" y="5584825"/>
            <a:ext cx="6157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https://github.com/fonnesbeck/hierarchical_models_sports_analytics/blob/main/Hierarchical_Models_Sports_Analytics.ipynb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E0E995-F773-4891-9262-03280F31ED6B}"/>
              </a:ext>
            </a:extLst>
          </p:cNvPr>
          <p:cNvSpPr txBox="1"/>
          <p:nvPr/>
        </p:nvSpPr>
        <p:spPr>
          <a:xfrm>
            <a:off x="869156" y="4629329"/>
            <a:ext cx="6157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hlinkClick r:id="rId5"/>
              </a:rPr>
              <a:t>hierarchical_models_sports_analytics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Hierarchical_Models_Sports_Analytics.ipynb</a:t>
            </a:r>
            <a:r>
              <a:rPr lang="en-US" altLang="zh-TW" dirty="0">
                <a:hlinkClick r:id="rId5"/>
              </a:rPr>
              <a:t> at main · </a:t>
            </a:r>
            <a:r>
              <a:rPr lang="en-US" altLang="zh-TW" dirty="0" err="1">
                <a:hlinkClick r:id="rId5"/>
              </a:rPr>
              <a:t>fonnesbeck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hierarchical_models_sports_analytics</a:t>
            </a:r>
            <a:r>
              <a:rPr lang="en-US" altLang="zh-TW" dirty="0">
                <a:hlinkClick r:id="rId5"/>
              </a:rPr>
              <a:t> 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60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013157-CB98-488D-A254-8D6F5D9D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" y="211332"/>
            <a:ext cx="6104149" cy="28348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976385-ED52-4DB1-8B38-84C5888C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0" y="3247854"/>
            <a:ext cx="3010161" cy="11278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3B2717-6E14-49E5-A2C3-E77452CFC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994" y="2356269"/>
            <a:ext cx="1099269" cy="20194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902A5D-AA9C-406C-A6B1-BCBA7D0A7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32" y="4577348"/>
            <a:ext cx="451143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5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54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4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0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268</Words>
  <Application>Microsoft Office PowerPoint</Application>
  <PresentationFormat>寬螢幕</PresentationFormat>
  <Paragraphs>22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Calibri</vt:lpstr>
      <vt:lpstr>Calibri Light</vt:lpstr>
      <vt:lpstr>Office 佈景主題</vt:lpstr>
      <vt:lpstr>(1.)Difference between shape argument &amp; [group_idx]  And  (2.)The difference between whether there's pm.Deterministic() or not.</vt:lpstr>
      <vt:lpstr>PowerPoint 簡報</vt:lpstr>
      <vt:lpstr>PowerPoint 簡報</vt:lpstr>
      <vt:lpstr>PowerPoint 簡報</vt:lpstr>
      <vt:lpstr>Beta-Binomial model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宜芸 李</dc:creator>
  <cp:lastModifiedBy>宜芸 李</cp:lastModifiedBy>
  <cp:revision>8</cp:revision>
  <dcterms:created xsi:type="dcterms:W3CDTF">2024-08-26T15:40:14Z</dcterms:created>
  <dcterms:modified xsi:type="dcterms:W3CDTF">2024-08-26T20:05:53Z</dcterms:modified>
</cp:coreProperties>
</file>