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1" r:id="rId7"/>
    <p:sldId id="266" r:id="rId8"/>
    <p:sldId id="262" r:id="rId9"/>
    <p:sldId id="264" r:id="rId10"/>
    <p:sldId id="267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1"/>
    <p:restoredTop sz="88647"/>
  </p:normalViewPr>
  <p:slideViewPr>
    <p:cSldViewPr snapToGrid="0">
      <p:cViewPr varScale="1">
        <p:scale>
          <a:sx n="124" d="100"/>
          <a:sy n="124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E586B-1523-804C-AA26-766A39D2704C}" type="datetimeFigureOut">
              <a:rPr lang="de-CH" smtClean="0"/>
              <a:t>06.02.25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727C5-5920-C847-A97F-C31A3A62D12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065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727C5-5920-C847-A97F-C31A3A62D12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694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727C5-5920-C847-A97F-C31A3A62D12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669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727C5-5920-C847-A97F-C31A3A62D120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78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6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7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6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06.02.2025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eai</a:t>
            </a:r>
            <a:r>
              <a:rPr lang="en-US" dirty="0"/>
              <a:t> – Yvo Keller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06.02.2025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eai</a:t>
            </a:r>
            <a:r>
              <a:rPr lang="en-US" dirty="0"/>
              <a:t> – Yvo Keller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3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Neon 3D circle art">
            <a:extLst>
              <a:ext uri="{FF2B5EF4-FFF2-40B4-BE49-F238E27FC236}">
                <a16:creationId xmlns:a16="http://schemas.microsoft.com/office/drawing/2014/main" id="{4B1C436F-FD1E-BE26-84DE-A149C257E6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32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144B498-CCDC-D4DC-B7BB-68A8A7A83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CBBCA-C421-1E7F-C882-261FEEECB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348760" cy="3200400"/>
          </a:xfrm>
        </p:spPr>
        <p:txBody>
          <a:bodyPr anchor="b">
            <a:normAutofit/>
          </a:bodyPr>
          <a:lstStyle/>
          <a:p>
            <a:r>
              <a:rPr lang="de-CH" sz="4800" dirty="0"/>
              <a:t>X </a:t>
            </a:r>
            <a:r>
              <a:rPr lang="de-CH" sz="4800" b="1" dirty="0"/>
              <a:t>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FCE12-1166-0D1B-DF0D-0B5EB9DA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de-CH" sz="2000" dirty="0"/>
              <a:t>YVO KELLER | HS 2024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028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CFA9-66F9-F551-4262-DDA37E7C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Solving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Riddle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27911-AEB9-C818-B30F-CA04BFF12F35}"/>
              </a:ext>
            </a:extLst>
          </p:cNvPr>
          <p:cNvSpPr txBox="1"/>
          <p:nvPr/>
        </p:nvSpPr>
        <p:spPr>
          <a:xfrm>
            <a:off x="879886" y="2130215"/>
            <a:ext cx="10403810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Pixel Values of First Image</a:t>
            </a:r>
            <a:br>
              <a:rPr lang="en-CH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H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1050" b="0" i="0" dirty="0">
                <a:effectLst/>
                <a:latin typeface="Menlo" panose="020B0609030804020204" pitchFamily="49" charset="0"/>
              </a:rPr>
              <a:t>1 [[</a:t>
            </a:r>
            <a:r>
              <a:rPr lang="en-CH" sz="1050" b="1" i="0" dirty="0">
                <a:effectLst/>
                <a:latin typeface="Menlo" panose="020B0609030804020204" pitchFamily="49" charset="0"/>
              </a:rPr>
              <a:t>-0.16964827</a:t>
            </a:r>
            <a:r>
              <a:rPr lang="en-CH" sz="1050" b="0" i="0" dirty="0">
                <a:effectLst/>
                <a:latin typeface="Menlo" panose="020B0609030804020204" pitchFamily="49" charset="0"/>
              </a:rPr>
              <a:t> -0.42421296 -0.42421296 -0.42421296 -0.42421296 -0.42421296 -0.42421296 -0.42421296 -0.42421296 -0.42421296]]</a:t>
            </a:r>
            <a:endParaRPr lang="de-CH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955AB-C4CC-706C-60D3-23C2B68B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66" y="2840944"/>
            <a:ext cx="6972049" cy="38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9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7F24-F7C8-178B-E2BD-FFE1B5D2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Digging</a:t>
            </a:r>
            <a:r>
              <a:rPr lang="de-CH" dirty="0"/>
              <a:t> </a:t>
            </a:r>
            <a:r>
              <a:rPr lang="de-CH" dirty="0" err="1"/>
              <a:t>Deeper</a:t>
            </a:r>
            <a:r>
              <a:rPr lang="de-CH" dirty="0"/>
              <a:t>: </a:t>
            </a:r>
            <a:r>
              <a:rPr lang="de-CH" dirty="0" err="1"/>
              <a:t>Masking</a:t>
            </a:r>
            <a:r>
              <a:rPr lang="de-CH" dirty="0"/>
              <a:t> Digit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D8DD43-DBD5-BDB2-3536-6FAEB6A51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029" y="1728216"/>
            <a:ext cx="940994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88E4-481E-35AD-1068-D16E6498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Digging</a:t>
            </a:r>
            <a:r>
              <a:rPr lang="de-CH" dirty="0"/>
              <a:t> </a:t>
            </a:r>
            <a:r>
              <a:rPr lang="de-CH" dirty="0" err="1"/>
              <a:t>Deeper</a:t>
            </a:r>
            <a:r>
              <a:rPr lang="de-CH" dirty="0"/>
              <a:t>: </a:t>
            </a:r>
            <a:r>
              <a:rPr lang="de-CH" dirty="0" err="1"/>
              <a:t>Masking</a:t>
            </a:r>
            <a:r>
              <a:rPr lang="de-CH" dirty="0"/>
              <a:t> AOI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E773-C276-8051-7D76-24F3CE2F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2808B-5CF3-2619-59D2-D2D5E57EA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28" y="1728216"/>
            <a:ext cx="940994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7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FFA56-F59E-DA24-6945-82E4AEB8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EC85-D283-9643-68EE-6E8F4041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dirty="0" err="1"/>
              <a:t>Conclusion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143556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AAA2-0CC4-ACB8-30FF-DAFB9D37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AA414-974C-2712-3E57-CE30F8C2D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94" y="1651603"/>
            <a:ext cx="9109011" cy="46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2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1004-5D4D-3400-016E-A9574431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A1E41-0057-A96C-160D-D4E42F95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31" y="2478024"/>
            <a:ext cx="10726365" cy="3694176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Simple </a:t>
            </a:r>
            <a:r>
              <a:rPr lang="de-CH" dirty="0" err="1"/>
              <a:t>Convolutional</a:t>
            </a:r>
            <a:r>
              <a:rPr lang="de-CH" dirty="0"/>
              <a:t> </a:t>
            </a:r>
            <a:r>
              <a:rPr lang="de-CH" dirty="0" err="1"/>
              <a:t>Neural</a:t>
            </a:r>
            <a:r>
              <a:rPr lang="de-CH" dirty="0"/>
              <a:t> Network</a:t>
            </a:r>
          </a:p>
          <a:p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93E5-2B0C-4F57-C0FF-FBF6B3DF1F71}"/>
              </a:ext>
            </a:extLst>
          </p:cNvPr>
          <p:cNvSpPr txBox="1"/>
          <p:nvPr/>
        </p:nvSpPr>
        <p:spPr>
          <a:xfrm>
            <a:off x="732817" y="3168714"/>
            <a:ext cx="107263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 err="1">
                <a:effectLst/>
                <a:latin typeface="Menlo" panose="020B0609030804020204" pitchFamily="49" charset="0"/>
              </a:rPr>
              <a:t>SimpleCNN</a:t>
            </a:r>
            <a:r>
              <a:rPr lang="en-GB" b="0" i="0" dirty="0"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  (conv1): Conv2d(1, </a:t>
            </a:r>
            <a:r>
              <a:rPr lang="en-GB" b="0" i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32</a:t>
            </a:r>
            <a:r>
              <a:rPr lang="en-GB" b="0" i="0" dirty="0">
                <a:effectLst/>
                <a:latin typeface="Menlo" panose="020B0609030804020204" pitchFamily="49" charset="0"/>
              </a:rPr>
              <a:t>, 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kernel_size</a:t>
            </a:r>
            <a:r>
              <a:rPr lang="en-GB" b="0" i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=(3, 3)</a:t>
            </a:r>
            <a:r>
              <a:rPr lang="en-GB" b="0" i="0" dirty="0">
                <a:effectLst/>
                <a:latin typeface="Menlo" panose="020B0609030804020204" pitchFamily="49" charset="0"/>
              </a:rPr>
              <a:t>, stride=(1, 1), padding=(1, 1))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  (conv2): Conv2d(32, </a:t>
            </a:r>
            <a:r>
              <a:rPr lang="en-GB" b="0" i="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64</a:t>
            </a:r>
            <a:r>
              <a:rPr lang="en-GB" b="0" i="0" dirty="0">
                <a:effectLst/>
                <a:latin typeface="Menlo" panose="020B0609030804020204" pitchFamily="49" charset="0"/>
              </a:rPr>
              <a:t>, 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kernel_size</a:t>
            </a:r>
            <a:r>
              <a:rPr lang="en-GB" b="0" i="0" dirty="0"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=(3, 3)</a:t>
            </a:r>
            <a:r>
              <a:rPr lang="en-GB" b="0" i="0" dirty="0">
                <a:effectLst/>
                <a:latin typeface="Menlo" panose="020B0609030804020204" pitchFamily="49" charset="0"/>
              </a:rPr>
              <a:t>, stride=(1, 1), padding=(1, 1))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  (pool): MaxPool2d(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kernel_size</a:t>
            </a:r>
            <a:r>
              <a:rPr lang="en-GB" b="0" i="0" dirty="0">
                <a:effectLst/>
                <a:latin typeface="Menlo" panose="020B0609030804020204" pitchFamily="49" charset="0"/>
              </a:rPr>
              <a:t>=2, stride=2, padding=0, dilation=1)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  (fc1): Linear(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in_features</a:t>
            </a:r>
            <a:r>
              <a:rPr lang="en-GB" b="0" i="0" dirty="0">
                <a:effectLst/>
                <a:latin typeface="Menlo" panose="020B0609030804020204" pitchFamily="49" charset="0"/>
              </a:rPr>
              <a:t>=3136, 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out_features</a:t>
            </a:r>
            <a:r>
              <a:rPr lang="en-GB" b="0" i="0" dirty="0">
                <a:effectLst/>
                <a:latin typeface="Menlo" panose="020B0609030804020204" pitchFamily="49" charset="0"/>
              </a:rPr>
              <a:t>=128, bias=True)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  (fc2): Linear(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in_features</a:t>
            </a:r>
            <a:r>
              <a:rPr lang="en-GB" b="0" i="0" dirty="0">
                <a:effectLst/>
                <a:latin typeface="Menlo" panose="020B0609030804020204" pitchFamily="49" charset="0"/>
              </a:rPr>
              <a:t>=128, </a:t>
            </a:r>
            <a:r>
              <a:rPr lang="en-GB" b="0" i="0" dirty="0" err="1">
                <a:effectLst/>
                <a:latin typeface="Menlo" panose="020B0609030804020204" pitchFamily="49" charset="0"/>
              </a:rPr>
              <a:t>out_features</a:t>
            </a:r>
            <a:r>
              <a:rPr lang="en-GB" b="0" i="0" dirty="0"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=10</a:t>
            </a:r>
            <a:r>
              <a:rPr lang="en-GB" b="0" i="0" dirty="0">
                <a:effectLst/>
                <a:latin typeface="Menlo" panose="020B0609030804020204" pitchFamily="49" charset="0"/>
              </a:rPr>
              <a:t>, bias=True)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7170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FDC0-486E-B374-9301-D77699E5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dirty="0"/>
              <a:t>Goal: </a:t>
            </a:r>
            <a:r>
              <a:rPr lang="de-CH" sz="4400" dirty="0" err="1"/>
              <a:t>Utilize</a:t>
            </a:r>
            <a:r>
              <a:rPr lang="de-CH" sz="4400" dirty="0"/>
              <a:t> XAI </a:t>
            </a:r>
            <a:r>
              <a:rPr lang="de-CH" sz="4400" dirty="0" err="1"/>
              <a:t>methods</a:t>
            </a:r>
            <a:r>
              <a:rPr lang="de-CH" sz="4400" dirty="0"/>
              <a:t> to </a:t>
            </a:r>
            <a:r>
              <a:rPr lang="de-CH" sz="4400" dirty="0" err="1"/>
              <a:t>understand</a:t>
            </a:r>
            <a:r>
              <a:rPr lang="de-CH" sz="4400" dirty="0"/>
              <a:t> </a:t>
            </a:r>
            <a:r>
              <a:rPr lang="de-CH" sz="4400" dirty="0" err="1"/>
              <a:t>the</a:t>
            </a:r>
            <a:r>
              <a:rPr lang="de-CH" sz="4400" dirty="0"/>
              <a:t> </a:t>
            </a:r>
            <a:r>
              <a:rPr lang="de-CH" sz="4400" dirty="0" err="1"/>
              <a:t>model’s</a:t>
            </a:r>
            <a:r>
              <a:rPr lang="de-CH" sz="4400" dirty="0"/>
              <a:t> </a:t>
            </a:r>
            <a:r>
              <a:rPr lang="de-CH" sz="4400" dirty="0" err="1"/>
              <a:t>behaviour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195583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3B1C-2016-4B44-5642-BBBBCA3B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Grad-CAM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CDE1-A472-166C-D887-4D9799A6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1"/>
              <a:t>Why?</a:t>
            </a:r>
          </a:p>
          <a:p>
            <a:pPr lvl="1"/>
            <a:r>
              <a:rPr lang="en-US" sz="2000" noProof="1"/>
              <a:t>Visually intuitive results</a:t>
            </a:r>
          </a:p>
          <a:p>
            <a:pPr lvl="1"/>
            <a:r>
              <a:rPr lang="en-US" sz="2000" noProof="1"/>
              <a:t>Can leverage spatial structuture of feature maps</a:t>
            </a:r>
          </a:p>
          <a:p>
            <a:pPr lvl="1"/>
            <a:r>
              <a:rPr lang="en-US" sz="2000" noProof="1"/>
              <a:t>Produces visual explanations for CNN decisions</a:t>
            </a:r>
          </a:p>
          <a:p>
            <a:r>
              <a:rPr lang="en-US" sz="2400" noProof="1"/>
              <a:t>How?</a:t>
            </a:r>
          </a:p>
          <a:p>
            <a:pPr lvl="1"/>
            <a:r>
              <a:rPr lang="en-US" sz="2000" noProof="1"/>
              <a:t>Compute gradients of the target class flowing into the last conv layer</a:t>
            </a:r>
          </a:p>
          <a:p>
            <a:pPr lvl="1"/>
            <a:r>
              <a:rPr lang="en-US" sz="2000" noProof="1"/>
              <a:t>Weighted combination of each channel by its gradient weight</a:t>
            </a:r>
          </a:p>
          <a:p>
            <a:pPr lvl="1"/>
            <a:r>
              <a:rPr lang="en-US" sz="2000" noProof="1"/>
              <a:t>ReLU and bilinear interpolation to overlay on input image</a:t>
            </a:r>
          </a:p>
          <a:p>
            <a:pPr lvl="1"/>
            <a:endParaRPr lang="en-US" sz="2000" noProof="1"/>
          </a:p>
          <a:p>
            <a:pPr marL="0" indent="0">
              <a:buNone/>
            </a:pP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307492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6E68-468C-FF33-300C-AC568B94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3BCF-147F-13CA-2397-52C11027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B8C6E-B656-D680-5C93-E605C9FE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524840"/>
            <a:ext cx="10800000" cy="57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7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5E2F7-C156-F4DA-BCEC-A614B38BE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B2A8-99E6-50F6-42FB-AFDBC977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dirty="0"/>
              <a:t>Hypothesis: Top </a:t>
            </a:r>
            <a:r>
              <a:rPr lang="de-CH" sz="4400" dirty="0" err="1"/>
              <a:t>left</a:t>
            </a:r>
            <a:r>
              <a:rPr lang="de-CH" sz="4400" dirty="0"/>
              <a:t> </a:t>
            </a:r>
            <a:r>
              <a:rPr lang="de-CH" sz="4400" dirty="0" err="1"/>
              <a:t>area</a:t>
            </a:r>
            <a:r>
              <a:rPr lang="de-CH" sz="4400" dirty="0"/>
              <a:t> of </a:t>
            </a:r>
            <a:r>
              <a:rPr lang="de-CH" sz="4400" dirty="0" err="1"/>
              <a:t>the</a:t>
            </a:r>
            <a:r>
              <a:rPr lang="de-CH" sz="4400" dirty="0"/>
              <a:t> </a:t>
            </a:r>
            <a:r>
              <a:rPr lang="de-CH" sz="4400" dirty="0" err="1"/>
              <a:t>images</a:t>
            </a:r>
            <a:r>
              <a:rPr lang="de-CH" sz="4400" dirty="0"/>
              <a:t> </a:t>
            </a:r>
            <a:r>
              <a:rPr lang="de-CH" sz="4400" dirty="0" err="1"/>
              <a:t>provides</a:t>
            </a:r>
            <a:r>
              <a:rPr lang="de-CH" sz="4400" dirty="0"/>
              <a:t> </a:t>
            </a:r>
            <a:r>
              <a:rPr lang="de-CH" sz="4400" dirty="0" err="1"/>
              <a:t>the</a:t>
            </a:r>
            <a:r>
              <a:rPr lang="de-CH" sz="4400" dirty="0"/>
              <a:t> relevant </a:t>
            </a:r>
            <a:r>
              <a:rPr lang="de-CH" sz="4400" dirty="0" err="1"/>
              <a:t>information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386391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FE3C-F7AD-AD02-6A69-198D598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Integrated </a:t>
            </a:r>
            <a:r>
              <a:rPr lang="de-CH" dirty="0" err="1"/>
              <a:t>Gradients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7E82-CB44-9E50-7FD1-5ADD8A35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Can </a:t>
            </a:r>
            <a:r>
              <a:rPr lang="de-CH" dirty="0" err="1"/>
              <a:t>produce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fine-grained</a:t>
            </a:r>
            <a:r>
              <a:rPr lang="de-CH" dirty="0"/>
              <a:t> pixel-level </a:t>
            </a:r>
            <a:r>
              <a:rPr lang="de-CH" dirty="0" err="1"/>
              <a:t>attributions</a:t>
            </a:r>
            <a:endParaRPr lang="de-CH" dirty="0"/>
          </a:p>
          <a:p>
            <a:pPr lvl="1"/>
            <a:r>
              <a:rPr lang="de-CH" dirty="0" err="1"/>
              <a:t>Pinpoint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pixel</a:t>
            </a:r>
            <a:r>
              <a:rPr lang="de-CH" dirty="0"/>
              <a:t> </a:t>
            </a:r>
            <a:r>
              <a:rPr lang="de-CH" dirty="0" err="1"/>
              <a:t>shifts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</a:t>
            </a:r>
            <a:r>
              <a:rPr lang="de-CH" dirty="0" err="1"/>
              <a:t>signal</a:t>
            </a:r>
            <a:r>
              <a:rPr lang="de-CH" dirty="0"/>
              <a:t> to final </a:t>
            </a:r>
            <a:r>
              <a:rPr lang="de-CH" dirty="0" err="1"/>
              <a:t>pred</a:t>
            </a:r>
            <a:r>
              <a:rPr lang="de-CH" dirty="0"/>
              <a:t>.</a:t>
            </a:r>
          </a:p>
          <a:p>
            <a:r>
              <a:rPr lang="de-CH" dirty="0" err="1"/>
              <a:t>How</a:t>
            </a:r>
            <a:r>
              <a:rPr lang="de-CH" dirty="0"/>
              <a:t>?</a:t>
            </a:r>
          </a:p>
          <a:p>
            <a:pPr lvl="1"/>
            <a:r>
              <a:rPr lang="de-CH" dirty="0" err="1"/>
              <a:t>Interpolate</a:t>
            </a:r>
            <a:r>
              <a:rPr lang="de-CH" dirty="0"/>
              <a:t> </a:t>
            </a:r>
            <a:r>
              <a:rPr lang="de-CH" dirty="0" err="1"/>
              <a:t>steps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baseline</a:t>
            </a:r>
            <a:r>
              <a:rPr lang="de-CH" dirty="0"/>
              <a:t> and </a:t>
            </a:r>
            <a:r>
              <a:rPr lang="de-CH" dirty="0" err="1"/>
              <a:t>actual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image</a:t>
            </a:r>
            <a:endParaRPr lang="de-CH" dirty="0"/>
          </a:p>
          <a:p>
            <a:pPr lvl="1"/>
            <a:r>
              <a:rPr lang="de-CH" dirty="0" err="1"/>
              <a:t>Compute</a:t>
            </a:r>
            <a:r>
              <a:rPr lang="de-CH" dirty="0"/>
              <a:t> </a:t>
            </a:r>
            <a:r>
              <a:rPr lang="de-CH" dirty="0" err="1"/>
              <a:t>gradients</a:t>
            </a:r>
            <a:r>
              <a:rPr lang="de-CH" dirty="0"/>
              <a:t> of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logit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regards</a:t>
            </a:r>
            <a:r>
              <a:rPr lang="de-CH" dirty="0"/>
              <a:t> to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pixels</a:t>
            </a:r>
            <a:endParaRPr lang="de-CH" dirty="0"/>
          </a:p>
          <a:p>
            <a:pPr lvl="1"/>
            <a:r>
              <a:rPr lang="de-CH" dirty="0"/>
              <a:t>Average </a:t>
            </a:r>
            <a:r>
              <a:rPr lang="de-CH" dirty="0" err="1"/>
              <a:t>gradients</a:t>
            </a:r>
            <a:r>
              <a:rPr lang="de-CH" dirty="0"/>
              <a:t> and </a:t>
            </a:r>
            <a:r>
              <a:rPr lang="de-CH" dirty="0" err="1"/>
              <a:t>overlay</a:t>
            </a:r>
            <a:r>
              <a:rPr lang="de-CH" dirty="0"/>
              <a:t> on original </a:t>
            </a:r>
            <a:r>
              <a:rPr lang="de-CH" dirty="0" err="1"/>
              <a:t>image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630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A540-615F-6DDD-005B-10A1CAE6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6341-12DE-6C20-DED9-31B2B542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03891-10E9-9256-8724-76C70631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524840"/>
            <a:ext cx="10800000" cy="57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0641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312</Words>
  <Application>Microsoft Macintosh PowerPoint</Application>
  <PresentationFormat>Widescreen</PresentationFormat>
  <Paragraphs>40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Calibri</vt:lpstr>
      <vt:lpstr>Menlo</vt:lpstr>
      <vt:lpstr>AccentBoxVTI</vt:lpstr>
      <vt:lpstr>X AI</vt:lpstr>
      <vt:lpstr>Problem</vt:lpstr>
      <vt:lpstr>Model</vt:lpstr>
      <vt:lpstr>Goal: Utilize XAI methods to understand the model’s behaviour</vt:lpstr>
      <vt:lpstr>Grad-CAM</vt:lpstr>
      <vt:lpstr>PowerPoint Presentation</vt:lpstr>
      <vt:lpstr>Hypothesis: Top left area of the images provides the relevant information</vt:lpstr>
      <vt:lpstr>Integrated Gradients</vt:lpstr>
      <vt:lpstr>PowerPoint Presentation</vt:lpstr>
      <vt:lpstr>Solving the Riddle</vt:lpstr>
      <vt:lpstr>Digging Deeper: Masking Digit</vt:lpstr>
      <vt:lpstr>Digging Deeper: Masking AOI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Yvo Keller</dc:creator>
  <cp:lastModifiedBy>Yvo Keller</cp:lastModifiedBy>
  <cp:revision>64</cp:revision>
  <dcterms:created xsi:type="dcterms:W3CDTF">2025-02-06T08:32:15Z</dcterms:created>
  <dcterms:modified xsi:type="dcterms:W3CDTF">2025-02-06T13:27:34Z</dcterms:modified>
</cp:coreProperties>
</file>