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TSansNarrow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995911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1995911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00b60d1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00b60d1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9959110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9959110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dfa713b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dfa713b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00b60d1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000b60d1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f5191f3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f5191f3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f5191f32_1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f5191f32_1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f5191f32_1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f5191f32_1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00b60d1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00b60d1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dfa713b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dfa713b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dfa713b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dfa713b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 13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R09922125 </a:t>
            </a:r>
            <a:r>
              <a:rPr lang="zh-TW"/>
              <a:t>曾苡珊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R09922029 彭梓瑄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R09944052 葉瓊斯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 / USDT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Period : 5/17 - 5/30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ADA : $1.1 - $2.2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Buy : below $1.7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Sell : above $1.8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682" y="1245537"/>
            <a:ext cx="5721369" cy="26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/>
          <p:nvPr/>
        </p:nvSpPr>
        <p:spPr>
          <a:xfrm>
            <a:off x="5820525" y="3338100"/>
            <a:ext cx="663000" cy="37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185000" y="1875850"/>
            <a:ext cx="663000" cy="37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 / USDT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Current Price &lt; 1.3 -&gt; All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1.3 &lt; Current Price &lt; 1.7 -&gt; Buy 1000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Current Price &gt; 1.8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Bias Ratio (乖離率) : stock_base * (current_price - 1.8) / 1.8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stock_base = 12000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Stop losses (15%移動停損)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current_price &lt; high_price * 0.85 and target_currency_amount &gt; 0.0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046200" y="329100"/>
            <a:ext cx="705300" cy="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046200" y="1008075"/>
            <a:ext cx="705300" cy="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333000" y="329100"/>
            <a:ext cx="131700" cy="17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5613650" y="163200"/>
            <a:ext cx="5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$1.7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5613650" y="842175"/>
            <a:ext cx="5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$1.3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537125" y="502695"/>
            <a:ext cx="1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Buy 1000 units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614325" y="1313320"/>
            <a:ext cx="15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All in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7686150" y="2009425"/>
            <a:ext cx="705300" cy="37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 rot="10800000">
            <a:off x="7972950" y="329100"/>
            <a:ext cx="131700" cy="1711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7251725" y="1843525"/>
            <a:ext cx="5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$1.8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8126325" y="907800"/>
            <a:ext cx="9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Bias Ratio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Open Sans"/>
                <a:ea typeface="Open Sans"/>
                <a:cs typeface="Open Sans"/>
                <a:sym typeface="Open Sans"/>
              </a:rPr>
              <a:t>for selling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 / USDT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回測結果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競賽結果</a:t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25" y="1629100"/>
            <a:ext cx="6499602" cy="6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0" l="0" r="15447" t="0"/>
          <a:stretch/>
        </p:blipFill>
        <p:spPr>
          <a:xfrm>
            <a:off x="863025" y="2609600"/>
            <a:ext cx="7731451" cy="6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資產配置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BTC:	60,000 USDT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ETH:	85,000 USDT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ADA:	135,000 USDT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zh-TW">
                <a:solidFill>
                  <a:srgbClr val="4A86E8"/>
                </a:solidFill>
              </a:rPr>
              <a:t>USDT:	20,000 USDT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根據回測收益分配，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並保留20,000 USDT避險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2806" l="25755" r="24589" t="3630"/>
          <a:stretch/>
        </p:blipFill>
        <p:spPr>
          <a:xfrm>
            <a:off x="4985075" y="762400"/>
            <a:ext cx="3217726" cy="36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/>
              <a:t>主要策略</a:t>
            </a:r>
            <a:endParaRPr b="1" sz="2000"/>
          </a:p>
        </p:txBody>
      </p:sp>
      <p:sp>
        <p:nvSpPr>
          <p:cNvPr id="81" name="Google Shape;81;p15"/>
          <p:cNvSpPr/>
          <p:nvPr/>
        </p:nvSpPr>
        <p:spPr>
          <a:xfrm>
            <a:off x="614175" y="2245975"/>
            <a:ext cx="2472000" cy="1192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首日購入0.5單位</a:t>
            </a:r>
            <a:endParaRPr b="1" sz="18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3336000" y="2245975"/>
            <a:ext cx="2472000" cy="1192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現價判斷進退場</a:t>
            </a:r>
            <a:endParaRPr b="1" sz="18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057825" y="2245975"/>
            <a:ext cx="2472000" cy="11922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lt1"/>
                </a:solidFill>
                <a:highlight>
                  <a:schemeClr val="accent4"/>
                </a:highlight>
                <a:latin typeface="Open Sans"/>
                <a:ea typeface="Open Sans"/>
                <a:cs typeface="Open Sans"/>
                <a:sym typeface="Open Sans"/>
              </a:rPr>
              <a:t>15%移動停損</a:t>
            </a:r>
            <a:endParaRPr b="1" sz="1800">
              <a:solidFill>
                <a:schemeClr val="lt1"/>
              </a:solidFill>
              <a:highlight>
                <a:schemeClr val="accent4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 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1455443" y="1266318"/>
            <a:ext cx="6581170" cy="3539955"/>
            <a:chOff x="3977422" y="1037328"/>
            <a:chExt cx="4549406" cy="2102985"/>
          </a:xfrm>
        </p:grpSpPr>
        <p:grpSp>
          <p:nvGrpSpPr>
            <p:cNvPr id="91" name="Google Shape;91;p16"/>
            <p:cNvGrpSpPr/>
            <p:nvPr/>
          </p:nvGrpSpPr>
          <p:grpSpPr>
            <a:xfrm>
              <a:off x="3977422" y="1037328"/>
              <a:ext cx="4549406" cy="1102235"/>
              <a:chOff x="3977400" y="1037348"/>
              <a:chExt cx="4549406" cy="1102235"/>
            </a:xfrm>
          </p:grpSpPr>
          <p:grpSp>
            <p:nvGrpSpPr>
              <p:cNvPr id="92" name="Google Shape;92;p16"/>
              <p:cNvGrpSpPr/>
              <p:nvPr/>
            </p:nvGrpSpPr>
            <p:grpSpPr>
              <a:xfrm>
                <a:off x="4732925" y="1140987"/>
                <a:ext cx="529800" cy="998596"/>
                <a:chOff x="4318975" y="1083450"/>
                <a:chExt cx="529800" cy="591305"/>
              </a:xfrm>
            </p:grpSpPr>
            <p:sp>
              <p:nvSpPr>
                <p:cNvPr id="93" name="Google Shape;93;p16"/>
                <p:cNvSpPr/>
                <p:nvPr/>
              </p:nvSpPr>
              <p:spPr>
                <a:xfrm>
                  <a:off x="4517129" y="1083455"/>
                  <a:ext cx="133500" cy="591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" name="Google Shape;94;p16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5" name="Google Shape;95;p16"/>
              <p:cNvSpPr txBox="1"/>
              <p:nvPr/>
            </p:nvSpPr>
            <p:spPr>
              <a:xfrm>
                <a:off x="5343500" y="1344303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以34000買入</a:t>
                </a:r>
                <a:endParaRPr b="1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>
                <a:off x="5343506" y="162055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買入數量：12*(current_price-34000)/34000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>
                <a:off x="3977400" y="1037348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35500</a:t>
                </a:r>
                <a:endParaRPr sz="160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8" name="Google Shape;98;p16"/>
            <p:cNvGrpSpPr/>
            <p:nvPr/>
          </p:nvGrpSpPr>
          <p:grpSpPr>
            <a:xfrm>
              <a:off x="3977422" y="2013680"/>
              <a:ext cx="4549406" cy="1126633"/>
              <a:chOff x="3977400" y="1012857"/>
              <a:chExt cx="4549406" cy="1126633"/>
            </a:xfrm>
          </p:grpSpPr>
          <p:grpSp>
            <p:nvGrpSpPr>
              <p:cNvPr id="99" name="Google Shape;99;p16"/>
              <p:cNvGrpSpPr/>
              <p:nvPr/>
            </p:nvGrpSpPr>
            <p:grpSpPr>
              <a:xfrm>
                <a:off x="4732925" y="1140987"/>
                <a:ext cx="529800" cy="998503"/>
                <a:chOff x="4318975" y="1083450"/>
                <a:chExt cx="529800" cy="591250"/>
              </a:xfrm>
            </p:grpSpPr>
            <p:sp>
              <p:nvSpPr>
                <p:cNvPr id="100" name="Google Shape;100;p16"/>
                <p:cNvSpPr/>
                <p:nvPr/>
              </p:nvSpPr>
              <p:spPr>
                <a:xfrm>
                  <a:off x="4517125" y="1086100"/>
                  <a:ext cx="133500" cy="588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1" name="Google Shape;101;p16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2" name="Google Shape;102;p16"/>
              <p:cNvSpPr txBox="1"/>
              <p:nvPr/>
            </p:nvSpPr>
            <p:spPr>
              <a:xfrm>
                <a:off x="5343500" y="1282528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以34000買入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" name="Google Shape;103;p16"/>
              <p:cNvSpPr txBox="1"/>
              <p:nvPr/>
            </p:nvSpPr>
            <p:spPr>
              <a:xfrm>
                <a:off x="5343506" y="155877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買入數量：money/current_price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" name="Google Shape;104;p16"/>
              <p:cNvSpPr txBox="1"/>
              <p:nvPr/>
            </p:nvSpPr>
            <p:spPr>
              <a:xfrm>
                <a:off x="3977400" y="1012857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34000</a:t>
                </a:r>
                <a:endParaRPr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05" name="Google Shape;105;p16"/>
          <p:cNvSpPr txBox="1"/>
          <p:nvPr/>
        </p:nvSpPr>
        <p:spPr>
          <a:xfrm>
            <a:off x="674051" y="1266325"/>
            <a:ext cx="934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現價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 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1455443" y="1266337"/>
            <a:ext cx="6581170" cy="3733574"/>
            <a:chOff x="3977422" y="1140975"/>
            <a:chExt cx="4549406" cy="2218008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3977422" y="1140975"/>
              <a:ext cx="4549406" cy="2218008"/>
              <a:chOff x="3977400" y="1140995"/>
              <a:chExt cx="4549406" cy="2218008"/>
            </a:xfrm>
          </p:grpSpPr>
          <p:grpSp>
            <p:nvGrpSpPr>
              <p:cNvPr id="114" name="Google Shape;114;p17"/>
              <p:cNvGrpSpPr/>
              <p:nvPr/>
            </p:nvGrpSpPr>
            <p:grpSpPr>
              <a:xfrm>
                <a:off x="4732925" y="1140995"/>
                <a:ext cx="529800" cy="1999338"/>
                <a:chOff x="4318975" y="1083455"/>
                <a:chExt cx="529800" cy="1183881"/>
              </a:xfrm>
            </p:grpSpPr>
            <p:sp>
              <p:nvSpPr>
                <p:cNvPr id="115" name="Google Shape;115;p17"/>
                <p:cNvSpPr/>
                <p:nvPr/>
              </p:nvSpPr>
              <p:spPr>
                <a:xfrm>
                  <a:off x="4517129" y="1083455"/>
                  <a:ext cx="133500" cy="5913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16" name="Google Shape;116;p17"/>
                <p:cNvCxnSpPr/>
                <p:nvPr/>
              </p:nvCxnSpPr>
              <p:spPr>
                <a:xfrm rot="10800000">
                  <a:off x="4318975" y="2267336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7" name="Google Shape;117;p17"/>
              <p:cNvSpPr txBox="1"/>
              <p:nvPr/>
            </p:nvSpPr>
            <p:spPr>
              <a:xfrm>
                <a:off x="5343500" y="1344303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</a:t>
                </a: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37000賣出</a:t>
                </a:r>
                <a:endParaRPr b="1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8" name="Google Shape;118;p17"/>
              <p:cNvSpPr txBox="1"/>
              <p:nvPr/>
            </p:nvSpPr>
            <p:spPr>
              <a:xfrm>
                <a:off x="5343506" y="162055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賣出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數量：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currency_amount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17"/>
              <p:cNvSpPr txBox="1"/>
              <p:nvPr/>
            </p:nvSpPr>
            <p:spPr>
              <a:xfrm>
                <a:off x="3977400" y="3012204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37000</a:t>
                </a:r>
                <a:endParaRPr sz="1600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0" name="Google Shape;120;p17"/>
            <p:cNvGrpSpPr/>
            <p:nvPr/>
          </p:nvGrpSpPr>
          <p:grpSpPr>
            <a:xfrm>
              <a:off x="3977422" y="2013680"/>
              <a:ext cx="4549406" cy="1126633"/>
              <a:chOff x="3977400" y="1012857"/>
              <a:chExt cx="4549406" cy="1126633"/>
            </a:xfrm>
          </p:grpSpPr>
          <p:grpSp>
            <p:nvGrpSpPr>
              <p:cNvPr id="121" name="Google Shape;121;p17"/>
              <p:cNvGrpSpPr/>
              <p:nvPr/>
            </p:nvGrpSpPr>
            <p:grpSpPr>
              <a:xfrm>
                <a:off x="4732925" y="1140987"/>
                <a:ext cx="529800" cy="998503"/>
                <a:chOff x="4318975" y="1083450"/>
                <a:chExt cx="529800" cy="591250"/>
              </a:xfrm>
            </p:grpSpPr>
            <p:sp>
              <p:nvSpPr>
                <p:cNvPr id="122" name="Google Shape;122;p17"/>
                <p:cNvSpPr/>
                <p:nvPr/>
              </p:nvSpPr>
              <p:spPr>
                <a:xfrm>
                  <a:off x="4517125" y="1086100"/>
                  <a:ext cx="133500" cy="588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3" name="Google Shape;123;p17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4" name="Google Shape;124;p17"/>
              <p:cNvSpPr txBox="1"/>
              <p:nvPr/>
            </p:nvSpPr>
            <p:spPr>
              <a:xfrm>
                <a:off x="5343500" y="1282528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以37000</a:t>
                </a:r>
                <a:r>
                  <a:rPr b="1"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賣出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7"/>
              <p:cNvSpPr txBox="1"/>
              <p:nvPr/>
            </p:nvSpPr>
            <p:spPr>
              <a:xfrm>
                <a:off x="5343506" y="1558772"/>
                <a:ext cx="3183300" cy="41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賣出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數量：</a:t>
                </a:r>
                <a:r>
                  <a:rPr lang="zh-TW" sz="17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12*(current_price-37000)/37000</a:t>
                </a:r>
                <a:endParaRPr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7"/>
              <p:cNvSpPr txBox="1"/>
              <p:nvPr/>
            </p:nvSpPr>
            <p:spPr>
              <a:xfrm>
                <a:off x="3977400" y="1012857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6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40000</a:t>
                </a:r>
                <a:endParaRPr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27" name="Google Shape;127;p17"/>
          <p:cNvSpPr txBox="1"/>
          <p:nvPr/>
        </p:nvSpPr>
        <p:spPr>
          <a:xfrm>
            <a:off x="918976" y="1266325"/>
            <a:ext cx="9345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現價</a:t>
            </a:r>
            <a:endParaRPr b="1"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 / USDT  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回測結果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競賽結果(6/20)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25" y="1657350"/>
            <a:ext cx="5483675" cy="8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13" y="3244375"/>
            <a:ext cx="7976175" cy="9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 / USDT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限價/乖離率混合策略 (60 min)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限價策略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幣價介於2,200~3,100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買入：2,300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賣出：2,700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3710200" y="2316112"/>
            <a:ext cx="5433825" cy="1203125"/>
            <a:chOff x="3710200" y="2316112"/>
            <a:chExt cx="5433825" cy="1203125"/>
          </a:xfrm>
        </p:grpSpPr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10200" y="2316112"/>
              <a:ext cx="5433799" cy="120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9"/>
            <p:cNvSpPr/>
            <p:nvPr/>
          </p:nvSpPr>
          <p:spPr>
            <a:xfrm>
              <a:off x="7959025" y="2498625"/>
              <a:ext cx="1185000" cy="658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454350" y="2588563"/>
              <a:ext cx="1185000" cy="658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 / USDT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限價/乖離率混合策略 (60 min)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乖離率逆勢</a:t>
            </a:r>
            <a:r>
              <a:rPr lang="zh-TW"/>
              <a:t>策略 </a:t>
            </a:r>
            <a:r>
              <a:rPr lang="zh-TW"/>
              <a:t>（金字塔交易法）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幣價 &lt; 2,200 或 &gt; 3,100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買入：5 MA，threshold = 0.006，volume = 80 * </a:t>
            </a:r>
            <a:r>
              <a:rPr lang="zh-TW"/>
              <a:t>乖離率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賣出：15 MA，threshold = 0.01，volume = 80 * </a:t>
            </a:r>
            <a:r>
              <a:rPr lang="zh-TW"/>
              <a:t>乖離率 + 0.25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/>
              <a:t>15 % 移動停損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 / USDT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回測結果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競賽結果（6/20)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Future Work: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嘗試以多種策略voting決定是否進行交易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75" y="1679075"/>
            <a:ext cx="4321949" cy="5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649" y="395221"/>
            <a:ext cx="2222749" cy="426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075" y="2677675"/>
            <a:ext cx="6034451" cy="6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8026500" y="2620793"/>
            <a:ext cx="805800" cy="27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055600" y="4018793"/>
            <a:ext cx="805800" cy="27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