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47"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Impact" panose="020B0806030902050204" pitchFamily="34" charset="0"/>
      <p:regular r:id="rId29"/>
    </p:embeddedFont>
    <p:embeddedFont>
      <p:font typeface="Nunito" pitchFamily="2" charset="77"/>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Rockwell" panose="02060603020205020403" pitchFamily="18" charset="77"/>
      <p:regular r:id="rId38"/>
      <p:bold r:id="rId39"/>
      <p:italic r:id="rId40"/>
      <p:boldItalic r:id="rId41"/>
    </p:embeddedFont>
    <p:embeddedFont>
      <p:font typeface="Rockwell Condensed" panose="02060603050405020104" pitchFamily="18" charset="77"/>
      <p:regular r:id="rId42"/>
      <p:bold r:id="rId43"/>
    </p:embeddedFont>
    <p:embeddedFont>
      <p:font typeface="Rockwell Extra Bold" panose="02060603020205020403" pitchFamily="18" charset="77"/>
      <p:bold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25e069f3dd_3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125e069f3dd_3_2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25b2a2946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25b2a2946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64150fff3_1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64150fff3_1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25e069f3dd_3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g125e069f3dd_3_2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25b2a2946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25b2a2946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Clr>
                <a:schemeClr val="dk1"/>
              </a:buClr>
              <a:buSzPts val="1100"/>
              <a:buFont typeface="Arial"/>
              <a:buNone/>
            </a:pPr>
            <a:r>
              <a:rPr lang="en" sz="1500">
                <a:solidFill>
                  <a:schemeClr val="dk1"/>
                </a:solidFill>
                <a:highlight>
                  <a:srgbClr val="FFFFFF"/>
                </a:highlight>
                <a:latin typeface="Times New Roman"/>
                <a:ea typeface="Times New Roman"/>
                <a:cs typeface="Times New Roman"/>
                <a:sym typeface="Times New Roman"/>
              </a:rPr>
              <a:t>Now let’s move on to the factor analysis and compare the results. Let's see if we can divide the customers and also if the results are similar to the PCA.</a:t>
            </a:r>
            <a:endParaRPr sz="1500">
              <a:solidFill>
                <a:schemeClr val="dk1"/>
              </a:solidFill>
              <a:highlight>
                <a:srgbClr val="FFFFFF"/>
              </a:highlight>
              <a:latin typeface="Times New Roman"/>
              <a:ea typeface="Times New Roman"/>
              <a:cs typeface="Times New Roman"/>
              <a:sym typeface="Times New Roman"/>
            </a:endParaRPr>
          </a:p>
          <a:p>
            <a:pPr marL="0" lvl="0" indent="0" algn="l" rtl="0">
              <a:lnSpc>
                <a:spcPct val="150000"/>
              </a:lnSpc>
              <a:spcBef>
                <a:spcPts val="600"/>
              </a:spcBef>
              <a:spcAft>
                <a:spcPts val="0"/>
              </a:spcAft>
              <a:buClr>
                <a:schemeClr val="dk1"/>
              </a:buClr>
              <a:buSzPts val="1100"/>
              <a:buFont typeface="Arial"/>
              <a:buNone/>
            </a:pPr>
            <a:r>
              <a:rPr lang="en" sz="1500">
                <a:solidFill>
                  <a:schemeClr val="dk1"/>
                </a:solidFill>
                <a:highlight>
                  <a:srgbClr val="FFFFFF"/>
                </a:highlight>
                <a:latin typeface="Times New Roman"/>
                <a:ea typeface="Times New Roman"/>
                <a:cs typeface="Times New Roman"/>
                <a:sym typeface="Times New Roman"/>
              </a:rPr>
              <a:t>As the variables are too big for the factor analysis, we will reduce it. We use PCA with the most imporant variables of the first 3 PCs to reduce it. </a:t>
            </a:r>
            <a:r>
              <a:rPr lang="en" sz="1500">
                <a:solidFill>
                  <a:schemeClr val="dk1"/>
                </a:solidFill>
                <a:highlight>
                  <a:srgbClr val="FFFFFF"/>
                </a:highlight>
                <a:latin typeface="SimSun"/>
                <a:ea typeface="SimSun"/>
                <a:cs typeface="SimSun"/>
                <a:sym typeface="SimSun"/>
              </a:rPr>
              <a:t>（</a:t>
            </a:r>
            <a:r>
              <a:rPr lang="en" sz="1500">
                <a:solidFill>
                  <a:schemeClr val="dk1"/>
                </a:solidFill>
                <a:highlight>
                  <a:srgbClr val="FFFFFF"/>
                </a:highlight>
                <a:latin typeface="Times New Roman"/>
                <a:ea typeface="Times New Roman"/>
                <a:cs typeface="Times New Roman"/>
                <a:sym typeface="Times New Roman"/>
              </a:rPr>
              <a:t>We use the ones that are high enough, as my group member described in previous slides. </a:t>
            </a:r>
            <a:r>
              <a:rPr lang="en" sz="1500">
                <a:solidFill>
                  <a:schemeClr val="dk1"/>
                </a:solidFill>
                <a:highlight>
                  <a:srgbClr val="FFFFFF"/>
                </a:highlight>
                <a:latin typeface="SimSun"/>
                <a:ea typeface="SimSun"/>
                <a:cs typeface="SimSun"/>
                <a:sym typeface="SimSun"/>
              </a:rPr>
              <a:t>）</a:t>
            </a:r>
            <a:endParaRPr sz="1500">
              <a:solidFill>
                <a:schemeClr val="dk1"/>
              </a:solidFill>
              <a:highlight>
                <a:srgbClr val="FFFFFF"/>
              </a:highlight>
              <a:latin typeface="SimSun"/>
              <a:ea typeface="SimSun"/>
              <a:cs typeface="SimSun"/>
              <a:sym typeface="SimSun"/>
            </a:endParaRPr>
          </a:p>
          <a:p>
            <a:pPr marL="0" lvl="0" indent="0" algn="l" rtl="0">
              <a:lnSpc>
                <a:spcPct val="150000"/>
              </a:lnSpc>
              <a:spcBef>
                <a:spcPts val="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marL="0" lvl="0" indent="0" algn="l" rtl="0">
              <a:lnSpc>
                <a:spcPct val="150000"/>
              </a:lnSpc>
              <a:spcBef>
                <a:spcPts val="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In the graph, at first sight we can discard the 4, 5 factors as they are not pretty much meaningful in any manner.  Also the factor 3 does not look like anything that important.</a:t>
            </a:r>
            <a:endParaRPr sz="1500">
              <a:solidFill>
                <a:schemeClr val="dk1"/>
              </a:solidFill>
              <a:latin typeface="Times New Roman"/>
              <a:ea typeface="Times New Roman"/>
              <a:cs typeface="Times New Roman"/>
              <a:sym typeface="Times New Roman"/>
            </a:endParaRPr>
          </a:p>
          <a:p>
            <a:pPr marL="0" lvl="0" indent="0" algn="l" rtl="0">
              <a:lnSpc>
                <a:spcPct val="150000"/>
              </a:lnSpc>
              <a:spcBef>
                <a:spcPts val="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However, factors 1 and 2 show really interesting inverse correlations. </a:t>
            </a:r>
            <a:endParaRPr sz="1500">
              <a:solidFill>
                <a:schemeClr val="dk1"/>
              </a:solidFill>
              <a:latin typeface="Times New Roman"/>
              <a:ea typeface="Times New Roman"/>
              <a:cs typeface="Times New Roman"/>
              <a:sym typeface="Times New Roman"/>
            </a:endParaRPr>
          </a:p>
          <a:p>
            <a:pPr marL="0" lvl="0" indent="0" algn="l" rtl="0">
              <a:lnSpc>
                <a:spcPct val="150000"/>
              </a:lnSpc>
              <a:spcBef>
                <a:spcPts val="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They differ on the exact variables and show that the characteristics of the two type of customers are opposite. They are the contrary, this could mean that ones are the ones with churn = 1 (left the company) and the others the ones that stay. </a:t>
            </a:r>
            <a:endParaRPr sz="1500">
              <a:solidFill>
                <a:schemeClr val="dk1"/>
              </a:solidFill>
              <a:latin typeface="Times New Roman"/>
              <a:ea typeface="Times New Roman"/>
              <a:cs typeface="Times New Roman"/>
              <a:sym typeface="Times New Roman"/>
            </a:endParaRPr>
          </a:p>
          <a:p>
            <a:pPr marL="0" lvl="0" indent="0" algn="l" rtl="0">
              <a:lnSpc>
                <a:spcPct val="150000"/>
              </a:lnSpc>
              <a:spcBef>
                <a:spcPts val="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Also, looking at the data and the variables, the first factor can be the customers that remain in the company, and the second factor the ones that leave the company. This means that the first factors can contribute to the churn variable to be zero, and the opposite for the second factor.</a:t>
            </a:r>
            <a:endParaRPr sz="15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sz="1350">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25b2a2946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25b2a2946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Let's see if now with our previous hypothesis we can group the customers in the ones that left and the ones that did not leave.</a:t>
            </a:r>
            <a:endParaRPr sz="1500">
              <a:solidFill>
                <a:schemeClr val="dk1"/>
              </a:solidFill>
              <a:latin typeface="Times New Roman"/>
              <a:ea typeface="Times New Roman"/>
              <a:cs typeface="Times New Roman"/>
              <a:sym typeface="Times New Roman"/>
            </a:endParaRPr>
          </a:p>
          <a:p>
            <a:pPr marL="0" lvl="0" indent="0" algn="l" rtl="0">
              <a:lnSpc>
                <a:spcPct val="150000"/>
              </a:lnSpc>
              <a:spcBef>
                <a:spcPts val="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First of all, let's see whats is the optimal number of clusters.  At first, We just print a couple of graphs and After looking at each portion of the data set, it looks like they are fairly similar and that the optimal number of cluster could be around 3,4 or 5.  </a:t>
            </a:r>
            <a:r>
              <a:rPr lang="en" sz="1500">
                <a:solidFill>
                  <a:schemeClr val="dk1"/>
                </a:solidFill>
                <a:highlight>
                  <a:srgbClr val="FFFFFF"/>
                </a:highlight>
                <a:latin typeface="Times New Roman"/>
                <a:ea typeface="Times New Roman"/>
                <a:cs typeface="Times New Roman"/>
                <a:sym typeface="Times New Roman"/>
              </a:rPr>
              <a:t>And then we used a simple bostrapping to </a:t>
            </a:r>
            <a:r>
              <a:rPr lang="en" sz="1500">
                <a:solidFill>
                  <a:schemeClr val="dk1"/>
                </a:solidFill>
                <a:latin typeface="Times New Roman"/>
                <a:ea typeface="Times New Roman"/>
                <a:cs typeface="Times New Roman"/>
                <a:sym typeface="Times New Roman"/>
              </a:rPr>
              <a:t>find the the best number is 3 so that is what we are going to use.</a:t>
            </a:r>
            <a:endParaRPr sz="1500">
              <a:solidFill>
                <a:schemeClr val="dk1"/>
              </a:solidFill>
              <a:latin typeface="Times New Roman"/>
              <a:ea typeface="Times New Roman"/>
              <a:cs typeface="Times New Roman"/>
              <a:sym typeface="Times New Roman"/>
            </a:endParaRPr>
          </a:p>
          <a:p>
            <a:pPr marL="0" lvl="0" indent="0" algn="l" rtl="0">
              <a:lnSpc>
                <a:spcPct val="150000"/>
              </a:lnSpc>
              <a:spcBef>
                <a:spcPts val="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0" lvl="0" indent="0" algn="l" rtl="0">
              <a:lnSpc>
                <a:spcPct val="150000"/>
              </a:lnSpc>
              <a:spcBef>
                <a:spcPts val="600"/>
              </a:spcBef>
              <a:spcAft>
                <a:spcPts val="0"/>
              </a:spcAft>
              <a:buClr>
                <a:schemeClr val="dk1"/>
              </a:buClr>
              <a:buSzPts val="1100"/>
              <a:buFont typeface="Arial"/>
              <a:buNone/>
            </a:pPr>
            <a:r>
              <a:rPr lang="en" sz="1500">
                <a:solidFill>
                  <a:schemeClr val="dk1"/>
                </a:solidFill>
                <a:highlight>
                  <a:srgbClr val="FFFFFF"/>
                </a:highlight>
                <a:latin typeface="Times New Roman"/>
                <a:ea typeface="Times New Roman"/>
                <a:cs typeface="Times New Roman"/>
                <a:sym typeface="Times New Roman"/>
              </a:rPr>
              <a:t>At first we tried normal k-means, when graph the number of occurrences for each cluster</a:t>
            </a:r>
            <a:r>
              <a:rPr lang="en" sz="1500">
                <a:solidFill>
                  <a:schemeClr val="dk1"/>
                </a:solidFill>
                <a:latin typeface="Times New Roman"/>
                <a:ea typeface="Times New Roman"/>
                <a:cs typeface="Times New Roman"/>
                <a:sym typeface="Times New Roman"/>
              </a:rPr>
              <a:t>, Here we see that there is a group with most of the customers, and other not so big. However, the third group is almost ineligible. The hypothesis could be as the one we had before. One group can correspond to customers that left the company and other to the ones that remain.</a:t>
            </a:r>
            <a:endParaRPr sz="1500">
              <a:solidFill>
                <a:schemeClr val="dk1"/>
              </a:solidFill>
              <a:latin typeface="Times New Roman"/>
              <a:ea typeface="Times New Roman"/>
              <a:cs typeface="Times New Roman"/>
              <a:sym typeface="Times New Roman"/>
            </a:endParaRPr>
          </a:p>
          <a:p>
            <a:pPr marL="0" lvl="0" indent="0" algn="l" rtl="0">
              <a:lnSpc>
                <a:spcPct val="150000"/>
              </a:lnSpc>
              <a:spcBef>
                <a:spcPts val="600"/>
              </a:spcBef>
              <a:spcAft>
                <a:spcPts val="0"/>
              </a:spcAft>
              <a:buClr>
                <a:schemeClr val="dk1"/>
              </a:buClr>
              <a:buSzPts val="1100"/>
              <a:buFont typeface="Arial"/>
              <a:buNone/>
            </a:pPr>
            <a:r>
              <a:rPr lang="en" sz="1500">
                <a:solidFill>
                  <a:schemeClr val="dk1"/>
                </a:solidFill>
                <a:highlight>
                  <a:srgbClr val="FFFFFF"/>
                </a:highlight>
                <a:latin typeface="Times New Roman"/>
                <a:ea typeface="Times New Roman"/>
                <a:cs typeface="Times New Roman"/>
                <a:sym typeface="Times New Roman"/>
              </a:rPr>
              <a:t>When plotting the clusters, Here we can see that the most populated cluster (cluster 2) is at the right foremost part, followed by the first cluster and finally the third. This shows that number 3 are the most extreme customers and 2 the most common, that’s also confirm that each cluster correspond to the customer those leave or not.</a:t>
            </a:r>
            <a:endParaRPr sz="1500">
              <a:solidFill>
                <a:schemeClr val="dk1"/>
              </a:solidFill>
              <a:highlight>
                <a:srgbClr val="FFFFFF"/>
              </a:highlight>
              <a:latin typeface="Times New Roman"/>
              <a:ea typeface="Times New Roman"/>
              <a:cs typeface="Times New Roman"/>
              <a:sym typeface="Times New Roman"/>
            </a:endParaRPr>
          </a:p>
          <a:p>
            <a:pPr marL="0" lvl="0" indent="0" algn="l" rtl="0">
              <a:lnSpc>
                <a:spcPct val="150000"/>
              </a:lnSpc>
              <a:spcBef>
                <a:spcPts val="600"/>
              </a:spcBef>
              <a:spcAft>
                <a:spcPts val="0"/>
              </a:spcAft>
              <a:buClr>
                <a:schemeClr val="dk1"/>
              </a:buClr>
              <a:buSzPts val="1100"/>
              <a:buFont typeface="Arial"/>
              <a:buNone/>
            </a:pPr>
            <a:r>
              <a:rPr lang="en" sz="1500">
                <a:solidFill>
                  <a:schemeClr val="dk1"/>
                </a:solidFill>
                <a:highlight>
                  <a:srgbClr val="FFFFFF"/>
                </a:highlight>
                <a:latin typeface="Times New Roman"/>
                <a:ea typeface="Times New Roman"/>
                <a:cs typeface="Times New Roman"/>
                <a:sym typeface="Times New Roman"/>
              </a:rPr>
              <a:t>We also tried </a:t>
            </a:r>
            <a:r>
              <a:rPr lang="en" sz="1900" b="1">
                <a:solidFill>
                  <a:schemeClr val="dk1"/>
                </a:solidFill>
                <a:latin typeface="Nunito"/>
                <a:ea typeface="Nunito"/>
                <a:cs typeface="Nunito"/>
                <a:sym typeface="Nunito"/>
              </a:rPr>
              <a:t>Mahalanobis distance K-Means</a:t>
            </a:r>
            <a:r>
              <a:rPr lang="en" sz="1500">
                <a:solidFill>
                  <a:schemeClr val="dk1"/>
                </a:solidFill>
                <a:highlight>
                  <a:srgbClr val="FFFFFF"/>
                </a:highlight>
                <a:latin typeface="Times New Roman"/>
                <a:ea typeface="Times New Roman"/>
                <a:cs typeface="Times New Roman"/>
                <a:sym typeface="Times New Roman"/>
              </a:rPr>
              <a:t> distance k mean and got similar reseluts but not shown here. And also several other</a:t>
            </a:r>
            <a:endParaRPr sz="1500">
              <a:solidFill>
                <a:schemeClr val="dk1"/>
              </a:solidFill>
              <a:highlight>
                <a:srgbClr val="FFFFFF"/>
              </a:highlight>
              <a:latin typeface="Times New Roman"/>
              <a:ea typeface="Times New Roman"/>
              <a:cs typeface="Times New Roman"/>
              <a:sym typeface="Times New Roman"/>
            </a:endParaRPr>
          </a:p>
          <a:p>
            <a:pPr marL="0" lvl="0" indent="0" algn="l" rtl="0">
              <a:lnSpc>
                <a:spcPct val="170000"/>
              </a:lnSpc>
              <a:spcBef>
                <a:spcPts val="600"/>
              </a:spcBef>
              <a:spcAft>
                <a:spcPts val="0"/>
              </a:spcAft>
              <a:buClr>
                <a:schemeClr val="dk1"/>
              </a:buClr>
              <a:buSzPts val="1100"/>
              <a:buFont typeface="Arial"/>
              <a:buNone/>
            </a:pPr>
            <a:endParaRPr sz="105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26532bb30b_5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26532bb30b_5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26532bb30b_5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26532bb30b_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endParaRPr sz="1050">
              <a:solidFill>
                <a:schemeClr val="dk1"/>
              </a:solidFill>
            </a:endParaRPr>
          </a:p>
          <a:p>
            <a:pPr marL="0" lvl="0" indent="0" algn="l" rtl="0">
              <a:lnSpc>
                <a:spcPct val="170000"/>
              </a:lnSpc>
              <a:spcBef>
                <a:spcPts val="1200"/>
              </a:spcBef>
              <a:spcAft>
                <a:spcPts val="0"/>
              </a:spcAft>
              <a:buClr>
                <a:schemeClr val="dk1"/>
              </a:buClr>
              <a:buSzPts val="1100"/>
              <a:buFont typeface="Arial"/>
              <a:buNone/>
            </a:pPr>
            <a:r>
              <a:rPr lang="en" sz="1050">
                <a:solidFill>
                  <a:schemeClr val="dk1"/>
                </a:solidFill>
              </a:rPr>
              <a:t>in the graph we can see that the best number is 3 to 4.</a:t>
            </a:r>
            <a:endParaRPr sz="1050">
              <a:solidFill>
                <a:schemeClr val="dk1"/>
              </a:solidFill>
            </a:endParaRPr>
          </a:p>
          <a:p>
            <a:pPr marL="0" lvl="0" indent="0" algn="l" rtl="0">
              <a:lnSpc>
                <a:spcPct val="170000"/>
              </a:lnSpc>
              <a:spcBef>
                <a:spcPts val="900"/>
              </a:spcBef>
              <a:spcAft>
                <a:spcPts val="0"/>
              </a:spcAft>
              <a:buNone/>
            </a:pPr>
            <a:r>
              <a:rPr lang="en" sz="1050">
                <a:solidFill>
                  <a:schemeClr val="dk1"/>
                </a:solidFill>
              </a:rPr>
              <a:t>If we group all the conclusions we know that the best number of clusters is 3, so that is what we are going to use.</a:t>
            </a:r>
            <a:endParaRPr sz="1050">
              <a:solidFill>
                <a:schemeClr val="dk1"/>
              </a:solidFill>
            </a:endParaRPr>
          </a:p>
          <a:p>
            <a:pPr marL="0" lvl="0" indent="0" algn="l" rtl="0">
              <a:lnSpc>
                <a:spcPct val="170000"/>
              </a:lnSpc>
              <a:spcBef>
                <a:spcPts val="1200"/>
              </a:spcBef>
              <a:spcAft>
                <a:spcPts val="0"/>
              </a:spcAft>
              <a:buClr>
                <a:schemeClr val="dk1"/>
              </a:buClr>
              <a:buSzPts val="1100"/>
              <a:buFont typeface="Arial"/>
              <a:buNone/>
            </a:pPr>
            <a:r>
              <a:rPr lang="en" sz="1050">
                <a:solidFill>
                  <a:schemeClr val="dk1"/>
                </a:solidFill>
              </a:rPr>
              <a:t> Also we have to scale all the data as we explained earlier to get more variate readings as we did before</a:t>
            </a:r>
            <a:endParaRPr sz="1050">
              <a:solidFill>
                <a:schemeClr val="dk1"/>
              </a:solidFill>
            </a:endParaRPr>
          </a:p>
          <a:p>
            <a:pPr marL="0" lvl="0" indent="0" algn="l" rtl="0">
              <a:lnSpc>
                <a:spcPct val="170000"/>
              </a:lnSpc>
              <a:spcBef>
                <a:spcPts val="1200"/>
              </a:spcBef>
              <a:spcAft>
                <a:spcPts val="0"/>
              </a:spcAft>
              <a:buClr>
                <a:schemeClr val="dk1"/>
              </a:buClr>
              <a:buSzPts val="1100"/>
              <a:buFont typeface="Arial"/>
              <a:buNone/>
            </a:pPr>
            <a:r>
              <a:rPr lang="en" sz="1050">
                <a:solidFill>
                  <a:schemeClr val="dk1"/>
                </a:solidFill>
              </a:rPr>
              <a:t>Let's start with a normal kmeans and se the clusters that it makes.</a:t>
            </a:r>
            <a:endParaRPr sz="105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264150fff3_1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264150fff3_1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26124ebb7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g126124ebb77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frequency of the response variables is around 0.5, thus we did not balance the data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25aa18f06c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25aa18f06c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26124ebb77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g126124ebb77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2274c59a5d_8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2274c59a5d_8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227c23edc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227c23edc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264150fff3_1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264150fff3_1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26124ebe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26124ebe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25b2a2946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25b2a2946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2274c59a5d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2274c59a5d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264150fff3_1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264150fff3_1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5aa18f06c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25aa18f06c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5aa18f14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5aa18f14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5aa18f1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5aa18f1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25aa18f14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25aa18f14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120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6124ebb7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6124ebb7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264150fff3_1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264150fff3_1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10/25/24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94040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6E9A02-D75F-7A40-B0F2-743C898ED434}" type="datetimeFigureOut">
              <a:rPr lang="en-US" smtClean="0"/>
              <a:t>10/25/24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90954-0F97-9340-A1AB-904596027D28}" type="slidenum">
              <a:rPr lang="en-US" smtClean="0"/>
              <a:t>‹#›</a:t>
            </a:fld>
            <a:endParaRPr lang="en-US"/>
          </a:p>
        </p:txBody>
      </p:sp>
    </p:spTree>
    <p:extLst>
      <p:ext uri="{BB962C8B-B14F-4D97-AF65-F5344CB8AC3E}">
        <p14:creationId xmlns:p14="http://schemas.microsoft.com/office/powerpoint/2010/main" val="10928234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E9A02-D75F-7A40-B0F2-743C898ED434}" type="datetimeFigureOut">
              <a:rPr lang="en-US" smtClean="0"/>
              <a:t>10/25/24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90954-0F97-9340-A1AB-904596027D28}" type="slidenum">
              <a:rPr lang="en-US" smtClean="0"/>
              <a:t>‹#›</a:t>
            </a:fld>
            <a:endParaRPr lang="en-US"/>
          </a:p>
        </p:txBody>
      </p:sp>
    </p:spTree>
    <p:extLst>
      <p:ext uri="{BB962C8B-B14F-4D97-AF65-F5344CB8AC3E}">
        <p14:creationId xmlns:p14="http://schemas.microsoft.com/office/powerpoint/2010/main" val="21649175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4537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E9A02-D75F-7A40-B0F2-743C898ED434}" type="datetimeFigureOut">
              <a:rPr lang="en-US" smtClean="0"/>
              <a:t>10/25/24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290954-0F97-9340-A1AB-904596027D28}" type="slidenum">
              <a:rPr lang="en-US" smtClean="0"/>
              <a:t>‹#›</a:t>
            </a:fld>
            <a:endParaRPr lang="en-US"/>
          </a:p>
        </p:txBody>
      </p:sp>
    </p:spTree>
    <p:extLst>
      <p:ext uri="{BB962C8B-B14F-4D97-AF65-F5344CB8AC3E}">
        <p14:creationId xmlns:p14="http://schemas.microsoft.com/office/powerpoint/2010/main" val="12917952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C36E9A02-D75F-7A40-B0F2-743C898ED434}" type="datetimeFigureOut">
              <a:rPr lang="en-US" smtClean="0"/>
              <a:t>10/25/24</a:t>
            </a:fld>
            <a:endParaRPr lang="en-US"/>
          </a:p>
        </p:txBody>
      </p:sp>
      <p:sp>
        <p:nvSpPr>
          <p:cNvPr id="5" name="Footer Placeholder 4"/>
          <p:cNvSpPr>
            <a:spLocks noGrp="1"/>
          </p:cNvSpPr>
          <p:nvPr>
            <p:ph type="ftr" sz="quarter" idx="11"/>
          </p:nvPr>
        </p:nvSpPr>
        <p:spPr>
          <a:xfrm>
            <a:off x="1637031" y="4704588"/>
            <a:ext cx="4745736" cy="273844"/>
          </a:xfrm>
        </p:spPr>
        <p:txBody>
          <a:bodyPr/>
          <a:lstStyle/>
          <a:p>
            <a:endParaRPr lang="en-US"/>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14290954-0F97-9340-A1AB-904596027D28}" type="slidenum">
              <a:rPr lang="en-US" smtClean="0"/>
              <a:t>‹#›</a:t>
            </a:fld>
            <a:endParaRPr lang="en-US"/>
          </a:p>
        </p:txBody>
      </p:sp>
    </p:spTree>
    <p:extLst>
      <p:ext uri="{BB962C8B-B14F-4D97-AF65-F5344CB8AC3E}">
        <p14:creationId xmlns:p14="http://schemas.microsoft.com/office/powerpoint/2010/main" val="7203170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6E9A02-D75F-7A40-B0F2-743C898ED434}" type="datetimeFigureOut">
              <a:rPr lang="en-US" smtClean="0"/>
              <a:t>10/25/24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290954-0F97-9340-A1AB-904596027D28}" type="slidenum">
              <a:rPr lang="en-US" smtClean="0"/>
              <a:t>‹#›</a:t>
            </a:fld>
            <a:endParaRPr lang="en-US"/>
          </a:p>
        </p:txBody>
      </p:sp>
    </p:spTree>
    <p:extLst>
      <p:ext uri="{BB962C8B-B14F-4D97-AF65-F5344CB8AC3E}">
        <p14:creationId xmlns:p14="http://schemas.microsoft.com/office/powerpoint/2010/main" val="14770518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6E9A02-D75F-7A40-B0F2-743C898ED434}" type="datetimeFigureOut">
              <a:rPr lang="en-US" smtClean="0"/>
              <a:t>10/25/24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290954-0F97-9340-A1AB-904596027D2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741071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6E9A02-D75F-7A40-B0F2-743C898ED434}" type="datetimeFigureOut">
              <a:rPr lang="en-US" smtClean="0"/>
              <a:t>10/25/24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290954-0F97-9340-A1AB-904596027D2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5214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E9A02-D75F-7A40-B0F2-743C898ED434}" type="datetimeFigureOut">
              <a:rPr lang="en-US" smtClean="0"/>
              <a:t>10/25/24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290954-0F97-9340-A1AB-904596027D28}" type="slidenum">
              <a:rPr lang="en-US" smtClean="0"/>
              <a:t>‹#›</a:t>
            </a:fld>
            <a:endParaRPr lang="en-US"/>
          </a:p>
        </p:txBody>
      </p:sp>
    </p:spTree>
    <p:extLst>
      <p:ext uri="{BB962C8B-B14F-4D97-AF65-F5344CB8AC3E}">
        <p14:creationId xmlns:p14="http://schemas.microsoft.com/office/powerpoint/2010/main" val="168353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6E9A02-D75F-7A40-B0F2-743C898ED434}" type="datetimeFigureOut">
              <a:rPr lang="en-US" smtClean="0"/>
              <a:t>10/25/24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4290954-0F97-9340-A1AB-904596027D28}" type="slidenum">
              <a:rPr lang="en-US" smtClean="0"/>
              <a:t>‹#›</a:t>
            </a:fld>
            <a:endParaRPr lang="en-US"/>
          </a:p>
        </p:txBody>
      </p:sp>
    </p:spTree>
    <p:extLst>
      <p:ext uri="{BB962C8B-B14F-4D97-AF65-F5344CB8AC3E}">
        <p14:creationId xmlns:p14="http://schemas.microsoft.com/office/powerpoint/2010/main" val="3267155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6E9A02-D75F-7A40-B0F2-743C898ED434}" type="datetimeFigureOut">
              <a:rPr lang="en-US" smtClean="0"/>
              <a:t>10/25/24</a:t>
            </a:fld>
            <a:endParaRPr lang="en-US"/>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4290954-0F97-9340-A1AB-904596027D28}" type="slidenum">
              <a:rPr lang="en-US" smtClean="0"/>
              <a:t>‹#›</a:t>
            </a:fld>
            <a:endParaRPr lang="en-US"/>
          </a:p>
        </p:txBody>
      </p:sp>
    </p:spTree>
    <p:extLst>
      <p:ext uri="{BB962C8B-B14F-4D97-AF65-F5344CB8AC3E}">
        <p14:creationId xmlns:p14="http://schemas.microsoft.com/office/powerpoint/2010/main" val="27020937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C36E9A02-D75F-7A40-B0F2-743C898ED434}" type="datetimeFigureOut">
              <a:rPr lang="en-US" smtClean="0"/>
              <a:t>10/25/24</a:t>
            </a:fld>
            <a:endParaRPr lang="en-US"/>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14290954-0F97-9340-A1AB-904596027D28}" type="slidenum">
              <a:rPr lang="en-US" smtClean="0"/>
              <a:t>‹#›</a:t>
            </a:fld>
            <a:endParaRPr lang="en-US"/>
          </a:p>
        </p:txBody>
      </p:sp>
    </p:spTree>
    <p:extLst>
      <p:ext uri="{BB962C8B-B14F-4D97-AF65-F5344CB8AC3E}">
        <p14:creationId xmlns:p14="http://schemas.microsoft.com/office/powerpoint/2010/main" val="3307832490"/>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 id="2147484259" r:id="rId12"/>
  </p:sldLayoutIdLst>
  <p:hf sldNum="0" hdr="0" ftr="0" dt="0"/>
  <p:txStyles>
    <p:titleStyle>
      <a:lvl1pPr algn="l" defTabSz="685800" rtl="0" eaLnBrk="1" latinLnBrk="0" hangingPunct="1">
        <a:lnSpc>
          <a:spcPct val="90000"/>
        </a:lnSpc>
        <a:spcBef>
          <a:spcPct val="0"/>
        </a:spcBef>
        <a:buNone/>
        <a:defRPr sz="405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5"/>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sz="4000" dirty="0">
                <a:solidFill>
                  <a:srgbClr val="404040"/>
                </a:solidFill>
                <a:latin typeface="Impact"/>
                <a:ea typeface="Impact"/>
                <a:cs typeface="Impact"/>
                <a:sym typeface="Impact"/>
              </a:rPr>
              <a:t>Telecommunications Customer Churn Analysis</a:t>
            </a:r>
            <a:endParaRPr dirty="0"/>
          </a:p>
        </p:txBody>
      </p:sp>
      <p:sp>
        <p:nvSpPr>
          <p:cNvPr id="280" name="Google Shape;280;p15"/>
          <p:cNvSpPr txBox="1">
            <a:spLocks noGrp="1"/>
          </p:cNvSpPr>
          <p:nvPr>
            <p:ph type="subTitle" idx="1"/>
          </p:nvPr>
        </p:nvSpPr>
        <p:spPr>
          <a:xfrm>
            <a:off x="1493075" y="3735675"/>
            <a:ext cx="4255500" cy="695400"/>
          </a:xfrm>
          <a:prstGeom prst="rect">
            <a:avLst/>
          </a:prstGeom>
          <a:noFill/>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200" dirty="0" err="1">
                <a:latin typeface="Arial"/>
                <a:ea typeface="Arial"/>
                <a:cs typeface="Arial"/>
                <a:sym typeface="Arial"/>
              </a:rPr>
              <a:t>INSTRUCTOR：Dr</a:t>
            </a:r>
            <a:r>
              <a:rPr lang="en" sz="1200" dirty="0">
                <a:latin typeface="Arial"/>
                <a:ea typeface="Arial"/>
                <a:cs typeface="Arial"/>
                <a:sym typeface="Arial"/>
              </a:rPr>
              <a:t>. </a:t>
            </a:r>
            <a:r>
              <a:rPr lang="en" sz="1200" dirty="0" err="1">
                <a:latin typeface="Arial"/>
                <a:ea typeface="Arial"/>
                <a:cs typeface="Arial"/>
                <a:sym typeface="Arial"/>
              </a:rPr>
              <a:t>Ruoqing</a:t>
            </a:r>
            <a:r>
              <a:rPr lang="en" sz="1200" dirty="0">
                <a:latin typeface="Arial"/>
                <a:ea typeface="Arial"/>
                <a:cs typeface="Arial"/>
                <a:sym typeface="Arial"/>
              </a:rPr>
              <a:t> Zhu</a:t>
            </a:r>
            <a:endParaRPr sz="1200" dirty="0">
              <a:latin typeface="Arial"/>
              <a:ea typeface="Arial"/>
              <a:cs typeface="Arial"/>
              <a:sym typeface="Arial"/>
            </a:endParaRPr>
          </a:p>
          <a:p>
            <a:pPr marL="0" lvl="0" indent="0" algn="l" rtl="0">
              <a:lnSpc>
                <a:spcPct val="115000"/>
              </a:lnSpc>
              <a:spcBef>
                <a:spcPts val="0"/>
              </a:spcBef>
              <a:spcAft>
                <a:spcPts val="0"/>
              </a:spcAft>
              <a:buNone/>
            </a:pPr>
            <a:r>
              <a:rPr lang="en" sz="1200" dirty="0">
                <a:latin typeface="Arial"/>
                <a:ea typeface="Arial"/>
                <a:cs typeface="Arial"/>
                <a:sym typeface="Arial"/>
              </a:rPr>
              <a:t>GROUP MEMBERS: </a:t>
            </a:r>
            <a:r>
              <a:rPr lang="en" sz="1200" dirty="0" err="1">
                <a:latin typeface="Arial"/>
                <a:ea typeface="Arial"/>
                <a:cs typeface="Arial"/>
                <a:sym typeface="Arial"/>
              </a:rPr>
              <a:t>Xiaoying</a:t>
            </a:r>
            <a:r>
              <a:rPr lang="en" sz="1200" dirty="0">
                <a:latin typeface="Arial"/>
                <a:ea typeface="Arial"/>
                <a:cs typeface="Arial"/>
                <a:sym typeface="Arial"/>
              </a:rPr>
              <a:t> Yang, Bo Yang</a:t>
            </a:r>
            <a:r>
              <a:rPr lang="en" sz="1200">
                <a:latin typeface="Arial"/>
                <a:ea typeface="Arial"/>
                <a:cs typeface="Arial"/>
                <a:sym typeface="Arial"/>
              </a:rPr>
              <a:t>, Yvonne </a:t>
            </a:r>
            <a:r>
              <a:rPr lang="en" sz="1200" dirty="0">
                <a:latin typeface="Arial"/>
                <a:ea typeface="Arial"/>
                <a:cs typeface="Arial"/>
                <a:sym typeface="Arial"/>
              </a:rPr>
              <a:t>Ho</a:t>
            </a:r>
            <a:endParaRPr dirty="0"/>
          </a:p>
        </p:txBody>
      </p:sp>
      <p:sp>
        <p:nvSpPr>
          <p:cNvPr id="281" name="Google Shape;281;p15"/>
          <p:cNvSpPr txBox="1"/>
          <p:nvPr/>
        </p:nvSpPr>
        <p:spPr>
          <a:xfrm>
            <a:off x="2272050" y="418175"/>
            <a:ext cx="213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
              <a:t>DATA WRANGLING </a:t>
            </a:r>
            <a:endParaRPr/>
          </a:p>
        </p:txBody>
      </p:sp>
      <p:pic>
        <p:nvPicPr>
          <p:cNvPr id="354" name="Google Shape;354;p24" descr="建筑的窗户&#10;&#10;低可信度描述已自动生成"/>
          <p:cNvPicPr preferRelativeResize="0"/>
          <p:nvPr/>
        </p:nvPicPr>
        <p:blipFill rotWithShape="1">
          <a:blip r:embed="rId3">
            <a:alphaModFix/>
          </a:blip>
          <a:srcRect/>
          <a:stretch/>
        </p:blipFill>
        <p:spPr>
          <a:xfrm>
            <a:off x="861237" y="3092798"/>
            <a:ext cx="7570276" cy="1766127"/>
          </a:xfrm>
          <a:prstGeom prst="rect">
            <a:avLst/>
          </a:prstGeom>
          <a:noFill/>
          <a:ln>
            <a:noFill/>
          </a:ln>
        </p:spPr>
      </p:pic>
      <p:sp>
        <p:nvSpPr>
          <p:cNvPr id="355" name="Google Shape;355;p24"/>
          <p:cNvSpPr txBox="1"/>
          <p:nvPr/>
        </p:nvSpPr>
        <p:spPr>
          <a:xfrm>
            <a:off x="861225" y="1656675"/>
            <a:ext cx="6383100" cy="12621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Nunito"/>
              <a:buChar char="-"/>
            </a:pPr>
            <a:r>
              <a:rPr lang="en">
                <a:latin typeface="Nunito"/>
                <a:ea typeface="Nunito"/>
                <a:cs typeface="Nunito"/>
                <a:sym typeface="Nunito"/>
              </a:rPr>
              <a:t>A total of 33 variables have missing values.</a:t>
            </a:r>
            <a:endParaRPr b="1">
              <a:latin typeface="Nunito"/>
              <a:ea typeface="Nunito"/>
              <a:cs typeface="Nunito"/>
              <a:sym typeface="Nunito"/>
            </a:endParaRPr>
          </a:p>
          <a:p>
            <a:pPr marL="457200" lvl="0" indent="0" algn="l" rtl="0">
              <a:spcBef>
                <a:spcPts val="0"/>
              </a:spcBef>
              <a:spcAft>
                <a:spcPts val="0"/>
              </a:spcAft>
              <a:buNone/>
            </a:pPr>
            <a:endParaRPr>
              <a:latin typeface="Nunito"/>
              <a:ea typeface="Nunito"/>
              <a:cs typeface="Nunito"/>
              <a:sym typeface="Nunito"/>
            </a:endParaRPr>
          </a:p>
          <a:p>
            <a:pPr marL="457200" lvl="0" indent="-317500" algn="l" rtl="0">
              <a:lnSpc>
                <a:spcPct val="150000"/>
              </a:lnSpc>
              <a:spcBef>
                <a:spcPts val="0"/>
              </a:spcBef>
              <a:spcAft>
                <a:spcPts val="0"/>
              </a:spcAft>
              <a:buSzPts val="1400"/>
              <a:buFont typeface="Nunito"/>
              <a:buChar char="-"/>
            </a:pPr>
            <a:r>
              <a:rPr lang="en">
                <a:latin typeface="Nunito"/>
                <a:ea typeface="Nunito"/>
                <a:cs typeface="Nunito"/>
                <a:sym typeface="Nunito"/>
              </a:rPr>
              <a:t>The variables with the most missing values are change_mou and change_rev, which have 891.</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5"/>
          <p:cNvSpPr txBox="1">
            <a:spLocks noGrp="1"/>
          </p:cNvSpPr>
          <p:nvPr>
            <p:ph type="title"/>
          </p:nvPr>
        </p:nvSpPr>
        <p:spPr>
          <a:xfrm>
            <a:off x="1282000" y="7221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FEATURE ENGINEERING </a:t>
            </a:r>
            <a:endParaRPr/>
          </a:p>
        </p:txBody>
      </p:sp>
      <p:pic>
        <p:nvPicPr>
          <p:cNvPr id="361" name="Google Shape;361;p25"/>
          <p:cNvPicPr preferRelativeResize="0"/>
          <p:nvPr/>
        </p:nvPicPr>
        <p:blipFill>
          <a:blip r:embed="rId3">
            <a:alphaModFix/>
          </a:blip>
          <a:stretch>
            <a:fillRect/>
          </a:stretch>
        </p:blipFill>
        <p:spPr>
          <a:xfrm>
            <a:off x="3811450" y="1572200"/>
            <a:ext cx="4849350" cy="2996751"/>
          </a:xfrm>
          <a:prstGeom prst="rect">
            <a:avLst/>
          </a:prstGeom>
          <a:noFill/>
          <a:ln>
            <a:noFill/>
          </a:ln>
        </p:spPr>
      </p:pic>
      <p:sp>
        <p:nvSpPr>
          <p:cNvPr id="362" name="Google Shape;362;p25"/>
          <p:cNvSpPr txBox="1"/>
          <p:nvPr/>
        </p:nvSpPr>
        <p:spPr>
          <a:xfrm>
            <a:off x="371800" y="1921075"/>
            <a:ext cx="36438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a:latin typeface="Nunito"/>
                <a:ea typeface="Nunito"/>
                <a:cs typeface="Nunito"/>
                <a:sym typeface="Nunito"/>
              </a:rPr>
              <a:t>Correlation between variables.</a:t>
            </a:r>
            <a:endParaRPr>
              <a:latin typeface="Nunito"/>
              <a:ea typeface="Nunito"/>
              <a:cs typeface="Nunito"/>
              <a:sym typeface="Nunito"/>
            </a:endParaRPr>
          </a:p>
          <a:p>
            <a:pPr marL="45720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PCA can be applied.</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6"/>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sz="4000">
                <a:solidFill>
                  <a:srgbClr val="404040"/>
                </a:solidFill>
                <a:latin typeface="Impact"/>
                <a:ea typeface="Impact"/>
                <a:cs typeface="Impact"/>
                <a:sym typeface="Impact"/>
              </a:rPr>
              <a:t>UNSUPERVISED LEARNING</a:t>
            </a:r>
            <a:endParaRPr/>
          </a:p>
        </p:txBody>
      </p:sp>
      <p:sp>
        <p:nvSpPr>
          <p:cNvPr id="368" name="Google Shape;368;p26"/>
          <p:cNvSpPr txBox="1"/>
          <p:nvPr/>
        </p:nvSpPr>
        <p:spPr>
          <a:xfrm>
            <a:off x="2272050" y="418175"/>
            <a:ext cx="213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7"/>
          <p:cNvSpPr txBox="1">
            <a:spLocks noGrp="1"/>
          </p:cNvSpPr>
          <p:nvPr>
            <p:ph type="title"/>
          </p:nvPr>
        </p:nvSpPr>
        <p:spPr>
          <a:xfrm>
            <a:off x="1353375" y="586175"/>
            <a:ext cx="7030500" cy="636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2800"/>
              <a:buNone/>
            </a:pPr>
            <a:r>
              <a:rPr lang="en"/>
              <a:t>PRINCIPAL COMPONENT ANALYSIS</a:t>
            </a:r>
            <a:endParaRPr/>
          </a:p>
        </p:txBody>
      </p:sp>
      <p:pic>
        <p:nvPicPr>
          <p:cNvPr id="374" name="Google Shape;374;p27" descr="图表, 直方图&#10;&#10;描述已自动生成"/>
          <p:cNvPicPr preferRelativeResize="0"/>
          <p:nvPr/>
        </p:nvPicPr>
        <p:blipFill rotWithShape="1">
          <a:blip r:embed="rId3">
            <a:alphaModFix/>
          </a:blip>
          <a:srcRect/>
          <a:stretch/>
        </p:blipFill>
        <p:spPr>
          <a:xfrm>
            <a:off x="322250" y="3128362"/>
            <a:ext cx="2770974" cy="1846525"/>
          </a:xfrm>
          <a:prstGeom prst="rect">
            <a:avLst/>
          </a:prstGeom>
          <a:noFill/>
          <a:ln>
            <a:noFill/>
          </a:ln>
        </p:spPr>
      </p:pic>
      <p:pic>
        <p:nvPicPr>
          <p:cNvPr id="375" name="Google Shape;375;p27"/>
          <p:cNvPicPr preferRelativeResize="0"/>
          <p:nvPr/>
        </p:nvPicPr>
        <p:blipFill rotWithShape="1">
          <a:blip r:embed="rId4">
            <a:alphaModFix/>
          </a:blip>
          <a:srcRect/>
          <a:stretch/>
        </p:blipFill>
        <p:spPr>
          <a:xfrm>
            <a:off x="3358475" y="3157601"/>
            <a:ext cx="2692101" cy="1788050"/>
          </a:xfrm>
          <a:prstGeom prst="rect">
            <a:avLst/>
          </a:prstGeom>
          <a:noFill/>
          <a:ln>
            <a:noFill/>
          </a:ln>
        </p:spPr>
      </p:pic>
      <p:pic>
        <p:nvPicPr>
          <p:cNvPr id="376" name="Google Shape;376;p27" descr="图表, 散点图&#10;&#10;描述已自动生成"/>
          <p:cNvPicPr preferRelativeResize="0"/>
          <p:nvPr/>
        </p:nvPicPr>
        <p:blipFill rotWithShape="1">
          <a:blip r:embed="rId5">
            <a:alphaModFix/>
          </a:blip>
          <a:srcRect/>
          <a:stretch/>
        </p:blipFill>
        <p:spPr>
          <a:xfrm>
            <a:off x="6157100" y="3082776"/>
            <a:ext cx="2838474" cy="1937700"/>
          </a:xfrm>
          <a:prstGeom prst="rect">
            <a:avLst/>
          </a:prstGeom>
          <a:noFill/>
          <a:ln>
            <a:noFill/>
          </a:ln>
        </p:spPr>
      </p:pic>
      <p:sp>
        <p:nvSpPr>
          <p:cNvPr id="377" name="Google Shape;377;p27"/>
          <p:cNvSpPr txBox="1"/>
          <p:nvPr/>
        </p:nvSpPr>
        <p:spPr>
          <a:xfrm>
            <a:off x="322250" y="1419475"/>
            <a:ext cx="8334300" cy="1662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1200"/>
              </a:spcBef>
              <a:spcAft>
                <a:spcPts val="0"/>
              </a:spcAft>
              <a:buSzPts val="1400"/>
              <a:buFont typeface="Nunito"/>
              <a:buChar char="-"/>
            </a:pPr>
            <a:r>
              <a:rPr lang="en" sz="1350">
                <a:latin typeface="Nunito"/>
                <a:ea typeface="Nunito"/>
                <a:cs typeface="Nunito"/>
                <a:sym typeface="Nunito"/>
              </a:rPr>
              <a:t>PCA analysis shows that the 1st principal component explains about 28% variance.</a:t>
            </a:r>
            <a:endParaRPr>
              <a:latin typeface="Nunito"/>
              <a:ea typeface="Nunito"/>
              <a:cs typeface="Nunito"/>
              <a:sym typeface="Nunito"/>
            </a:endParaRPr>
          </a:p>
          <a:p>
            <a:pPr marL="457200" lvl="0" indent="-317500" algn="l" rtl="0">
              <a:lnSpc>
                <a:spcPct val="150000"/>
              </a:lnSpc>
              <a:spcBef>
                <a:spcPts val="0"/>
              </a:spcBef>
              <a:spcAft>
                <a:spcPts val="0"/>
              </a:spcAft>
              <a:buSzPts val="1400"/>
              <a:buFont typeface="Nunito"/>
              <a:buChar char="-"/>
            </a:pPr>
            <a:r>
              <a:rPr lang="en" sz="1350">
                <a:latin typeface="Nunito"/>
                <a:ea typeface="Nunito"/>
                <a:cs typeface="Nunito"/>
                <a:sym typeface="Nunito"/>
              </a:rPr>
              <a:t>The first PC is dominated by 21 variables, which the biggest contribution is from variable named complete_mean.</a:t>
            </a:r>
            <a:endParaRPr sz="1350">
              <a:latin typeface="Nunito"/>
              <a:ea typeface="Nunito"/>
              <a:cs typeface="Nunito"/>
              <a:sym typeface="Nunito"/>
            </a:endParaRPr>
          </a:p>
          <a:p>
            <a:pPr marL="457200" lvl="0" indent="-314325" algn="l" rtl="0">
              <a:lnSpc>
                <a:spcPct val="150000"/>
              </a:lnSpc>
              <a:spcBef>
                <a:spcPts val="0"/>
              </a:spcBef>
              <a:spcAft>
                <a:spcPts val="0"/>
              </a:spcAft>
              <a:buSzPts val="1350"/>
              <a:buFont typeface="Nunito"/>
              <a:buChar char="-"/>
            </a:pPr>
            <a:r>
              <a:rPr lang="en" sz="1350">
                <a:latin typeface="Nunito"/>
                <a:ea typeface="Nunito"/>
                <a:cs typeface="Nunito"/>
                <a:sym typeface="Nunito"/>
              </a:rPr>
              <a:t>The PC plot of 1st and 2nd dimension shows users who choose to retain cluster on the 1st PC axis, opposite situation occurs on the 2nd principal component axis.</a:t>
            </a:r>
            <a:endParaRPr sz="135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8"/>
          <p:cNvSpPr txBox="1">
            <a:spLocks noGrp="1"/>
          </p:cNvSpPr>
          <p:nvPr>
            <p:ph type="title"/>
          </p:nvPr>
        </p:nvSpPr>
        <p:spPr>
          <a:xfrm>
            <a:off x="1192250" y="623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FACTOR ANALYSIS</a:t>
            </a:r>
            <a:endParaRPr/>
          </a:p>
        </p:txBody>
      </p:sp>
      <p:pic>
        <p:nvPicPr>
          <p:cNvPr id="383" name="Google Shape;383;p28"/>
          <p:cNvPicPr preferRelativeResize="0"/>
          <p:nvPr/>
        </p:nvPicPr>
        <p:blipFill>
          <a:blip r:embed="rId3">
            <a:alphaModFix/>
          </a:blip>
          <a:stretch>
            <a:fillRect/>
          </a:stretch>
        </p:blipFill>
        <p:spPr>
          <a:xfrm>
            <a:off x="5014600" y="1224175"/>
            <a:ext cx="3154950" cy="1949502"/>
          </a:xfrm>
          <a:prstGeom prst="rect">
            <a:avLst/>
          </a:prstGeom>
          <a:noFill/>
          <a:ln>
            <a:noFill/>
          </a:ln>
        </p:spPr>
      </p:pic>
      <p:pic>
        <p:nvPicPr>
          <p:cNvPr id="384" name="Google Shape;384;p28"/>
          <p:cNvPicPr preferRelativeResize="0"/>
          <p:nvPr/>
        </p:nvPicPr>
        <p:blipFill>
          <a:blip r:embed="rId4">
            <a:alphaModFix/>
          </a:blip>
          <a:stretch>
            <a:fillRect/>
          </a:stretch>
        </p:blipFill>
        <p:spPr>
          <a:xfrm>
            <a:off x="5038125" y="2986250"/>
            <a:ext cx="3154950" cy="1949500"/>
          </a:xfrm>
          <a:prstGeom prst="rect">
            <a:avLst/>
          </a:prstGeom>
          <a:noFill/>
          <a:ln>
            <a:noFill/>
          </a:ln>
        </p:spPr>
      </p:pic>
      <p:sp>
        <p:nvSpPr>
          <p:cNvPr id="385" name="Google Shape;385;p28"/>
          <p:cNvSpPr/>
          <p:nvPr/>
        </p:nvSpPr>
        <p:spPr>
          <a:xfrm>
            <a:off x="4896525" y="1224175"/>
            <a:ext cx="3554400" cy="10632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txBox="1"/>
          <p:nvPr/>
        </p:nvSpPr>
        <p:spPr>
          <a:xfrm>
            <a:off x="558400" y="1622650"/>
            <a:ext cx="3820200" cy="29553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Nunito"/>
              <a:buChar char="-"/>
            </a:pPr>
            <a:r>
              <a:rPr lang="en" sz="1500">
                <a:latin typeface="Nunito"/>
                <a:ea typeface="Nunito"/>
                <a:cs typeface="Nunito"/>
                <a:sym typeface="Nunito"/>
              </a:rPr>
              <a:t>Two of the factors show </a:t>
            </a:r>
            <a:r>
              <a:rPr lang="en" sz="1500" b="1">
                <a:latin typeface="Nunito"/>
                <a:ea typeface="Nunito"/>
                <a:cs typeface="Nunito"/>
                <a:sym typeface="Nunito"/>
              </a:rPr>
              <a:t>inverse correlations</a:t>
            </a:r>
            <a:endParaRPr sz="1500" b="1">
              <a:latin typeface="Nunito"/>
              <a:ea typeface="Nunito"/>
              <a:cs typeface="Nunito"/>
              <a:sym typeface="Nunito"/>
            </a:endParaRPr>
          </a:p>
          <a:p>
            <a:pPr marL="457200" lvl="0" indent="0" algn="l" rtl="0">
              <a:spcBef>
                <a:spcPts val="0"/>
              </a:spcBef>
              <a:spcAft>
                <a:spcPts val="0"/>
              </a:spcAft>
              <a:buNone/>
            </a:pP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 sz="1500">
                <a:latin typeface="Nunito"/>
                <a:ea typeface="Nunito"/>
                <a:cs typeface="Nunito"/>
                <a:sym typeface="Nunito"/>
              </a:rPr>
              <a:t>They differ on the exact variables and show that the characteristics of the two type of customers are opposite.</a:t>
            </a:r>
            <a:endParaRPr sz="1500">
              <a:latin typeface="Nunito"/>
              <a:ea typeface="Nunito"/>
              <a:cs typeface="Nunito"/>
              <a:sym typeface="Nunito"/>
            </a:endParaRPr>
          </a:p>
          <a:p>
            <a:pPr marL="457200" lvl="0" indent="0" algn="l" rtl="0">
              <a:spcBef>
                <a:spcPts val="0"/>
              </a:spcBef>
              <a:spcAft>
                <a:spcPts val="0"/>
              </a:spcAft>
              <a:buNone/>
            </a:pP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 sz="1500">
                <a:latin typeface="Nunito"/>
                <a:ea typeface="Nunito"/>
                <a:cs typeface="Nunito"/>
                <a:sym typeface="Nunito"/>
              </a:rPr>
              <a:t>First factor can be the customers that remain in the company, and the second factor the ones that leave the company</a:t>
            </a:r>
            <a:endParaRPr sz="1500">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fade">
                                      <p:cBhvr>
                                        <p:cTn id="7" dur="1000"/>
                                        <p:tgtEl>
                                          <p:spTgt spid="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CLUSTERING</a:t>
            </a:r>
            <a:endParaRPr/>
          </a:p>
        </p:txBody>
      </p:sp>
      <p:pic>
        <p:nvPicPr>
          <p:cNvPr id="392" name="Google Shape;392;p29"/>
          <p:cNvPicPr preferRelativeResize="0"/>
          <p:nvPr/>
        </p:nvPicPr>
        <p:blipFill>
          <a:blip r:embed="rId3">
            <a:alphaModFix/>
          </a:blip>
          <a:stretch>
            <a:fillRect/>
          </a:stretch>
        </p:blipFill>
        <p:spPr>
          <a:xfrm>
            <a:off x="151600" y="3135375"/>
            <a:ext cx="2608076" cy="1796476"/>
          </a:xfrm>
          <a:prstGeom prst="rect">
            <a:avLst/>
          </a:prstGeom>
          <a:noFill/>
          <a:ln>
            <a:noFill/>
          </a:ln>
        </p:spPr>
      </p:pic>
      <p:sp>
        <p:nvSpPr>
          <p:cNvPr id="393" name="Google Shape;393;p29"/>
          <p:cNvSpPr txBox="1"/>
          <p:nvPr/>
        </p:nvSpPr>
        <p:spPr>
          <a:xfrm>
            <a:off x="827200" y="1356750"/>
            <a:ext cx="7479900" cy="15699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Nunito"/>
              <a:buChar char="-"/>
            </a:pPr>
            <a:r>
              <a:rPr lang="en" sz="1500">
                <a:latin typeface="Nunito"/>
                <a:ea typeface="Nunito"/>
                <a:cs typeface="Nunito"/>
                <a:sym typeface="Nunito"/>
              </a:rPr>
              <a:t>The optimal number of clusters is </a:t>
            </a:r>
            <a:r>
              <a:rPr lang="en" sz="1500" b="1">
                <a:latin typeface="Nunito"/>
                <a:ea typeface="Nunito"/>
                <a:cs typeface="Nunito"/>
                <a:sym typeface="Nunito"/>
              </a:rPr>
              <a:t>three</a:t>
            </a:r>
            <a:endParaRPr sz="1500" b="1">
              <a:latin typeface="Nunito"/>
              <a:ea typeface="Nunito"/>
              <a:cs typeface="Nunito"/>
              <a:sym typeface="Nunito"/>
            </a:endParaRPr>
          </a:p>
          <a:p>
            <a:pPr marL="457200" lvl="0" indent="0" algn="l" rtl="0">
              <a:spcBef>
                <a:spcPts val="0"/>
              </a:spcBef>
              <a:spcAft>
                <a:spcPts val="0"/>
              </a:spcAft>
              <a:buNone/>
            </a:pP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 sz="1500">
                <a:latin typeface="Nunito"/>
                <a:ea typeface="Nunito"/>
                <a:cs typeface="Nunito"/>
                <a:sym typeface="Nunito"/>
              </a:rPr>
              <a:t>One group can correspond to customers that left the company and other to the ones that remain</a:t>
            </a:r>
            <a:endParaRPr sz="1500">
              <a:latin typeface="Nunito"/>
              <a:ea typeface="Nunito"/>
              <a:cs typeface="Nunito"/>
              <a:sym typeface="Nunito"/>
            </a:endParaRPr>
          </a:p>
          <a:p>
            <a:pPr marL="457200" lvl="0" indent="0" algn="l" rtl="0">
              <a:spcBef>
                <a:spcPts val="0"/>
              </a:spcBef>
              <a:spcAft>
                <a:spcPts val="0"/>
              </a:spcAft>
              <a:buNone/>
            </a:pP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 sz="1500">
                <a:highlight>
                  <a:srgbClr val="FFFFFF"/>
                </a:highlight>
                <a:latin typeface="Nunito"/>
                <a:ea typeface="Nunito"/>
                <a:cs typeface="Nunito"/>
                <a:sym typeface="Nunito"/>
              </a:rPr>
              <a:t>Cluster three are the most extreme customers and second the most common</a:t>
            </a:r>
            <a:endParaRPr sz="1500">
              <a:latin typeface="Nunito"/>
              <a:ea typeface="Nunito"/>
              <a:cs typeface="Nunito"/>
              <a:sym typeface="Nunito"/>
            </a:endParaRPr>
          </a:p>
        </p:txBody>
      </p:sp>
      <p:pic>
        <p:nvPicPr>
          <p:cNvPr id="394" name="Google Shape;394;p29"/>
          <p:cNvPicPr preferRelativeResize="0"/>
          <p:nvPr/>
        </p:nvPicPr>
        <p:blipFill>
          <a:blip r:embed="rId4">
            <a:alphaModFix/>
          </a:blip>
          <a:stretch>
            <a:fillRect/>
          </a:stretch>
        </p:blipFill>
        <p:spPr>
          <a:xfrm>
            <a:off x="2943375" y="3157648"/>
            <a:ext cx="2803098" cy="1751920"/>
          </a:xfrm>
          <a:prstGeom prst="rect">
            <a:avLst/>
          </a:prstGeom>
          <a:noFill/>
          <a:ln>
            <a:noFill/>
          </a:ln>
        </p:spPr>
      </p:pic>
      <p:pic>
        <p:nvPicPr>
          <p:cNvPr id="395" name="Google Shape;395;p29"/>
          <p:cNvPicPr preferRelativeResize="0"/>
          <p:nvPr/>
        </p:nvPicPr>
        <p:blipFill>
          <a:blip r:embed="rId5">
            <a:alphaModFix/>
          </a:blip>
          <a:stretch>
            <a:fillRect/>
          </a:stretch>
        </p:blipFill>
        <p:spPr>
          <a:xfrm>
            <a:off x="5930175" y="3031225"/>
            <a:ext cx="3006274" cy="1900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399"/>
        <p:cNvGrpSpPr/>
        <p:nvPr/>
      </p:nvGrpSpPr>
      <p:grpSpPr>
        <a:xfrm>
          <a:off x="0" y="0"/>
          <a:ext cx="0" cy="0"/>
          <a:chOff x="0" y="0"/>
          <a:chExt cx="0" cy="0"/>
        </a:xfrm>
      </p:grpSpPr>
      <p:sp>
        <p:nvSpPr>
          <p:cNvPr id="400" name="Google Shape;400;p30"/>
          <p:cNvSpPr txBox="1">
            <a:spLocks noGrp="1"/>
          </p:cNvSpPr>
          <p:nvPr>
            <p:ph type="title" idx="4294967295"/>
          </p:nvPr>
        </p:nvSpPr>
        <p:spPr>
          <a:xfrm>
            <a:off x="0" y="688975"/>
            <a:ext cx="5381625" cy="388938"/>
          </a:xfrm>
          <a:prstGeom prst="rect">
            <a:avLst/>
          </a:prstGeom>
          <a:noFill/>
          <a:ln>
            <a:noFill/>
          </a:ln>
        </p:spPr>
        <p:txBody>
          <a:bodyPr spcFirstLastPara="1" wrap="square" lIns="91425" tIns="91425" rIns="91425" bIns="91425" anchor="ctr" anchorCtr="0">
            <a:noAutofit/>
          </a:bodyPr>
          <a:lstStyle/>
          <a:p>
            <a:pPr marL="0" lvl="0" indent="0" algn="l" rtl="0">
              <a:lnSpc>
                <a:spcPct val="140000"/>
              </a:lnSpc>
              <a:spcBef>
                <a:spcPts val="2400"/>
              </a:spcBef>
              <a:spcAft>
                <a:spcPts val="0"/>
              </a:spcAft>
              <a:buNone/>
            </a:pPr>
            <a:r>
              <a:rPr lang="en" sz="1600" b="1">
                <a:solidFill>
                  <a:srgbClr val="000000"/>
                </a:solidFill>
                <a:latin typeface="Nunito"/>
                <a:ea typeface="Nunito"/>
                <a:cs typeface="Nunito"/>
                <a:sym typeface="Nunito"/>
              </a:rPr>
              <a:t>Mahalanobis distance K-Means</a:t>
            </a:r>
            <a:endParaRPr sz="1600" b="1">
              <a:solidFill>
                <a:srgbClr val="000000"/>
              </a:solidFill>
              <a:latin typeface="Nunito"/>
              <a:ea typeface="Nunito"/>
              <a:cs typeface="Nunito"/>
              <a:sym typeface="Nunito"/>
            </a:endParaRPr>
          </a:p>
          <a:p>
            <a:pPr marL="0" lvl="0" indent="0" algn="l" rtl="0">
              <a:spcBef>
                <a:spcPts val="600"/>
              </a:spcBef>
              <a:spcAft>
                <a:spcPts val="0"/>
              </a:spcAft>
              <a:buSzPts val="990"/>
              <a:buNone/>
            </a:pPr>
            <a:endParaRPr sz="1820" b="1">
              <a:latin typeface="Nunito"/>
              <a:ea typeface="Nunito"/>
              <a:cs typeface="Nunito"/>
              <a:sym typeface="Nunito"/>
            </a:endParaRPr>
          </a:p>
        </p:txBody>
      </p:sp>
      <p:cxnSp>
        <p:nvCxnSpPr>
          <p:cNvPr id="401" name="Google Shape;401;p30"/>
          <p:cNvCxnSpPr/>
          <p:nvPr/>
        </p:nvCxnSpPr>
        <p:spPr>
          <a:xfrm>
            <a:off x="3529850" y="2846300"/>
            <a:ext cx="605100" cy="11100"/>
          </a:xfrm>
          <a:prstGeom prst="straightConnector1">
            <a:avLst/>
          </a:prstGeom>
          <a:noFill/>
          <a:ln w="38100" cap="flat" cmpd="sng">
            <a:solidFill>
              <a:schemeClr val="dk2"/>
            </a:solidFill>
            <a:prstDash val="solid"/>
            <a:round/>
            <a:headEnd type="none" w="med" len="med"/>
            <a:tailEnd type="triangle" w="med" len="med"/>
          </a:ln>
        </p:spPr>
      </p:cxnSp>
      <p:pic>
        <p:nvPicPr>
          <p:cNvPr id="402" name="Google Shape;402;p30"/>
          <p:cNvPicPr preferRelativeResize="0"/>
          <p:nvPr/>
        </p:nvPicPr>
        <p:blipFill>
          <a:blip r:embed="rId3">
            <a:alphaModFix/>
          </a:blip>
          <a:stretch>
            <a:fillRect/>
          </a:stretch>
        </p:blipFill>
        <p:spPr>
          <a:xfrm>
            <a:off x="524425" y="1364450"/>
            <a:ext cx="2942176" cy="1818026"/>
          </a:xfrm>
          <a:prstGeom prst="rect">
            <a:avLst/>
          </a:prstGeom>
          <a:noFill/>
          <a:ln>
            <a:noFill/>
          </a:ln>
        </p:spPr>
      </p:pic>
      <p:pic>
        <p:nvPicPr>
          <p:cNvPr id="403" name="Google Shape;403;p30"/>
          <p:cNvPicPr preferRelativeResize="0"/>
          <p:nvPr/>
        </p:nvPicPr>
        <p:blipFill>
          <a:blip r:embed="rId4">
            <a:alphaModFix/>
          </a:blip>
          <a:stretch>
            <a:fillRect/>
          </a:stretch>
        </p:blipFill>
        <p:spPr>
          <a:xfrm>
            <a:off x="524425" y="2433925"/>
            <a:ext cx="2680323" cy="1656224"/>
          </a:xfrm>
          <a:prstGeom prst="rect">
            <a:avLst/>
          </a:prstGeom>
          <a:noFill/>
          <a:ln>
            <a:noFill/>
          </a:ln>
        </p:spPr>
      </p:pic>
      <p:pic>
        <p:nvPicPr>
          <p:cNvPr id="404" name="Google Shape;404;p30"/>
          <p:cNvPicPr preferRelativeResize="0"/>
          <p:nvPr/>
        </p:nvPicPr>
        <p:blipFill>
          <a:blip r:embed="rId5">
            <a:alphaModFix/>
          </a:blip>
          <a:stretch>
            <a:fillRect/>
          </a:stretch>
        </p:blipFill>
        <p:spPr>
          <a:xfrm>
            <a:off x="524425" y="3395400"/>
            <a:ext cx="2680323" cy="1656210"/>
          </a:xfrm>
          <a:prstGeom prst="rect">
            <a:avLst/>
          </a:prstGeom>
          <a:noFill/>
          <a:ln>
            <a:noFill/>
          </a:ln>
        </p:spPr>
      </p:pic>
      <p:pic>
        <p:nvPicPr>
          <p:cNvPr id="405" name="Google Shape;405;p30"/>
          <p:cNvPicPr preferRelativeResize="0"/>
          <p:nvPr/>
        </p:nvPicPr>
        <p:blipFill>
          <a:blip r:embed="rId6">
            <a:alphaModFix/>
          </a:blip>
          <a:stretch>
            <a:fillRect/>
          </a:stretch>
        </p:blipFill>
        <p:spPr>
          <a:xfrm>
            <a:off x="4388200" y="1618375"/>
            <a:ext cx="3992380" cy="24669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1"/>
                                        </p:tgtEl>
                                        <p:attrNameLst>
                                          <p:attrName>style.visibility</p:attrName>
                                        </p:attrNameLst>
                                      </p:cBhvr>
                                      <p:to>
                                        <p:strVal val="visible"/>
                                      </p:to>
                                    </p:set>
                                    <p:animEffect transition="in" filter="fade">
                                      <p:cBhvr>
                                        <p:cTn id="7" dur="18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409"/>
        <p:cNvGrpSpPr/>
        <p:nvPr/>
      </p:nvGrpSpPr>
      <p:grpSpPr>
        <a:xfrm>
          <a:off x="0" y="0"/>
          <a:ext cx="0" cy="0"/>
          <a:chOff x="0" y="0"/>
          <a:chExt cx="0" cy="0"/>
        </a:xfrm>
      </p:grpSpPr>
      <p:sp>
        <p:nvSpPr>
          <p:cNvPr id="410" name="Google Shape;410;p3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CLUSTERING</a:t>
            </a:r>
            <a:endParaRPr/>
          </a:p>
        </p:txBody>
      </p:sp>
      <p:sp>
        <p:nvSpPr>
          <p:cNvPr id="411" name="Google Shape;411;p31"/>
          <p:cNvSpPr txBox="1">
            <a:spLocks noGrp="1"/>
          </p:cNvSpPr>
          <p:nvPr>
            <p:ph type="title" idx="4294967295"/>
          </p:nvPr>
        </p:nvSpPr>
        <p:spPr>
          <a:xfrm>
            <a:off x="0" y="1304925"/>
            <a:ext cx="7112000" cy="3379788"/>
          </a:xfrm>
          <a:prstGeom prst="rect">
            <a:avLst/>
          </a:prstGeom>
        </p:spPr>
        <p:txBody>
          <a:bodyPr spcFirstLastPara="1" wrap="square" lIns="91425" tIns="91425" rIns="91425" bIns="91425" anchor="t" anchorCtr="0">
            <a:noAutofit/>
          </a:bodyPr>
          <a:lstStyle/>
          <a:p>
            <a:pPr marL="0" lvl="0" indent="0" algn="l" rtl="0">
              <a:lnSpc>
                <a:spcPct val="100000"/>
              </a:lnSpc>
              <a:spcBef>
                <a:spcPts val="2400"/>
              </a:spcBef>
              <a:spcAft>
                <a:spcPts val="0"/>
              </a:spcAft>
              <a:buNone/>
            </a:pPr>
            <a:r>
              <a:rPr lang="en" sz="1800">
                <a:solidFill>
                  <a:srgbClr val="000000"/>
                </a:solidFill>
                <a:latin typeface="Nunito"/>
                <a:ea typeface="Nunito"/>
                <a:cs typeface="Nunito"/>
                <a:sym typeface="Nunito"/>
              </a:rPr>
              <a:t>Kernel K-Means</a:t>
            </a:r>
            <a:endParaRPr sz="1800">
              <a:solidFill>
                <a:srgbClr val="000000"/>
              </a:solidFill>
              <a:latin typeface="Nunito"/>
              <a:ea typeface="Nunito"/>
              <a:cs typeface="Nunito"/>
              <a:sym typeface="Nunito"/>
            </a:endParaRPr>
          </a:p>
          <a:p>
            <a:pPr marL="457200" lvl="0" indent="-333375" algn="l" rtl="0">
              <a:lnSpc>
                <a:spcPct val="100000"/>
              </a:lnSpc>
              <a:spcBef>
                <a:spcPts val="2400"/>
              </a:spcBef>
              <a:spcAft>
                <a:spcPts val="0"/>
              </a:spcAft>
              <a:buClr>
                <a:srgbClr val="000000"/>
              </a:buClr>
              <a:buSzPts val="1650"/>
              <a:buFont typeface="Nunito"/>
              <a:buChar char="-"/>
            </a:pPr>
            <a:r>
              <a:rPr lang="en" sz="1650" b="0">
                <a:solidFill>
                  <a:srgbClr val="000000"/>
                </a:solidFill>
                <a:highlight>
                  <a:srgbClr val="FFFFFF"/>
                </a:highlight>
                <a:latin typeface="Nunito"/>
                <a:ea typeface="Nunito"/>
                <a:cs typeface="Nunito"/>
                <a:sym typeface="Nunito"/>
              </a:rPr>
              <a:t>Due to the large data set, cannot be performed well</a:t>
            </a:r>
            <a:endParaRPr sz="1800">
              <a:solidFill>
                <a:srgbClr val="000000"/>
              </a:solidFill>
              <a:latin typeface="Nunito"/>
              <a:ea typeface="Nunito"/>
              <a:cs typeface="Nunito"/>
              <a:sym typeface="Nunito"/>
            </a:endParaRPr>
          </a:p>
          <a:p>
            <a:pPr marL="0" lvl="0" indent="0" algn="l" rtl="0">
              <a:lnSpc>
                <a:spcPct val="100000"/>
              </a:lnSpc>
              <a:spcBef>
                <a:spcPts val="2400"/>
              </a:spcBef>
              <a:spcAft>
                <a:spcPts val="0"/>
              </a:spcAft>
              <a:buNone/>
            </a:pPr>
            <a:r>
              <a:rPr lang="en" sz="1800">
                <a:solidFill>
                  <a:srgbClr val="000000"/>
                </a:solidFill>
                <a:latin typeface="Nunito"/>
                <a:ea typeface="Nunito"/>
                <a:cs typeface="Nunito"/>
                <a:sym typeface="Nunito"/>
              </a:rPr>
              <a:t>Hierarchical Clustering</a:t>
            </a:r>
            <a:endParaRPr sz="1700">
              <a:solidFill>
                <a:srgbClr val="000000"/>
              </a:solidFill>
              <a:latin typeface="Nunito"/>
              <a:ea typeface="Nunito"/>
              <a:cs typeface="Nunito"/>
              <a:sym typeface="Nunito"/>
            </a:endParaRPr>
          </a:p>
          <a:p>
            <a:pPr marL="457200" lvl="0" indent="-333375" algn="l" rtl="0">
              <a:lnSpc>
                <a:spcPct val="100000"/>
              </a:lnSpc>
              <a:spcBef>
                <a:spcPts val="2400"/>
              </a:spcBef>
              <a:spcAft>
                <a:spcPts val="0"/>
              </a:spcAft>
              <a:buClr>
                <a:srgbClr val="000000"/>
              </a:buClr>
              <a:buSzPts val="1650"/>
              <a:buFont typeface="Nunito"/>
              <a:buChar char="-"/>
            </a:pPr>
            <a:r>
              <a:rPr lang="en" sz="1650" b="0">
                <a:solidFill>
                  <a:srgbClr val="000000"/>
                </a:solidFill>
                <a:highlight>
                  <a:srgbClr val="FFFFFF"/>
                </a:highlight>
                <a:latin typeface="Nunito"/>
                <a:ea typeface="Nunito"/>
                <a:cs typeface="Nunito"/>
                <a:sym typeface="Nunito"/>
              </a:rPr>
              <a:t>Constitutionally expensive for a data set for so many entries</a:t>
            </a:r>
            <a:endParaRPr sz="1650" b="0">
              <a:solidFill>
                <a:srgbClr val="000000"/>
              </a:solidFill>
              <a:highlight>
                <a:srgbClr val="FFFFFF"/>
              </a:highlight>
              <a:latin typeface="Nunito"/>
              <a:ea typeface="Nunito"/>
              <a:cs typeface="Nunito"/>
              <a:sym typeface="Nunito"/>
            </a:endParaRPr>
          </a:p>
          <a:p>
            <a:pPr marL="457200" lvl="0" indent="-333375" algn="l" rtl="0">
              <a:lnSpc>
                <a:spcPct val="100000"/>
              </a:lnSpc>
              <a:spcBef>
                <a:spcPts val="0"/>
              </a:spcBef>
              <a:spcAft>
                <a:spcPts val="0"/>
              </a:spcAft>
              <a:buClr>
                <a:srgbClr val="000000"/>
              </a:buClr>
              <a:buSzPts val="1650"/>
              <a:buFont typeface="Nunito"/>
              <a:buChar char="-"/>
            </a:pPr>
            <a:r>
              <a:rPr lang="en" sz="1650" b="0">
                <a:solidFill>
                  <a:srgbClr val="000000"/>
                </a:solidFill>
                <a:highlight>
                  <a:srgbClr val="FFFFFF"/>
                </a:highlight>
                <a:latin typeface="Nunito"/>
                <a:ea typeface="Nunito"/>
                <a:cs typeface="Nunito"/>
                <a:sym typeface="Nunito"/>
              </a:rPr>
              <a:t>Dendrogram is not the best idea for classification for our data</a:t>
            </a:r>
            <a:endParaRPr sz="1650" b="0">
              <a:solidFill>
                <a:srgbClr val="000000"/>
              </a:solidFill>
              <a:highlight>
                <a:srgbClr val="FFFFFF"/>
              </a:highlight>
              <a:latin typeface="Nunito"/>
              <a:ea typeface="Nunito"/>
              <a:cs typeface="Nunito"/>
              <a:sym typeface="Nunito"/>
            </a:endParaRPr>
          </a:p>
          <a:p>
            <a:pPr marL="0" lvl="0" indent="0" algn="l" rtl="0">
              <a:lnSpc>
                <a:spcPct val="100000"/>
              </a:lnSpc>
              <a:spcBef>
                <a:spcPts val="2400"/>
              </a:spcBef>
              <a:spcAft>
                <a:spcPts val="0"/>
              </a:spcAft>
              <a:buNone/>
            </a:pPr>
            <a:r>
              <a:rPr lang="en" sz="1800">
                <a:solidFill>
                  <a:srgbClr val="000000"/>
                </a:solidFill>
                <a:latin typeface="Nunito"/>
                <a:ea typeface="Nunito"/>
                <a:cs typeface="Nunito"/>
                <a:sym typeface="Nunito"/>
              </a:rPr>
              <a:t>EM Clustering</a:t>
            </a:r>
            <a:endParaRPr sz="1800">
              <a:solidFill>
                <a:srgbClr val="000000"/>
              </a:solidFill>
              <a:latin typeface="Nunito"/>
              <a:ea typeface="Nunito"/>
              <a:cs typeface="Nunito"/>
              <a:sym typeface="Nunito"/>
            </a:endParaRPr>
          </a:p>
          <a:p>
            <a:pPr marL="457200" lvl="0" indent="-333375" algn="l" rtl="0">
              <a:spcBef>
                <a:spcPts val="2400"/>
              </a:spcBef>
              <a:spcAft>
                <a:spcPts val="0"/>
              </a:spcAft>
              <a:buClr>
                <a:srgbClr val="000000"/>
              </a:buClr>
              <a:buSzPts val="1650"/>
              <a:buFont typeface="Nunito"/>
              <a:buChar char="-"/>
            </a:pPr>
            <a:r>
              <a:rPr lang="en" sz="1650" b="0">
                <a:solidFill>
                  <a:srgbClr val="000000"/>
                </a:solidFill>
                <a:highlight>
                  <a:srgbClr val="FFFFFF"/>
                </a:highlight>
                <a:latin typeface="Nunito"/>
                <a:ea typeface="Nunito"/>
                <a:cs typeface="Nunito"/>
                <a:sym typeface="Nunito"/>
              </a:rPr>
              <a:t>Due to the large data set, cannot be performed well</a:t>
            </a:r>
            <a:endParaRPr sz="1800">
              <a:solidFill>
                <a:srgbClr val="000000"/>
              </a:solidFill>
              <a:latin typeface="Nunito"/>
              <a:ea typeface="Nunito"/>
              <a:cs typeface="Nunito"/>
              <a:sym typeface="Nunito"/>
            </a:endParaRPr>
          </a:p>
          <a:p>
            <a:pPr marL="0" lvl="0" indent="0" algn="l" rtl="0">
              <a:lnSpc>
                <a:spcPct val="100000"/>
              </a:lnSpc>
              <a:spcBef>
                <a:spcPts val="2400"/>
              </a:spcBef>
              <a:spcAft>
                <a:spcPts val="0"/>
              </a:spcAft>
              <a:buNone/>
            </a:pPr>
            <a:endParaRPr sz="1800">
              <a:solidFill>
                <a:srgbClr val="000000"/>
              </a:solidFill>
              <a:latin typeface="Nunito"/>
              <a:ea typeface="Nunito"/>
              <a:cs typeface="Nunito"/>
              <a:sym typeface="Nunito"/>
            </a:endParaRPr>
          </a:p>
          <a:p>
            <a:pPr marL="0" lvl="0" indent="0" algn="l" rtl="0">
              <a:spcBef>
                <a:spcPts val="600"/>
              </a:spcBef>
              <a:spcAft>
                <a:spcPts val="0"/>
              </a:spcAft>
              <a:buSzPts val="990"/>
              <a:buNone/>
            </a:pPr>
            <a:endParaRPr sz="202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2"/>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sz="4000">
                <a:solidFill>
                  <a:srgbClr val="404040"/>
                </a:solidFill>
                <a:latin typeface="Impact"/>
                <a:ea typeface="Impact"/>
                <a:cs typeface="Impact"/>
                <a:sym typeface="Impact"/>
              </a:rPr>
              <a:t>SUPERVISED LEARNING</a:t>
            </a:r>
            <a:endParaRPr/>
          </a:p>
        </p:txBody>
      </p:sp>
      <p:sp>
        <p:nvSpPr>
          <p:cNvPr id="417" name="Google Shape;417;p32"/>
          <p:cNvSpPr txBox="1"/>
          <p:nvPr/>
        </p:nvSpPr>
        <p:spPr>
          <a:xfrm>
            <a:off x="2272050" y="418175"/>
            <a:ext cx="213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3"/>
          <p:cNvSpPr txBox="1">
            <a:spLocks noGrp="1"/>
          </p:cNvSpPr>
          <p:nvPr>
            <p:ph type="title"/>
          </p:nvPr>
        </p:nvSpPr>
        <p:spPr>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LOGISTIC REGRESSION</a:t>
            </a:r>
            <a:endParaRPr/>
          </a:p>
        </p:txBody>
      </p:sp>
      <p:sp>
        <p:nvSpPr>
          <p:cNvPr id="423" name="Google Shape;423;p33"/>
          <p:cNvSpPr txBox="1"/>
          <p:nvPr/>
        </p:nvSpPr>
        <p:spPr>
          <a:xfrm>
            <a:off x="981475" y="1309350"/>
            <a:ext cx="623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424" name="Google Shape;424;p33"/>
          <p:cNvPicPr preferRelativeResize="0"/>
          <p:nvPr/>
        </p:nvPicPr>
        <p:blipFill rotWithShape="1">
          <a:blip r:embed="rId3">
            <a:alphaModFix/>
          </a:blip>
          <a:srcRect t="2230" b="-2230"/>
          <a:stretch/>
        </p:blipFill>
        <p:spPr>
          <a:xfrm>
            <a:off x="0" y="3344700"/>
            <a:ext cx="2876874" cy="1777850"/>
          </a:xfrm>
          <a:prstGeom prst="rect">
            <a:avLst/>
          </a:prstGeom>
          <a:noFill/>
          <a:ln>
            <a:noFill/>
          </a:ln>
        </p:spPr>
      </p:pic>
      <p:pic>
        <p:nvPicPr>
          <p:cNvPr id="425" name="Google Shape;425;p33"/>
          <p:cNvPicPr preferRelativeResize="0"/>
          <p:nvPr/>
        </p:nvPicPr>
        <p:blipFill>
          <a:blip r:embed="rId4">
            <a:alphaModFix/>
          </a:blip>
          <a:stretch>
            <a:fillRect/>
          </a:stretch>
        </p:blipFill>
        <p:spPr>
          <a:xfrm>
            <a:off x="3023988" y="3297960"/>
            <a:ext cx="2876874" cy="1777828"/>
          </a:xfrm>
          <a:prstGeom prst="rect">
            <a:avLst/>
          </a:prstGeom>
          <a:noFill/>
          <a:ln>
            <a:noFill/>
          </a:ln>
        </p:spPr>
      </p:pic>
      <p:sp>
        <p:nvSpPr>
          <p:cNvPr id="426" name="Google Shape;426;p33"/>
          <p:cNvSpPr txBox="1"/>
          <p:nvPr/>
        </p:nvSpPr>
        <p:spPr>
          <a:xfrm>
            <a:off x="981475" y="1501600"/>
            <a:ext cx="6454500" cy="1339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Nunito"/>
              <a:buChar char="-"/>
            </a:pPr>
            <a:r>
              <a:rPr lang="en" sz="1500">
                <a:latin typeface="Nunito"/>
                <a:ea typeface="Nunito"/>
                <a:cs typeface="Nunito"/>
                <a:sym typeface="Nunito"/>
              </a:rPr>
              <a:t>Backward elimination in additive model</a:t>
            </a: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 sz="1500">
                <a:latin typeface="Nunito"/>
                <a:ea typeface="Nunito"/>
                <a:cs typeface="Nunito"/>
                <a:sym typeface="Nunito"/>
              </a:rPr>
              <a:t>Residual Analysis: Leverages and outliers</a:t>
            </a: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 sz="1500">
                <a:latin typeface="Nunito"/>
                <a:ea typeface="Nunito"/>
                <a:cs typeface="Nunito"/>
                <a:sym typeface="Nunito"/>
              </a:rPr>
              <a:t>10-fold cross validation to minimize the penalty </a:t>
            </a:r>
            <a:endParaRPr sz="1500">
              <a:latin typeface="Nunito"/>
              <a:ea typeface="Nunito"/>
              <a:cs typeface="Nunito"/>
              <a:sym typeface="Nunito"/>
            </a:endParaRPr>
          </a:p>
          <a:p>
            <a:pPr marL="457200" lvl="0" indent="-323850" algn="l" rtl="0">
              <a:spcBef>
                <a:spcPts val="0"/>
              </a:spcBef>
              <a:spcAft>
                <a:spcPts val="0"/>
              </a:spcAft>
              <a:buSzPts val="1500"/>
              <a:buFont typeface="Nunito"/>
              <a:buChar char="-"/>
            </a:pPr>
            <a:r>
              <a:rPr lang="en" sz="1500">
                <a:latin typeface="Nunito"/>
                <a:ea typeface="Nunito"/>
                <a:cs typeface="Nunito"/>
                <a:sym typeface="Nunito"/>
              </a:rPr>
              <a:t>Reconstructed a new logistic model with the smallest penalty for classification model evaluation</a:t>
            </a:r>
            <a:endParaRPr sz="1500">
              <a:latin typeface="Nunito"/>
              <a:ea typeface="Nunito"/>
              <a:cs typeface="Nunito"/>
              <a:sym typeface="Nunito"/>
            </a:endParaRPr>
          </a:p>
        </p:txBody>
      </p:sp>
      <p:pic>
        <p:nvPicPr>
          <p:cNvPr id="427" name="Google Shape;427;p33"/>
          <p:cNvPicPr preferRelativeResize="0"/>
          <p:nvPr/>
        </p:nvPicPr>
        <p:blipFill>
          <a:blip r:embed="rId5">
            <a:alphaModFix/>
          </a:blip>
          <a:stretch>
            <a:fillRect/>
          </a:stretch>
        </p:blipFill>
        <p:spPr>
          <a:xfrm>
            <a:off x="6047975" y="3230250"/>
            <a:ext cx="3096026" cy="1913249"/>
          </a:xfrm>
          <a:prstGeom prst="rect">
            <a:avLst/>
          </a:prstGeom>
          <a:noFill/>
          <a:ln>
            <a:noFill/>
          </a:ln>
        </p:spPr>
      </p:pic>
      <p:sp>
        <p:nvSpPr>
          <p:cNvPr id="428" name="Google Shape;428;p33"/>
          <p:cNvSpPr txBox="1"/>
          <p:nvPr/>
        </p:nvSpPr>
        <p:spPr>
          <a:xfrm>
            <a:off x="7295025" y="3036800"/>
            <a:ext cx="21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CONTENTS</a:t>
            </a:r>
            <a:endParaRPr/>
          </a:p>
        </p:txBody>
      </p:sp>
      <p:sp>
        <p:nvSpPr>
          <p:cNvPr id="287" name="Google Shape;287;p16"/>
          <p:cNvSpPr txBox="1"/>
          <p:nvPr/>
        </p:nvSpPr>
        <p:spPr>
          <a:xfrm>
            <a:off x="1362750" y="1501200"/>
            <a:ext cx="5673300" cy="32325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Font typeface="Nunito"/>
              <a:buChar char="-"/>
            </a:pPr>
            <a:r>
              <a:rPr lang="en" sz="2200">
                <a:latin typeface="Nunito"/>
                <a:ea typeface="Nunito"/>
                <a:cs typeface="Nunito"/>
                <a:sym typeface="Nunito"/>
              </a:rPr>
              <a:t>INTRODUCTION</a:t>
            </a:r>
            <a:endParaRPr sz="2200">
              <a:latin typeface="Nunito"/>
              <a:ea typeface="Nunito"/>
              <a:cs typeface="Nunito"/>
              <a:sym typeface="Nunito"/>
            </a:endParaRPr>
          </a:p>
          <a:p>
            <a:pPr marL="457200" lvl="0" indent="0" algn="l" rtl="0">
              <a:spcBef>
                <a:spcPts val="0"/>
              </a:spcBef>
              <a:spcAft>
                <a:spcPts val="0"/>
              </a:spcAft>
              <a:buNone/>
            </a:pPr>
            <a:endParaRPr sz="2200">
              <a:latin typeface="Nunito"/>
              <a:ea typeface="Nunito"/>
              <a:cs typeface="Nunito"/>
              <a:sym typeface="Nunito"/>
            </a:endParaRPr>
          </a:p>
          <a:p>
            <a:pPr marL="457200" lvl="0" indent="-368300" algn="l" rtl="0">
              <a:spcBef>
                <a:spcPts val="0"/>
              </a:spcBef>
              <a:spcAft>
                <a:spcPts val="0"/>
              </a:spcAft>
              <a:buSzPts val="2200"/>
              <a:buFont typeface="Nunito"/>
              <a:buChar char="-"/>
            </a:pPr>
            <a:r>
              <a:rPr lang="en" sz="2200">
                <a:latin typeface="Nunito"/>
                <a:ea typeface="Nunito"/>
                <a:cs typeface="Nunito"/>
                <a:sym typeface="Nunito"/>
              </a:rPr>
              <a:t>DATA WRANGLING</a:t>
            </a:r>
            <a:endParaRPr sz="2200">
              <a:latin typeface="Nunito"/>
              <a:ea typeface="Nunito"/>
              <a:cs typeface="Nunito"/>
              <a:sym typeface="Nunito"/>
            </a:endParaRPr>
          </a:p>
          <a:p>
            <a:pPr marL="457200" lvl="0" indent="0" algn="l" rtl="0">
              <a:spcBef>
                <a:spcPts val="0"/>
              </a:spcBef>
              <a:spcAft>
                <a:spcPts val="0"/>
              </a:spcAft>
              <a:buNone/>
            </a:pPr>
            <a:endParaRPr sz="2200">
              <a:latin typeface="Nunito"/>
              <a:ea typeface="Nunito"/>
              <a:cs typeface="Nunito"/>
              <a:sym typeface="Nunito"/>
            </a:endParaRPr>
          </a:p>
          <a:p>
            <a:pPr marL="457200" lvl="0" indent="-368300" algn="l" rtl="0">
              <a:spcBef>
                <a:spcPts val="0"/>
              </a:spcBef>
              <a:spcAft>
                <a:spcPts val="0"/>
              </a:spcAft>
              <a:buSzPts val="2200"/>
              <a:buFont typeface="Nunito"/>
              <a:buChar char="-"/>
            </a:pPr>
            <a:r>
              <a:rPr lang="en" sz="2200">
                <a:latin typeface="Nunito"/>
                <a:ea typeface="Nunito"/>
                <a:cs typeface="Nunito"/>
                <a:sym typeface="Nunito"/>
              </a:rPr>
              <a:t>UNSUPERVISED LEARNING</a:t>
            </a:r>
            <a:endParaRPr sz="2200">
              <a:latin typeface="Nunito"/>
              <a:ea typeface="Nunito"/>
              <a:cs typeface="Nunito"/>
              <a:sym typeface="Nunito"/>
            </a:endParaRPr>
          </a:p>
          <a:p>
            <a:pPr marL="457200" lvl="0" indent="0" algn="l" rtl="0">
              <a:spcBef>
                <a:spcPts val="0"/>
              </a:spcBef>
              <a:spcAft>
                <a:spcPts val="0"/>
              </a:spcAft>
              <a:buNone/>
            </a:pPr>
            <a:endParaRPr sz="2200">
              <a:latin typeface="Nunito"/>
              <a:ea typeface="Nunito"/>
              <a:cs typeface="Nunito"/>
              <a:sym typeface="Nunito"/>
            </a:endParaRPr>
          </a:p>
          <a:p>
            <a:pPr marL="457200" lvl="0" indent="-368300" algn="l" rtl="0">
              <a:spcBef>
                <a:spcPts val="0"/>
              </a:spcBef>
              <a:spcAft>
                <a:spcPts val="0"/>
              </a:spcAft>
              <a:buSzPts val="2200"/>
              <a:buFont typeface="Nunito"/>
              <a:buChar char="-"/>
            </a:pPr>
            <a:r>
              <a:rPr lang="en" sz="2200">
                <a:latin typeface="Nunito"/>
                <a:ea typeface="Nunito"/>
                <a:cs typeface="Nunito"/>
                <a:sym typeface="Nunito"/>
              </a:rPr>
              <a:t>SUPERVISED LEARNING</a:t>
            </a:r>
            <a:endParaRPr sz="2200">
              <a:latin typeface="Nunito"/>
              <a:ea typeface="Nunito"/>
              <a:cs typeface="Nunito"/>
              <a:sym typeface="Nunito"/>
            </a:endParaRPr>
          </a:p>
          <a:p>
            <a:pPr marL="457200" lvl="0" indent="0" algn="l" rtl="0">
              <a:spcBef>
                <a:spcPts val="0"/>
              </a:spcBef>
              <a:spcAft>
                <a:spcPts val="0"/>
              </a:spcAft>
              <a:buNone/>
            </a:pPr>
            <a:endParaRPr sz="2200">
              <a:latin typeface="Nunito"/>
              <a:ea typeface="Nunito"/>
              <a:cs typeface="Nunito"/>
              <a:sym typeface="Nunito"/>
            </a:endParaRPr>
          </a:p>
          <a:p>
            <a:pPr marL="457200" lvl="0" indent="-368300" algn="l" rtl="0">
              <a:spcBef>
                <a:spcPts val="0"/>
              </a:spcBef>
              <a:spcAft>
                <a:spcPts val="0"/>
              </a:spcAft>
              <a:buSzPts val="2200"/>
              <a:buFont typeface="Nunito"/>
              <a:buChar char="-"/>
            </a:pPr>
            <a:r>
              <a:rPr lang="en" sz="2200">
                <a:latin typeface="Nunito"/>
                <a:ea typeface="Nunito"/>
                <a:cs typeface="Nunito"/>
                <a:sym typeface="Nunito"/>
              </a:rPr>
              <a:t>CONCLUSION AND DISCUSSION</a:t>
            </a:r>
            <a:endParaRPr sz="22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txBox="1">
            <a:spLocks noGrp="1"/>
          </p:cNvSpPr>
          <p:nvPr>
            <p:ph type="title"/>
          </p:nvPr>
        </p:nvSpPr>
        <p:spPr>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LOGISTIC REGRESSION</a:t>
            </a:r>
            <a:endParaRPr/>
          </a:p>
        </p:txBody>
      </p:sp>
      <p:pic>
        <p:nvPicPr>
          <p:cNvPr id="434" name="Google Shape;434;p34"/>
          <p:cNvPicPr preferRelativeResize="0"/>
          <p:nvPr/>
        </p:nvPicPr>
        <p:blipFill>
          <a:blip r:embed="rId3">
            <a:alphaModFix/>
          </a:blip>
          <a:stretch>
            <a:fillRect/>
          </a:stretch>
        </p:blipFill>
        <p:spPr>
          <a:xfrm>
            <a:off x="446600" y="2096773"/>
            <a:ext cx="3912275" cy="2417676"/>
          </a:xfrm>
          <a:prstGeom prst="rect">
            <a:avLst/>
          </a:prstGeom>
          <a:noFill/>
          <a:ln>
            <a:noFill/>
          </a:ln>
        </p:spPr>
      </p:pic>
      <p:pic>
        <p:nvPicPr>
          <p:cNvPr id="435" name="Google Shape;435;p34"/>
          <p:cNvPicPr preferRelativeResize="0"/>
          <p:nvPr/>
        </p:nvPicPr>
        <p:blipFill rotWithShape="1">
          <a:blip r:embed="rId4">
            <a:alphaModFix/>
          </a:blip>
          <a:srcRect t="-5390" b="5390"/>
          <a:stretch/>
        </p:blipFill>
        <p:spPr>
          <a:xfrm>
            <a:off x="4671175" y="2105975"/>
            <a:ext cx="3597725" cy="2223276"/>
          </a:xfrm>
          <a:prstGeom prst="rect">
            <a:avLst/>
          </a:prstGeom>
          <a:noFill/>
          <a:ln>
            <a:noFill/>
          </a:ln>
        </p:spPr>
      </p:pic>
      <p:sp>
        <p:nvSpPr>
          <p:cNvPr id="436" name="Google Shape;436;p34"/>
          <p:cNvSpPr txBox="1"/>
          <p:nvPr/>
        </p:nvSpPr>
        <p:spPr>
          <a:xfrm>
            <a:off x="2060675" y="1647225"/>
            <a:ext cx="123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Coefficients</a:t>
            </a:r>
            <a:endParaRPr>
              <a:latin typeface="Nunito"/>
              <a:ea typeface="Nunito"/>
              <a:cs typeface="Nunito"/>
              <a:sym typeface="Nunito"/>
            </a:endParaRPr>
          </a:p>
        </p:txBody>
      </p:sp>
      <p:sp>
        <p:nvSpPr>
          <p:cNvPr id="437" name="Google Shape;437;p34"/>
          <p:cNvSpPr txBox="1"/>
          <p:nvPr/>
        </p:nvSpPr>
        <p:spPr>
          <a:xfrm>
            <a:off x="6017550" y="1792950"/>
            <a:ext cx="131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ROC Curves</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1289475" y="5699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COMPARISONS IN R</a:t>
            </a:r>
            <a:endParaRPr/>
          </a:p>
        </p:txBody>
      </p:sp>
      <p:pic>
        <p:nvPicPr>
          <p:cNvPr id="443" name="Google Shape;443;p35"/>
          <p:cNvPicPr preferRelativeResize="0"/>
          <p:nvPr/>
        </p:nvPicPr>
        <p:blipFill>
          <a:blip r:embed="rId3">
            <a:alphaModFix/>
          </a:blip>
          <a:stretch>
            <a:fillRect/>
          </a:stretch>
        </p:blipFill>
        <p:spPr>
          <a:xfrm>
            <a:off x="3925650" y="1498550"/>
            <a:ext cx="5218360" cy="3269474"/>
          </a:xfrm>
          <a:prstGeom prst="rect">
            <a:avLst/>
          </a:prstGeom>
          <a:noFill/>
          <a:ln>
            <a:noFill/>
          </a:ln>
        </p:spPr>
      </p:pic>
      <p:sp>
        <p:nvSpPr>
          <p:cNvPr id="444" name="Google Shape;444;p35"/>
          <p:cNvSpPr txBox="1"/>
          <p:nvPr/>
        </p:nvSpPr>
        <p:spPr>
          <a:xfrm>
            <a:off x="421400" y="1804700"/>
            <a:ext cx="3780300" cy="2339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Nunito"/>
              <a:buChar char="-"/>
            </a:pPr>
            <a:r>
              <a:rPr lang="en">
                <a:latin typeface="Nunito"/>
                <a:ea typeface="Nunito"/>
                <a:cs typeface="Nunito"/>
                <a:sym typeface="Nunito"/>
              </a:rPr>
              <a:t>The random forest model performs the best, with 61 percent accuracy.</a:t>
            </a:r>
            <a:endParaRPr sz="1050">
              <a:solidFill>
                <a:srgbClr val="666666"/>
              </a:solidFill>
              <a:highlight>
                <a:srgbClr val="F7F8FA"/>
              </a:highlight>
            </a:endParaRPr>
          </a:p>
          <a:p>
            <a:pPr marL="457200" lvl="0" indent="-317500" algn="l" rtl="0">
              <a:lnSpc>
                <a:spcPct val="150000"/>
              </a:lnSpc>
              <a:spcBef>
                <a:spcPts val="0"/>
              </a:spcBef>
              <a:spcAft>
                <a:spcPts val="0"/>
              </a:spcAft>
              <a:buSzPts val="1400"/>
              <a:buFont typeface="Nunito"/>
              <a:buChar char="-"/>
            </a:pPr>
            <a:r>
              <a:rPr lang="en">
                <a:latin typeface="Nunito"/>
                <a:ea typeface="Nunito"/>
                <a:cs typeface="Nunito"/>
                <a:sym typeface="Nunito"/>
              </a:rPr>
              <a:t>The accuracy of each model is over 50 percent.</a:t>
            </a:r>
            <a:endParaRPr>
              <a:latin typeface="Nunito"/>
              <a:ea typeface="Nunito"/>
              <a:cs typeface="Nunito"/>
              <a:sym typeface="Nunito"/>
            </a:endParaRPr>
          </a:p>
          <a:p>
            <a:pPr marL="457200" lvl="0" indent="-317500" algn="l" rtl="0">
              <a:lnSpc>
                <a:spcPct val="150000"/>
              </a:lnSpc>
              <a:spcBef>
                <a:spcPts val="0"/>
              </a:spcBef>
              <a:spcAft>
                <a:spcPts val="0"/>
              </a:spcAft>
              <a:buSzPts val="1400"/>
              <a:buFont typeface="Nunito"/>
              <a:buChar char="-"/>
            </a:pPr>
            <a:r>
              <a:rPr lang="en">
                <a:latin typeface="Nunito"/>
                <a:ea typeface="Nunito"/>
                <a:cs typeface="Nunito"/>
                <a:sym typeface="Nunito"/>
              </a:rPr>
              <a:t>Helps to predict whether a telecom company will retain a designated customer.</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COMPARISONS WITH PYTHON</a:t>
            </a:r>
            <a:endParaRPr/>
          </a:p>
        </p:txBody>
      </p:sp>
      <p:pic>
        <p:nvPicPr>
          <p:cNvPr id="450" name="Google Shape;450;p36"/>
          <p:cNvPicPr preferRelativeResize="0"/>
          <p:nvPr/>
        </p:nvPicPr>
        <p:blipFill rotWithShape="1">
          <a:blip r:embed="rId3">
            <a:alphaModFix/>
          </a:blip>
          <a:srcRect t="13254"/>
          <a:stretch/>
        </p:blipFill>
        <p:spPr>
          <a:xfrm>
            <a:off x="2687600" y="2239600"/>
            <a:ext cx="5323974" cy="2461575"/>
          </a:xfrm>
          <a:prstGeom prst="rect">
            <a:avLst/>
          </a:prstGeom>
          <a:noFill/>
          <a:ln>
            <a:noFill/>
          </a:ln>
        </p:spPr>
      </p:pic>
      <p:pic>
        <p:nvPicPr>
          <p:cNvPr id="451" name="Google Shape;451;p36"/>
          <p:cNvPicPr preferRelativeResize="0"/>
          <p:nvPr/>
        </p:nvPicPr>
        <p:blipFill rotWithShape="1">
          <a:blip r:embed="rId4">
            <a:alphaModFix/>
          </a:blip>
          <a:srcRect l="10905" b="2704"/>
          <a:stretch/>
        </p:blipFill>
        <p:spPr>
          <a:xfrm>
            <a:off x="397300" y="1832625"/>
            <a:ext cx="3405000" cy="2377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7"/>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sz="4000" dirty="0">
                <a:solidFill>
                  <a:srgbClr val="404040"/>
                </a:solidFill>
                <a:latin typeface="Impact"/>
                <a:ea typeface="Impact"/>
                <a:cs typeface="Impact"/>
                <a:sym typeface="Impact"/>
              </a:rPr>
              <a:t>CONCLUSION &amp; DISCUSSION</a:t>
            </a:r>
            <a:endParaRPr sz="4000" dirty="0">
              <a:solidFill>
                <a:srgbClr val="404040"/>
              </a:solidFill>
              <a:latin typeface="Impact"/>
              <a:ea typeface="Impact"/>
              <a:cs typeface="Impact"/>
              <a:sym typeface="Impact"/>
            </a:endParaRPr>
          </a:p>
        </p:txBody>
      </p:sp>
      <p:sp>
        <p:nvSpPr>
          <p:cNvPr id="457" name="Google Shape;457;p37"/>
          <p:cNvSpPr txBox="1"/>
          <p:nvPr/>
        </p:nvSpPr>
        <p:spPr>
          <a:xfrm>
            <a:off x="2272050" y="418175"/>
            <a:ext cx="213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463" name="Google Shape;463;p38"/>
          <p:cNvSpPr txBox="1">
            <a:spLocks noGrp="1"/>
          </p:cNvSpPr>
          <p:nvPr>
            <p:ph type="body" idx="1"/>
          </p:nvPr>
        </p:nvSpPr>
        <p:spPr>
          <a:xfrm>
            <a:off x="929100" y="1457100"/>
            <a:ext cx="7285800" cy="3153300"/>
          </a:xfrm>
          <a:prstGeom prst="rect">
            <a:avLst/>
          </a:prstGeom>
        </p:spPr>
        <p:txBody>
          <a:bodyPr spcFirstLastPara="1" wrap="square" lIns="91425" tIns="91425" rIns="91425" bIns="91425" anchor="t" anchorCtr="0">
            <a:normAutofit/>
          </a:bodyPr>
          <a:lstStyle/>
          <a:p>
            <a:pPr marL="0" lvl="0" indent="0" algn="l" rtl="0">
              <a:lnSpc>
                <a:spcPct val="142857"/>
              </a:lnSpc>
              <a:spcBef>
                <a:spcPts val="0"/>
              </a:spcBef>
              <a:spcAft>
                <a:spcPts val="0"/>
              </a:spcAft>
              <a:buNone/>
            </a:pPr>
            <a:endParaRPr sz="1600">
              <a:solidFill>
                <a:srgbClr val="000000"/>
              </a:solidFill>
              <a:highlight>
                <a:schemeClr val="lt1"/>
              </a:highlight>
            </a:endParaRPr>
          </a:p>
          <a:p>
            <a:pPr marL="457200" lvl="0" indent="-330200" algn="l" rtl="0">
              <a:lnSpc>
                <a:spcPct val="142857"/>
              </a:lnSpc>
              <a:spcBef>
                <a:spcPts val="0"/>
              </a:spcBef>
              <a:spcAft>
                <a:spcPts val="0"/>
              </a:spcAft>
              <a:buClr>
                <a:srgbClr val="000000"/>
              </a:buClr>
              <a:buSzPts val="1600"/>
              <a:buFont typeface="Arial"/>
              <a:buChar char="-"/>
            </a:pPr>
            <a:r>
              <a:rPr lang="en" sz="1600">
                <a:solidFill>
                  <a:srgbClr val="000000"/>
                </a:solidFill>
                <a:highlight>
                  <a:schemeClr val="lt1"/>
                </a:highlight>
              </a:rPr>
              <a:t>All variables are grouped into two clusters, and </a:t>
            </a:r>
            <a:r>
              <a:rPr lang="en" sz="1600">
                <a:solidFill>
                  <a:srgbClr val="000000"/>
                </a:solidFill>
              </a:rPr>
              <a:t>one can correspond to customers that left the company and other to the ones that remain</a:t>
            </a:r>
            <a:endParaRPr sz="1600">
              <a:solidFill>
                <a:srgbClr val="000000"/>
              </a:solidFill>
            </a:endParaRPr>
          </a:p>
          <a:p>
            <a:pPr marL="457200" lvl="0" indent="0" algn="l" rtl="0">
              <a:lnSpc>
                <a:spcPct val="142857"/>
              </a:lnSpc>
              <a:spcBef>
                <a:spcPts val="0"/>
              </a:spcBef>
              <a:spcAft>
                <a:spcPts val="0"/>
              </a:spcAft>
              <a:buNone/>
            </a:pPr>
            <a:endParaRPr sz="1600">
              <a:solidFill>
                <a:srgbClr val="000000"/>
              </a:solidFill>
            </a:endParaRPr>
          </a:p>
          <a:p>
            <a:pPr marL="457200" lvl="0" indent="-330200" algn="l" rtl="0">
              <a:lnSpc>
                <a:spcPct val="142857"/>
              </a:lnSpc>
              <a:spcBef>
                <a:spcPts val="0"/>
              </a:spcBef>
              <a:spcAft>
                <a:spcPts val="0"/>
              </a:spcAft>
              <a:buClr>
                <a:srgbClr val="000000"/>
              </a:buClr>
              <a:buSzPts val="1600"/>
              <a:buChar char="-"/>
            </a:pPr>
            <a:r>
              <a:rPr lang="en" sz="1600">
                <a:solidFill>
                  <a:srgbClr val="000000"/>
                </a:solidFill>
              </a:rPr>
              <a:t>The random forest model has the best performance, according to its highest accuracy rate. However, the logistic model has better interpretations on associations among the selected variables.</a:t>
            </a:r>
            <a:endParaRPr sz="16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a:t>
            </a:r>
            <a:endParaRPr/>
          </a:p>
        </p:txBody>
      </p:sp>
      <p:sp>
        <p:nvSpPr>
          <p:cNvPr id="469" name="Google Shape;469;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rgbClr val="000000"/>
              </a:buClr>
              <a:buSzPts val="1700"/>
              <a:buChar char="-"/>
            </a:pPr>
            <a:r>
              <a:rPr lang="en" sz="1700">
                <a:solidFill>
                  <a:srgbClr val="000000"/>
                </a:solidFill>
              </a:rPr>
              <a:t>Diagnostic analysis on leverages and outliers</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Transformations on numerical variables instead of simple scaling</a:t>
            </a:r>
            <a:endParaRPr sz="1700">
              <a:solidFill>
                <a:srgbClr val="000000"/>
              </a:solidFill>
            </a:endParaRPr>
          </a:p>
          <a:p>
            <a:pPr marL="457200" lvl="0" indent="0" algn="l" rtl="0">
              <a:spcBef>
                <a:spcPts val="1200"/>
              </a:spcBef>
              <a:spcAft>
                <a:spcPts val="1200"/>
              </a:spcAft>
              <a:buNone/>
            </a:pPr>
            <a:endParaRPr sz="17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0"/>
          <p:cNvSpPr txBox="1">
            <a:spLocks noGrp="1"/>
          </p:cNvSpPr>
          <p:nvPr>
            <p:ph type="ctrTitle"/>
          </p:nvPr>
        </p:nvSpPr>
        <p:spPr>
          <a:xfrm>
            <a:off x="824000" y="1613825"/>
            <a:ext cx="6616800" cy="18729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sz="4000">
                <a:solidFill>
                  <a:srgbClr val="404040"/>
                </a:solidFill>
                <a:latin typeface="Impact"/>
                <a:ea typeface="Impact"/>
                <a:cs typeface="Impact"/>
                <a:sym typeface="Impact"/>
              </a:rPr>
              <a:t>THANK YOU</a:t>
            </a:r>
            <a:endParaRPr/>
          </a:p>
        </p:txBody>
      </p:sp>
      <p:sp>
        <p:nvSpPr>
          <p:cNvPr id="475" name="Google Shape;475;p40"/>
          <p:cNvSpPr txBox="1">
            <a:spLocks noGrp="1"/>
          </p:cNvSpPr>
          <p:nvPr>
            <p:ph type="subTitle" idx="1"/>
          </p:nvPr>
        </p:nvSpPr>
        <p:spPr>
          <a:xfrm>
            <a:off x="1493075" y="3735675"/>
            <a:ext cx="4255500" cy="695400"/>
          </a:xfrm>
          <a:prstGeom prst="rect">
            <a:avLst/>
          </a:prstGeom>
          <a:noFill/>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200">
                <a:latin typeface="Arial"/>
                <a:ea typeface="Arial"/>
                <a:cs typeface="Arial"/>
                <a:sym typeface="Arial"/>
              </a:rPr>
              <a:t>INSTRUCTOR：Dr. Ruoqing Zhu</a:t>
            </a:r>
            <a:endParaRPr sz="1200">
              <a:latin typeface="Arial"/>
              <a:ea typeface="Arial"/>
              <a:cs typeface="Arial"/>
              <a:sym typeface="Arial"/>
            </a:endParaRPr>
          </a:p>
          <a:p>
            <a:pPr marL="0" lvl="0" indent="0" algn="l" rtl="0">
              <a:lnSpc>
                <a:spcPct val="115000"/>
              </a:lnSpc>
              <a:spcBef>
                <a:spcPts val="0"/>
              </a:spcBef>
              <a:spcAft>
                <a:spcPts val="0"/>
              </a:spcAft>
              <a:buNone/>
            </a:pPr>
            <a:r>
              <a:rPr lang="en" sz="1200">
                <a:latin typeface="Arial"/>
                <a:ea typeface="Arial"/>
                <a:cs typeface="Arial"/>
                <a:sym typeface="Arial"/>
              </a:rPr>
              <a:t>GROUP MEMBERS: Xiaoying Yang, Bo Yang, Yin Tip Ho</a:t>
            </a:r>
            <a:endParaRPr/>
          </a:p>
        </p:txBody>
      </p:sp>
      <p:sp>
        <p:nvSpPr>
          <p:cNvPr id="476" name="Google Shape;476;p40"/>
          <p:cNvSpPr txBox="1"/>
          <p:nvPr/>
        </p:nvSpPr>
        <p:spPr>
          <a:xfrm>
            <a:off x="2272050" y="418175"/>
            <a:ext cx="213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7"/>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sz="4000">
                <a:solidFill>
                  <a:srgbClr val="404040"/>
                </a:solidFill>
                <a:latin typeface="Impact"/>
                <a:ea typeface="Impact"/>
                <a:cs typeface="Impact"/>
                <a:sym typeface="Impact"/>
              </a:rPr>
              <a:t>INTRODUCTION</a:t>
            </a:r>
            <a:endParaRPr/>
          </a:p>
        </p:txBody>
      </p:sp>
      <p:sp>
        <p:nvSpPr>
          <p:cNvPr id="293" name="Google Shape;293;p17"/>
          <p:cNvSpPr txBox="1"/>
          <p:nvPr/>
        </p:nvSpPr>
        <p:spPr>
          <a:xfrm>
            <a:off x="2272050" y="418175"/>
            <a:ext cx="213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99" name="Google Shape;299;p18"/>
          <p:cNvSpPr txBox="1">
            <a:spLocks noGrp="1"/>
          </p:cNvSpPr>
          <p:nvPr>
            <p:ph type="body" idx="1"/>
          </p:nvPr>
        </p:nvSpPr>
        <p:spPr>
          <a:xfrm>
            <a:off x="898475" y="2116475"/>
            <a:ext cx="2877900" cy="1912800"/>
          </a:xfrm>
          <a:prstGeom prst="rect">
            <a:avLst/>
          </a:prstGeom>
        </p:spPr>
        <p:txBody>
          <a:bodyPr spcFirstLastPara="1" wrap="square" lIns="91425" tIns="91425" rIns="91425" bIns="91425" anchor="t" anchorCtr="0">
            <a:normAutofit fontScale="92500"/>
          </a:bodyPr>
          <a:lstStyle/>
          <a:p>
            <a:pPr marL="0" lvl="0" indent="0" algn="l" rtl="0">
              <a:lnSpc>
                <a:spcPct val="120000"/>
              </a:lnSpc>
              <a:spcBef>
                <a:spcPts val="0"/>
              </a:spcBef>
              <a:spcAft>
                <a:spcPts val="0"/>
              </a:spcAft>
              <a:buNone/>
            </a:pPr>
            <a:r>
              <a:rPr lang="en" sz="1800">
                <a:solidFill>
                  <a:srgbClr val="000000"/>
                </a:solidFill>
                <a:latin typeface="Calibri"/>
                <a:ea typeface="Calibri"/>
                <a:cs typeface="Calibri"/>
                <a:sym typeface="Calibri"/>
              </a:rPr>
              <a:t>Customer churn is a percentage of how many customers stopped using your company's product or service during a certain time frame. </a:t>
            </a:r>
            <a:endParaRPr sz="1800">
              <a:solidFill>
                <a:srgbClr val="000000"/>
              </a:solidFill>
              <a:latin typeface="Calibri"/>
              <a:ea typeface="Calibri"/>
              <a:cs typeface="Calibri"/>
              <a:sym typeface="Calibri"/>
            </a:endParaRPr>
          </a:p>
          <a:p>
            <a:pPr marL="0" lvl="0" indent="0" algn="l" rtl="0">
              <a:spcBef>
                <a:spcPts val="0"/>
              </a:spcBef>
              <a:spcAft>
                <a:spcPts val="1200"/>
              </a:spcAft>
              <a:buNone/>
            </a:pPr>
            <a:endParaRPr/>
          </a:p>
        </p:txBody>
      </p:sp>
      <p:sp>
        <p:nvSpPr>
          <p:cNvPr id="302" name="Google Shape;302;p18"/>
          <p:cNvSpPr txBox="1">
            <a:spLocks noGrp="1"/>
          </p:cNvSpPr>
          <p:nvPr>
            <p:ph type="title" idx="4294967295"/>
          </p:nvPr>
        </p:nvSpPr>
        <p:spPr>
          <a:xfrm>
            <a:off x="0" y="1598613"/>
            <a:ext cx="3684588" cy="84613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CUSTOMER CHURN</a:t>
            </a:r>
            <a:endParaRPr sz="2100"/>
          </a:p>
        </p:txBody>
      </p:sp>
      <p:pic>
        <p:nvPicPr>
          <p:cNvPr id="300" name="Google Shape;300;p18"/>
          <p:cNvPicPr preferRelativeResize="0"/>
          <p:nvPr/>
        </p:nvPicPr>
        <p:blipFill>
          <a:blip r:embed="rId3">
            <a:alphaModFix/>
          </a:blip>
          <a:stretch>
            <a:fillRect/>
          </a:stretch>
        </p:blipFill>
        <p:spPr>
          <a:xfrm>
            <a:off x="4125000" y="1751650"/>
            <a:ext cx="4349449" cy="2333850"/>
          </a:xfrm>
          <a:prstGeom prst="rect">
            <a:avLst/>
          </a:prstGeom>
          <a:noFill/>
          <a:ln>
            <a:noFill/>
          </a:ln>
        </p:spPr>
      </p:pic>
      <p:pic>
        <p:nvPicPr>
          <p:cNvPr id="301" name="Google Shape;301;p18"/>
          <p:cNvPicPr preferRelativeResize="0"/>
          <p:nvPr/>
        </p:nvPicPr>
        <p:blipFill>
          <a:blip r:embed="rId4">
            <a:alphaModFix/>
          </a:blip>
          <a:stretch>
            <a:fillRect/>
          </a:stretch>
        </p:blipFill>
        <p:spPr>
          <a:xfrm>
            <a:off x="152400" y="4656050"/>
            <a:ext cx="8839200" cy="2929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308" name="Google Shape;308;p19"/>
          <p:cNvSpPr txBox="1">
            <a:spLocks noGrp="1"/>
          </p:cNvSpPr>
          <p:nvPr>
            <p:ph type="body" idx="1"/>
          </p:nvPr>
        </p:nvSpPr>
        <p:spPr>
          <a:xfrm>
            <a:off x="648025" y="1597875"/>
            <a:ext cx="7851600" cy="2851200"/>
          </a:xfrm>
          <a:prstGeom prst="rect">
            <a:avLst/>
          </a:prstGeom>
        </p:spPr>
        <p:txBody>
          <a:bodyPr spcFirstLastPara="1" wrap="square" lIns="91425" tIns="91425" rIns="91425" bIns="91425" anchor="t" anchorCtr="0">
            <a:noAutofit/>
          </a:bodyPr>
          <a:lstStyle/>
          <a:p>
            <a:pPr marL="190500" marR="190500" lvl="0" indent="0" algn="l" rtl="0">
              <a:lnSpc>
                <a:spcPct val="140000"/>
              </a:lnSpc>
              <a:spcBef>
                <a:spcPts val="0"/>
              </a:spcBef>
              <a:spcAft>
                <a:spcPts val="0"/>
              </a:spcAft>
              <a:buNone/>
            </a:pPr>
            <a:r>
              <a:rPr lang="en" sz="1900" b="1">
                <a:solidFill>
                  <a:srgbClr val="000000"/>
                </a:solidFill>
                <a:latin typeface="Arial"/>
                <a:ea typeface="Arial"/>
                <a:cs typeface="Arial"/>
                <a:sym typeface="Arial"/>
              </a:rPr>
              <a:t>Ideas in Customer Churn Prediction </a:t>
            </a:r>
            <a:endParaRPr sz="1450" b="1">
              <a:solidFill>
                <a:srgbClr val="000000"/>
              </a:solidFill>
              <a:latin typeface="Arial"/>
              <a:ea typeface="Arial"/>
              <a:cs typeface="Arial"/>
              <a:sym typeface="Arial"/>
            </a:endParaRPr>
          </a:p>
          <a:p>
            <a:pPr marL="457200" lvl="0" indent="-314325" algn="l" rtl="0">
              <a:spcBef>
                <a:spcPts val="1200"/>
              </a:spcBef>
              <a:spcAft>
                <a:spcPts val="0"/>
              </a:spcAft>
              <a:buClr>
                <a:srgbClr val="000000"/>
              </a:buClr>
              <a:buSzPts val="1350"/>
              <a:buFont typeface="Arial"/>
              <a:buChar char="●"/>
            </a:pPr>
            <a:r>
              <a:rPr lang="en" sz="1350">
                <a:solidFill>
                  <a:srgbClr val="000000"/>
                </a:solidFill>
                <a:latin typeface="Arial"/>
                <a:ea typeface="Arial"/>
                <a:cs typeface="Arial"/>
                <a:sym typeface="Arial"/>
              </a:rPr>
              <a:t>Predicting churn is to create proactive marketing campaigns targeted at the customers.</a:t>
            </a:r>
            <a:endParaRPr sz="1350">
              <a:solidFill>
                <a:srgbClr val="000000"/>
              </a:solidFill>
              <a:latin typeface="Arial"/>
              <a:ea typeface="Arial"/>
              <a:cs typeface="Arial"/>
              <a:sym typeface="Arial"/>
            </a:endParaRPr>
          </a:p>
          <a:p>
            <a:pPr marL="457200" lvl="0" indent="-314325" algn="l" rtl="0">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Forecasting customer churn with the help of machine learning is possible.</a:t>
            </a:r>
            <a:endParaRPr sz="1350">
              <a:solidFill>
                <a:srgbClr val="000000"/>
              </a:solidFill>
              <a:latin typeface="Arial"/>
              <a:ea typeface="Arial"/>
              <a:cs typeface="Arial"/>
              <a:sym typeface="Arial"/>
            </a:endParaRPr>
          </a:p>
          <a:p>
            <a:pPr marL="457200" lvl="0" indent="-314325" algn="l" rtl="0">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Machine learning and data analysis are powerful ways to identify and predict churn.</a:t>
            </a:r>
            <a:endParaRPr sz="1350">
              <a:solidFill>
                <a:srgbClr val="000000"/>
              </a:solidFill>
              <a:latin typeface="Arial"/>
              <a:ea typeface="Arial"/>
              <a:cs typeface="Arial"/>
              <a:sym typeface="Arial"/>
            </a:endParaRPr>
          </a:p>
          <a:p>
            <a:pPr marL="457200" lvl="0" indent="-314325" algn="l" rtl="0">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Churn is a one of the biggest problem in the telecom industry. </a:t>
            </a:r>
            <a:endParaRPr sz="1350">
              <a:solidFill>
                <a:srgbClr val="000000"/>
              </a:solidFill>
              <a:latin typeface="Arial"/>
              <a:ea typeface="Arial"/>
              <a:cs typeface="Arial"/>
              <a:sym typeface="Arial"/>
            </a:endParaRPr>
          </a:p>
          <a:p>
            <a:pPr marL="457200" lvl="0" indent="-314325" algn="l" rtl="0">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Research has shown that the average monthly churn rate among the top 4 wireless carriers in the US is 1.9% - 2%.</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a:t>
            </a:r>
            <a:endParaRPr/>
          </a:p>
        </p:txBody>
      </p:sp>
      <p:sp>
        <p:nvSpPr>
          <p:cNvPr id="314" name="Google Shape;314;p20"/>
          <p:cNvSpPr txBox="1">
            <a:spLocks noGrp="1"/>
          </p:cNvSpPr>
          <p:nvPr>
            <p:ph type="body" idx="1"/>
          </p:nvPr>
        </p:nvSpPr>
        <p:spPr>
          <a:xfrm>
            <a:off x="383525" y="2072425"/>
            <a:ext cx="4899600" cy="2673900"/>
          </a:xfrm>
          <a:prstGeom prst="rect">
            <a:avLst/>
          </a:prstGeom>
        </p:spPr>
        <p:txBody>
          <a:bodyPr spcFirstLastPara="1" wrap="square" lIns="91425" tIns="91425" rIns="91425" bIns="91425" anchor="t" anchorCtr="0">
            <a:normAutofit fontScale="92500"/>
          </a:bodyPr>
          <a:lstStyle/>
          <a:p>
            <a:pPr marL="457200" lvl="0" indent="-314325" algn="l" rtl="0">
              <a:lnSpc>
                <a:spcPct val="157142"/>
              </a:lnSpc>
              <a:spcBef>
                <a:spcPts val="80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This data set consists of 100 variables and approximates 100 thousand records. </a:t>
            </a:r>
            <a:endParaRPr sz="1350">
              <a:solidFill>
                <a:srgbClr val="000000"/>
              </a:solidFill>
              <a:highlight>
                <a:srgbClr val="FFFFFF"/>
              </a:highlight>
              <a:latin typeface="Arial"/>
              <a:ea typeface="Arial"/>
              <a:cs typeface="Arial"/>
              <a:sym typeface="Arial"/>
            </a:endParaRPr>
          </a:p>
          <a:p>
            <a:pPr marL="457200" lvl="0" indent="-314325" algn="l" rtl="0">
              <a:lnSpc>
                <a:spcPct val="157142"/>
              </a:lnSpc>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The variables explain the attributes of telecommunications industry and various </a:t>
            </a:r>
            <a:r>
              <a:rPr lang="en" sz="1350">
                <a:solidFill>
                  <a:srgbClr val="000000"/>
                </a:solidFill>
                <a:highlight>
                  <a:schemeClr val="lt1"/>
                </a:highlight>
                <a:latin typeface="Arial"/>
                <a:ea typeface="Arial"/>
                <a:cs typeface="Arial"/>
                <a:sym typeface="Arial"/>
              </a:rPr>
              <a:t>important</a:t>
            </a:r>
            <a:r>
              <a:rPr lang="en" sz="1350">
                <a:solidFill>
                  <a:srgbClr val="000000"/>
                </a:solidFill>
                <a:highlight>
                  <a:srgbClr val="FFFFFF"/>
                </a:highlight>
                <a:latin typeface="Arial"/>
                <a:ea typeface="Arial"/>
                <a:cs typeface="Arial"/>
                <a:sym typeface="Arial"/>
              </a:rPr>
              <a:t> customer factors. </a:t>
            </a:r>
            <a:endParaRPr sz="1350">
              <a:solidFill>
                <a:srgbClr val="000000"/>
              </a:solidFill>
              <a:highlight>
                <a:srgbClr val="FFFFFF"/>
              </a:highlight>
              <a:latin typeface="Arial"/>
              <a:ea typeface="Arial"/>
              <a:cs typeface="Arial"/>
              <a:sym typeface="Arial"/>
            </a:endParaRPr>
          </a:p>
          <a:p>
            <a:pPr marL="457200" lvl="0" indent="-314325" algn="l" rtl="0">
              <a:lnSpc>
                <a:spcPct val="157142"/>
              </a:lnSpc>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Churn, the </a:t>
            </a:r>
            <a:r>
              <a:rPr lang="en" sz="1350">
                <a:solidFill>
                  <a:srgbClr val="000000"/>
                </a:solidFill>
                <a:highlight>
                  <a:schemeClr val="lt1"/>
                </a:highlight>
                <a:latin typeface="Arial"/>
                <a:ea typeface="Arial"/>
                <a:cs typeface="Arial"/>
                <a:sym typeface="Arial"/>
              </a:rPr>
              <a:t>target variable, </a:t>
            </a:r>
            <a:r>
              <a:rPr lang="en" sz="1350">
                <a:solidFill>
                  <a:srgbClr val="000000"/>
                </a:solidFill>
                <a:highlight>
                  <a:srgbClr val="FFFFFF"/>
                </a:highlight>
                <a:latin typeface="Arial"/>
                <a:ea typeface="Arial"/>
                <a:cs typeface="Arial"/>
                <a:sym typeface="Arial"/>
              </a:rPr>
              <a:t> indicates whether the customer will keep using the products and services and can be predicted by associated variables.</a:t>
            </a:r>
            <a:endParaRPr sz="1600"/>
          </a:p>
        </p:txBody>
      </p:sp>
      <p:pic>
        <p:nvPicPr>
          <p:cNvPr id="315" name="Google Shape;315;p20"/>
          <p:cNvPicPr preferRelativeResize="0"/>
          <p:nvPr/>
        </p:nvPicPr>
        <p:blipFill>
          <a:blip r:embed="rId3">
            <a:alphaModFix/>
          </a:blip>
          <a:stretch>
            <a:fillRect/>
          </a:stretch>
        </p:blipFill>
        <p:spPr>
          <a:xfrm>
            <a:off x="5349600" y="2202300"/>
            <a:ext cx="3368640" cy="2264501"/>
          </a:xfrm>
          <a:prstGeom prst="rect">
            <a:avLst/>
          </a:prstGeom>
          <a:noFill/>
          <a:ln>
            <a:noFill/>
          </a:ln>
        </p:spPr>
      </p:pic>
      <p:sp>
        <p:nvSpPr>
          <p:cNvPr id="316" name="Google Shape;316;p20"/>
          <p:cNvSpPr txBox="1"/>
          <p:nvPr/>
        </p:nvSpPr>
        <p:spPr>
          <a:xfrm>
            <a:off x="579850" y="1421400"/>
            <a:ext cx="6335400" cy="4695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800"/>
              </a:spcAft>
              <a:buNone/>
            </a:pPr>
            <a:r>
              <a:rPr lang="en" sz="1850" b="1">
                <a:highlight>
                  <a:schemeClr val="lt1"/>
                </a:highlight>
              </a:rPr>
              <a:t>Telecommunication customer churn analysis</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TARGET</a:t>
            </a:r>
            <a:endParaRPr/>
          </a:p>
        </p:txBody>
      </p:sp>
      <p:sp>
        <p:nvSpPr>
          <p:cNvPr id="322" name="Google Shape;322;p21"/>
          <p:cNvSpPr txBox="1">
            <a:spLocks noGrp="1"/>
          </p:cNvSpPr>
          <p:nvPr>
            <p:ph type="body" idx="1"/>
          </p:nvPr>
        </p:nvSpPr>
        <p:spPr>
          <a:xfrm>
            <a:off x="665400" y="1822875"/>
            <a:ext cx="7813200" cy="2832000"/>
          </a:xfrm>
          <a:prstGeom prst="rect">
            <a:avLst/>
          </a:prstGeom>
        </p:spPr>
        <p:txBody>
          <a:bodyPr spcFirstLastPara="1" wrap="square" lIns="91425" tIns="91425" rIns="91425" bIns="91425" anchor="t" anchorCtr="0">
            <a:normAutofit/>
          </a:bodyPr>
          <a:lstStyle/>
          <a:p>
            <a:pPr marL="457200" lvl="0" indent="-330200" algn="l" rtl="0">
              <a:lnSpc>
                <a:spcPct val="142857"/>
              </a:lnSpc>
              <a:spcBef>
                <a:spcPts val="0"/>
              </a:spcBef>
              <a:spcAft>
                <a:spcPts val="0"/>
              </a:spcAft>
              <a:buClr>
                <a:srgbClr val="24292F"/>
              </a:buClr>
              <a:buSzPts val="1600"/>
              <a:buFont typeface="Arial"/>
              <a:buAutoNum type="arabicPeriod"/>
            </a:pPr>
            <a:r>
              <a:rPr lang="en" sz="1600">
                <a:solidFill>
                  <a:srgbClr val="24292F"/>
                </a:solidFill>
                <a:highlight>
                  <a:srgbClr val="FFFFFF"/>
                </a:highlight>
                <a:latin typeface="Arial"/>
                <a:ea typeface="Arial"/>
                <a:cs typeface="Arial"/>
                <a:sym typeface="Arial"/>
              </a:rPr>
              <a:t>Identify </a:t>
            </a:r>
            <a:r>
              <a:rPr lang="en" sz="1600">
                <a:solidFill>
                  <a:srgbClr val="000000"/>
                </a:solidFill>
                <a:highlight>
                  <a:srgbClr val="FFFFFF"/>
                </a:highlight>
                <a:latin typeface="Arial"/>
                <a:ea typeface="Arial"/>
                <a:cs typeface="Arial"/>
                <a:sym typeface="Arial"/>
              </a:rPr>
              <a:t>if the churn variable (variable that characterizes the customers if they leave the telecom company or not) has any relationship with our analysis, and if we can classify the customers without using the churn variable and they correlate.</a:t>
            </a:r>
            <a:endParaRPr sz="1600">
              <a:solidFill>
                <a:srgbClr val="24292F"/>
              </a:solidFill>
              <a:highlight>
                <a:srgbClr val="FFFFFF"/>
              </a:highlight>
              <a:latin typeface="Arial"/>
              <a:ea typeface="Arial"/>
              <a:cs typeface="Arial"/>
              <a:sym typeface="Arial"/>
            </a:endParaRPr>
          </a:p>
          <a:p>
            <a:pPr marL="457200" lvl="0" indent="-330200" algn="l" rtl="0">
              <a:lnSpc>
                <a:spcPct val="142857"/>
              </a:lnSpc>
              <a:spcBef>
                <a:spcPts val="0"/>
              </a:spcBef>
              <a:spcAft>
                <a:spcPts val="0"/>
              </a:spcAft>
              <a:buClr>
                <a:srgbClr val="24292F"/>
              </a:buClr>
              <a:buSzPts val="1600"/>
              <a:buFont typeface="Arial"/>
              <a:buAutoNum type="arabicPeriod"/>
            </a:pPr>
            <a:r>
              <a:rPr lang="en" sz="1600">
                <a:solidFill>
                  <a:srgbClr val="24292F"/>
                </a:solidFill>
                <a:highlight>
                  <a:srgbClr val="FFFFFF"/>
                </a:highlight>
                <a:latin typeface="Arial"/>
                <a:ea typeface="Arial"/>
                <a:cs typeface="Arial"/>
                <a:sym typeface="Arial"/>
              </a:rPr>
              <a:t>Select related variables and predict which characteristics of customers are most likely to lose and evaluate models.</a:t>
            </a:r>
            <a:endParaRPr sz="175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a:t>
            </a:r>
            <a:endParaRPr/>
          </a:p>
        </p:txBody>
      </p:sp>
      <p:grpSp>
        <p:nvGrpSpPr>
          <p:cNvPr id="328" name="Google Shape;328;p22"/>
          <p:cNvGrpSpPr/>
          <p:nvPr/>
        </p:nvGrpSpPr>
        <p:grpSpPr>
          <a:xfrm>
            <a:off x="0" y="1494789"/>
            <a:ext cx="2214600" cy="3293836"/>
            <a:chOff x="0" y="1494789"/>
            <a:chExt cx="2214600" cy="3293836"/>
          </a:xfrm>
        </p:grpSpPr>
        <p:sp>
          <p:nvSpPr>
            <p:cNvPr id="329" name="Google Shape;329;p22"/>
            <p:cNvSpPr/>
            <p:nvPr/>
          </p:nvSpPr>
          <p:spPr>
            <a:xfrm>
              <a:off x="0" y="1494789"/>
              <a:ext cx="22146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Data Cleaning</a:t>
              </a:r>
              <a:endParaRPr>
                <a:solidFill>
                  <a:srgbClr val="FFFFFF"/>
                </a:solidFill>
                <a:latin typeface="Roboto"/>
                <a:ea typeface="Roboto"/>
                <a:cs typeface="Roboto"/>
                <a:sym typeface="Roboto"/>
              </a:endParaRPr>
            </a:p>
          </p:txBody>
        </p:sp>
        <p:sp>
          <p:nvSpPr>
            <p:cNvPr id="330" name="Google Shape;330;p22"/>
            <p:cNvSpPr txBox="1"/>
            <p:nvPr/>
          </p:nvSpPr>
          <p:spPr>
            <a:xfrm>
              <a:off x="295050" y="2438125"/>
              <a:ext cx="1624500" cy="23505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Detected Missing Values</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Used Random Forest to fill out the values</a:t>
              </a:r>
              <a:endParaRPr sz="1200">
                <a:latin typeface="Roboto"/>
                <a:ea typeface="Roboto"/>
                <a:cs typeface="Roboto"/>
                <a:sym typeface="Roboto"/>
              </a:endParaRPr>
            </a:p>
          </p:txBody>
        </p:sp>
      </p:grpSp>
      <p:grpSp>
        <p:nvGrpSpPr>
          <p:cNvPr id="331" name="Google Shape;331;p22"/>
          <p:cNvGrpSpPr/>
          <p:nvPr/>
        </p:nvGrpSpPr>
        <p:grpSpPr>
          <a:xfrm>
            <a:off x="1838325" y="1494575"/>
            <a:ext cx="2064000" cy="3294050"/>
            <a:chOff x="1838325" y="1494575"/>
            <a:chExt cx="2064000" cy="3294050"/>
          </a:xfrm>
        </p:grpSpPr>
        <p:sp>
          <p:nvSpPr>
            <p:cNvPr id="332" name="Google Shape;332;p22"/>
            <p:cNvSpPr/>
            <p:nvPr/>
          </p:nvSpPr>
          <p:spPr>
            <a:xfrm>
              <a:off x="1838325" y="1494575"/>
              <a:ext cx="2064000" cy="669000"/>
            </a:xfrm>
            <a:prstGeom prst="chevron">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Feature Engineering</a:t>
              </a:r>
              <a:endParaRPr>
                <a:solidFill>
                  <a:srgbClr val="FFFFFF"/>
                </a:solidFill>
                <a:latin typeface="Roboto"/>
                <a:ea typeface="Roboto"/>
                <a:cs typeface="Roboto"/>
                <a:sym typeface="Roboto"/>
              </a:endParaRPr>
            </a:p>
          </p:txBody>
        </p:sp>
        <p:sp>
          <p:nvSpPr>
            <p:cNvPr id="333" name="Google Shape;333;p22"/>
            <p:cNvSpPr txBox="1"/>
            <p:nvPr/>
          </p:nvSpPr>
          <p:spPr>
            <a:xfrm>
              <a:off x="2017250" y="2438125"/>
              <a:ext cx="1624500" cy="23505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Check Correlations</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Check outliers and scaling</a:t>
              </a:r>
              <a:endParaRPr sz="1200">
                <a:latin typeface="Roboto"/>
                <a:ea typeface="Roboto"/>
                <a:cs typeface="Roboto"/>
                <a:sym typeface="Roboto"/>
              </a:endParaRPr>
            </a:p>
          </p:txBody>
        </p:sp>
      </p:grpSp>
      <p:grpSp>
        <p:nvGrpSpPr>
          <p:cNvPr id="334" name="Google Shape;334;p22"/>
          <p:cNvGrpSpPr/>
          <p:nvPr/>
        </p:nvGrpSpPr>
        <p:grpSpPr>
          <a:xfrm>
            <a:off x="3516750" y="1494575"/>
            <a:ext cx="2064000" cy="3294050"/>
            <a:chOff x="3516750" y="1494575"/>
            <a:chExt cx="2064000" cy="3294050"/>
          </a:xfrm>
        </p:grpSpPr>
        <p:sp>
          <p:nvSpPr>
            <p:cNvPr id="335" name="Google Shape;335;p22"/>
            <p:cNvSpPr/>
            <p:nvPr/>
          </p:nvSpPr>
          <p:spPr>
            <a:xfrm>
              <a:off x="3516750" y="1494575"/>
              <a:ext cx="20640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Variable Selection</a:t>
              </a:r>
              <a:endParaRPr>
                <a:solidFill>
                  <a:srgbClr val="FFFFFF"/>
                </a:solidFill>
                <a:latin typeface="Roboto"/>
                <a:ea typeface="Roboto"/>
                <a:cs typeface="Roboto"/>
                <a:sym typeface="Roboto"/>
              </a:endParaRPr>
            </a:p>
          </p:txBody>
        </p:sp>
        <p:sp>
          <p:nvSpPr>
            <p:cNvPr id="336" name="Google Shape;336;p22"/>
            <p:cNvSpPr txBox="1"/>
            <p:nvPr/>
          </p:nvSpPr>
          <p:spPr>
            <a:xfrm>
              <a:off x="3739450" y="2438125"/>
              <a:ext cx="1624500" cy="23505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Principal Component Analysis</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Factor Analysis</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Backward</a:t>
              </a:r>
              <a:endParaRPr sz="1200">
                <a:latin typeface="Roboto"/>
                <a:ea typeface="Roboto"/>
                <a:cs typeface="Roboto"/>
                <a:sym typeface="Roboto"/>
              </a:endParaRPr>
            </a:p>
          </p:txBody>
        </p:sp>
      </p:grpSp>
      <p:grpSp>
        <p:nvGrpSpPr>
          <p:cNvPr id="337" name="Google Shape;337;p22"/>
          <p:cNvGrpSpPr/>
          <p:nvPr/>
        </p:nvGrpSpPr>
        <p:grpSpPr>
          <a:xfrm>
            <a:off x="6874025" y="1494575"/>
            <a:ext cx="2064000" cy="3294050"/>
            <a:chOff x="6874025" y="1494575"/>
            <a:chExt cx="2064000" cy="3294050"/>
          </a:xfrm>
        </p:grpSpPr>
        <p:sp>
          <p:nvSpPr>
            <p:cNvPr id="338" name="Google Shape;338;p22"/>
            <p:cNvSpPr/>
            <p:nvPr/>
          </p:nvSpPr>
          <p:spPr>
            <a:xfrm>
              <a:off x="6874025" y="1494575"/>
              <a:ext cx="20640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Model </a:t>
              </a:r>
              <a:r>
                <a:rPr lang="en">
                  <a:solidFill>
                    <a:schemeClr val="lt1"/>
                  </a:solidFill>
                  <a:latin typeface="Roboto"/>
                  <a:ea typeface="Roboto"/>
                  <a:cs typeface="Roboto"/>
                  <a:sym typeface="Roboto"/>
                </a:rPr>
                <a:t>Prediction</a:t>
              </a:r>
              <a:endParaRPr>
                <a:solidFill>
                  <a:srgbClr val="FFFFFF"/>
                </a:solidFill>
                <a:latin typeface="Roboto"/>
                <a:ea typeface="Roboto"/>
                <a:cs typeface="Roboto"/>
                <a:sym typeface="Roboto"/>
              </a:endParaRPr>
            </a:p>
          </p:txBody>
        </p:sp>
        <p:sp>
          <p:nvSpPr>
            <p:cNvPr id="339" name="Google Shape;339;p22"/>
            <p:cNvSpPr txBox="1"/>
            <p:nvPr/>
          </p:nvSpPr>
          <p:spPr>
            <a:xfrm>
              <a:off x="7183850" y="2438125"/>
              <a:ext cx="1624500" cy="23505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Logistic Regression</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Decision Tree</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Random Forest</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KNN</a:t>
              </a:r>
              <a:endParaRPr sz="1200">
                <a:latin typeface="Roboto"/>
                <a:ea typeface="Roboto"/>
                <a:cs typeface="Roboto"/>
                <a:sym typeface="Roboto"/>
              </a:endParaRPr>
            </a:p>
          </p:txBody>
        </p:sp>
      </p:grpSp>
      <p:grpSp>
        <p:nvGrpSpPr>
          <p:cNvPr id="340" name="Google Shape;340;p22"/>
          <p:cNvGrpSpPr/>
          <p:nvPr/>
        </p:nvGrpSpPr>
        <p:grpSpPr>
          <a:xfrm>
            <a:off x="5195350" y="1494575"/>
            <a:ext cx="2064000" cy="3294050"/>
            <a:chOff x="5195350" y="1494575"/>
            <a:chExt cx="2064000" cy="3294050"/>
          </a:xfrm>
        </p:grpSpPr>
        <p:sp>
          <p:nvSpPr>
            <p:cNvPr id="341" name="Google Shape;341;p22"/>
            <p:cNvSpPr/>
            <p:nvPr/>
          </p:nvSpPr>
          <p:spPr>
            <a:xfrm>
              <a:off x="5195350" y="1494575"/>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Clustering</a:t>
              </a:r>
              <a:endParaRPr>
                <a:solidFill>
                  <a:srgbClr val="FFFFFF"/>
                </a:solidFill>
                <a:latin typeface="Roboto"/>
                <a:ea typeface="Roboto"/>
                <a:cs typeface="Roboto"/>
                <a:sym typeface="Roboto"/>
              </a:endParaRPr>
            </a:p>
          </p:txBody>
        </p:sp>
        <p:sp>
          <p:nvSpPr>
            <p:cNvPr id="342" name="Google Shape;342;p22"/>
            <p:cNvSpPr txBox="1"/>
            <p:nvPr/>
          </p:nvSpPr>
          <p:spPr>
            <a:xfrm>
              <a:off x="5461650" y="2438125"/>
              <a:ext cx="1624500" cy="23505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Normal K-Means</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Char char="-"/>
              </a:pPr>
              <a:r>
                <a:rPr lang="en" sz="1200">
                  <a:latin typeface="Roboto"/>
                  <a:ea typeface="Roboto"/>
                  <a:cs typeface="Roboto"/>
                  <a:sym typeface="Roboto"/>
                </a:rPr>
                <a:t>Mahalanobis distance K-Means</a:t>
              </a:r>
              <a:endParaRPr sz="1200">
                <a:latin typeface="Roboto"/>
                <a:ea typeface="Roboto"/>
                <a:cs typeface="Roboto"/>
                <a:sym typeface="Roboto"/>
              </a:endParaRPr>
            </a:p>
            <a:p>
              <a:pPr marL="0" lvl="0" indent="0" algn="l" rtl="0">
                <a:lnSpc>
                  <a:spcPct val="115000"/>
                </a:lnSpc>
                <a:spcBef>
                  <a:spcPts val="0"/>
                </a:spcBef>
                <a:spcAft>
                  <a:spcPts val="0"/>
                </a:spcAft>
                <a:buNone/>
              </a:pPr>
              <a:endParaRPr sz="1200">
                <a:latin typeface="Roboto"/>
                <a:ea typeface="Roboto"/>
                <a:cs typeface="Roboto"/>
                <a:sym typeface="Roboto"/>
              </a:endParaRPr>
            </a:p>
            <a:p>
              <a:pPr marL="0" lvl="0" indent="0" algn="l" rtl="0">
                <a:lnSpc>
                  <a:spcPct val="115000"/>
                </a:lnSpc>
                <a:spcBef>
                  <a:spcPts val="0"/>
                </a:spcBef>
                <a:spcAft>
                  <a:spcPts val="0"/>
                </a:spcAft>
                <a:buNone/>
              </a:pPr>
              <a:endParaRPr sz="1200">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3"/>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sz="4000">
                <a:solidFill>
                  <a:srgbClr val="404040"/>
                </a:solidFill>
                <a:latin typeface="Impact"/>
                <a:ea typeface="Impact"/>
                <a:cs typeface="Impact"/>
                <a:sym typeface="Impact"/>
              </a:rPr>
              <a:t>DATA WRANGLING</a:t>
            </a:r>
            <a:endParaRPr/>
          </a:p>
        </p:txBody>
      </p:sp>
      <p:sp>
        <p:nvSpPr>
          <p:cNvPr id="348" name="Google Shape;348;p23"/>
          <p:cNvSpPr txBox="1"/>
          <p:nvPr/>
        </p:nvSpPr>
        <p:spPr>
          <a:xfrm>
            <a:off x="2272050" y="418175"/>
            <a:ext cx="213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0</TotalTime>
  <Words>1349</Words>
  <Application>Microsoft Macintosh PowerPoint</Application>
  <PresentationFormat>On-screen Show (16:9)</PresentationFormat>
  <Paragraphs>131</Paragraphs>
  <Slides>26</Slides>
  <Notes>26</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Times New Roman</vt:lpstr>
      <vt:lpstr>Nunito</vt:lpstr>
      <vt:lpstr>Roboto</vt:lpstr>
      <vt:lpstr>Calibri</vt:lpstr>
      <vt:lpstr>Wingdings</vt:lpstr>
      <vt:lpstr>Rockwell Extra Bold</vt:lpstr>
      <vt:lpstr>Rockwell Condensed</vt:lpstr>
      <vt:lpstr>Rockwell</vt:lpstr>
      <vt:lpstr>Impact</vt:lpstr>
      <vt:lpstr>SimSun</vt:lpstr>
      <vt:lpstr>Arial</vt:lpstr>
      <vt:lpstr>Wood Type</vt:lpstr>
      <vt:lpstr>Telecommunications Customer Churn Analysis</vt:lpstr>
      <vt:lpstr>CONTENTS</vt:lpstr>
      <vt:lpstr>INTRODUCTION</vt:lpstr>
      <vt:lpstr>CUSTOMER CHURN</vt:lpstr>
      <vt:lpstr>INTRODUCTION</vt:lpstr>
      <vt:lpstr>DATASET </vt:lpstr>
      <vt:lpstr>TARGET</vt:lpstr>
      <vt:lpstr>METHODOLOGY</vt:lpstr>
      <vt:lpstr>DATA WRANGLING</vt:lpstr>
      <vt:lpstr>DATA WRANGLING </vt:lpstr>
      <vt:lpstr>FEATURE ENGINEERING </vt:lpstr>
      <vt:lpstr>UNSUPERVISED LEARNING</vt:lpstr>
      <vt:lpstr>PRINCIPAL COMPONENT ANALYSIS</vt:lpstr>
      <vt:lpstr>FACTOR ANALYSIS</vt:lpstr>
      <vt:lpstr>CLUSTERING</vt:lpstr>
      <vt:lpstr>Mahalanobis distance K-Means </vt:lpstr>
      <vt:lpstr>Kernel K-Means Due to the large data set, cannot be performed well Hierarchical Clustering Constitutionally expensive for a data set for so many entries Dendrogram is not the best idea for classification for our data EM Clustering Due to the large data set, cannot be performed well  </vt:lpstr>
      <vt:lpstr>SUPERVISED LEARNING</vt:lpstr>
      <vt:lpstr>LOGISTIC REGRESSION</vt:lpstr>
      <vt:lpstr>LOGISTIC REGRESSION</vt:lpstr>
      <vt:lpstr>MODEL COMPARISONS IN R</vt:lpstr>
      <vt:lpstr>MODEL COMPARISONS WITH PYTHON</vt:lpstr>
      <vt:lpstr>CONCLUSION &amp; DISCUSSION</vt:lpstr>
      <vt:lpstr>CONCLUSION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Ho, Yin Tip</cp:lastModifiedBy>
  <cp:revision>2</cp:revision>
  <dcterms:modified xsi:type="dcterms:W3CDTF">2024-10-26T03:50:13Z</dcterms:modified>
</cp:coreProperties>
</file>