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93" r:id="rId21"/>
    <p:sldId id="294" r:id="rId22"/>
    <p:sldId id="301" r:id="rId23"/>
    <p:sldId id="302" r:id="rId24"/>
  </p:sldIdLst>
  <p:sldSz cx="9144000" cy="6858000" type="screen4x3"/>
  <p:notesSz cx="9144000" cy="6858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6424CE-960C-4501-932E-321E7A71167E}">
          <p14:sldIdLst>
            <p14:sldId id="256"/>
            <p14:sldId id="32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93"/>
            <p14:sldId id="294"/>
          </p14:sldIdLst>
        </p14:section>
        <p14:section name="Untitled Section" id="{C63343FA-A3A5-4B93-BC91-8271F1237977}">
          <p14:sldIdLst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8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C100"/>
                </a:solidFill>
                <a:latin typeface="Arial MT"/>
                <a:cs typeface="Arial MT"/>
              </a:defRPr>
            </a:lvl1pPr>
          </a:lstStyle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3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A3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C100"/>
                </a:solidFill>
                <a:latin typeface="Arial MT"/>
                <a:cs typeface="Arial MT"/>
              </a:defRPr>
            </a:lvl1pPr>
          </a:lstStyle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3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A3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C100"/>
                </a:solidFill>
                <a:latin typeface="Arial MT"/>
                <a:cs typeface="Arial MT"/>
              </a:defRPr>
            </a:lvl1pPr>
          </a:lstStyle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3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A3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C100"/>
                </a:solidFill>
                <a:latin typeface="Arial MT"/>
                <a:cs typeface="Arial MT"/>
              </a:defRPr>
            </a:lvl1pPr>
          </a:lstStyle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3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C100"/>
                </a:solidFill>
                <a:latin typeface="Arial MT"/>
                <a:cs typeface="Arial MT"/>
              </a:defRPr>
            </a:lvl1pPr>
          </a:lstStyle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3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132892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10055"/>
            <a:ext cx="9144000" cy="1173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762" cy="12618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901" y="40335"/>
            <a:ext cx="85881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3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764" y="1471930"/>
            <a:ext cx="8078470" cy="3830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4357" y="6286215"/>
            <a:ext cx="7559040" cy="26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EDC100"/>
                </a:solidFill>
                <a:latin typeface="Arial MT"/>
                <a:cs typeface="Arial MT"/>
              </a:defRPr>
            </a:lvl1pPr>
          </a:lstStyle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8885" y="6290385"/>
            <a:ext cx="2743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A300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4733" y="1159840"/>
            <a:ext cx="3828415" cy="183133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3810" algn="ctr">
              <a:lnSpc>
                <a:spcPct val="90000"/>
              </a:lnSpc>
              <a:spcBef>
                <a:spcPts val="490"/>
              </a:spcBef>
            </a:pPr>
            <a:r>
              <a:rPr sz="3200" dirty="0">
                <a:latin typeface="Times New Roman"/>
                <a:cs typeface="Times New Roman"/>
              </a:rPr>
              <a:t>The Environment of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Electronic Commerce: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Legal,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Ethical,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Tax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0513" y="468248"/>
            <a:ext cx="3291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CHAPTER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lang="en-US" b="1" spc="-60" dirty="0">
                <a:latin typeface="Times New Roman"/>
                <a:cs typeface="Times New Roman"/>
              </a:rPr>
              <a:t>13</a:t>
            </a:r>
            <a:endParaRPr b="1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0" y="304800"/>
            <a:ext cx="6858000" cy="5908675"/>
            <a:chOff x="1600200" y="245363"/>
            <a:chExt cx="6858000" cy="59086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3459480"/>
              <a:ext cx="5562600" cy="2694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1748" y="245363"/>
              <a:ext cx="3616452" cy="3041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185" y="315214"/>
            <a:ext cx="7802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Jurisdiction</a:t>
            </a:r>
            <a:r>
              <a:rPr spc="-45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dirty="0"/>
              <a:t>International</a:t>
            </a:r>
            <a:r>
              <a:rPr spc="-35" dirty="0"/>
              <a:t> </a:t>
            </a:r>
            <a:r>
              <a:rPr dirty="0"/>
              <a:t>Commerce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2457" y="6286215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910"/>
            <a:ext cx="7960359" cy="43980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Governed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 treaties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between countries in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dispute</a:t>
            </a:r>
            <a:endParaRPr sz="2600">
              <a:latin typeface="Arial MT"/>
              <a:cs typeface="Arial MT"/>
            </a:endParaRPr>
          </a:p>
          <a:p>
            <a:pPr marL="355600" marR="16891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U.S.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determines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personal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jurisdiction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foreigners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the</a:t>
            </a:r>
            <a:r>
              <a:rPr sz="2600" spc="5" dirty="0">
                <a:latin typeface="Arial MT"/>
                <a:cs typeface="Arial MT"/>
              </a:rPr>
              <a:t> same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manner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domestic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long-arm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statutes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Non-U.S.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entities can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U.S.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courts</a:t>
            </a:r>
            <a:endParaRPr sz="26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Foreign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courts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enforce U.S.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court</a:t>
            </a:r>
            <a:r>
              <a:rPr sz="2400" dirty="0">
                <a:latin typeface="Arial MT"/>
                <a:cs typeface="Arial MT"/>
              </a:rPr>
              <a:t> system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decisions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against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U.S.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corporations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individuals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Judicial comity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enforcing other countries’ laws out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a </a:t>
            </a:r>
            <a:r>
              <a:rPr sz="2600" spc="5" dirty="0">
                <a:latin typeface="Arial MT"/>
                <a:cs typeface="Arial MT"/>
              </a:rPr>
              <a:t>sense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comity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(friendly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civility)</a:t>
            </a:r>
            <a:endParaRPr sz="2600">
              <a:latin typeface="Arial MT"/>
              <a:cs typeface="Arial MT"/>
            </a:endParaRPr>
          </a:p>
          <a:p>
            <a:pPr marL="355600" marR="23622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Complex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issue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rapidly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changing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should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considered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conducting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business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online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129" y="315214"/>
            <a:ext cx="325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Conflict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Laws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2457" y="6286215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8016875" cy="4283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657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Business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governed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various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federal,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state, and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local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laws</a:t>
            </a:r>
            <a:endParaRPr sz="2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Conflict of laws occurs when laws address the same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issues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different </a:t>
            </a:r>
            <a:r>
              <a:rPr sz="2600" spc="5" dirty="0">
                <a:latin typeface="Arial MT"/>
                <a:cs typeface="Arial MT"/>
              </a:rPr>
              <a:t>ways</a:t>
            </a:r>
            <a:endParaRPr sz="2600">
              <a:latin typeface="Arial MT"/>
              <a:cs typeface="Arial MT"/>
            </a:endParaRPr>
          </a:p>
          <a:p>
            <a:pPr marL="355600" marR="16891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Online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businesses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span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many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localities,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states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usually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look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federal laws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guidance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May </a:t>
            </a:r>
            <a:r>
              <a:rPr sz="2400" spc="-5" dirty="0">
                <a:latin typeface="Arial MT"/>
                <a:cs typeface="Arial MT"/>
              </a:rPr>
              <a:t>lead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problems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local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laws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Example: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direct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wine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sales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industry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information: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Grapes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wine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industry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trade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association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Web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site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7565" marR="5080" indent="-19558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Contracting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Contract</a:t>
            </a:r>
            <a:r>
              <a:rPr spc="-30" dirty="0"/>
              <a:t> </a:t>
            </a:r>
            <a:r>
              <a:rPr dirty="0"/>
              <a:t>Enforcement</a:t>
            </a:r>
            <a:r>
              <a:rPr spc="-45" dirty="0"/>
              <a:t> </a:t>
            </a:r>
            <a:r>
              <a:rPr dirty="0"/>
              <a:t>in </a:t>
            </a:r>
            <a:r>
              <a:rPr spc="-985" dirty="0"/>
              <a:t> </a:t>
            </a:r>
            <a:r>
              <a:rPr dirty="0"/>
              <a:t>Electronic</a:t>
            </a:r>
            <a:r>
              <a:rPr spc="-30" dirty="0"/>
              <a:t> </a:t>
            </a:r>
            <a:r>
              <a:rPr dirty="0"/>
              <a:t>Commerce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2457" y="6286215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7938770" cy="4636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Contract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formed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one </a:t>
            </a:r>
            <a:r>
              <a:rPr sz="2600" dirty="0">
                <a:latin typeface="Arial MT"/>
                <a:cs typeface="Arial MT"/>
              </a:rPr>
              <a:t>party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accepts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endParaRPr sz="2600">
              <a:latin typeface="Arial MT"/>
              <a:cs typeface="Arial MT"/>
            </a:endParaRPr>
          </a:p>
          <a:p>
            <a:pPr marL="355600" algn="just">
              <a:lnSpc>
                <a:spcPct val="100000"/>
              </a:lnSpc>
            </a:pPr>
            <a:r>
              <a:rPr sz="2600" b="1" dirty="0">
                <a:solidFill>
                  <a:srgbClr val="A30000"/>
                </a:solidFill>
                <a:latin typeface="Arial"/>
                <a:cs typeface="Arial"/>
              </a:rPr>
              <a:t>Offer</a:t>
            </a:r>
            <a:r>
              <a:rPr sz="2600" b="1" spc="-25" dirty="0">
                <a:solidFill>
                  <a:srgbClr val="A3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another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party</a:t>
            </a:r>
            <a:endParaRPr sz="2600">
              <a:latin typeface="Arial MT"/>
              <a:cs typeface="Arial MT"/>
            </a:endParaRPr>
          </a:p>
          <a:p>
            <a:pPr marL="756285" marR="536575" indent="-287020" algn="just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 Offer </a:t>
            </a:r>
            <a:r>
              <a:rPr sz="2400" spc="-5" dirty="0">
                <a:latin typeface="Arial MT"/>
                <a:cs typeface="Arial MT"/>
              </a:rPr>
              <a:t>is a </a:t>
            </a:r>
            <a:r>
              <a:rPr sz="2400" dirty="0">
                <a:latin typeface="Arial MT"/>
                <a:cs typeface="Arial MT"/>
              </a:rPr>
              <a:t>commitment </a:t>
            </a:r>
            <a:r>
              <a:rPr sz="2400" spc="-5" dirty="0">
                <a:latin typeface="Arial MT"/>
                <a:cs typeface="Arial MT"/>
              </a:rPr>
              <a:t>with certain </a:t>
            </a:r>
            <a:r>
              <a:rPr sz="2400" dirty="0">
                <a:latin typeface="Arial MT"/>
                <a:cs typeface="Arial MT"/>
              </a:rPr>
              <a:t>terms </a:t>
            </a:r>
            <a:r>
              <a:rPr sz="2400" spc="-5" dirty="0">
                <a:latin typeface="Arial MT"/>
                <a:cs typeface="Arial MT"/>
              </a:rPr>
              <a:t>made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another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revoked</a:t>
            </a:r>
            <a:endParaRPr sz="24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sz="2600" b="1" spc="5" dirty="0">
                <a:solidFill>
                  <a:srgbClr val="A30000"/>
                </a:solidFill>
                <a:latin typeface="Arial"/>
                <a:cs typeface="Arial"/>
              </a:rPr>
              <a:t>Acceptance</a:t>
            </a:r>
            <a:r>
              <a:rPr sz="2600" b="1" spc="-45" dirty="0">
                <a:solidFill>
                  <a:srgbClr val="A3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expression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willingness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take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offer including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stated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terms</a:t>
            </a:r>
            <a:endParaRPr sz="2600">
              <a:latin typeface="Arial MT"/>
              <a:cs typeface="Arial MT"/>
            </a:endParaRPr>
          </a:p>
          <a:p>
            <a:pPr marL="355600" marR="532765" indent="-342900" algn="just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A30000"/>
                </a:solidFill>
                <a:latin typeface="Arial"/>
                <a:cs typeface="Arial"/>
              </a:rPr>
              <a:t>Consideration </a:t>
            </a:r>
            <a:r>
              <a:rPr sz="2600" dirty="0">
                <a:latin typeface="Arial MT"/>
                <a:cs typeface="Arial MT"/>
              </a:rPr>
              <a:t>is the agreed-upon exchange 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something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valuable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such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5" dirty="0">
                <a:latin typeface="Arial MT"/>
                <a:cs typeface="Arial MT"/>
              </a:rPr>
              <a:t> money,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property,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future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services</a:t>
            </a:r>
            <a:endParaRPr sz="2600">
              <a:latin typeface="Arial MT"/>
              <a:cs typeface="Arial MT"/>
            </a:endParaRPr>
          </a:p>
          <a:p>
            <a:pPr marL="355600" marR="96520" indent="-342900" algn="just">
              <a:lnSpc>
                <a:spcPct val="100000"/>
              </a:lnSpc>
              <a:spcBef>
                <a:spcPts val="630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Implied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contract can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formed when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parties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contract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exists,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even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unwritten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69" y="315214"/>
            <a:ext cx="8967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25" dirty="0"/>
              <a:t> </a:t>
            </a:r>
            <a:r>
              <a:rPr dirty="0"/>
              <a:t>Contracts:</a:t>
            </a:r>
            <a:r>
              <a:rPr spc="-5" dirty="0"/>
              <a:t> Offers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Acceptances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7567930" cy="4324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3972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Every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type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agreement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5" dirty="0">
                <a:latin typeface="Arial MT"/>
                <a:cs typeface="Arial MT"/>
              </a:rPr>
              <a:t> exchange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between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parties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a type 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contract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Example: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consumer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buying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supermarket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Key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element of traditional </a:t>
            </a:r>
            <a:r>
              <a:rPr sz="2600" spc="5" dirty="0">
                <a:latin typeface="Arial MT"/>
                <a:cs typeface="Arial MT"/>
              </a:rPr>
              <a:t>and</a:t>
            </a:r>
            <a:r>
              <a:rPr sz="2600" dirty="0">
                <a:latin typeface="Arial MT"/>
                <a:cs typeface="Arial MT"/>
              </a:rPr>
              <a:t> Internet business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Internet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communication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offers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acceptances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Occur </a:t>
            </a:r>
            <a:r>
              <a:rPr sz="2400" spc="-10" dirty="0">
                <a:latin typeface="Arial MT"/>
                <a:cs typeface="Arial MT"/>
              </a:rPr>
              <a:t>by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exchanging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e-mail,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engaging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EDI,</a:t>
            </a:r>
            <a:r>
              <a:rPr sz="2400" spc="-5" dirty="0">
                <a:latin typeface="Arial MT"/>
                <a:cs typeface="Arial MT"/>
              </a:rPr>
              <a:t> and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filling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 </a:t>
            </a:r>
            <a:r>
              <a:rPr sz="2400" spc="-5" dirty="0">
                <a:latin typeface="Arial MT"/>
                <a:cs typeface="Arial MT"/>
              </a:rPr>
              <a:t>Web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page</a:t>
            </a:r>
            <a:r>
              <a:rPr sz="2400" dirty="0">
                <a:latin typeface="Arial MT"/>
                <a:cs typeface="Arial MT"/>
              </a:rPr>
              <a:t> forms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combined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traditional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marL="355600" marR="413384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Courts tend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view offers and </a:t>
            </a:r>
            <a:r>
              <a:rPr sz="2600" spc="5" dirty="0">
                <a:latin typeface="Arial MT"/>
                <a:cs typeface="Arial MT"/>
              </a:rPr>
              <a:t>acceptances </a:t>
            </a:r>
            <a:r>
              <a:rPr sz="2600" dirty="0">
                <a:latin typeface="Arial MT"/>
                <a:cs typeface="Arial MT"/>
              </a:rPr>
              <a:t>as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actions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 occur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within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particular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context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57" y="6203391"/>
            <a:ext cx="75590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A30000"/>
                </a:solidFill>
                <a:latin typeface="Arial MT"/>
                <a:cs typeface="Arial MT"/>
              </a:rPr>
              <a:t>18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87517"/>
            <a:ext cx="509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30000"/>
                </a:solidFill>
                <a:latin typeface="Arial MT"/>
                <a:cs typeface="Arial MT"/>
              </a:rPr>
              <a:t>FIGURE</a:t>
            </a:r>
            <a:r>
              <a:rPr sz="1800" spc="-10" dirty="0">
                <a:solidFill>
                  <a:srgbClr val="A30000"/>
                </a:solidFill>
                <a:latin typeface="Arial MT"/>
                <a:cs typeface="Arial MT"/>
              </a:rPr>
              <a:t> 7-4</a:t>
            </a:r>
            <a:r>
              <a:rPr sz="1800" spc="1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Contracting</a:t>
            </a:r>
            <a:r>
              <a:rPr sz="1800" spc="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process</a:t>
            </a:r>
            <a:r>
              <a:rPr sz="1800" spc="1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an online</a:t>
            </a:r>
            <a:r>
              <a:rPr sz="1800" spc="1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sale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838200"/>
            <a:ext cx="7772400" cy="43647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99114" y="3955970"/>
            <a:ext cx="139700" cy="1226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 MT"/>
                <a:cs typeface="Arial MT"/>
              </a:rPr>
              <a:t>©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Cengage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Learning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2017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049" y="315214"/>
            <a:ext cx="6072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Terms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Service</a:t>
            </a:r>
            <a:r>
              <a:rPr spc="-35" dirty="0"/>
              <a:t> </a:t>
            </a:r>
            <a:r>
              <a:rPr dirty="0"/>
              <a:t>Agreements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7836534" cy="3301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13384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Many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sites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have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stated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rules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visitors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must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follow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even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though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visitors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</a:t>
            </a:r>
            <a:r>
              <a:rPr sz="2600" spc="5" dirty="0">
                <a:latin typeface="Arial MT"/>
                <a:cs typeface="Arial MT"/>
              </a:rPr>
              <a:t>not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aware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them</a:t>
            </a:r>
            <a:endParaRPr sz="2600">
              <a:latin typeface="Arial MT"/>
              <a:cs typeface="Arial MT"/>
            </a:endParaRPr>
          </a:p>
          <a:p>
            <a:pPr marL="355600" marR="45021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Terms of service (ToS) agreements are detailed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rules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and</a:t>
            </a:r>
            <a:r>
              <a:rPr sz="2600" dirty="0">
                <a:latin typeface="Arial MT"/>
                <a:cs typeface="Arial MT"/>
              </a:rPr>
              <a:t> regulations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Limit</a:t>
            </a:r>
            <a:r>
              <a:rPr sz="2400" dirty="0">
                <a:latin typeface="Arial MT"/>
                <a:cs typeface="Arial MT"/>
              </a:rPr>
              <a:t> Web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owner’s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liability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 one</a:t>
            </a:r>
            <a:r>
              <a:rPr sz="2400" dirty="0">
                <a:latin typeface="Arial MT"/>
                <a:cs typeface="Arial MT"/>
              </a:rPr>
              <a:t> might</a:t>
            </a:r>
            <a:r>
              <a:rPr sz="2400" spc="-5" dirty="0">
                <a:latin typeface="Arial MT"/>
                <a:cs typeface="Arial MT"/>
              </a:rPr>
              <a:t> do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  <a:p>
            <a:pPr marL="756285" marR="26352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Site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visitor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site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315214"/>
            <a:ext cx="7874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15" dirty="0"/>
              <a:t> </a:t>
            </a:r>
            <a:r>
              <a:rPr spc="-5" dirty="0"/>
              <a:t>Written</a:t>
            </a:r>
            <a:r>
              <a:rPr spc="-15" dirty="0"/>
              <a:t> </a:t>
            </a:r>
            <a:r>
              <a:rPr dirty="0"/>
              <a:t>Contracts</a:t>
            </a:r>
            <a:r>
              <a:rPr spc="-25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Web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910"/>
            <a:ext cx="7987030" cy="38557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Many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contracts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valid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even if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not in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writing 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signed</a:t>
            </a:r>
            <a:endParaRPr sz="2600">
              <a:latin typeface="Arial MT"/>
              <a:cs typeface="Arial MT"/>
            </a:endParaRPr>
          </a:p>
          <a:p>
            <a:pPr marL="355600" marR="10096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Statute of Frauds (state laws) specify contracts that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must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written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signed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Applies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sale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goods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 $500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contracts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actions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cannot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completed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year</a:t>
            </a:r>
            <a:endParaRPr sz="2400">
              <a:latin typeface="Arial MT"/>
              <a:cs typeface="Arial MT"/>
            </a:endParaRPr>
          </a:p>
          <a:p>
            <a:pPr marL="355600" marR="20066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For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electronic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commerce</a:t>
            </a:r>
            <a:r>
              <a:rPr sz="2600" dirty="0">
                <a:latin typeface="Arial MT"/>
                <a:cs typeface="Arial MT"/>
              </a:rPr>
              <a:t> a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writing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exists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if contract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terms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reduced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some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tangible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form</a:t>
            </a:r>
            <a:endParaRPr sz="2600">
              <a:latin typeface="Arial MT"/>
              <a:cs typeface="Arial MT"/>
            </a:endParaRPr>
          </a:p>
          <a:p>
            <a:pPr marL="756285" marR="17018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Signature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symbol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executed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adopted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purpose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authenticating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writing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0235" marR="5080" indent="-928369">
              <a:lnSpc>
                <a:spcPct val="100000"/>
              </a:lnSpc>
              <a:spcBef>
                <a:spcPts val="100"/>
              </a:spcBef>
            </a:pPr>
            <a:r>
              <a:rPr dirty="0"/>
              <a:t>Implied</a:t>
            </a:r>
            <a:r>
              <a:rPr spc="-35" dirty="0"/>
              <a:t> </a:t>
            </a:r>
            <a:r>
              <a:rPr dirty="0"/>
              <a:t>Warranties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Warranty </a:t>
            </a:r>
            <a:r>
              <a:rPr spc="-985" dirty="0"/>
              <a:t> </a:t>
            </a:r>
            <a:r>
              <a:rPr dirty="0"/>
              <a:t>Disclaimers</a:t>
            </a:r>
            <a:r>
              <a:rPr spc="-40" dirty="0"/>
              <a:t> </a:t>
            </a:r>
            <a:r>
              <a:rPr spc="-5" dirty="0"/>
              <a:t>on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Web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8070850" cy="4203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254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Implied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warranty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promise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seller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held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even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though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seller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make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explicit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statement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that promise</a:t>
            </a:r>
            <a:endParaRPr sz="2600">
              <a:latin typeface="Arial MT"/>
              <a:cs typeface="Arial MT"/>
            </a:endParaRPr>
          </a:p>
          <a:p>
            <a:pPr marL="355600" marR="34988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Law </a:t>
            </a:r>
            <a:r>
              <a:rPr sz="2600" dirty="0">
                <a:latin typeface="Arial MT"/>
                <a:cs typeface="Arial MT"/>
              </a:rPr>
              <a:t>establishes basic elements of a transaction in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contract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sell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goods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services</a:t>
            </a:r>
            <a:endParaRPr sz="2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Warranty disclaimer is a statement declaring that the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seller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will not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honor</a:t>
            </a:r>
            <a:r>
              <a:rPr sz="2600" dirty="0">
                <a:latin typeface="Arial MT"/>
                <a:cs typeface="Arial MT"/>
              </a:rPr>
              <a:t> some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all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implied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warranties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made conspicuously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writing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legally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effective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obvious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easy</a:t>
            </a:r>
            <a:r>
              <a:rPr sz="2400" dirty="0">
                <a:latin typeface="Arial MT"/>
                <a:cs typeface="Arial MT"/>
              </a:rPr>
              <a:t> 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Web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site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buyer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5181676"/>
            <a:ext cx="4451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FIGURE</a:t>
            </a:r>
            <a:r>
              <a:rPr sz="1800" spc="-1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7-5</a:t>
            </a:r>
            <a:r>
              <a:rPr sz="1800" spc="-10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30000"/>
                </a:solidFill>
                <a:latin typeface="Arial MT"/>
                <a:cs typeface="Arial MT"/>
              </a:rPr>
              <a:t>A</a:t>
            </a:r>
            <a:r>
              <a:rPr sz="1800" spc="-10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A30000"/>
                </a:solidFill>
                <a:latin typeface="Arial MT"/>
                <a:cs typeface="Arial MT"/>
              </a:rPr>
              <a:t>Web</a:t>
            </a:r>
            <a:r>
              <a:rPr sz="1800" spc="-1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30000"/>
                </a:solidFill>
                <a:latin typeface="Arial MT"/>
                <a:cs typeface="Arial MT"/>
              </a:rPr>
              <a:t>site</a:t>
            </a:r>
            <a:r>
              <a:rPr sz="1800" spc="-10" dirty="0">
                <a:solidFill>
                  <a:srgbClr val="A30000"/>
                </a:solidFill>
                <a:latin typeface="Arial MT"/>
                <a:cs typeface="Arial MT"/>
              </a:rPr>
              <a:t> warranty</a:t>
            </a:r>
            <a:r>
              <a:rPr sz="1800" spc="3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disclaimer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644" y="762000"/>
            <a:ext cx="6096000" cy="42626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79177" y="3751373"/>
            <a:ext cx="139700" cy="1226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 MT"/>
                <a:cs typeface="Arial MT"/>
              </a:rPr>
              <a:t>©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Cengage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Learning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2017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173" y="315214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Authority</a:t>
            </a:r>
            <a:r>
              <a:rPr spc="5" dirty="0"/>
              <a:t> </a:t>
            </a:r>
            <a:r>
              <a:rPr spc="-5" dirty="0"/>
              <a:t>to Form</a:t>
            </a:r>
            <a:r>
              <a:rPr spc="5" dirty="0"/>
              <a:t> </a:t>
            </a:r>
            <a:r>
              <a:rPr spc="-5" dirty="0"/>
              <a:t>Contracts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75968"/>
            <a:ext cx="8347075" cy="44888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Contract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formed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offer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accepted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consideration</a:t>
            </a:r>
            <a:endParaRPr sz="2600">
              <a:latin typeface="Arial MT"/>
              <a:cs typeface="Arial MT"/>
            </a:endParaRPr>
          </a:p>
          <a:p>
            <a:pPr marL="355600" marR="14097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Problems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 acceptance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imposter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(forgery)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someone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without authority to bind company</a:t>
            </a:r>
            <a:endParaRPr sz="2600">
              <a:latin typeface="Arial MT"/>
              <a:cs typeface="Arial MT"/>
            </a:endParaRPr>
          </a:p>
          <a:p>
            <a:pPr marL="756285" marR="59880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Electronic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commerce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technology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means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avoid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deception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signatures</a:t>
            </a:r>
            <a:endParaRPr sz="2400">
              <a:latin typeface="Arial MT"/>
              <a:cs typeface="Arial MT"/>
            </a:endParaRPr>
          </a:p>
          <a:p>
            <a:pPr marL="756285" marR="7112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Authority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bind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issue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arises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accepts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contract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company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later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asserts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authorized</a:t>
            </a:r>
            <a:endParaRPr sz="2400">
              <a:latin typeface="Arial MT"/>
              <a:cs typeface="Arial MT"/>
            </a:endParaRPr>
          </a:p>
          <a:p>
            <a:pPr marL="1155700" marR="64769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physical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world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transactions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check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public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copies corporate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certificates 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resolutions</a:t>
            </a:r>
            <a:endParaRPr sz="22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Physical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methods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consuming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awkward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online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4365" marR="5080" indent="-25654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Legal</a:t>
            </a:r>
            <a:r>
              <a:rPr spc="-40" dirty="0"/>
              <a:t> </a:t>
            </a:r>
            <a:r>
              <a:rPr dirty="0"/>
              <a:t>Environment</a:t>
            </a:r>
            <a:r>
              <a:rPr spc="-4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Electronic </a:t>
            </a:r>
            <a:r>
              <a:rPr spc="-985" dirty="0"/>
              <a:t> </a:t>
            </a:r>
            <a:r>
              <a:rPr dirty="0"/>
              <a:t>Commerce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3857" y="6289263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A30000"/>
                </a:solidFill>
                <a:latin typeface="Arial MT"/>
                <a:cs typeface="Arial MT"/>
              </a:rPr>
              <a:t>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8037830" cy="452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064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All businesses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comply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 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same laws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regulations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face the</a:t>
            </a:r>
            <a:r>
              <a:rPr sz="2600" spc="5" dirty="0">
                <a:latin typeface="Arial MT"/>
                <a:cs typeface="Arial MT"/>
              </a:rPr>
              <a:t> same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set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penalties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Web businesses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face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additional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complicating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factors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Web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extends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beyond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traditional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boundaries</a:t>
            </a:r>
            <a:endParaRPr sz="2400">
              <a:latin typeface="Arial MT"/>
              <a:cs typeface="Arial MT"/>
            </a:endParaRPr>
          </a:p>
          <a:p>
            <a:pPr marL="1155700" marR="685165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Subject to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laws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more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quickly than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brick-and-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mortar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business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More interactive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complex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relationships</a:t>
            </a:r>
            <a:endParaRPr sz="2400">
              <a:latin typeface="Arial MT"/>
              <a:cs typeface="Arial MT"/>
            </a:endParaRPr>
          </a:p>
          <a:p>
            <a:pPr marL="756285" marR="39560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Online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communications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facilitate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strategic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alliances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supply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relationships</a:t>
            </a:r>
            <a:endParaRPr sz="2400">
              <a:latin typeface="Arial MT"/>
              <a:cs typeface="Arial MT"/>
            </a:endParaRPr>
          </a:p>
          <a:p>
            <a:pPr marL="756285" marR="35687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Law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violations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ethical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breaches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rapid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intense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reactions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almost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instantly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74699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315214"/>
            <a:ext cx="236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Defamation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8020050" cy="4775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Defamatory statement is false and injures reputation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another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person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</a:t>
            </a:r>
            <a:r>
              <a:rPr sz="2600" spc="5" dirty="0">
                <a:latin typeface="Arial MT"/>
                <a:cs typeface="Arial MT"/>
              </a:rPr>
              <a:t>company</a:t>
            </a:r>
            <a:endParaRPr sz="2600">
              <a:latin typeface="Arial MT"/>
              <a:cs typeface="Arial MT"/>
            </a:endParaRPr>
          </a:p>
          <a:p>
            <a:pPr marL="756285" marR="88265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Product</a:t>
            </a:r>
            <a:r>
              <a:rPr sz="2400" spc="-5" dirty="0">
                <a:latin typeface="Arial MT"/>
                <a:cs typeface="Arial MT"/>
              </a:rPr>
              <a:t> disparagement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</a:t>
            </a:r>
            <a:r>
              <a:rPr sz="2400" spc="-5" dirty="0">
                <a:latin typeface="Arial MT"/>
                <a:cs typeface="Arial MT"/>
              </a:rPr>
              <a:t> injures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reputation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Web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sites must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consider </a:t>
            </a:r>
            <a:r>
              <a:rPr sz="2200" dirty="0">
                <a:latin typeface="Arial MT"/>
                <a:cs typeface="Arial MT"/>
              </a:rPr>
              <a:t>specific </a:t>
            </a:r>
            <a:r>
              <a:rPr sz="2200" spc="-5" dirty="0">
                <a:latin typeface="Arial MT"/>
                <a:cs typeface="Arial MT"/>
              </a:rPr>
              <a:t>laws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before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making</a:t>
            </a:r>
            <a:endParaRPr sz="22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negative,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evaluative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statements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about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products</a:t>
            </a:r>
            <a:endParaRPr sz="2200">
              <a:latin typeface="Arial MT"/>
              <a:cs typeface="Arial MT"/>
            </a:endParaRPr>
          </a:p>
          <a:p>
            <a:pPr marL="1155700" marR="285750" lvl="2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Designers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must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avoid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potential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defamation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liability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 altering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photos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images</a:t>
            </a:r>
            <a:endParaRPr sz="2200">
              <a:latin typeface="Arial MT"/>
              <a:cs typeface="Arial MT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Exceptions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U.S.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defamatory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public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figures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(not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countries)</a:t>
            </a:r>
            <a:endParaRPr sz="2400">
              <a:latin typeface="Arial MT"/>
              <a:cs typeface="Arial MT"/>
            </a:endParaRPr>
          </a:p>
          <a:p>
            <a:pPr marL="355600" marR="3048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Per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defamation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occurs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statements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so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negative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 injury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assumed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473" y="315214"/>
            <a:ext cx="538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Deceptive</a:t>
            </a:r>
            <a:r>
              <a:rPr spc="-50" dirty="0"/>
              <a:t> </a:t>
            </a:r>
            <a:r>
              <a:rPr spc="-5" dirty="0"/>
              <a:t>Trade</a:t>
            </a:r>
            <a:r>
              <a:rPr spc="-50" dirty="0"/>
              <a:t> </a:t>
            </a:r>
            <a:r>
              <a:rPr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7762240" cy="4270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862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Manipulation of trademarked objects constitutes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infringement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trademark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holder’s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rights</a:t>
            </a:r>
            <a:endParaRPr sz="26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Fictional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characters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trademarked</a:t>
            </a:r>
            <a:endParaRPr sz="24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1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Web sites with links to other sites </a:t>
            </a:r>
            <a:r>
              <a:rPr sz="2600" spc="5" dirty="0">
                <a:latin typeface="Arial MT"/>
                <a:cs typeface="Arial MT"/>
              </a:rPr>
              <a:t>must not </a:t>
            </a:r>
            <a:r>
              <a:rPr sz="2600" dirty="0">
                <a:latin typeface="Arial MT"/>
                <a:cs typeface="Arial MT"/>
              </a:rPr>
              <a:t>imply 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relationship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5" dirty="0">
                <a:latin typeface="Arial MT"/>
                <a:cs typeface="Arial MT"/>
              </a:rPr>
              <a:t> companies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sponsoring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other sites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unless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 actually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exists</a:t>
            </a:r>
            <a:endParaRPr sz="2600">
              <a:latin typeface="Arial MT"/>
              <a:cs typeface="Arial MT"/>
            </a:endParaRPr>
          </a:p>
          <a:p>
            <a:pPr marL="355600" marR="113664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Trademark protection prevents buyer confusion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regarding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trademark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holder’s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products</a:t>
            </a:r>
            <a:r>
              <a:rPr sz="2600" spc="-5" dirty="0">
                <a:latin typeface="Arial MT"/>
                <a:cs typeface="Arial MT"/>
              </a:rPr>
              <a:t> or</a:t>
            </a:r>
            <a:r>
              <a:rPr sz="2600" dirty="0">
                <a:latin typeface="Arial MT"/>
                <a:cs typeface="Arial MT"/>
              </a:rPr>
              <a:t> services</a:t>
            </a:r>
            <a:endParaRPr sz="2600">
              <a:latin typeface="Arial MT"/>
              <a:cs typeface="Arial MT"/>
            </a:endParaRPr>
          </a:p>
          <a:p>
            <a:pPr marL="355600" marR="407670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Trademark </a:t>
            </a:r>
            <a:r>
              <a:rPr sz="2600" dirty="0">
                <a:latin typeface="Arial MT"/>
                <a:cs typeface="Arial MT"/>
              </a:rPr>
              <a:t>dilution is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reduction of distinctive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trademark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quality by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alternative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315214"/>
            <a:ext cx="284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0" dirty="0"/>
              <a:t> </a:t>
            </a:r>
            <a:r>
              <a:rPr spc="-5" dirty="0"/>
              <a:t>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7862570" cy="369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Web sites conducting electronic </a:t>
            </a:r>
            <a:r>
              <a:rPr sz="2600" spc="5" dirty="0">
                <a:latin typeface="Arial MT"/>
                <a:cs typeface="Arial MT"/>
              </a:rPr>
              <a:t>commerce </a:t>
            </a:r>
            <a:r>
              <a:rPr sz="2600" dirty="0">
                <a:latin typeface="Arial MT"/>
                <a:cs typeface="Arial MT"/>
              </a:rPr>
              <a:t>should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adhere to </a:t>
            </a:r>
            <a:r>
              <a:rPr sz="2600" spc="5" dirty="0">
                <a:latin typeface="Arial MT"/>
                <a:cs typeface="Arial MT"/>
              </a:rPr>
              <a:t>same </a:t>
            </a:r>
            <a:r>
              <a:rPr sz="2600" dirty="0">
                <a:latin typeface="Arial MT"/>
                <a:cs typeface="Arial MT"/>
              </a:rPr>
              <a:t>ethical standards other </a:t>
            </a:r>
            <a:r>
              <a:rPr sz="2600" spc="5" dirty="0">
                <a:latin typeface="Arial MT"/>
                <a:cs typeface="Arial MT"/>
              </a:rPr>
              <a:t>businesses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follow</a:t>
            </a:r>
            <a:endParaRPr sz="2600">
              <a:latin typeface="Arial MT"/>
              <a:cs typeface="Arial MT"/>
            </a:endParaRPr>
          </a:p>
          <a:p>
            <a:pPr marL="756285" marR="45212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Failure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will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result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damaged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reputation,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long-term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trust,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loss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business</a:t>
            </a:r>
            <a:endParaRPr sz="2400">
              <a:latin typeface="Arial MT"/>
              <a:cs typeface="Arial MT"/>
            </a:endParaRPr>
          </a:p>
          <a:p>
            <a:pPr marL="355600" marR="26924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Web advertising or promotion should include only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true statements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omit misleading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information</a:t>
            </a:r>
            <a:endParaRPr sz="2600">
              <a:latin typeface="Arial MT"/>
              <a:cs typeface="Arial MT"/>
            </a:endParaRPr>
          </a:p>
          <a:p>
            <a:pPr marL="756285" marR="97790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Product </a:t>
            </a:r>
            <a:r>
              <a:rPr sz="2400" spc="-5" dirty="0">
                <a:latin typeface="Arial MT"/>
                <a:cs typeface="Arial MT"/>
              </a:rPr>
              <a:t>comparisons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should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supported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verifiable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315214"/>
            <a:ext cx="759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Ethics</a:t>
            </a:r>
            <a:r>
              <a:rPr dirty="0"/>
              <a:t> </a:t>
            </a:r>
            <a:r>
              <a:rPr spc="-5" dirty="0"/>
              <a:t>and Online</a:t>
            </a:r>
            <a:r>
              <a:rPr spc="-1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R="5080" indent="12065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spc="-5" dirty="0"/>
              <a:t>2017</a:t>
            </a:r>
            <a:r>
              <a:rPr spc="20" dirty="0"/>
              <a:t> </a:t>
            </a:r>
            <a:r>
              <a:rPr spc="-5" dirty="0"/>
              <a:t>Cengage</a:t>
            </a:r>
            <a:r>
              <a:rPr spc="45" dirty="0"/>
              <a:t> </a:t>
            </a:r>
            <a:r>
              <a:rPr spc="-5" dirty="0"/>
              <a:t>Learning®.</a:t>
            </a:r>
            <a:r>
              <a:rPr spc="40" dirty="0"/>
              <a:t> </a:t>
            </a:r>
            <a:r>
              <a:rPr spc="-5" dirty="0"/>
              <a:t>May</a:t>
            </a:r>
            <a:r>
              <a:rPr spc="20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5" dirty="0"/>
              <a:t>scanned,</a:t>
            </a:r>
            <a:r>
              <a:rPr spc="30" dirty="0"/>
              <a:t> </a:t>
            </a:r>
            <a:r>
              <a:rPr dirty="0"/>
              <a:t>copied</a:t>
            </a:r>
            <a:r>
              <a:rPr spc="1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duplicated,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posted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publicly </a:t>
            </a:r>
            <a:r>
              <a:rPr dirty="0"/>
              <a:t>accessible</a:t>
            </a:r>
            <a:r>
              <a:rPr spc="-20" dirty="0"/>
              <a:t> </a:t>
            </a:r>
            <a:r>
              <a:rPr spc="-5" dirty="0"/>
              <a:t>website,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whole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25" dirty="0"/>
              <a:t>in</a:t>
            </a:r>
            <a:r>
              <a:rPr spc="10" dirty="0"/>
              <a:t> </a:t>
            </a:r>
            <a:r>
              <a:rPr spc="-5" dirty="0"/>
              <a:t>part,</a:t>
            </a:r>
            <a:r>
              <a:rPr spc="15" dirty="0"/>
              <a:t> </a:t>
            </a:r>
            <a:r>
              <a:rPr spc="-5" dirty="0"/>
              <a:t>except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dirty="0"/>
              <a:t>permitted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license distributed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certain</a:t>
            </a:r>
            <a:r>
              <a:rPr spc="15" dirty="0"/>
              <a:t> </a:t>
            </a:r>
            <a:r>
              <a:rPr spc="-5" dirty="0"/>
              <a:t>product</a:t>
            </a:r>
            <a:r>
              <a:rPr spc="20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service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otherwise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password-protected</a:t>
            </a:r>
            <a:r>
              <a:rPr spc="45" dirty="0"/>
              <a:t> </a:t>
            </a:r>
            <a:r>
              <a:rPr spc="-5" dirty="0"/>
              <a:t>website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school-approved</a:t>
            </a:r>
            <a:r>
              <a:rPr spc="50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dirty="0"/>
              <a:t>management</a:t>
            </a:r>
            <a:r>
              <a:rPr spc="20" dirty="0"/>
              <a:t> </a:t>
            </a:r>
            <a:r>
              <a:rPr spc="-5" dirty="0"/>
              <a:t>system for</a:t>
            </a:r>
            <a:r>
              <a:rPr spc="15" dirty="0"/>
              <a:t> </a:t>
            </a:r>
            <a:r>
              <a:rPr dirty="0"/>
              <a:t>classroom</a:t>
            </a:r>
            <a:r>
              <a:rPr spc="-5" dirty="0"/>
              <a:t> use.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8056880" cy="454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An ethical lapse reported </a:t>
            </a:r>
            <a:r>
              <a:rPr sz="2600" spc="5" dirty="0">
                <a:latin typeface="Arial MT"/>
                <a:cs typeface="Arial MT"/>
              </a:rPr>
              <a:t>and passed among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customers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can </a:t>
            </a:r>
            <a:r>
              <a:rPr sz="2600" dirty="0">
                <a:latin typeface="Arial MT"/>
                <a:cs typeface="Arial MT"/>
              </a:rPr>
              <a:t>seriously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affect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company’s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reputation</a:t>
            </a:r>
          </a:p>
          <a:p>
            <a:pPr marL="756285" marR="34544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Examples: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Amazon.com </a:t>
            </a:r>
            <a:r>
              <a:rPr sz="2400" spc="-5" dirty="0">
                <a:latin typeface="Arial MT"/>
                <a:cs typeface="Arial MT"/>
              </a:rPr>
              <a:t>arrangements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publishers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book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promotions,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eBay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firearm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sales,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software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approval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</a:p>
          <a:p>
            <a:pPr marL="355600" marR="38735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Organizations face an ethical </a:t>
            </a:r>
            <a:r>
              <a:rPr sz="2600" spc="5" dirty="0">
                <a:latin typeface="Arial MT"/>
                <a:cs typeface="Arial MT"/>
              </a:rPr>
              <a:t>issues </a:t>
            </a:r>
            <a:r>
              <a:rPr sz="2600" dirty="0">
                <a:latin typeface="Arial MT"/>
                <a:cs typeface="Arial MT"/>
              </a:rPr>
              <a:t>when collecting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e-mail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addresses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 site visitors</a:t>
            </a:r>
          </a:p>
          <a:p>
            <a:pPr marL="756285" marR="836294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U.S.,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 legal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obligation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limit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-5" dirty="0">
                <a:latin typeface="Arial MT"/>
                <a:cs typeface="Arial MT"/>
              </a:rPr>
              <a:t>use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collected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Web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sites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May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purpose,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sale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Concern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individuals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privacy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right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advocates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548" y="315214"/>
            <a:ext cx="4930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Borders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Jurisdiction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3857" y="6289263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A30000"/>
                </a:solidFill>
                <a:latin typeface="Arial MT"/>
                <a:cs typeface="Arial MT"/>
              </a:rPr>
              <a:t>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7687945" cy="369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In the physical world of traditional commerce,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territorial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borders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clearly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mark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range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culture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reach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applicable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laws</a:t>
            </a:r>
            <a:endParaRPr sz="2600">
              <a:latin typeface="Arial MT"/>
              <a:cs typeface="Arial MT"/>
            </a:endParaRPr>
          </a:p>
          <a:p>
            <a:pPr marL="756285" marR="346710" lvl="1" indent="-287020" algn="just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Geographic influences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culture limit acceptable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ethical behavior and </a:t>
            </a:r>
            <a:r>
              <a:rPr sz="2400" dirty="0">
                <a:latin typeface="Arial MT"/>
                <a:cs typeface="Arial MT"/>
              </a:rPr>
              <a:t>affect </a:t>
            </a:r>
            <a:r>
              <a:rPr sz="2400" spc="-5" dirty="0">
                <a:latin typeface="Arial MT"/>
                <a:cs typeface="Arial MT"/>
              </a:rPr>
              <a:t>laws both directly 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indirectly</a:t>
            </a:r>
            <a:endParaRPr sz="2400">
              <a:latin typeface="Arial MT"/>
              <a:cs typeface="Arial MT"/>
            </a:endParaRPr>
          </a:p>
          <a:p>
            <a:pPr marL="355600" marR="993140" indent="-342900" algn="just">
              <a:lnSpc>
                <a:spcPct val="100000"/>
              </a:lnSpc>
              <a:spcBef>
                <a:spcPts val="620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Relationship between geographic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legal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boundaries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defined by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four variables</a:t>
            </a:r>
            <a:endParaRPr sz="26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Power,</a:t>
            </a:r>
            <a:r>
              <a:rPr sz="2400" dirty="0">
                <a:latin typeface="Arial MT"/>
                <a:cs typeface="Arial MT"/>
              </a:rPr>
              <a:t> effects,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legitimacy,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notice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194" y="4904613"/>
            <a:ext cx="6525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30000"/>
                </a:solidFill>
                <a:latin typeface="Arial MT"/>
                <a:cs typeface="Arial MT"/>
              </a:rPr>
              <a:t>FIGURE</a:t>
            </a:r>
            <a:r>
              <a:rPr sz="1800" spc="-1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7-1</a:t>
            </a:r>
            <a:r>
              <a:rPr sz="1800" spc="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Culture</a:t>
            </a:r>
            <a:r>
              <a:rPr sz="1800" spc="1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helps</a:t>
            </a:r>
            <a:r>
              <a:rPr sz="1800" spc="1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determine</a:t>
            </a:r>
            <a:r>
              <a:rPr sz="1800" spc="1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A30000"/>
                </a:solidFill>
                <a:latin typeface="Arial MT"/>
                <a:cs typeface="Arial MT"/>
              </a:rPr>
              <a:t>laws</a:t>
            </a:r>
            <a:r>
              <a:rPr sz="1800" spc="5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ethical</a:t>
            </a:r>
            <a:r>
              <a:rPr sz="1800" spc="1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standards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89489" y="3320462"/>
            <a:ext cx="139700" cy="1226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 MT"/>
                <a:cs typeface="Arial MT"/>
              </a:rPr>
              <a:t>©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Cengage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Learning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2017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755" y="1143000"/>
            <a:ext cx="6172200" cy="34655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3857" y="6289263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A30000"/>
                </a:solidFill>
                <a:latin typeface="Arial MT"/>
                <a:cs typeface="Arial MT"/>
              </a:rPr>
              <a:t>4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480" y="315214"/>
            <a:ext cx="3735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Power</a:t>
            </a:r>
            <a:r>
              <a:rPr spc="-5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Effects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3857" y="6289263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A30000"/>
                </a:solidFill>
                <a:latin typeface="Arial MT"/>
                <a:cs typeface="Arial MT"/>
              </a:rPr>
              <a:t>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8037195" cy="4155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Power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form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control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over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physical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space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people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objects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reside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that </a:t>
            </a:r>
            <a:r>
              <a:rPr sz="2600" spc="5" dirty="0">
                <a:latin typeface="Arial MT"/>
                <a:cs typeface="Arial MT"/>
              </a:rPr>
              <a:t>space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Defining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characteristic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statehood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Jurisdiction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government’s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ability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exercise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power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Limited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which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accepted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geographical</a:t>
            </a:r>
            <a:endParaRPr sz="22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culture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Effects</a:t>
            </a:r>
            <a:r>
              <a:rPr sz="2600" spc="-5" dirty="0">
                <a:latin typeface="Arial MT"/>
                <a:cs typeface="Arial MT"/>
              </a:rPr>
              <a:t> are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impact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person’s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behavior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Generally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stronger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things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" dirty="0">
                <a:latin typeface="Arial MT"/>
                <a:cs typeface="Arial MT"/>
              </a:rPr>
              <a:t> 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physically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closer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Laws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" dirty="0">
                <a:latin typeface="Arial MT"/>
                <a:cs typeface="Arial MT"/>
              </a:rPr>
              <a:t> traditional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effects-based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measures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online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businesses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4" y="315214"/>
            <a:ext cx="452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Legitimacy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Notice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3857" y="6289263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A30000"/>
                </a:solidFill>
                <a:latin typeface="Arial MT"/>
                <a:cs typeface="Arial MT"/>
              </a:rPr>
              <a:t>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8023225" cy="4655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7119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Legitimacy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idea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 those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subject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laws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should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have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some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role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formulating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them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Online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businesses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face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variety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-5" dirty="0">
                <a:latin typeface="Arial MT"/>
                <a:cs typeface="Arial MT"/>
              </a:rPr>
              <a:t> regulations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Notice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expression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a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change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rules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Easy</a:t>
            </a:r>
            <a:r>
              <a:rPr sz="2400" dirty="0">
                <a:latin typeface="Arial MT"/>
                <a:cs typeface="Arial MT"/>
              </a:rPr>
              <a:t> for </a:t>
            </a:r>
            <a:r>
              <a:rPr sz="2400" spc="-5" dirty="0">
                <a:latin typeface="Arial MT"/>
                <a:cs typeface="Arial MT"/>
              </a:rPr>
              <a:t>physical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boundaries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easy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online</a:t>
            </a:r>
            <a:endParaRPr sz="2400">
              <a:latin typeface="Arial MT"/>
              <a:cs typeface="Arial MT"/>
            </a:endParaRPr>
          </a:p>
          <a:p>
            <a:pPr marL="355600" marR="539115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Constructive notice of </a:t>
            </a:r>
            <a:r>
              <a:rPr sz="2600" spc="5" dirty="0">
                <a:latin typeface="Arial MT"/>
                <a:cs typeface="Arial MT"/>
              </a:rPr>
              <a:t>new </a:t>
            </a:r>
            <a:r>
              <a:rPr sz="2600" dirty="0">
                <a:latin typeface="Arial MT"/>
                <a:cs typeface="Arial MT"/>
              </a:rPr>
              <a:t>laws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norms is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received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when an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international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border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crossed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Ignorance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law: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sustainable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defense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Creates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problems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online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businesses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unknown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" dirty="0">
                <a:latin typeface="Arial MT"/>
                <a:cs typeface="Arial MT"/>
              </a:rPr>
              <a:t> other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countries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Web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sites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495876"/>
            <a:ext cx="7070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FIGURE</a:t>
            </a:r>
            <a:r>
              <a:rPr sz="180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30000"/>
                </a:solidFill>
                <a:latin typeface="Arial MT"/>
                <a:cs typeface="Arial MT"/>
              </a:rPr>
              <a:t>7-2</a:t>
            </a:r>
            <a:r>
              <a:rPr sz="1800" spc="2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A30000"/>
                </a:solidFill>
                <a:latin typeface="Arial MT"/>
                <a:cs typeface="Arial MT"/>
              </a:rPr>
              <a:t>Physical</a:t>
            </a:r>
            <a:r>
              <a:rPr sz="1800" spc="40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A30000"/>
                </a:solidFill>
                <a:latin typeface="Arial MT"/>
                <a:cs typeface="Arial MT"/>
              </a:rPr>
              <a:t>geographic</a:t>
            </a:r>
            <a:r>
              <a:rPr sz="1800" spc="3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A30000"/>
                </a:solidFill>
                <a:latin typeface="Arial MT"/>
                <a:cs typeface="Arial MT"/>
              </a:rPr>
              <a:t>boundaries</a:t>
            </a:r>
            <a:r>
              <a:rPr sz="1800" spc="3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A30000"/>
                </a:solidFill>
                <a:latin typeface="Arial MT"/>
                <a:cs typeface="Arial MT"/>
              </a:rPr>
              <a:t>lead</a:t>
            </a:r>
            <a:r>
              <a:rPr sz="1800" spc="1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30000"/>
                </a:solidFill>
                <a:latin typeface="Arial MT"/>
                <a:cs typeface="Arial MT"/>
              </a:rPr>
              <a:t>to</a:t>
            </a:r>
            <a:r>
              <a:rPr sz="1800" spc="1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A30000"/>
                </a:solidFill>
                <a:latin typeface="Arial MT"/>
                <a:cs typeface="Arial MT"/>
              </a:rPr>
              <a:t>legal</a:t>
            </a:r>
            <a:r>
              <a:rPr sz="1800" spc="25" dirty="0">
                <a:solidFill>
                  <a:srgbClr val="A3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A30000"/>
                </a:solidFill>
                <a:latin typeface="Arial MT"/>
                <a:cs typeface="Arial MT"/>
              </a:rPr>
              <a:t>boundaries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1429511"/>
            <a:ext cx="7470648" cy="28514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41914" y="2972355"/>
            <a:ext cx="139700" cy="1226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 MT"/>
                <a:cs typeface="Arial MT"/>
              </a:rPr>
              <a:t>©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Cengage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Learning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2017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857" y="6289263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A30000"/>
                </a:solidFill>
                <a:latin typeface="Arial MT"/>
                <a:cs typeface="Arial MT"/>
              </a:rPr>
              <a:t>7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473" y="315214"/>
            <a:ext cx="538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Jurisdiction</a:t>
            </a:r>
            <a:r>
              <a:rPr spc="-45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2457" y="6286215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1978"/>
            <a:ext cx="7837805" cy="472821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Difficult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due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lack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geographic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boundaries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Governments</a:t>
            </a:r>
            <a:r>
              <a:rPr sz="2400" spc="-5" dirty="0">
                <a:latin typeface="Arial MT"/>
                <a:cs typeface="Arial MT"/>
              </a:rPr>
              <a:t> enforcing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Internet </a:t>
            </a:r>
            <a:r>
              <a:rPr sz="2400" spc="-5" dirty="0">
                <a:latin typeface="Arial MT"/>
                <a:cs typeface="Arial MT"/>
              </a:rPr>
              <a:t>business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conduct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laws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establish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jurisdiction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conduct</a:t>
            </a:r>
            <a:endParaRPr sz="2400">
              <a:latin typeface="Arial MT"/>
              <a:cs typeface="Arial MT"/>
            </a:endParaRPr>
          </a:p>
          <a:p>
            <a:pPr marL="355600" marR="2794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Contract is a promise between </a:t>
            </a:r>
            <a:r>
              <a:rPr sz="2600" spc="-5" dirty="0">
                <a:latin typeface="Arial MT"/>
                <a:cs typeface="Arial MT"/>
              </a:rPr>
              <a:t>two </a:t>
            </a:r>
            <a:r>
              <a:rPr sz="2600" dirty="0">
                <a:latin typeface="Arial MT"/>
                <a:cs typeface="Arial MT"/>
              </a:rPr>
              <a:t>or more entities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providing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an</a:t>
            </a:r>
            <a:r>
              <a:rPr sz="2600" spc="5" dirty="0">
                <a:latin typeface="Arial MT"/>
                <a:cs typeface="Arial MT"/>
              </a:rPr>
              <a:t> exchange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between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them</a:t>
            </a:r>
            <a:endParaRPr sz="2600">
              <a:latin typeface="Arial MT"/>
              <a:cs typeface="Arial MT"/>
            </a:endParaRPr>
          </a:p>
          <a:p>
            <a:pPr marL="756285" marR="51689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Breach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contract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occurs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either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contract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terms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Tort is an intentional negligent action taken by 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legal entity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 </a:t>
            </a:r>
            <a:r>
              <a:rPr sz="2600" spc="5" dirty="0">
                <a:latin typeface="Arial MT"/>
                <a:cs typeface="Arial MT"/>
              </a:rPr>
              <a:t>causes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harm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another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legal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entity</a:t>
            </a:r>
            <a:endParaRPr sz="2600">
              <a:latin typeface="Arial MT"/>
              <a:cs typeface="Arial MT"/>
            </a:endParaRPr>
          </a:p>
          <a:p>
            <a:pPr marL="355600" marR="24765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Sufficient jurisdiction requires both subject-matter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jurisdiction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and</a:t>
            </a:r>
            <a:r>
              <a:rPr sz="2600" dirty="0">
                <a:latin typeface="Arial MT"/>
                <a:cs typeface="Arial MT"/>
              </a:rPr>
              <a:t> personal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jurisdiction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" y="315214"/>
            <a:ext cx="823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Subject-Matter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Personal</a:t>
            </a:r>
            <a:r>
              <a:rPr spc="-50" dirty="0"/>
              <a:t> </a:t>
            </a:r>
            <a:r>
              <a:rPr dirty="0"/>
              <a:t>Jurisdiction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2457" y="6286215"/>
            <a:ext cx="7559040" cy="261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©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2017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Cengage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Learning®.</a:t>
            </a:r>
            <a:r>
              <a:rPr sz="800" spc="4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May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be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scanned,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copied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duplicated,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posted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to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publicly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accessible</a:t>
            </a:r>
            <a:r>
              <a:rPr sz="800" spc="-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website,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whole</a:t>
            </a:r>
            <a:r>
              <a:rPr sz="800" spc="3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part,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except</a:t>
            </a:r>
            <a:r>
              <a:rPr sz="800" spc="3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use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permitted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license distributed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with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certain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product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service</a:t>
            </a:r>
            <a:r>
              <a:rPr sz="800" spc="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otherwise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on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a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password-protected</a:t>
            </a:r>
            <a:r>
              <a:rPr sz="800" spc="4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website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school-approved</a:t>
            </a:r>
            <a:r>
              <a:rPr sz="800" spc="5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learning</a:t>
            </a:r>
            <a:r>
              <a:rPr sz="800" spc="2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management</a:t>
            </a:r>
            <a:r>
              <a:rPr sz="800" spc="20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system for</a:t>
            </a:r>
            <a:r>
              <a:rPr sz="800" spc="15" dirty="0">
                <a:solidFill>
                  <a:srgbClr val="EDC1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EDC100"/>
                </a:solidFill>
                <a:latin typeface="Arial MT"/>
                <a:cs typeface="Arial MT"/>
              </a:rPr>
              <a:t>classroom</a:t>
            </a:r>
            <a:r>
              <a:rPr sz="800" spc="-5" dirty="0">
                <a:solidFill>
                  <a:srgbClr val="EDC100"/>
                </a:solidFill>
                <a:latin typeface="Arial MT"/>
                <a:cs typeface="Arial MT"/>
              </a:rPr>
              <a:t> 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7987030" cy="29527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2037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Subject-matter </a:t>
            </a:r>
            <a:r>
              <a:rPr sz="2600" spc="-5" dirty="0">
                <a:latin typeface="Arial MT"/>
                <a:cs typeface="Arial MT"/>
              </a:rPr>
              <a:t>jurisdiction is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spc="-5" dirty="0">
                <a:latin typeface="Arial MT"/>
                <a:cs typeface="Arial MT"/>
              </a:rPr>
              <a:t>court’s </a:t>
            </a:r>
            <a:r>
              <a:rPr sz="2600" dirty="0">
                <a:latin typeface="Arial MT"/>
                <a:cs typeface="Arial MT"/>
              </a:rPr>
              <a:t>authority to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decide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particular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dispute type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Rules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clear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easy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5" dirty="0">
                <a:latin typeface="Arial MT"/>
                <a:cs typeface="Arial MT"/>
              </a:rPr>
              <a:t>apply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(few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disputes)</a:t>
            </a:r>
            <a:endParaRPr sz="2400" dirty="0">
              <a:latin typeface="Arial MT"/>
              <a:cs typeface="Arial MT"/>
            </a:endParaRPr>
          </a:p>
          <a:p>
            <a:pPr marL="355600" marR="254635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Personal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jurisdiction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determined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residence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parties</a:t>
            </a:r>
          </a:p>
          <a:p>
            <a:pPr marL="756285" marR="9207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defendant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 </a:t>
            </a:r>
            <a:r>
              <a:rPr sz="2400" spc="-5" dirty="0">
                <a:latin typeface="Arial MT"/>
                <a:cs typeface="Arial MT"/>
              </a:rPr>
              <a:t>resident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court </a:t>
            </a:r>
            <a:r>
              <a:rPr sz="2400" spc="-5" dirty="0">
                <a:latin typeface="Arial MT"/>
                <a:cs typeface="Arial MT"/>
              </a:rPr>
              <a:t>located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determination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straightforward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2677</Words>
  <Application>Microsoft Office PowerPoint</Application>
  <PresentationFormat>On-screen Show (4:3)</PresentationFormat>
  <Paragraphs>180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MT</vt:lpstr>
      <vt:lpstr>Calibri</vt:lpstr>
      <vt:lpstr>Times New Roman</vt:lpstr>
      <vt:lpstr>Office Theme</vt:lpstr>
      <vt:lpstr>CHAPTER 13</vt:lpstr>
      <vt:lpstr>The Legal Environment of Electronic  Commerce</vt:lpstr>
      <vt:lpstr>Borders and Jurisdiction</vt:lpstr>
      <vt:lpstr>PowerPoint Presentation</vt:lpstr>
      <vt:lpstr>Power and Effects</vt:lpstr>
      <vt:lpstr>Legitimacy and Notice</vt:lpstr>
      <vt:lpstr>PowerPoint Presentation</vt:lpstr>
      <vt:lpstr>Jurisdiction on the Internet</vt:lpstr>
      <vt:lpstr>Subject-Matter and Personal Jurisdiction</vt:lpstr>
      <vt:lpstr>Jurisdiction in International Commerce</vt:lpstr>
      <vt:lpstr>Conflict of Laws</vt:lpstr>
      <vt:lpstr>Contracting and Contract Enforcement in  Electronic Commerce</vt:lpstr>
      <vt:lpstr>Creating Contracts: Offers and Acceptances</vt:lpstr>
      <vt:lpstr>PowerPoint Presentation</vt:lpstr>
      <vt:lpstr>Terms of Service Agreements</vt:lpstr>
      <vt:lpstr>Creating Written Contracts on the Web</vt:lpstr>
      <vt:lpstr>Implied Warranties and Warranty  Disclaimers on the Web</vt:lpstr>
      <vt:lpstr>PowerPoint Presentation</vt:lpstr>
      <vt:lpstr>Authority to Form Contracts</vt:lpstr>
      <vt:lpstr>Defamation</vt:lpstr>
      <vt:lpstr>Deceptive Trade Practices</vt:lpstr>
      <vt:lpstr>Ethical Issues</vt:lpstr>
      <vt:lpstr>Ethics and Online Business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LizBenson</dc:creator>
  <cp:lastModifiedBy>BENSON JOSHUA</cp:lastModifiedBy>
  <cp:revision>1</cp:revision>
  <dcterms:created xsi:type="dcterms:W3CDTF">2021-05-28T08:47:04Z</dcterms:created>
  <dcterms:modified xsi:type="dcterms:W3CDTF">2021-05-28T09:02:06Z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2021-05-28T00:00:00Z</vt:filetime>
  </property>
</Properties>
</file>