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</p:sldIdLst>
  <p:sldSz cx="9144000" cy="6858000" type="screen4x3"/>
  <p:notesSz cx="9144000" cy="6858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033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81500" y="0"/>
            <a:ext cx="4762500" cy="599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810" y="201929"/>
            <a:ext cx="9140190" cy="6489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48920"/>
            <a:ext cx="9144000" cy="5613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7919" y="796290"/>
            <a:ext cx="43281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869" y="1785620"/>
            <a:ext cx="7922260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790" y="328929"/>
            <a:ext cx="8699500" cy="6109970"/>
            <a:chOff x="224790" y="328929"/>
            <a:chExt cx="8699500" cy="6109970"/>
          </a:xfrm>
        </p:grpSpPr>
        <p:sp>
          <p:nvSpPr>
            <p:cNvPr id="3" name="object 3"/>
            <p:cNvSpPr/>
            <p:nvPr/>
          </p:nvSpPr>
          <p:spPr>
            <a:xfrm>
              <a:off x="224790" y="328929"/>
              <a:ext cx="8699500" cy="2012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" y="2362200"/>
              <a:ext cx="8077200" cy="4076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0" y="948690"/>
            <a:ext cx="1229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E-Wallet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4220"/>
            <a:ext cx="63595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09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Arial"/>
                <a:cs typeface="Arial"/>
              </a:rPr>
              <a:t>The E-wallet is another payment </a:t>
            </a:r>
            <a:r>
              <a:rPr sz="1800" dirty="0">
                <a:latin typeface="Arial"/>
                <a:cs typeface="Arial"/>
              </a:rPr>
              <a:t>scheme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0" dirty="0">
                <a:latin typeface="Arial"/>
                <a:cs typeface="Arial"/>
              </a:rPr>
              <a:t>operates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carrier of e-cash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other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information.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Arial"/>
                <a:cs typeface="Arial"/>
              </a:rPr>
              <a:t>The aim is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give </a:t>
            </a:r>
            <a:r>
              <a:rPr sz="1800" spc="-10" dirty="0">
                <a:latin typeface="Arial"/>
                <a:cs typeface="Arial"/>
              </a:rPr>
              <a:t>shoppers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single, simple,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secure </a:t>
            </a:r>
            <a:r>
              <a:rPr sz="1800" spc="-10" dirty="0">
                <a:latin typeface="Arial"/>
                <a:cs typeface="Arial"/>
              </a:rPr>
              <a:t>way  of </a:t>
            </a:r>
            <a:r>
              <a:rPr sz="1800" spc="-5" dirty="0">
                <a:latin typeface="Arial"/>
                <a:cs typeface="Arial"/>
              </a:rPr>
              <a:t>carrying currency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electronically.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2700" marR="635000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Arial"/>
                <a:cs typeface="Arial"/>
              </a:rPr>
              <a:t>Trust is the </a:t>
            </a:r>
            <a:r>
              <a:rPr sz="1800" spc="-10" dirty="0">
                <a:latin typeface="Arial"/>
                <a:cs typeface="Arial"/>
              </a:rPr>
              <a:t>basis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e-wallet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form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electronic  </a:t>
            </a:r>
            <a:r>
              <a:rPr sz="1800" spc="-10" dirty="0">
                <a:latin typeface="Arial"/>
                <a:cs typeface="Arial"/>
              </a:rPr>
              <a:t>payment.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" y="1099820"/>
            <a:ext cx="343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Procedure </a:t>
            </a:r>
            <a:r>
              <a:rPr sz="1800" dirty="0"/>
              <a:t>for using </a:t>
            </a:r>
            <a:r>
              <a:rPr sz="1800" spc="-10" dirty="0"/>
              <a:t>an</a:t>
            </a:r>
            <a:r>
              <a:rPr sz="1800" spc="-45" dirty="0"/>
              <a:t> </a:t>
            </a:r>
            <a:r>
              <a:rPr sz="1800" spc="-5" dirty="0"/>
              <a:t>e-wallet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34669" y="2014220"/>
            <a:ext cx="77654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1.	</a:t>
            </a:r>
            <a:r>
              <a:rPr sz="1800" spc="-10" dirty="0">
                <a:latin typeface="Arial"/>
                <a:cs typeface="Arial"/>
              </a:rPr>
              <a:t>Decide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spc="-10" dirty="0">
                <a:latin typeface="Arial"/>
                <a:cs typeface="Arial"/>
              </a:rPr>
              <a:t>an online </a:t>
            </a:r>
            <a:r>
              <a:rPr sz="1800" dirty="0">
                <a:latin typeface="Arial"/>
                <a:cs typeface="Arial"/>
              </a:rPr>
              <a:t>site </a:t>
            </a:r>
            <a:r>
              <a:rPr sz="1800" spc="-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you </a:t>
            </a:r>
            <a:r>
              <a:rPr sz="1800" spc="-10" dirty="0">
                <a:latin typeface="Arial"/>
                <a:cs typeface="Arial"/>
              </a:rPr>
              <a:t>would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shop.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3.	</a:t>
            </a:r>
            <a:r>
              <a:rPr sz="1800" spc="-10" dirty="0">
                <a:latin typeface="Arial"/>
                <a:cs typeface="Arial"/>
              </a:rPr>
              <a:t>Download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wallet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the merchant’s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website.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54965" marR="75565" indent="-3429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5.	Fill </a:t>
            </a:r>
            <a:r>
              <a:rPr sz="1800" spc="-10" dirty="0">
                <a:latin typeface="Arial"/>
                <a:cs typeface="Arial"/>
              </a:rPr>
              <a:t>out personal </a:t>
            </a:r>
            <a:r>
              <a:rPr sz="1800" spc="-5" dirty="0">
                <a:latin typeface="Arial"/>
                <a:cs typeface="Arial"/>
              </a:rPr>
              <a:t>information such as your credit </a:t>
            </a:r>
            <a:r>
              <a:rPr sz="1800" spc="-10" dirty="0">
                <a:latin typeface="Arial"/>
                <a:cs typeface="Arial"/>
              </a:rPr>
              <a:t>card </a:t>
            </a:r>
            <a:r>
              <a:rPr sz="1800" spc="-5" dirty="0">
                <a:latin typeface="Arial"/>
                <a:cs typeface="Arial"/>
              </a:rPr>
              <a:t>number, name,  </a:t>
            </a:r>
            <a:r>
              <a:rPr sz="1800" spc="-10" dirty="0">
                <a:latin typeface="Arial"/>
                <a:cs typeface="Arial"/>
              </a:rPr>
              <a:t>address and phone </a:t>
            </a:r>
            <a:r>
              <a:rPr sz="1800" spc="-5" dirty="0">
                <a:latin typeface="Arial"/>
                <a:cs typeface="Arial"/>
              </a:rPr>
              <a:t>number,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where merchandise </a:t>
            </a:r>
            <a:r>
              <a:rPr sz="1800" spc="-10" dirty="0">
                <a:latin typeface="Arial"/>
                <a:cs typeface="Arial"/>
              </a:rPr>
              <a:t>should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shipped.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7.	When </a:t>
            </a:r>
            <a:r>
              <a:rPr sz="180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are ready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buy, click </a:t>
            </a:r>
            <a:r>
              <a:rPr sz="1800" spc="-1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wallet </a:t>
            </a:r>
            <a:r>
              <a:rPr sz="1800" spc="-5" dirty="0">
                <a:latin typeface="Arial"/>
                <a:cs typeface="Arial"/>
              </a:rPr>
              <a:t>button, the buying process  is fully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490" y="1024890"/>
            <a:ext cx="1837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Smart</a:t>
            </a:r>
            <a:r>
              <a:rPr spc="-70" dirty="0"/>
              <a:t> </a:t>
            </a:r>
            <a:r>
              <a:rPr spc="-5" dirty="0"/>
              <a:t>Cards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557020"/>
            <a:ext cx="72453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6875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b="1" spc="-10" dirty="0">
                <a:latin typeface="Arial"/>
                <a:cs typeface="Arial"/>
              </a:rPr>
              <a:t>smart </a:t>
            </a:r>
            <a:r>
              <a:rPr sz="1800" b="1" spc="-5" dirty="0">
                <a:latin typeface="Arial"/>
                <a:cs typeface="Arial"/>
              </a:rPr>
              <a:t>card</a:t>
            </a:r>
            <a:r>
              <a:rPr sz="1800" spc="-5" dirty="0">
                <a:latin typeface="Arial"/>
                <a:cs typeface="Arial"/>
              </a:rPr>
              <a:t>, is </a:t>
            </a:r>
            <a:r>
              <a:rPr sz="1800" spc="-10" dirty="0">
                <a:latin typeface="Arial"/>
                <a:cs typeface="Arial"/>
              </a:rPr>
              <a:t>any </a:t>
            </a:r>
            <a:r>
              <a:rPr sz="1800" spc="-5" dirty="0">
                <a:latin typeface="Arial"/>
                <a:cs typeface="Arial"/>
              </a:rPr>
              <a:t>pocket-sized card with </a:t>
            </a:r>
            <a:r>
              <a:rPr sz="1800" spc="-10" dirty="0">
                <a:latin typeface="Arial"/>
                <a:cs typeface="Arial"/>
              </a:rPr>
              <a:t>embedded </a:t>
            </a:r>
            <a:r>
              <a:rPr sz="1800" spc="-5" dirty="0">
                <a:latin typeface="Arial"/>
                <a:cs typeface="Arial"/>
              </a:rPr>
              <a:t>integrated  circuits which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process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Arial"/>
                <a:cs typeface="Arial"/>
              </a:rPr>
              <a:t>This implies that it can receive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spc="-5" dirty="0">
                <a:latin typeface="Arial"/>
                <a:cs typeface="Arial"/>
              </a:rPr>
              <a:t>which is processed </a:t>
            </a:r>
            <a:r>
              <a:rPr sz="1800" spc="-10" dirty="0">
                <a:latin typeface="Arial"/>
                <a:cs typeface="Arial"/>
              </a:rPr>
              <a:t>and delivered  as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3863340"/>
            <a:ext cx="2515870" cy="162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600200"/>
            <a:ext cx="85344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870" y="1024890"/>
            <a:ext cx="2512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Smart </a:t>
            </a:r>
            <a:r>
              <a:rPr sz="1800" b="1" spc="-10" dirty="0">
                <a:latin typeface="Arial"/>
                <a:cs typeface="Arial"/>
              </a:rPr>
              <a:t>card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1024890"/>
            <a:ext cx="180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Credit</a:t>
            </a:r>
            <a:r>
              <a:rPr spc="-65" dirty="0"/>
              <a:t> </a:t>
            </a:r>
            <a:r>
              <a:rPr spc="-5" dirty="0"/>
              <a:t>cards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4191000"/>
            <a:ext cx="3886200" cy="243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1500" y="4114800"/>
            <a:ext cx="476250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070" y="1557020"/>
            <a:ext cx="64623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indent="-24511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5781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Plastic Card </a:t>
            </a:r>
            <a:r>
              <a:rPr sz="1800" spc="-10" dirty="0">
                <a:latin typeface="Arial"/>
                <a:cs typeface="Arial"/>
              </a:rPr>
              <a:t>having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Magnetic </a:t>
            </a:r>
            <a:r>
              <a:rPr sz="1800" spc="-10" dirty="0">
                <a:latin typeface="Arial"/>
                <a:cs typeface="Arial"/>
              </a:rPr>
              <a:t>Number and </a:t>
            </a:r>
            <a:r>
              <a:rPr sz="1800" spc="-5" dirty="0">
                <a:latin typeface="Arial"/>
                <a:cs typeface="Arial"/>
              </a:rPr>
              <a:t>code 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257810" indent="-245110">
              <a:lnSpc>
                <a:spcPct val="100000"/>
              </a:lnSpc>
              <a:buFont typeface="Wingdings"/>
              <a:buChar char=""/>
              <a:tabLst>
                <a:tab pos="25781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spc="-5" dirty="0">
                <a:latin typeface="Arial"/>
                <a:cs typeface="Arial"/>
              </a:rPr>
              <a:t>Some fixed </a:t>
            </a:r>
            <a:r>
              <a:rPr sz="1800" spc="-10" dirty="0">
                <a:latin typeface="Arial"/>
                <a:cs typeface="Arial"/>
              </a:rPr>
              <a:t>amount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spend.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257810" indent="-245110">
              <a:lnSpc>
                <a:spcPct val="100000"/>
              </a:lnSpc>
              <a:buFont typeface="Wingdings"/>
              <a:buChar char=""/>
              <a:tabLst>
                <a:tab pos="257810" algn="l"/>
              </a:tabLst>
            </a:pPr>
            <a:r>
              <a:rPr sz="1800" spc="-5" dirty="0">
                <a:latin typeface="Arial"/>
                <a:cs typeface="Arial"/>
              </a:rPr>
              <a:t>Customer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repay the spend </a:t>
            </a:r>
            <a:r>
              <a:rPr sz="1800" spc="-10" dirty="0">
                <a:latin typeface="Arial"/>
                <a:cs typeface="Arial"/>
              </a:rPr>
              <a:t>amount </a:t>
            </a:r>
            <a:r>
              <a:rPr sz="1800" spc="-5" dirty="0">
                <a:latin typeface="Arial"/>
                <a:cs typeface="Arial"/>
              </a:rPr>
              <a:t>after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sometime.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1177290"/>
            <a:ext cx="3846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Processing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Credit cards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payment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524000"/>
            <a:ext cx="84582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1032509"/>
            <a:ext cx="410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03607A"/>
                </a:solidFill>
                <a:latin typeface="Carlito"/>
                <a:cs typeface="Carlito"/>
              </a:rPr>
              <a:t>Risk </a:t>
            </a:r>
            <a:r>
              <a:rPr sz="3200" b="0" dirty="0">
                <a:solidFill>
                  <a:srgbClr val="03607A"/>
                </a:solidFill>
                <a:latin typeface="Carlito"/>
                <a:cs typeface="Carlito"/>
              </a:rPr>
              <a:t>in </a:t>
            </a:r>
            <a:r>
              <a:rPr sz="3200" b="0" spc="-5" dirty="0">
                <a:solidFill>
                  <a:srgbClr val="03607A"/>
                </a:solidFill>
                <a:latin typeface="Carlito"/>
                <a:cs typeface="Carlito"/>
              </a:rPr>
              <a:t>using Credit</a:t>
            </a:r>
            <a:r>
              <a:rPr sz="3200" b="0" spc="-80" dirty="0">
                <a:solidFill>
                  <a:srgbClr val="03607A"/>
                </a:solidFill>
                <a:latin typeface="Carlito"/>
                <a:cs typeface="Carlito"/>
              </a:rPr>
              <a:t> </a:t>
            </a:r>
            <a:r>
              <a:rPr sz="3200" b="0" spc="-5" dirty="0">
                <a:solidFill>
                  <a:srgbClr val="03607A"/>
                </a:solidFill>
                <a:latin typeface="Carlito"/>
                <a:cs typeface="Carlito"/>
              </a:rPr>
              <a:t>cards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69" y="1800859"/>
            <a:ext cx="2030730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SzPct val="95000"/>
              <a:buFont typeface="Wingdings"/>
              <a:buChar char=""/>
              <a:tabLst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Operational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Risk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CFD8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0ACFD8"/>
              </a:buClr>
              <a:buSzPct val="95000"/>
              <a:buFont typeface="Wingdings"/>
              <a:buChar char=""/>
              <a:tabLst>
                <a:tab pos="285750" algn="l"/>
              </a:tabLst>
            </a:pPr>
            <a:r>
              <a:rPr sz="2000" spc="-5" dirty="0">
                <a:latin typeface="Times New Roman"/>
                <a:cs typeface="Times New Roman"/>
              </a:rPr>
              <a:t>Credit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Risk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CFD8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0ACFD8"/>
              </a:buClr>
              <a:buSzPct val="95000"/>
              <a:buFont typeface="Wingdings"/>
              <a:buChar char=""/>
              <a:tabLst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Legal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800" y="4570729"/>
            <a:ext cx="6553200" cy="1830070"/>
            <a:chOff x="1066800" y="4570729"/>
            <a:chExt cx="6553200" cy="1830070"/>
          </a:xfrm>
        </p:grpSpPr>
        <p:sp>
          <p:nvSpPr>
            <p:cNvPr id="3" name="object 3"/>
            <p:cNvSpPr/>
            <p:nvPr/>
          </p:nvSpPr>
          <p:spPr>
            <a:xfrm>
              <a:off x="1066800" y="4570729"/>
              <a:ext cx="2971800" cy="1634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2400" y="4876799"/>
              <a:ext cx="36576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3182" y="3339782"/>
            <a:ext cx="1854835" cy="635635"/>
            <a:chOff x="63182" y="3339782"/>
            <a:chExt cx="1854835" cy="635635"/>
          </a:xfrm>
        </p:grpSpPr>
        <p:sp>
          <p:nvSpPr>
            <p:cNvPr id="6" name="object 6"/>
            <p:cNvSpPr/>
            <p:nvPr/>
          </p:nvSpPr>
          <p:spPr>
            <a:xfrm>
              <a:off x="76199" y="33528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727200" y="0"/>
                  </a:moveTo>
                  <a:lnTo>
                    <a:pt x="101600" y="0"/>
                  </a:ln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99" y="33528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01600" y="0"/>
                  </a:move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lnTo>
                    <a:pt x="1016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5909" y="3507740"/>
            <a:ext cx="143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Authentication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91982" y="2425382"/>
            <a:ext cx="1854835" cy="635635"/>
            <a:chOff x="1891982" y="2425382"/>
            <a:chExt cx="1854835" cy="635635"/>
          </a:xfrm>
        </p:grpSpPr>
        <p:sp>
          <p:nvSpPr>
            <p:cNvPr id="10" name="object 10"/>
            <p:cNvSpPr/>
            <p:nvPr/>
          </p:nvSpPr>
          <p:spPr>
            <a:xfrm>
              <a:off x="1905000" y="24384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727200" y="0"/>
                  </a:moveTo>
                  <a:lnTo>
                    <a:pt x="101600" y="0"/>
                  </a:ln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5000" y="24384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01600" y="0"/>
                  </a:move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lnTo>
                    <a:pt x="1016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1729" y="2593340"/>
            <a:ext cx="84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I</a:t>
            </a:r>
            <a:r>
              <a:rPr sz="1800" spc="-10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1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9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195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92182" y="3339782"/>
            <a:ext cx="1854835" cy="635635"/>
            <a:chOff x="3492182" y="3339782"/>
            <a:chExt cx="1854835" cy="635635"/>
          </a:xfrm>
        </p:grpSpPr>
        <p:sp>
          <p:nvSpPr>
            <p:cNvPr id="14" name="object 14"/>
            <p:cNvSpPr/>
            <p:nvPr/>
          </p:nvSpPr>
          <p:spPr>
            <a:xfrm>
              <a:off x="3505200" y="33528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727200" y="0"/>
                  </a:moveTo>
                  <a:lnTo>
                    <a:pt x="101600" y="0"/>
                  </a:ln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5200" y="33528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01600" y="0"/>
                  </a:move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lnTo>
                    <a:pt x="1016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49979" y="3507740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Non-repudiation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68582" y="2425382"/>
            <a:ext cx="1854835" cy="635635"/>
            <a:chOff x="5168582" y="2425382"/>
            <a:chExt cx="1854835" cy="635635"/>
          </a:xfrm>
        </p:grpSpPr>
        <p:sp>
          <p:nvSpPr>
            <p:cNvPr id="18" name="object 18"/>
            <p:cNvSpPr/>
            <p:nvPr/>
          </p:nvSpPr>
          <p:spPr>
            <a:xfrm>
              <a:off x="5181600" y="24384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727200" y="0"/>
                  </a:moveTo>
                  <a:lnTo>
                    <a:pt x="101600" y="0"/>
                  </a:ln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4384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01600" y="0"/>
                  </a:move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lnTo>
                    <a:pt x="1016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34050" y="2593340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204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c</a:t>
            </a:r>
            <a:r>
              <a:rPr sz="1800" spc="195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49782" y="3111182"/>
            <a:ext cx="1854835" cy="635635"/>
            <a:chOff x="7149782" y="3111182"/>
            <a:chExt cx="1854835" cy="635635"/>
          </a:xfrm>
        </p:grpSpPr>
        <p:sp>
          <p:nvSpPr>
            <p:cNvPr id="22" name="object 22"/>
            <p:cNvSpPr/>
            <p:nvPr/>
          </p:nvSpPr>
          <p:spPr>
            <a:xfrm>
              <a:off x="7162799" y="31242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727200" y="0"/>
                  </a:moveTo>
                  <a:lnTo>
                    <a:pt x="101600" y="0"/>
                  </a:ln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62799" y="31242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01600" y="0"/>
                  </a:move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4506" y="600868"/>
                  </a:lnTo>
                  <a:lnTo>
                    <a:pt x="1797050" y="577850"/>
                  </a:lnTo>
                  <a:lnTo>
                    <a:pt x="1820068" y="54530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068" y="64293"/>
                  </a:lnTo>
                  <a:lnTo>
                    <a:pt x="1797050" y="31750"/>
                  </a:lnTo>
                  <a:lnTo>
                    <a:pt x="1764506" y="8731"/>
                  </a:lnTo>
                  <a:lnTo>
                    <a:pt x="1727200" y="0"/>
                  </a:lnTo>
                  <a:lnTo>
                    <a:pt x="1016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71130" y="3279140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Safety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438650" y="1295400"/>
            <a:ext cx="114300" cy="2057400"/>
            <a:chOff x="4438650" y="1295400"/>
            <a:chExt cx="114300" cy="2057400"/>
          </a:xfrm>
        </p:grpSpPr>
        <p:sp>
          <p:nvSpPr>
            <p:cNvPr id="26" name="object 26"/>
            <p:cNvSpPr/>
            <p:nvPr/>
          </p:nvSpPr>
          <p:spPr>
            <a:xfrm>
              <a:off x="4438650" y="3239770"/>
              <a:ext cx="114300" cy="1130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90719" y="1295400"/>
              <a:ext cx="10160" cy="1965960"/>
            </a:xfrm>
            <a:custGeom>
              <a:avLst/>
              <a:gdLst/>
              <a:ahLst/>
              <a:cxnLst/>
              <a:rect l="l" t="t" r="r" b="b"/>
              <a:pathLst>
                <a:path w="10160" h="1965960">
                  <a:moveTo>
                    <a:pt x="10159" y="0"/>
                  </a:moveTo>
                  <a:lnTo>
                    <a:pt x="0" y="0"/>
                  </a:lnTo>
                  <a:lnTo>
                    <a:pt x="0" y="1965960"/>
                  </a:lnTo>
                  <a:lnTo>
                    <a:pt x="10159" y="196596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054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14400" y="1216660"/>
            <a:ext cx="2114550" cy="2136140"/>
            <a:chOff x="914400" y="1216660"/>
            <a:chExt cx="2114550" cy="2136140"/>
          </a:xfrm>
        </p:grpSpPr>
        <p:sp>
          <p:nvSpPr>
            <p:cNvPr id="29" name="object 29"/>
            <p:cNvSpPr/>
            <p:nvPr/>
          </p:nvSpPr>
          <p:spPr>
            <a:xfrm>
              <a:off x="914400" y="3234689"/>
              <a:ext cx="104140" cy="1181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4650" y="2325370"/>
              <a:ext cx="114300" cy="1130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1390" y="1216659"/>
              <a:ext cx="2015489" cy="2063750"/>
            </a:xfrm>
            <a:custGeom>
              <a:avLst/>
              <a:gdLst/>
              <a:ahLst/>
              <a:cxnLst/>
              <a:rect l="l" t="t" r="r" b="b"/>
              <a:pathLst>
                <a:path w="2015489" h="2063750">
                  <a:moveTo>
                    <a:pt x="1404620" y="5080"/>
                  </a:moveTo>
                  <a:lnTo>
                    <a:pt x="1397000" y="0"/>
                  </a:lnTo>
                  <a:lnTo>
                    <a:pt x="0" y="2058670"/>
                  </a:lnTo>
                  <a:lnTo>
                    <a:pt x="7620" y="2063750"/>
                  </a:lnTo>
                  <a:lnTo>
                    <a:pt x="1404620" y="5080"/>
                  </a:lnTo>
                  <a:close/>
                </a:path>
                <a:path w="2015489" h="2063750">
                  <a:moveTo>
                    <a:pt x="2015490" y="2540"/>
                  </a:moveTo>
                  <a:lnTo>
                    <a:pt x="2005330" y="2540"/>
                  </a:lnTo>
                  <a:lnTo>
                    <a:pt x="2005330" y="1130300"/>
                  </a:lnTo>
                  <a:lnTo>
                    <a:pt x="2015490" y="1130300"/>
                  </a:lnTo>
                  <a:lnTo>
                    <a:pt x="2015490" y="2540"/>
                  </a:lnTo>
                  <a:close/>
                </a:path>
              </a:pathLst>
            </a:custGeom>
            <a:solidFill>
              <a:srgbClr val="054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054040" y="520640"/>
            <a:ext cx="7188834" cy="2604135"/>
            <a:chOff x="1054040" y="520640"/>
            <a:chExt cx="7188834" cy="2604135"/>
          </a:xfrm>
        </p:grpSpPr>
        <p:sp>
          <p:nvSpPr>
            <p:cNvPr id="33" name="object 33"/>
            <p:cNvSpPr/>
            <p:nvPr/>
          </p:nvSpPr>
          <p:spPr>
            <a:xfrm>
              <a:off x="6115049" y="2325369"/>
              <a:ext cx="114300" cy="1130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67119" y="1219200"/>
              <a:ext cx="10160" cy="1127760"/>
            </a:xfrm>
            <a:custGeom>
              <a:avLst/>
              <a:gdLst/>
              <a:ahLst/>
              <a:cxnLst/>
              <a:rect l="l" t="t" r="r" b="b"/>
              <a:pathLst>
                <a:path w="10160" h="1127760">
                  <a:moveTo>
                    <a:pt x="10159" y="0"/>
                  </a:moveTo>
                  <a:lnTo>
                    <a:pt x="0" y="0"/>
                  </a:lnTo>
                  <a:lnTo>
                    <a:pt x="0" y="1127760"/>
                  </a:lnTo>
                  <a:lnTo>
                    <a:pt x="10159" y="112776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054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74330" y="3006090"/>
              <a:ext cx="102870" cy="1181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7990" y="1064259"/>
              <a:ext cx="1254760" cy="1986280"/>
            </a:xfrm>
            <a:custGeom>
              <a:avLst/>
              <a:gdLst/>
              <a:ahLst/>
              <a:cxnLst/>
              <a:rect l="l" t="t" r="r" b="b"/>
              <a:pathLst>
                <a:path w="1254759" h="1986280">
                  <a:moveTo>
                    <a:pt x="7619" y="0"/>
                  </a:moveTo>
                  <a:lnTo>
                    <a:pt x="0" y="5079"/>
                  </a:lnTo>
                  <a:lnTo>
                    <a:pt x="1247139" y="1986279"/>
                  </a:lnTo>
                  <a:lnTo>
                    <a:pt x="1254759" y="198120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54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6800" y="533399"/>
              <a:ext cx="7162800" cy="609600"/>
            </a:xfrm>
            <a:custGeom>
              <a:avLst/>
              <a:gdLst/>
              <a:ahLst/>
              <a:cxnLst/>
              <a:rect l="l" t="t" r="r" b="b"/>
              <a:pathLst>
                <a:path w="7162800" h="609600">
                  <a:moveTo>
                    <a:pt x="7061200" y="0"/>
                  </a:moveTo>
                  <a:lnTo>
                    <a:pt x="101600" y="0"/>
                  </a:ln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7061200" y="609600"/>
                  </a:lnTo>
                  <a:lnTo>
                    <a:pt x="7098506" y="600868"/>
                  </a:lnTo>
                  <a:lnTo>
                    <a:pt x="7131050" y="577850"/>
                  </a:lnTo>
                  <a:lnTo>
                    <a:pt x="7154068" y="545306"/>
                  </a:lnTo>
                  <a:lnTo>
                    <a:pt x="7162800" y="508000"/>
                  </a:lnTo>
                  <a:lnTo>
                    <a:pt x="7162800" y="101600"/>
                  </a:lnTo>
                  <a:lnTo>
                    <a:pt x="7154068" y="64293"/>
                  </a:lnTo>
                  <a:lnTo>
                    <a:pt x="7131050" y="31750"/>
                  </a:lnTo>
                  <a:lnTo>
                    <a:pt x="7098506" y="8731"/>
                  </a:lnTo>
                  <a:lnTo>
                    <a:pt x="706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6800" y="533399"/>
              <a:ext cx="7162800" cy="609600"/>
            </a:xfrm>
            <a:custGeom>
              <a:avLst/>
              <a:gdLst/>
              <a:ahLst/>
              <a:cxnLst/>
              <a:rect l="l" t="t" r="r" b="b"/>
              <a:pathLst>
                <a:path w="7162800" h="609600">
                  <a:moveTo>
                    <a:pt x="101600" y="0"/>
                  </a:move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8731" y="545306"/>
                  </a:lnTo>
                  <a:lnTo>
                    <a:pt x="31750" y="577850"/>
                  </a:lnTo>
                  <a:lnTo>
                    <a:pt x="64293" y="600868"/>
                  </a:lnTo>
                  <a:lnTo>
                    <a:pt x="101600" y="609600"/>
                  </a:lnTo>
                  <a:lnTo>
                    <a:pt x="7061200" y="609600"/>
                  </a:lnTo>
                  <a:lnTo>
                    <a:pt x="7098506" y="600868"/>
                  </a:lnTo>
                  <a:lnTo>
                    <a:pt x="7131050" y="577850"/>
                  </a:lnTo>
                  <a:lnTo>
                    <a:pt x="7154068" y="545306"/>
                  </a:lnTo>
                  <a:lnTo>
                    <a:pt x="7162800" y="508000"/>
                  </a:lnTo>
                  <a:lnTo>
                    <a:pt x="7162800" y="101600"/>
                  </a:lnTo>
                  <a:lnTo>
                    <a:pt x="7154068" y="64293"/>
                  </a:lnTo>
                  <a:lnTo>
                    <a:pt x="7131050" y="31750"/>
                  </a:lnTo>
                  <a:lnTo>
                    <a:pt x="7098506" y="8731"/>
                  </a:lnTo>
                  <a:lnTo>
                    <a:pt x="7061200" y="0"/>
                  </a:lnTo>
                  <a:lnTo>
                    <a:pt x="1016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990089" y="581659"/>
            <a:ext cx="5314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Security Requirements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EPS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payment</a:t>
            </a:r>
            <a:r>
              <a:rPr spc="-50" dirty="0"/>
              <a:t> </a:t>
            </a:r>
            <a:r>
              <a:rPr spc="-5" dirty="0"/>
              <a:t>Gateways??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482090"/>
            <a:ext cx="78162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payment gateway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e-commerce application </a:t>
            </a:r>
            <a:r>
              <a:rPr sz="1800" spc="-1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provider service  that </a:t>
            </a:r>
            <a:r>
              <a:rPr sz="1800" spc="-10" dirty="0">
                <a:latin typeface="Arial"/>
                <a:cs typeface="Arial"/>
              </a:rPr>
              <a:t>authorizes payments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e-businesses, online Shopping,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2700" marR="167640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Arial"/>
                <a:cs typeface="Arial"/>
              </a:rPr>
              <a:t>Payment </a:t>
            </a:r>
            <a:r>
              <a:rPr sz="1800" spc="-10" dirty="0">
                <a:latin typeface="Arial"/>
                <a:cs typeface="Arial"/>
              </a:rPr>
              <a:t>gateway </a:t>
            </a:r>
            <a:r>
              <a:rPr sz="1800" spc="-5" dirty="0">
                <a:latin typeface="Arial"/>
                <a:cs typeface="Arial"/>
              </a:rPr>
              <a:t>protects credit </a:t>
            </a:r>
            <a:r>
              <a:rPr sz="1800" dirty="0">
                <a:latin typeface="Arial"/>
                <a:cs typeface="Arial"/>
              </a:rPr>
              <a:t>cards </a:t>
            </a:r>
            <a:r>
              <a:rPr sz="1800" spc="-10" dirty="0">
                <a:latin typeface="Arial"/>
                <a:cs typeface="Arial"/>
              </a:rPr>
              <a:t>details encrypting </a:t>
            </a:r>
            <a:r>
              <a:rPr sz="1800" spc="-5" dirty="0">
                <a:latin typeface="Arial"/>
                <a:cs typeface="Arial"/>
              </a:rPr>
              <a:t>sensitive  information, such as credit card </a:t>
            </a:r>
            <a:r>
              <a:rPr sz="1800" spc="-10" dirty="0">
                <a:latin typeface="Arial"/>
                <a:cs typeface="Arial"/>
              </a:rPr>
              <a:t>numbers,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ensure that information </a:t>
            </a:r>
            <a:r>
              <a:rPr sz="1800" spc="-10" dirty="0">
                <a:latin typeface="Arial"/>
                <a:cs typeface="Arial"/>
              </a:rPr>
              <a:t>passes  </a:t>
            </a:r>
            <a:r>
              <a:rPr sz="1800" spc="-5" dirty="0">
                <a:latin typeface="Arial"/>
                <a:cs typeface="Arial"/>
              </a:rPr>
              <a:t>securely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the customer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merchant and also between  </a:t>
            </a:r>
            <a:r>
              <a:rPr sz="1800" spc="-5" dirty="0">
                <a:latin typeface="Arial"/>
                <a:cs typeface="Arial"/>
              </a:rPr>
              <a:t>merchant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payment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4191000"/>
            <a:ext cx="8610600" cy="215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796290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It</a:t>
            </a:r>
            <a:r>
              <a:rPr spc="-65" dirty="0"/>
              <a:t> </a:t>
            </a:r>
            <a:r>
              <a:rPr spc="-5" dirty="0"/>
              <a:t>works??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371600"/>
            <a:ext cx="86106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100" y="642620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OBJECTIVES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4669" y="1785620"/>
            <a:ext cx="804354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understand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concept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Electronic Payment System 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its security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12700" marR="174625">
              <a:lnSpc>
                <a:spcPct val="10000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bring out solution in the form of applications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uproot  Electronic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Payment.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12700" marR="567055">
              <a:lnSpc>
                <a:spcPct val="10000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understand working of various Electronic Payment  System based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820" y="796290"/>
            <a:ext cx="534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Electronic Payment system</a:t>
            </a:r>
            <a:r>
              <a:rPr spc="-10" dirty="0"/>
              <a:t> </a:t>
            </a:r>
            <a:r>
              <a:rPr spc="-5" dirty="0"/>
              <a:t>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70" y="1557020"/>
            <a:ext cx="8302625" cy="3288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Electronic </a:t>
            </a:r>
            <a:r>
              <a:rPr sz="1800" i="1" spc="-10" dirty="0">
                <a:latin typeface="Arial"/>
                <a:cs typeface="Arial"/>
              </a:rPr>
              <a:t>payment </a:t>
            </a:r>
            <a:r>
              <a:rPr sz="1800" i="1" spc="-5" dirty="0">
                <a:latin typeface="Arial"/>
                <a:cs typeface="Arial"/>
              </a:rPr>
              <a:t>system is </a:t>
            </a: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system which </a:t>
            </a:r>
            <a:r>
              <a:rPr sz="1800" i="1" spc="-10" dirty="0">
                <a:latin typeface="Arial"/>
                <a:cs typeface="Arial"/>
              </a:rPr>
              <a:t>helps </a:t>
            </a:r>
            <a:r>
              <a:rPr sz="1800" i="1" spc="-5" dirty="0">
                <a:latin typeface="Arial"/>
                <a:cs typeface="Arial"/>
              </a:rPr>
              <a:t>the customer or user </a:t>
            </a:r>
            <a:r>
              <a:rPr sz="1800" i="1" dirty="0">
                <a:latin typeface="Arial"/>
                <a:cs typeface="Arial"/>
              </a:rPr>
              <a:t>to make  </a:t>
            </a:r>
            <a:r>
              <a:rPr sz="1800" i="1" spc="-10" dirty="0">
                <a:latin typeface="Arial"/>
                <a:cs typeface="Arial"/>
              </a:rPr>
              <a:t>online </a:t>
            </a:r>
            <a:r>
              <a:rPr sz="1800" i="1" spc="-5" dirty="0">
                <a:latin typeface="Arial"/>
                <a:cs typeface="Arial"/>
              </a:rPr>
              <a:t>payment for their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shopping.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95275" indent="-182880">
              <a:lnSpc>
                <a:spcPct val="100000"/>
              </a:lnSpc>
              <a:spcBef>
                <a:spcPts val="1789"/>
              </a:spcBef>
              <a:buSzPct val="94444"/>
              <a:buFont typeface="Wingdings"/>
              <a:buChar char=""/>
              <a:tabLst>
                <a:tab pos="295275" algn="l"/>
              </a:tabLst>
            </a:pP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transfer money </a:t>
            </a:r>
            <a:r>
              <a:rPr sz="1800" spc="-10" dirty="0">
                <a:latin typeface="Arial"/>
                <a:cs typeface="Arial"/>
              </a:rPr>
              <a:t>over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Internet.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295275" marR="4815840" indent="-295275" algn="r">
              <a:lnSpc>
                <a:spcPct val="100000"/>
              </a:lnSpc>
              <a:buSzPct val="94444"/>
              <a:buFont typeface="Wingdings"/>
              <a:buChar char=""/>
              <a:tabLst>
                <a:tab pos="295275" algn="l"/>
              </a:tabLst>
            </a:pPr>
            <a:r>
              <a:rPr sz="1800" spc="-10" dirty="0">
                <a:latin typeface="Arial"/>
                <a:cs typeface="Arial"/>
              </a:rPr>
              <a:t>Methods of </a:t>
            </a:r>
            <a:r>
              <a:rPr sz="1800" spc="-5" dirty="0">
                <a:latin typeface="Arial"/>
                <a:cs typeface="Arial"/>
              </a:rPr>
              <a:t>traditional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payment.</a:t>
            </a:r>
            <a:endParaRPr sz="1800">
              <a:latin typeface="Arial"/>
              <a:cs typeface="Arial"/>
            </a:endParaRPr>
          </a:p>
          <a:p>
            <a:pPr marR="4806950" algn="r">
              <a:lnSpc>
                <a:spcPct val="100000"/>
              </a:lnSpc>
            </a:pPr>
            <a:r>
              <a:rPr sz="2700" spc="-7" baseline="7716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Arial"/>
                <a:cs typeface="Arial"/>
              </a:rPr>
              <a:t>Check, credit card, 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cash.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95275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295275" algn="l"/>
              </a:tabLst>
            </a:pPr>
            <a:r>
              <a:rPr sz="1800" spc="-10" dirty="0">
                <a:latin typeface="Arial"/>
                <a:cs typeface="Arial"/>
              </a:rPr>
              <a:t>Methods of </a:t>
            </a:r>
            <a:r>
              <a:rPr sz="1800" spc="-5" dirty="0">
                <a:latin typeface="Arial"/>
                <a:cs typeface="Arial"/>
              </a:rPr>
              <a:t>electronic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payment.</a:t>
            </a:r>
            <a:endParaRPr sz="1800">
              <a:latin typeface="Arial"/>
              <a:cs typeface="Arial"/>
            </a:endParaRPr>
          </a:p>
          <a:p>
            <a:pPr marL="570230" marR="1278890">
              <a:lnSpc>
                <a:spcPct val="100000"/>
              </a:lnSpc>
            </a:pPr>
            <a:r>
              <a:rPr sz="2700" spc="-7" baseline="7716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Arial"/>
                <a:cs typeface="Arial"/>
              </a:rPr>
              <a:t>Electronic cash, software wallets, </a:t>
            </a:r>
            <a:r>
              <a:rPr sz="1800" dirty="0">
                <a:latin typeface="Arial"/>
                <a:cs typeface="Arial"/>
              </a:rPr>
              <a:t>smart </a:t>
            </a:r>
            <a:r>
              <a:rPr sz="1800" spc="-5" dirty="0">
                <a:latin typeface="Arial"/>
                <a:cs typeface="Arial"/>
              </a:rPr>
              <a:t>cards,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credit/debit  cards.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1177290"/>
            <a:ext cx="276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Some Examples </a:t>
            </a:r>
            <a:r>
              <a:rPr sz="1800" dirty="0"/>
              <a:t>Of</a:t>
            </a:r>
            <a:r>
              <a:rPr sz="1800" spc="-65" dirty="0"/>
              <a:t> </a:t>
            </a:r>
            <a:r>
              <a:rPr sz="1800" dirty="0"/>
              <a:t>EPS:-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10869" y="1785620"/>
            <a:ext cx="32353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"/>
              <a:tabLst>
                <a:tab pos="217170" algn="l"/>
              </a:tabLst>
            </a:pPr>
            <a:r>
              <a:rPr sz="1800" spc="-10" dirty="0">
                <a:latin typeface="Arial"/>
                <a:cs typeface="Arial"/>
              </a:rPr>
              <a:t>Online </a:t>
            </a:r>
            <a:r>
              <a:rPr sz="1800" spc="-5" dirty="0">
                <a:latin typeface="Arial"/>
                <a:cs typeface="Arial"/>
              </a:rPr>
              <a:t>reservation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1850">
              <a:latin typeface="Arial"/>
              <a:cs typeface="Arial"/>
            </a:endParaRPr>
          </a:p>
          <a:p>
            <a:pPr marL="216535" indent="-204470">
              <a:lnSpc>
                <a:spcPct val="100000"/>
              </a:lnSpc>
              <a:buSzPct val="94444"/>
              <a:buFont typeface="Wingdings"/>
              <a:buChar char=""/>
              <a:tabLst>
                <a:tab pos="217170" algn="l"/>
              </a:tabLst>
            </a:pPr>
            <a:r>
              <a:rPr sz="1800" spc="-10" dirty="0">
                <a:latin typeface="Arial"/>
                <a:cs typeface="Arial"/>
              </a:rPr>
              <a:t>Online </a:t>
            </a:r>
            <a:r>
              <a:rPr sz="1800" spc="-5" dirty="0">
                <a:latin typeface="Arial"/>
                <a:cs typeface="Arial"/>
              </a:rPr>
              <a:t>bill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payment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"/>
            </a:pPr>
            <a:endParaRPr sz="1850">
              <a:latin typeface="Arial"/>
              <a:cs typeface="Arial"/>
            </a:endParaRPr>
          </a:p>
          <a:p>
            <a:pPr marL="216535" indent="-204470">
              <a:lnSpc>
                <a:spcPct val="100000"/>
              </a:lnSpc>
              <a:buSzPct val="94444"/>
              <a:buFont typeface="Wingdings"/>
              <a:buChar char=""/>
              <a:tabLst>
                <a:tab pos="217170" algn="l"/>
              </a:tabLst>
            </a:pPr>
            <a:r>
              <a:rPr sz="1800" spc="-10" dirty="0">
                <a:latin typeface="Arial"/>
                <a:cs typeface="Arial"/>
              </a:rPr>
              <a:t>Online order placing</a:t>
            </a:r>
            <a:r>
              <a:rPr sz="1800" spc="-5" dirty="0">
                <a:latin typeface="Arial"/>
                <a:cs typeface="Arial"/>
              </a:rPr>
              <a:t> (nirulas)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1850">
              <a:latin typeface="Arial"/>
              <a:cs typeface="Arial"/>
            </a:endParaRPr>
          </a:p>
          <a:p>
            <a:pPr marL="216535" indent="-204470">
              <a:lnSpc>
                <a:spcPct val="100000"/>
              </a:lnSpc>
              <a:buSzPct val="94444"/>
              <a:buFont typeface="Wingdings"/>
              <a:buChar char=""/>
              <a:tabLst>
                <a:tab pos="217170" algn="l"/>
              </a:tabLst>
            </a:pPr>
            <a:r>
              <a:rPr sz="1800" spc="-10" dirty="0">
                <a:latin typeface="Arial"/>
                <a:cs typeface="Arial"/>
              </a:rPr>
              <a:t>Online </a:t>
            </a:r>
            <a:r>
              <a:rPr sz="1800" spc="-5" dirty="0">
                <a:latin typeface="Arial"/>
                <a:cs typeface="Arial"/>
              </a:rPr>
              <a:t>ticket booking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Movie)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4259"/>
            <a:ext cx="54997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latin typeface="Times New Roman"/>
                <a:cs typeface="Times New Roman"/>
              </a:rPr>
              <a:t>Two storage</a:t>
            </a:r>
            <a:r>
              <a:rPr sz="5000" b="0" spc="-60" dirty="0">
                <a:latin typeface="Times New Roman"/>
                <a:cs typeface="Times New Roman"/>
              </a:rPr>
              <a:t> </a:t>
            </a:r>
            <a:r>
              <a:rPr sz="5000" b="0" dirty="0">
                <a:latin typeface="Times New Roman"/>
                <a:cs typeface="Times New Roman"/>
              </a:rPr>
              <a:t>methods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79388"/>
            <a:ext cx="8021955" cy="32492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09"/>
              </a:spcBef>
              <a:buClr>
                <a:srgbClr val="0ACFD8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On-line</a:t>
            </a:r>
            <a:endParaRPr sz="2600">
              <a:latin typeface="Times New Roman"/>
              <a:cs typeface="Times New Roman"/>
            </a:endParaRPr>
          </a:p>
          <a:p>
            <a:pPr marL="652145" marR="5080" lvl="1" indent="-246379">
              <a:lnSpc>
                <a:spcPts val="2650"/>
              </a:lnSpc>
              <a:spcBef>
                <a:spcPts val="66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Individual </a:t>
            </a:r>
            <a:r>
              <a:rPr sz="2400" spc="-5" dirty="0">
                <a:latin typeface="Times New Roman"/>
                <a:cs typeface="Times New Roman"/>
              </a:rPr>
              <a:t>does </a:t>
            </a:r>
            <a:r>
              <a:rPr sz="2400" dirty="0">
                <a:latin typeface="Times New Roman"/>
                <a:cs typeface="Times New Roman"/>
              </a:rPr>
              <a:t>not have possession personally of </a:t>
            </a:r>
            <a:r>
              <a:rPr sz="2400" spc="-35" dirty="0">
                <a:latin typeface="Times New Roman"/>
                <a:cs typeface="Times New Roman"/>
              </a:rPr>
              <a:t>electronic  </a:t>
            </a:r>
            <a:r>
              <a:rPr sz="2400" dirty="0">
                <a:latin typeface="Times New Roman"/>
                <a:cs typeface="Times New Roman"/>
              </a:rPr>
              <a:t>cash</a:t>
            </a:r>
            <a:endParaRPr sz="2400">
              <a:latin typeface="Times New Roman"/>
              <a:cs typeface="Times New Roman"/>
            </a:endParaRPr>
          </a:p>
          <a:p>
            <a:pPr marL="652145" marR="116839" lvl="1" indent="-246379">
              <a:lnSpc>
                <a:spcPts val="2650"/>
              </a:lnSpc>
              <a:spcBef>
                <a:spcPts val="60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Trusted third party, e.g. online bank, holds customers’ </a:t>
            </a:r>
            <a:r>
              <a:rPr sz="2400" spc="-90" dirty="0">
                <a:latin typeface="Times New Roman"/>
                <a:cs typeface="Times New Roman"/>
              </a:rPr>
              <a:t>cash  </a:t>
            </a:r>
            <a:r>
              <a:rPr sz="2400" dirty="0">
                <a:latin typeface="Times New Roman"/>
                <a:cs typeface="Times New Roman"/>
              </a:rPr>
              <a:t>accounts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50"/>
              </a:spcBef>
              <a:buClr>
                <a:srgbClr val="0ACFD8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Off-line</a:t>
            </a:r>
            <a:endParaRPr sz="2600">
              <a:latin typeface="Times New Roman"/>
              <a:cs typeface="Times New Roman"/>
            </a:endParaRPr>
          </a:p>
          <a:p>
            <a:pPr marL="652780" lvl="1" indent="-246379">
              <a:lnSpc>
                <a:spcPct val="100000"/>
              </a:lnSpc>
              <a:spcBef>
                <a:spcPts val="3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Customer holds cash on smart card or software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wallet</a:t>
            </a:r>
            <a:endParaRPr sz="2400">
              <a:latin typeface="Times New Roman"/>
              <a:cs typeface="Times New Roman"/>
            </a:endParaRPr>
          </a:p>
          <a:p>
            <a:pPr marL="652780" lvl="1" indent="-246379">
              <a:lnSpc>
                <a:spcPct val="100000"/>
              </a:lnSpc>
              <a:spcBef>
                <a:spcPts val="3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Fraud </a:t>
            </a:r>
            <a:r>
              <a:rPr sz="2400" dirty="0">
                <a:latin typeface="Times New Roman"/>
                <a:cs typeface="Times New Roman"/>
              </a:rPr>
              <a:t>and double spending require tamper-proof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3582" y="2882582"/>
            <a:ext cx="2693035" cy="864235"/>
            <a:chOff x="3263582" y="2882582"/>
            <a:chExt cx="2693035" cy="864235"/>
          </a:xfrm>
        </p:grpSpPr>
        <p:sp>
          <p:nvSpPr>
            <p:cNvPr id="3" name="object 3"/>
            <p:cNvSpPr/>
            <p:nvPr/>
          </p:nvSpPr>
          <p:spPr>
            <a:xfrm>
              <a:off x="3276600" y="2895600"/>
              <a:ext cx="2667000" cy="838200"/>
            </a:xfrm>
            <a:custGeom>
              <a:avLst/>
              <a:gdLst/>
              <a:ahLst/>
              <a:cxnLst/>
              <a:rect l="l" t="t" r="r" b="b"/>
              <a:pathLst>
                <a:path w="2667000" h="838200">
                  <a:moveTo>
                    <a:pt x="2527300" y="0"/>
                  </a:moveTo>
                  <a:lnTo>
                    <a:pt x="139700" y="0"/>
                  </a:lnTo>
                  <a:lnTo>
                    <a:pt x="98348" y="7823"/>
                  </a:lnTo>
                  <a:lnTo>
                    <a:pt x="60350" y="29057"/>
                  </a:lnTo>
                  <a:lnTo>
                    <a:pt x="29057" y="60350"/>
                  </a:lnTo>
                  <a:lnTo>
                    <a:pt x="7823" y="98348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823" y="739851"/>
                  </a:lnTo>
                  <a:lnTo>
                    <a:pt x="29057" y="777849"/>
                  </a:lnTo>
                  <a:lnTo>
                    <a:pt x="60350" y="809142"/>
                  </a:lnTo>
                  <a:lnTo>
                    <a:pt x="98348" y="830376"/>
                  </a:lnTo>
                  <a:lnTo>
                    <a:pt x="139700" y="838200"/>
                  </a:lnTo>
                  <a:lnTo>
                    <a:pt x="2527300" y="838200"/>
                  </a:lnTo>
                  <a:lnTo>
                    <a:pt x="2568651" y="830376"/>
                  </a:lnTo>
                  <a:lnTo>
                    <a:pt x="2606649" y="809142"/>
                  </a:lnTo>
                  <a:lnTo>
                    <a:pt x="2637942" y="777849"/>
                  </a:lnTo>
                  <a:lnTo>
                    <a:pt x="2659176" y="739851"/>
                  </a:lnTo>
                  <a:lnTo>
                    <a:pt x="2667000" y="698500"/>
                  </a:lnTo>
                  <a:lnTo>
                    <a:pt x="2667000" y="139700"/>
                  </a:lnTo>
                  <a:lnTo>
                    <a:pt x="2659176" y="98348"/>
                  </a:lnTo>
                  <a:lnTo>
                    <a:pt x="2637942" y="60350"/>
                  </a:lnTo>
                  <a:lnTo>
                    <a:pt x="2606649" y="29057"/>
                  </a:lnTo>
                  <a:lnTo>
                    <a:pt x="2568651" y="7823"/>
                  </a:lnTo>
                  <a:lnTo>
                    <a:pt x="2527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6600" y="2895600"/>
              <a:ext cx="2667000" cy="838200"/>
            </a:xfrm>
            <a:custGeom>
              <a:avLst/>
              <a:gdLst/>
              <a:ahLst/>
              <a:cxnLst/>
              <a:rect l="l" t="t" r="r" b="b"/>
              <a:pathLst>
                <a:path w="2667000" h="838200">
                  <a:moveTo>
                    <a:pt x="139700" y="0"/>
                  </a:moveTo>
                  <a:lnTo>
                    <a:pt x="98348" y="7823"/>
                  </a:lnTo>
                  <a:lnTo>
                    <a:pt x="60350" y="29057"/>
                  </a:lnTo>
                  <a:lnTo>
                    <a:pt x="29057" y="60350"/>
                  </a:lnTo>
                  <a:lnTo>
                    <a:pt x="7823" y="98348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823" y="739851"/>
                  </a:lnTo>
                  <a:lnTo>
                    <a:pt x="29057" y="777849"/>
                  </a:lnTo>
                  <a:lnTo>
                    <a:pt x="60350" y="809142"/>
                  </a:lnTo>
                  <a:lnTo>
                    <a:pt x="98348" y="830376"/>
                  </a:lnTo>
                  <a:lnTo>
                    <a:pt x="139700" y="838200"/>
                  </a:lnTo>
                  <a:lnTo>
                    <a:pt x="2527300" y="838200"/>
                  </a:lnTo>
                  <a:lnTo>
                    <a:pt x="2568651" y="830376"/>
                  </a:lnTo>
                  <a:lnTo>
                    <a:pt x="2606649" y="809142"/>
                  </a:lnTo>
                  <a:lnTo>
                    <a:pt x="2637942" y="777849"/>
                  </a:lnTo>
                  <a:lnTo>
                    <a:pt x="2659176" y="739851"/>
                  </a:lnTo>
                  <a:lnTo>
                    <a:pt x="2667000" y="698500"/>
                  </a:lnTo>
                  <a:lnTo>
                    <a:pt x="2667000" y="139700"/>
                  </a:lnTo>
                  <a:lnTo>
                    <a:pt x="2659176" y="98348"/>
                  </a:lnTo>
                  <a:lnTo>
                    <a:pt x="2637942" y="60350"/>
                  </a:lnTo>
                  <a:lnTo>
                    <a:pt x="2606649" y="29057"/>
                  </a:lnTo>
                  <a:lnTo>
                    <a:pt x="2568651" y="7823"/>
                  </a:lnTo>
                  <a:lnTo>
                    <a:pt x="2527300" y="0"/>
                  </a:lnTo>
                  <a:lnTo>
                    <a:pt x="1397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68750" y="3164840"/>
            <a:ext cx="1326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Typesof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EPS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7982" y="748982"/>
            <a:ext cx="2845435" cy="711835"/>
            <a:chOff x="367982" y="748982"/>
            <a:chExt cx="2845435" cy="711835"/>
          </a:xfrm>
        </p:grpSpPr>
        <p:sp>
          <p:nvSpPr>
            <p:cNvPr id="7" name="object 7"/>
            <p:cNvSpPr/>
            <p:nvPr/>
          </p:nvSpPr>
          <p:spPr>
            <a:xfrm>
              <a:off x="381000" y="761999"/>
              <a:ext cx="2819400" cy="685800"/>
            </a:xfrm>
            <a:custGeom>
              <a:avLst/>
              <a:gdLst/>
              <a:ahLst/>
              <a:cxnLst/>
              <a:rect l="l" t="t" r="r" b="b"/>
              <a:pathLst>
                <a:path w="2819400" h="685800">
                  <a:moveTo>
                    <a:pt x="2705100" y="0"/>
                  </a:moveTo>
                  <a:lnTo>
                    <a:pt x="114300" y="0"/>
                  </a:lnTo>
                  <a:lnTo>
                    <a:pt x="72330" y="9822"/>
                  </a:lnTo>
                  <a:lnTo>
                    <a:pt x="35718" y="35718"/>
                  </a:lnTo>
                  <a:lnTo>
                    <a:pt x="9822" y="7233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822" y="613469"/>
                  </a:lnTo>
                  <a:lnTo>
                    <a:pt x="35718" y="650081"/>
                  </a:lnTo>
                  <a:lnTo>
                    <a:pt x="72330" y="675977"/>
                  </a:lnTo>
                  <a:lnTo>
                    <a:pt x="114300" y="685800"/>
                  </a:lnTo>
                  <a:lnTo>
                    <a:pt x="2705100" y="685800"/>
                  </a:lnTo>
                  <a:lnTo>
                    <a:pt x="2747069" y="675977"/>
                  </a:lnTo>
                  <a:lnTo>
                    <a:pt x="2783681" y="650081"/>
                  </a:lnTo>
                  <a:lnTo>
                    <a:pt x="2809577" y="613469"/>
                  </a:lnTo>
                  <a:lnTo>
                    <a:pt x="2819400" y="571500"/>
                  </a:lnTo>
                  <a:lnTo>
                    <a:pt x="2819400" y="114300"/>
                  </a:lnTo>
                  <a:lnTo>
                    <a:pt x="2809577" y="72330"/>
                  </a:lnTo>
                  <a:lnTo>
                    <a:pt x="2783681" y="35718"/>
                  </a:lnTo>
                  <a:lnTo>
                    <a:pt x="2747069" y="9822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761999"/>
              <a:ext cx="2819400" cy="685800"/>
            </a:xfrm>
            <a:custGeom>
              <a:avLst/>
              <a:gdLst/>
              <a:ahLst/>
              <a:cxnLst/>
              <a:rect l="l" t="t" r="r" b="b"/>
              <a:pathLst>
                <a:path w="2819400" h="685800">
                  <a:moveTo>
                    <a:pt x="114300" y="0"/>
                  </a:moveTo>
                  <a:lnTo>
                    <a:pt x="72330" y="9822"/>
                  </a:lnTo>
                  <a:lnTo>
                    <a:pt x="35718" y="35718"/>
                  </a:lnTo>
                  <a:lnTo>
                    <a:pt x="9822" y="7233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822" y="613469"/>
                  </a:lnTo>
                  <a:lnTo>
                    <a:pt x="35718" y="650081"/>
                  </a:lnTo>
                  <a:lnTo>
                    <a:pt x="72330" y="675977"/>
                  </a:lnTo>
                  <a:lnTo>
                    <a:pt x="114300" y="685800"/>
                  </a:lnTo>
                  <a:lnTo>
                    <a:pt x="2705100" y="685800"/>
                  </a:lnTo>
                  <a:lnTo>
                    <a:pt x="2747069" y="675977"/>
                  </a:lnTo>
                  <a:lnTo>
                    <a:pt x="2783681" y="650081"/>
                  </a:lnTo>
                  <a:lnTo>
                    <a:pt x="2809577" y="613469"/>
                  </a:lnTo>
                  <a:lnTo>
                    <a:pt x="2819400" y="571500"/>
                  </a:lnTo>
                  <a:lnTo>
                    <a:pt x="2819400" y="114300"/>
                  </a:lnTo>
                  <a:lnTo>
                    <a:pt x="2809577" y="72330"/>
                  </a:lnTo>
                  <a:lnTo>
                    <a:pt x="2783681" y="35718"/>
                  </a:lnTo>
                  <a:lnTo>
                    <a:pt x="2747069" y="9822"/>
                  </a:lnTo>
                  <a:lnTo>
                    <a:pt x="2705100" y="0"/>
                  </a:lnTo>
                  <a:lnTo>
                    <a:pt x="1143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7310" y="955040"/>
            <a:ext cx="946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Arial"/>
                <a:cs typeface="Arial"/>
              </a:rPr>
              <a:t>E-</a:t>
            </a:r>
            <a:r>
              <a:rPr sz="1800" spc="-3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CASH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4182" y="4939982"/>
            <a:ext cx="2540635" cy="864235"/>
            <a:chOff x="444182" y="4939982"/>
            <a:chExt cx="2540635" cy="864235"/>
          </a:xfrm>
        </p:grpSpPr>
        <p:sp>
          <p:nvSpPr>
            <p:cNvPr id="11" name="object 11"/>
            <p:cNvSpPr/>
            <p:nvPr/>
          </p:nvSpPr>
          <p:spPr>
            <a:xfrm>
              <a:off x="457199" y="4953000"/>
              <a:ext cx="2514600" cy="838200"/>
            </a:xfrm>
            <a:custGeom>
              <a:avLst/>
              <a:gdLst/>
              <a:ahLst/>
              <a:cxnLst/>
              <a:rect l="l" t="t" r="r" b="b"/>
              <a:pathLst>
                <a:path w="2514600" h="838200">
                  <a:moveTo>
                    <a:pt x="2374900" y="0"/>
                  </a:moveTo>
                  <a:lnTo>
                    <a:pt x="139700" y="0"/>
                  </a:lnTo>
                  <a:lnTo>
                    <a:pt x="98348" y="7823"/>
                  </a:lnTo>
                  <a:lnTo>
                    <a:pt x="60350" y="29057"/>
                  </a:lnTo>
                  <a:lnTo>
                    <a:pt x="29057" y="60350"/>
                  </a:lnTo>
                  <a:lnTo>
                    <a:pt x="7823" y="98348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823" y="739851"/>
                  </a:lnTo>
                  <a:lnTo>
                    <a:pt x="29057" y="777849"/>
                  </a:lnTo>
                  <a:lnTo>
                    <a:pt x="60350" y="809142"/>
                  </a:lnTo>
                  <a:lnTo>
                    <a:pt x="98348" y="830376"/>
                  </a:lnTo>
                  <a:lnTo>
                    <a:pt x="139700" y="838200"/>
                  </a:lnTo>
                  <a:lnTo>
                    <a:pt x="2374900" y="838200"/>
                  </a:lnTo>
                  <a:lnTo>
                    <a:pt x="2416251" y="830376"/>
                  </a:lnTo>
                  <a:lnTo>
                    <a:pt x="2454249" y="809142"/>
                  </a:lnTo>
                  <a:lnTo>
                    <a:pt x="2485542" y="777849"/>
                  </a:lnTo>
                  <a:lnTo>
                    <a:pt x="2506776" y="739851"/>
                  </a:lnTo>
                  <a:lnTo>
                    <a:pt x="2514600" y="698500"/>
                  </a:lnTo>
                  <a:lnTo>
                    <a:pt x="2514600" y="139700"/>
                  </a:lnTo>
                  <a:lnTo>
                    <a:pt x="2506776" y="98348"/>
                  </a:lnTo>
                  <a:lnTo>
                    <a:pt x="2485542" y="60350"/>
                  </a:lnTo>
                  <a:lnTo>
                    <a:pt x="2454249" y="29057"/>
                  </a:lnTo>
                  <a:lnTo>
                    <a:pt x="2416251" y="7823"/>
                  </a:lnTo>
                  <a:lnTo>
                    <a:pt x="2374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4953000"/>
              <a:ext cx="2514600" cy="838200"/>
            </a:xfrm>
            <a:custGeom>
              <a:avLst/>
              <a:gdLst/>
              <a:ahLst/>
              <a:cxnLst/>
              <a:rect l="l" t="t" r="r" b="b"/>
              <a:pathLst>
                <a:path w="2514600" h="838200">
                  <a:moveTo>
                    <a:pt x="139700" y="0"/>
                  </a:moveTo>
                  <a:lnTo>
                    <a:pt x="98348" y="7823"/>
                  </a:lnTo>
                  <a:lnTo>
                    <a:pt x="60350" y="29057"/>
                  </a:lnTo>
                  <a:lnTo>
                    <a:pt x="29057" y="60350"/>
                  </a:lnTo>
                  <a:lnTo>
                    <a:pt x="7823" y="98348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823" y="739851"/>
                  </a:lnTo>
                  <a:lnTo>
                    <a:pt x="29057" y="777849"/>
                  </a:lnTo>
                  <a:lnTo>
                    <a:pt x="60350" y="809142"/>
                  </a:lnTo>
                  <a:lnTo>
                    <a:pt x="98348" y="830376"/>
                  </a:lnTo>
                  <a:lnTo>
                    <a:pt x="139700" y="838200"/>
                  </a:lnTo>
                  <a:lnTo>
                    <a:pt x="2374900" y="838200"/>
                  </a:lnTo>
                  <a:lnTo>
                    <a:pt x="2416251" y="830376"/>
                  </a:lnTo>
                  <a:lnTo>
                    <a:pt x="2454249" y="809142"/>
                  </a:lnTo>
                  <a:lnTo>
                    <a:pt x="2485542" y="777849"/>
                  </a:lnTo>
                  <a:lnTo>
                    <a:pt x="2506776" y="739851"/>
                  </a:lnTo>
                  <a:lnTo>
                    <a:pt x="2514600" y="698500"/>
                  </a:lnTo>
                  <a:lnTo>
                    <a:pt x="2514600" y="139700"/>
                  </a:lnTo>
                  <a:lnTo>
                    <a:pt x="2506776" y="98348"/>
                  </a:lnTo>
                  <a:lnTo>
                    <a:pt x="2485542" y="60350"/>
                  </a:lnTo>
                  <a:lnTo>
                    <a:pt x="2454249" y="29057"/>
                  </a:lnTo>
                  <a:lnTo>
                    <a:pt x="2416251" y="7823"/>
                  </a:lnTo>
                  <a:lnTo>
                    <a:pt x="2374900" y="0"/>
                  </a:lnTo>
                  <a:lnTo>
                    <a:pt x="1397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9160" y="5222240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SMART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30582" y="4863782"/>
            <a:ext cx="2693035" cy="940435"/>
            <a:chOff x="5930582" y="4863782"/>
            <a:chExt cx="2693035" cy="940435"/>
          </a:xfrm>
        </p:grpSpPr>
        <p:sp>
          <p:nvSpPr>
            <p:cNvPr id="15" name="object 15"/>
            <p:cNvSpPr/>
            <p:nvPr/>
          </p:nvSpPr>
          <p:spPr>
            <a:xfrm>
              <a:off x="5943600" y="4876800"/>
              <a:ext cx="2667000" cy="914400"/>
            </a:xfrm>
            <a:custGeom>
              <a:avLst/>
              <a:gdLst/>
              <a:ahLst/>
              <a:cxnLst/>
              <a:rect l="l" t="t" r="r" b="b"/>
              <a:pathLst>
                <a:path w="2667000" h="914400">
                  <a:moveTo>
                    <a:pt x="2514600" y="0"/>
                  </a:moveTo>
                  <a:lnTo>
                    <a:pt x="152400" y="0"/>
                  </a:lnTo>
                  <a:lnTo>
                    <a:pt x="107289" y="8534"/>
                  </a:lnTo>
                  <a:lnTo>
                    <a:pt x="65836" y="31699"/>
                  </a:lnTo>
                  <a:lnTo>
                    <a:pt x="31699" y="65836"/>
                  </a:lnTo>
                  <a:lnTo>
                    <a:pt x="8534" y="107289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8534" y="807110"/>
                  </a:lnTo>
                  <a:lnTo>
                    <a:pt x="31699" y="848563"/>
                  </a:lnTo>
                  <a:lnTo>
                    <a:pt x="65836" y="882700"/>
                  </a:lnTo>
                  <a:lnTo>
                    <a:pt x="107289" y="905865"/>
                  </a:lnTo>
                  <a:lnTo>
                    <a:pt x="152400" y="914400"/>
                  </a:lnTo>
                  <a:lnTo>
                    <a:pt x="2514600" y="914400"/>
                  </a:lnTo>
                  <a:lnTo>
                    <a:pt x="2559710" y="905865"/>
                  </a:lnTo>
                  <a:lnTo>
                    <a:pt x="2601163" y="882700"/>
                  </a:lnTo>
                  <a:lnTo>
                    <a:pt x="2635300" y="848563"/>
                  </a:lnTo>
                  <a:lnTo>
                    <a:pt x="2658465" y="807110"/>
                  </a:lnTo>
                  <a:lnTo>
                    <a:pt x="2667000" y="762000"/>
                  </a:lnTo>
                  <a:lnTo>
                    <a:pt x="2667000" y="152400"/>
                  </a:lnTo>
                  <a:lnTo>
                    <a:pt x="2658465" y="107289"/>
                  </a:lnTo>
                  <a:lnTo>
                    <a:pt x="2635300" y="65836"/>
                  </a:lnTo>
                  <a:lnTo>
                    <a:pt x="2601163" y="31699"/>
                  </a:lnTo>
                  <a:lnTo>
                    <a:pt x="2559710" y="8534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3600" y="4876800"/>
              <a:ext cx="2667000" cy="914400"/>
            </a:xfrm>
            <a:custGeom>
              <a:avLst/>
              <a:gdLst/>
              <a:ahLst/>
              <a:cxnLst/>
              <a:rect l="l" t="t" r="r" b="b"/>
              <a:pathLst>
                <a:path w="2667000" h="914400">
                  <a:moveTo>
                    <a:pt x="152400" y="0"/>
                  </a:moveTo>
                  <a:lnTo>
                    <a:pt x="107289" y="8534"/>
                  </a:lnTo>
                  <a:lnTo>
                    <a:pt x="65836" y="31699"/>
                  </a:lnTo>
                  <a:lnTo>
                    <a:pt x="31699" y="65836"/>
                  </a:lnTo>
                  <a:lnTo>
                    <a:pt x="8534" y="107289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8534" y="807110"/>
                  </a:lnTo>
                  <a:lnTo>
                    <a:pt x="31699" y="848563"/>
                  </a:lnTo>
                  <a:lnTo>
                    <a:pt x="65836" y="882700"/>
                  </a:lnTo>
                  <a:lnTo>
                    <a:pt x="107289" y="905865"/>
                  </a:lnTo>
                  <a:lnTo>
                    <a:pt x="152400" y="914400"/>
                  </a:lnTo>
                  <a:lnTo>
                    <a:pt x="2514600" y="914400"/>
                  </a:lnTo>
                  <a:lnTo>
                    <a:pt x="2559710" y="905865"/>
                  </a:lnTo>
                  <a:lnTo>
                    <a:pt x="2601163" y="882700"/>
                  </a:lnTo>
                  <a:lnTo>
                    <a:pt x="2635300" y="848563"/>
                  </a:lnTo>
                  <a:lnTo>
                    <a:pt x="2658465" y="807110"/>
                  </a:lnTo>
                  <a:lnTo>
                    <a:pt x="2667000" y="762000"/>
                  </a:lnTo>
                  <a:lnTo>
                    <a:pt x="2667000" y="152400"/>
                  </a:lnTo>
                  <a:lnTo>
                    <a:pt x="2658465" y="107289"/>
                  </a:lnTo>
                  <a:lnTo>
                    <a:pt x="2635300" y="65836"/>
                  </a:lnTo>
                  <a:lnTo>
                    <a:pt x="2601163" y="31699"/>
                  </a:lnTo>
                  <a:lnTo>
                    <a:pt x="2559710" y="8534"/>
                  </a:lnTo>
                  <a:lnTo>
                    <a:pt x="2514600" y="0"/>
                  </a:lnTo>
                  <a:lnTo>
                    <a:pt x="152400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42709" y="5184140"/>
            <a:ext cx="171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CREDIT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82982" y="672782"/>
            <a:ext cx="2616835" cy="711835"/>
            <a:chOff x="6082982" y="672782"/>
            <a:chExt cx="2616835" cy="711835"/>
          </a:xfrm>
        </p:grpSpPr>
        <p:sp>
          <p:nvSpPr>
            <p:cNvPr id="19" name="object 19"/>
            <p:cNvSpPr/>
            <p:nvPr/>
          </p:nvSpPr>
          <p:spPr>
            <a:xfrm>
              <a:off x="6096000" y="685799"/>
              <a:ext cx="2590800" cy="685800"/>
            </a:xfrm>
            <a:custGeom>
              <a:avLst/>
              <a:gdLst/>
              <a:ahLst/>
              <a:cxnLst/>
              <a:rect l="l" t="t" r="r" b="b"/>
              <a:pathLst>
                <a:path w="2590800" h="685800">
                  <a:moveTo>
                    <a:pt x="2476500" y="0"/>
                  </a:moveTo>
                  <a:lnTo>
                    <a:pt x="113029" y="0"/>
                  </a:lnTo>
                  <a:lnTo>
                    <a:pt x="71258" y="9822"/>
                  </a:lnTo>
                  <a:lnTo>
                    <a:pt x="35083" y="35718"/>
                  </a:lnTo>
                  <a:lnTo>
                    <a:pt x="9624" y="7233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624" y="613469"/>
                  </a:lnTo>
                  <a:lnTo>
                    <a:pt x="35083" y="650081"/>
                  </a:lnTo>
                  <a:lnTo>
                    <a:pt x="71258" y="675977"/>
                  </a:lnTo>
                  <a:lnTo>
                    <a:pt x="113029" y="685800"/>
                  </a:lnTo>
                  <a:lnTo>
                    <a:pt x="2476500" y="685800"/>
                  </a:lnTo>
                  <a:lnTo>
                    <a:pt x="2518469" y="675977"/>
                  </a:lnTo>
                  <a:lnTo>
                    <a:pt x="2555081" y="650081"/>
                  </a:lnTo>
                  <a:lnTo>
                    <a:pt x="2580977" y="613469"/>
                  </a:lnTo>
                  <a:lnTo>
                    <a:pt x="2590800" y="571500"/>
                  </a:lnTo>
                  <a:lnTo>
                    <a:pt x="2590800" y="114300"/>
                  </a:lnTo>
                  <a:lnTo>
                    <a:pt x="2580977" y="72330"/>
                  </a:lnTo>
                  <a:lnTo>
                    <a:pt x="2555081" y="35718"/>
                  </a:lnTo>
                  <a:lnTo>
                    <a:pt x="2518469" y="9822"/>
                  </a:lnTo>
                  <a:lnTo>
                    <a:pt x="2476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6000" y="685799"/>
              <a:ext cx="2590800" cy="685800"/>
            </a:xfrm>
            <a:custGeom>
              <a:avLst/>
              <a:gdLst/>
              <a:ahLst/>
              <a:cxnLst/>
              <a:rect l="l" t="t" r="r" b="b"/>
              <a:pathLst>
                <a:path w="2590800" h="685800">
                  <a:moveTo>
                    <a:pt x="113029" y="0"/>
                  </a:moveTo>
                  <a:lnTo>
                    <a:pt x="71258" y="9822"/>
                  </a:lnTo>
                  <a:lnTo>
                    <a:pt x="35083" y="35718"/>
                  </a:lnTo>
                  <a:lnTo>
                    <a:pt x="9624" y="7233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624" y="613469"/>
                  </a:lnTo>
                  <a:lnTo>
                    <a:pt x="35083" y="650081"/>
                  </a:lnTo>
                  <a:lnTo>
                    <a:pt x="71258" y="675977"/>
                  </a:lnTo>
                  <a:lnTo>
                    <a:pt x="113029" y="685800"/>
                  </a:lnTo>
                  <a:lnTo>
                    <a:pt x="2476500" y="685800"/>
                  </a:lnTo>
                  <a:lnTo>
                    <a:pt x="2518469" y="675977"/>
                  </a:lnTo>
                  <a:lnTo>
                    <a:pt x="2555081" y="650081"/>
                  </a:lnTo>
                  <a:lnTo>
                    <a:pt x="2580977" y="613469"/>
                  </a:lnTo>
                  <a:lnTo>
                    <a:pt x="2590800" y="571500"/>
                  </a:lnTo>
                  <a:lnTo>
                    <a:pt x="2590800" y="114300"/>
                  </a:lnTo>
                  <a:lnTo>
                    <a:pt x="2580977" y="72330"/>
                  </a:lnTo>
                  <a:lnTo>
                    <a:pt x="2555081" y="35718"/>
                  </a:lnTo>
                  <a:lnTo>
                    <a:pt x="2518469" y="9822"/>
                  </a:lnTo>
                  <a:lnTo>
                    <a:pt x="2476500" y="0"/>
                  </a:lnTo>
                  <a:lnTo>
                    <a:pt x="113029" y="0"/>
                  </a:lnTo>
                  <a:close/>
                </a:path>
              </a:pathLst>
            </a:custGeom>
            <a:ln w="25518">
              <a:solidFill>
                <a:srgbClr val="A4C1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06869" y="878840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"/>
                <a:cs typeface="Arial"/>
              </a:rPr>
              <a:t>E-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WALLETS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14500" y="1371600"/>
            <a:ext cx="5676900" cy="3594100"/>
            <a:chOff x="1714500" y="1371600"/>
            <a:chExt cx="5676900" cy="3594100"/>
          </a:xfrm>
        </p:grpSpPr>
        <p:sp>
          <p:nvSpPr>
            <p:cNvPr id="23" name="object 23"/>
            <p:cNvSpPr/>
            <p:nvPr/>
          </p:nvSpPr>
          <p:spPr>
            <a:xfrm>
              <a:off x="1790700" y="1445260"/>
              <a:ext cx="119380" cy="100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9439" y="1485900"/>
              <a:ext cx="2743200" cy="1413510"/>
            </a:xfrm>
            <a:custGeom>
              <a:avLst/>
              <a:gdLst/>
              <a:ahLst/>
              <a:cxnLst/>
              <a:rect l="l" t="t" r="r" b="b"/>
              <a:pathLst>
                <a:path w="2743200" h="1413510">
                  <a:moveTo>
                    <a:pt x="3810" y="0"/>
                  </a:moveTo>
                  <a:lnTo>
                    <a:pt x="0" y="7620"/>
                  </a:lnTo>
                  <a:lnTo>
                    <a:pt x="2738120" y="1413510"/>
                  </a:lnTo>
                  <a:lnTo>
                    <a:pt x="2743200" y="1405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54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4500" y="4860290"/>
              <a:ext cx="119380" cy="1054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95780" y="3729989"/>
              <a:ext cx="2815590" cy="1192530"/>
            </a:xfrm>
            <a:custGeom>
              <a:avLst/>
              <a:gdLst/>
              <a:ahLst/>
              <a:cxnLst/>
              <a:rect l="l" t="t" r="r" b="b"/>
              <a:pathLst>
                <a:path w="2815590" h="1192529">
                  <a:moveTo>
                    <a:pt x="2813049" y="0"/>
                  </a:moveTo>
                  <a:lnTo>
                    <a:pt x="0" y="1183640"/>
                  </a:lnTo>
                  <a:lnTo>
                    <a:pt x="3809" y="1192530"/>
                  </a:lnTo>
                  <a:lnTo>
                    <a:pt x="2815590" y="7620"/>
                  </a:lnTo>
                  <a:lnTo>
                    <a:pt x="2813049" y="0"/>
                  </a:lnTo>
                  <a:close/>
                </a:path>
              </a:pathLst>
            </a:custGeom>
            <a:solidFill>
              <a:srgbClr val="054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73290" y="1371600"/>
              <a:ext cx="118109" cy="990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7560" y="1410969"/>
              <a:ext cx="2706370" cy="1488440"/>
            </a:xfrm>
            <a:custGeom>
              <a:avLst/>
              <a:gdLst/>
              <a:ahLst/>
              <a:cxnLst/>
              <a:rect l="l" t="t" r="r" b="b"/>
              <a:pathLst>
                <a:path w="2706370" h="1488439">
                  <a:moveTo>
                    <a:pt x="2701290" y="0"/>
                  </a:moveTo>
                  <a:lnTo>
                    <a:pt x="0" y="1480819"/>
                  </a:lnTo>
                  <a:lnTo>
                    <a:pt x="5079" y="1488439"/>
                  </a:lnTo>
                  <a:lnTo>
                    <a:pt x="2706369" y="7619"/>
                  </a:lnTo>
                  <a:lnTo>
                    <a:pt x="2701290" y="0"/>
                  </a:lnTo>
                  <a:close/>
                </a:path>
              </a:pathLst>
            </a:custGeom>
            <a:solidFill>
              <a:srgbClr val="054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57720" y="4784090"/>
              <a:ext cx="119379" cy="104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08829" y="3729989"/>
              <a:ext cx="2586990" cy="1115060"/>
            </a:xfrm>
            <a:custGeom>
              <a:avLst/>
              <a:gdLst/>
              <a:ahLst/>
              <a:cxnLst/>
              <a:rect l="l" t="t" r="r" b="b"/>
              <a:pathLst>
                <a:path w="2586990" h="1115060">
                  <a:moveTo>
                    <a:pt x="2540" y="0"/>
                  </a:moveTo>
                  <a:lnTo>
                    <a:pt x="0" y="7620"/>
                  </a:lnTo>
                  <a:lnTo>
                    <a:pt x="2583179" y="1115060"/>
                  </a:lnTo>
                  <a:lnTo>
                    <a:pt x="2586990" y="110744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054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1620" y="948690"/>
            <a:ext cx="107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E-</a:t>
            </a:r>
            <a:r>
              <a:rPr spc="-5" dirty="0"/>
              <a:t>C</a:t>
            </a:r>
            <a:r>
              <a:rPr spc="-10" dirty="0"/>
              <a:t>as</a:t>
            </a:r>
            <a:r>
              <a:rPr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10690"/>
            <a:ext cx="784796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system that </a:t>
            </a:r>
            <a:r>
              <a:rPr sz="1800" spc="-10" dirty="0">
                <a:latin typeface="Arial"/>
                <a:cs typeface="Arial"/>
              </a:rPr>
              <a:t>allows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person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pay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goods </a:t>
            </a:r>
            <a:r>
              <a:rPr sz="1800" spc="-5" dirty="0">
                <a:latin typeface="Arial"/>
                <a:cs typeface="Arial"/>
              </a:rPr>
              <a:t>or services by transmitting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10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computer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2700" marR="402590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Arial"/>
                <a:cs typeface="Arial"/>
              </a:rPr>
              <a:t>Like the serial </a:t>
            </a:r>
            <a:r>
              <a:rPr sz="1800" spc="-10" dirty="0">
                <a:latin typeface="Arial"/>
                <a:cs typeface="Arial"/>
              </a:rPr>
              <a:t>numbers </a:t>
            </a:r>
            <a:r>
              <a:rPr sz="1800" spc="-5" dirty="0">
                <a:latin typeface="Arial"/>
                <a:cs typeface="Arial"/>
              </a:rPr>
              <a:t>on real currency notes, the </a:t>
            </a:r>
            <a:r>
              <a:rPr sz="1800" dirty="0">
                <a:latin typeface="Arial"/>
                <a:cs typeface="Arial"/>
              </a:rPr>
              <a:t>E-cash </a:t>
            </a:r>
            <a:r>
              <a:rPr sz="1800" spc="-10" dirty="0">
                <a:latin typeface="Arial"/>
                <a:cs typeface="Arial"/>
              </a:rPr>
              <a:t>numbers </a:t>
            </a:r>
            <a:r>
              <a:rPr sz="1800" spc="-5" dirty="0">
                <a:latin typeface="Arial"/>
                <a:cs typeface="Arial"/>
              </a:rPr>
              <a:t>are  </a:t>
            </a:r>
            <a:r>
              <a:rPr sz="1800" spc="-10" dirty="0">
                <a:latin typeface="Arial"/>
                <a:cs typeface="Arial"/>
              </a:rPr>
              <a:t>unique.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Arial"/>
                <a:cs typeface="Arial"/>
              </a:rPr>
              <a:t>This is </a:t>
            </a:r>
            <a:r>
              <a:rPr sz="1800" spc="-10" dirty="0">
                <a:latin typeface="Arial"/>
                <a:cs typeface="Arial"/>
              </a:rPr>
              <a:t>issued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bank and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specified </a:t>
            </a:r>
            <a:r>
              <a:rPr sz="1800" spc="-5" dirty="0">
                <a:latin typeface="Arial"/>
                <a:cs typeface="Arial"/>
              </a:rPr>
              <a:t>sum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real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money.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anonymous and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reusable.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54759"/>
            <a:ext cx="445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3607A"/>
                </a:solidFill>
                <a:latin typeface="Carlito"/>
                <a:cs typeface="Carlito"/>
              </a:rPr>
              <a:t>Electronic Cash</a:t>
            </a:r>
            <a:r>
              <a:rPr sz="3600" b="0" spc="-25" dirty="0">
                <a:solidFill>
                  <a:srgbClr val="03607A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03607A"/>
                </a:solidFill>
                <a:latin typeface="Carlito"/>
                <a:cs typeface="Carlito"/>
              </a:rPr>
              <a:t>Security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31670"/>
            <a:ext cx="7044690" cy="2350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5750" marR="60325" indent="-273050">
              <a:lnSpc>
                <a:spcPts val="2880"/>
              </a:lnSpc>
              <a:spcBef>
                <a:spcPts val="395"/>
              </a:spcBef>
              <a:buClr>
                <a:srgbClr val="0ACFD8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Complex cryptographic </a:t>
            </a:r>
            <a:r>
              <a:rPr sz="2600" spc="-5" dirty="0">
                <a:latin typeface="Times New Roman"/>
                <a:cs typeface="Times New Roman"/>
              </a:rPr>
              <a:t>algorithms </a:t>
            </a:r>
            <a:r>
              <a:rPr sz="2600" dirty="0">
                <a:latin typeface="Times New Roman"/>
                <a:cs typeface="Times New Roman"/>
              </a:rPr>
              <a:t>prevent </a:t>
            </a:r>
            <a:r>
              <a:rPr sz="2600" spc="-70" dirty="0">
                <a:latin typeface="Times New Roman"/>
                <a:cs typeface="Times New Roman"/>
              </a:rPr>
              <a:t>double  </a:t>
            </a:r>
            <a:r>
              <a:rPr sz="2600" dirty="0">
                <a:latin typeface="Times New Roman"/>
                <a:cs typeface="Times New Roman"/>
              </a:rPr>
              <a:t>spending</a:t>
            </a:r>
            <a:endParaRPr sz="2600">
              <a:latin typeface="Times New Roman"/>
              <a:cs typeface="Times New Roman"/>
            </a:endParaRPr>
          </a:p>
          <a:p>
            <a:pPr marL="652145" marR="243204" indent="-246379">
              <a:lnSpc>
                <a:spcPts val="2650"/>
              </a:lnSpc>
              <a:spcBef>
                <a:spcPts val="605"/>
              </a:spcBef>
            </a:pPr>
            <a:r>
              <a:rPr sz="3075" spc="-817" baseline="4065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2400" spc="-5" dirty="0">
                <a:latin typeface="Times New Roman"/>
                <a:cs typeface="Times New Roman"/>
              </a:rPr>
              <a:t>Anonymity </a:t>
            </a:r>
            <a:r>
              <a:rPr sz="2400" dirty="0">
                <a:latin typeface="Times New Roman"/>
                <a:cs typeface="Times New Roman"/>
              </a:rPr>
              <a:t>is preserved unless double spending </a:t>
            </a:r>
            <a:r>
              <a:rPr sz="2400" spc="-17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attempted</a:t>
            </a:r>
            <a:endParaRPr sz="2400">
              <a:latin typeface="Times New Roman"/>
              <a:cs typeface="Times New Roman"/>
            </a:endParaRPr>
          </a:p>
          <a:p>
            <a:pPr marL="285750" marR="5080" indent="-273050">
              <a:lnSpc>
                <a:spcPts val="2880"/>
              </a:lnSpc>
              <a:spcBef>
                <a:spcPts val="645"/>
              </a:spcBef>
              <a:buClr>
                <a:srgbClr val="0ACFD8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Serial </a:t>
            </a:r>
            <a:r>
              <a:rPr sz="2600" dirty="0">
                <a:latin typeface="Times New Roman"/>
                <a:cs typeface="Times New Roman"/>
              </a:rPr>
              <a:t>numbers </a:t>
            </a:r>
            <a:r>
              <a:rPr sz="2600" spc="-5" dirty="0">
                <a:latin typeface="Times New Roman"/>
                <a:cs typeface="Times New Roman"/>
              </a:rPr>
              <a:t>can allow tracing to </a:t>
            </a:r>
            <a:r>
              <a:rPr sz="2600" dirty="0">
                <a:latin typeface="Times New Roman"/>
                <a:cs typeface="Times New Roman"/>
              </a:rPr>
              <a:t>prevent </a:t>
            </a:r>
            <a:r>
              <a:rPr sz="2600" spc="-90" dirty="0">
                <a:latin typeface="Times New Roman"/>
                <a:cs typeface="Times New Roman"/>
              </a:rPr>
              <a:t>money  </a:t>
            </a:r>
            <a:r>
              <a:rPr sz="2600" dirty="0">
                <a:latin typeface="Times New Roman"/>
                <a:cs typeface="Times New Roman"/>
              </a:rPr>
              <a:t>laundering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948690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E-Cash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38070" y="1745614"/>
            <a:ext cx="843280" cy="3988435"/>
            <a:chOff x="2338070" y="1745614"/>
            <a:chExt cx="843280" cy="3988435"/>
          </a:xfrm>
        </p:grpSpPr>
        <p:sp>
          <p:nvSpPr>
            <p:cNvPr id="4" name="object 4"/>
            <p:cNvSpPr/>
            <p:nvPr/>
          </p:nvSpPr>
          <p:spPr>
            <a:xfrm>
              <a:off x="2371090" y="5584189"/>
              <a:ext cx="78740" cy="46990"/>
            </a:xfrm>
            <a:custGeom>
              <a:avLst/>
              <a:gdLst/>
              <a:ahLst/>
              <a:cxnLst/>
              <a:rect l="l" t="t" r="r" b="b"/>
              <a:pathLst>
                <a:path w="78739" h="46989">
                  <a:moveTo>
                    <a:pt x="77470" y="0"/>
                  </a:moveTo>
                  <a:lnTo>
                    <a:pt x="59690" y="0"/>
                  </a:lnTo>
                  <a:lnTo>
                    <a:pt x="49530" y="1270"/>
                  </a:lnTo>
                  <a:lnTo>
                    <a:pt x="7620" y="12700"/>
                  </a:lnTo>
                  <a:lnTo>
                    <a:pt x="0" y="21590"/>
                  </a:lnTo>
                  <a:lnTo>
                    <a:pt x="1270" y="25400"/>
                  </a:lnTo>
                  <a:lnTo>
                    <a:pt x="2540" y="27940"/>
                  </a:lnTo>
                  <a:lnTo>
                    <a:pt x="6350" y="30480"/>
                  </a:lnTo>
                  <a:lnTo>
                    <a:pt x="11430" y="30480"/>
                  </a:lnTo>
                  <a:lnTo>
                    <a:pt x="17780" y="30480"/>
                  </a:lnTo>
                  <a:lnTo>
                    <a:pt x="25400" y="30480"/>
                  </a:lnTo>
                  <a:lnTo>
                    <a:pt x="33020" y="29210"/>
                  </a:lnTo>
                  <a:lnTo>
                    <a:pt x="41910" y="30480"/>
                  </a:lnTo>
                  <a:lnTo>
                    <a:pt x="48260" y="30480"/>
                  </a:lnTo>
                  <a:lnTo>
                    <a:pt x="54610" y="33020"/>
                  </a:lnTo>
                  <a:lnTo>
                    <a:pt x="60960" y="35560"/>
                  </a:lnTo>
                  <a:lnTo>
                    <a:pt x="78740" y="46990"/>
                  </a:lnTo>
                  <a:lnTo>
                    <a:pt x="78740" y="4572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3480" y="5561330"/>
              <a:ext cx="629920" cy="107950"/>
            </a:xfrm>
            <a:custGeom>
              <a:avLst/>
              <a:gdLst/>
              <a:ahLst/>
              <a:cxnLst/>
              <a:rect l="l" t="t" r="r" b="b"/>
              <a:pathLst>
                <a:path w="629919" h="107950">
                  <a:moveTo>
                    <a:pt x="629919" y="0"/>
                  </a:moveTo>
                  <a:lnTo>
                    <a:pt x="506730" y="57150"/>
                  </a:lnTo>
                  <a:lnTo>
                    <a:pt x="0" y="7620"/>
                  </a:lnTo>
                  <a:lnTo>
                    <a:pt x="0" y="54610"/>
                  </a:lnTo>
                  <a:lnTo>
                    <a:pt x="511809" y="107950"/>
                  </a:lnTo>
                  <a:lnTo>
                    <a:pt x="629919" y="41910"/>
                  </a:lnTo>
                  <a:lnTo>
                    <a:pt x="62991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9670" y="5453380"/>
              <a:ext cx="513080" cy="166370"/>
            </a:xfrm>
            <a:custGeom>
              <a:avLst/>
              <a:gdLst/>
              <a:ahLst/>
              <a:cxnLst/>
              <a:rect l="l" t="t" r="r" b="b"/>
              <a:pathLst>
                <a:path w="513080" h="166370">
                  <a:moveTo>
                    <a:pt x="0" y="0"/>
                  </a:moveTo>
                  <a:lnTo>
                    <a:pt x="0" y="116840"/>
                  </a:lnTo>
                  <a:lnTo>
                    <a:pt x="513080" y="166370"/>
                  </a:lnTo>
                  <a:lnTo>
                    <a:pt x="513080" y="36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40940" y="5483860"/>
              <a:ext cx="511809" cy="38100"/>
            </a:xfrm>
            <a:custGeom>
              <a:avLst/>
              <a:gdLst/>
              <a:ahLst/>
              <a:cxnLst/>
              <a:rect l="l" t="t" r="r" b="b"/>
              <a:pathLst>
                <a:path w="511810" h="38100">
                  <a:moveTo>
                    <a:pt x="0" y="0"/>
                  </a:moveTo>
                  <a:lnTo>
                    <a:pt x="511810" y="380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87320" y="5509894"/>
              <a:ext cx="238760" cy="8890"/>
            </a:xfrm>
            <a:custGeom>
              <a:avLst/>
              <a:gdLst/>
              <a:ahLst/>
              <a:cxnLst/>
              <a:rect l="l" t="t" r="r" b="b"/>
              <a:pathLst>
                <a:path w="238760" h="8889">
                  <a:moveTo>
                    <a:pt x="125729" y="8889"/>
                  </a:moveTo>
                  <a:lnTo>
                    <a:pt x="238759" y="8889"/>
                  </a:lnTo>
                </a:path>
                <a:path w="238760" h="8889">
                  <a:moveTo>
                    <a:pt x="0" y="0"/>
                  </a:moveTo>
                  <a:lnTo>
                    <a:pt x="113029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40940" y="5505449"/>
              <a:ext cx="511809" cy="44450"/>
            </a:xfrm>
            <a:custGeom>
              <a:avLst/>
              <a:gdLst/>
              <a:ahLst/>
              <a:cxnLst/>
              <a:rect l="l" t="t" r="r" b="b"/>
              <a:pathLst>
                <a:path w="511810" h="44450">
                  <a:moveTo>
                    <a:pt x="0" y="0"/>
                  </a:moveTo>
                  <a:lnTo>
                    <a:pt x="511810" y="444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9670" y="5430519"/>
              <a:ext cx="635000" cy="59690"/>
            </a:xfrm>
            <a:custGeom>
              <a:avLst/>
              <a:gdLst/>
              <a:ahLst/>
              <a:cxnLst/>
              <a:rect l="l" t="t" r="r" b="b"/>
              <a:pathLst>
                <a:path w="635000" h="59689">
                  <a:moveTo>
                    <a:pt x="194310" y="0"/>
                  </a:moveTo>
                  <a:lnTo>
                    <a:pt x="0" y="22859"/>
                  </a:lnTo>
                  <a:lnTo>
                    <a:pt x="513080" y="59689"/>
                  </a:lnTo>
                  <a:lnTo>
                    <a:pt x="635000" y="25399"/>
                  </a:lnTo>
                  <a:lnTo>
                    <a:pt x="591819" y="20319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3180" y="5443219"/>
              <a:ext cx="467359" cy="38100"/>
            </a:xfrm>
            <a:custGeom>
              <a:avLst/>
              <a:gdLst/>
              <a:ahLst/>
              <a:cxnLst/>
              <a:rect l="l" t="t" r="r" b="b"/>
              <a:pathLst>
                <a:path w="467360" h="38100">
                  <a:moveTo>
                    <a:pt x="38100" y="0"/>
                  </a:moveTo>
                  <a:lnTo>
                    <a:pt x="0" y="13969"/>
                  </a:lnTo>
                  <a:lnTo>
                    <a:pt x="377189" y="38099"/>
                  </a:lnTo>
                  <a:lnTo>
                    <a:pt x="438150" y="21589"/>
                  </a:lnTo>
                  <a:lnTo>
                    <a:pt x="434339" y="19049"/>
                  </a:lnTo>
                  <a:lnTo>
                    <a:pt x="467359" y="8889"/>
                  </a:lnTo>
                  <a:lnTo>
                    <a:pt x="447039" y="761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2280" y="5158739"/>
              <a:ext cx="71120" cy="302260"/>
            </a:xfrm>
            <a:custGeom>
              <a:avLst/>
              <a:gdLst/>
              <a:ahLst/>
              <a:cxnLst/>
              <a:rect l="l" t="t" r="r" b="b"/>
              <a:pathLst>
                <a:path w="71119" h="302260">
                  <a:moveTo>
                    <a:pt x="6350" y="0"/>
                  </a:moveTo>
                  <a:lnTo>
                    <a:pt x="0" y="302260"/>
                  </a:lnTo>
                  <a:lnTo>
                    <a:pt x="58419" y="284480"/>
                  </a:lnTo>
                  <a:lnTo>
                    <a:pt x="64769" y="142240"/>
                  </a:lnTo>
                  <a:lnTo>
                    <a:pt x="71119" y="25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1010" y="5171439"/>
              <a:ext cx="72389" cy="2552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7830" y="5113019"/>
              <a:ext cx="60960" cy="360680"/>
            </a:xfrm>
            <a:custGeom>
              <a:avLst/>
              <a:gdLst/>
              <a:ahLst/>
              <a:cxnLst/>
              <a:rect l="l" t="t" r="r" b="b"/>
              <a:pathLst>
                <a:path w="60960" h="360679">
                  <a:moveTo>
                    <a:pt x="60960" y="21590"/>
                  </a:moveTo>
                  <a:lnTo>
                    <a:pt x="59690" y="19050"/>
                  </a:lnTo>
                  <a:lnTo>
                    <a:pt x="57150" y="19050"/>
                  </a:lnTo>
                  <a:lnTo>
                    <a:pt x="13970" y="0"/>
                  </a:lnTo>
                  <a:lnTo>
                    <a:pt x="5080" y="354330"/>
                  </a:lnTo>
                  <a:lnTo>
                    <a:pt x="0" y="360680"/>
                  </a:lnTo>
                  <a:lnTo>
                    <a:pt x="41910" y="349250"/>
                  </a:lnTo>
                  <a:lnTo>
                    <a:pt x="48260" y="345440"/>
                  </a:lnTo>
                  <a:lnTo>
                    <a:pt x="60858" y="25400"/>
                  </a:lnTo>
                  <a:lnTo>
                    <a:pt x="60960" y="22860"/>
                  </a:lnTo>
                  <a:lnTo>
                    <a:pt x="60960" y="2159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2750" y="5455919"/>
              <a:ext cx="228600" cy="2781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18740" y="5162549"/>
              <a:ext cx="304800" cy="250190"/>
            </a:xfrm>
            <a:custGeom>
              <a:avLst/>
              <a:gdLst/>
              <a:ahLst/>
              <a:cxnLst/>
              <a:rect l="l" t="t" r="r" b="b"/>
              <a:pathLst>
                <a:path w="304800" h="250189">
                  <a:moveTo>
                    <a:pt x="304800" y="0"/>
                  </a:moveTo>
                  <a:lnTo>
                    <a:pt x="12700" y="0"/>
                  </a:lnTo>
                  <a:lnTo>
                    <a:pt x="0" y="236219"/>
                  </a:lnTo>
                  <a:lnTo>
                    <a:pt x="292100" y="2501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20620" y="5582919"/>
              <a:ext cx="566420" cy="114300"/>
            </a:xfrm>
            <a:custGeom>
              <a:avLst/>
              <a:gdLst/>
              <a:ahLst/>
              <a:cxnLst/>
              <a:rect l="l" t="t" r="r" b="b"/>
              <a:pathLst>
                <a:path w="566419" h="114300">
                  <a:moveTo>
                    <a:pt x="92710" y="0"/>
                  </a:moveTo>
                  <a:lnTo>
                    <a:pt x="38100" y="40639"/>
                  </a:lnTo>
                  <a:lnTo>
                    <a:pt x="0" y="57149"/>
                  </a:lnTo>
                  <a:lnTo>
                    <a:pt x="500380" y="114299"/>
                  </a:lnTo>
                  <a:lnTo>
                    <a:pt x="533400" y="88899"/>
                  </a:lnTo>
                  <a:lnTo>
                    <a:pt x="566419" y="46989"/>
                  </a:lnTo>
                  <a:lnTo>
                    <a:pt x="9271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51480" y="5464810"/>
              <a:ext cx="12318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76830" y="5105399"/>
              <a:ext cx="401320" cy="368300"/>
            </a:xfrm>
            <a:custGeom>
              <a:avLst/>
              <a:gdLst/>
              <a:ahLst/>
              <a:cxnLst/>
              <a:rect l="l" t="t" r="r" b="b"/>
              <a:pathLst>
                <a:path w="401319" h="368300">
                  <a:moveTo>
                    <a:pt x="401320" y="10160"/>
                  </a:moveTo>
                  <a:lnTo>
                    <a:pt x="396240" y="7620"/>
                  </a:lnTo>
                  <a:lnTo>
                    <a:pt x="393700" y="7620"/>
                  </a:lnTo>
                  <a:lnTo>
                    <a:pt x="379730" y="6350"/>
                  </a:lnTo>
                  <a:lnTo>
                    <a:pt x="259080" y="1270"/>
                  </a:lnTo>
                  <a:lnTo>
                    <a:pt x="218440" y="0"/>
                  </a:lnTo>
                  <a:lnTo>
                    <a:pt x="161290" y="0"/>
                  </a:lnTo>
                  <a:lnTo>
                    <a:pt x="113030" y="1270"/>
                  </a:lnTo>
                  <a:lnTo>
                    <a:pt x="67310" y="5080"/>
                  </a:lnTo>
                  <a:lnTo>
                    <a:pt x="31750" y="6350"/>
                  </a:lnTo>
                  <a:lnTo>
                    <a:pt x="26670" y="6350"/>
                  </a:lnTo>
                  <a:lnTo>
                    <a:pt x="17780" y="13970"/>
                  </a:lnTo>
                  <a:lnTo>
                    <a:pt x="17780" y="17780"/>
                  </a:lnTo>
                  <a:lnTo>
                    <a:pt x="63" y="331470"/>
                  </a:lnTo>
                  <a:lnTo>
                    <a:pt x="0" y="332740"/>
                  </a:lnTo>
                  <a:lnTo>
                    <a:pt x="0" y="337820"/>
                  </a:lnTo>
                  <a:lnTo>
                    <a:pt x="3810" y="342900"/>
                  </a:lnTo>
                  <a:lnTo>
                    <a:pt x="8890" y="342900"/>
                  </a:lnTo>
                  <a:lnTo>
                    <a:pt x="8890" y="341833"/>
                  </a:lnTo>
                  <a:lnTo>
                    <a:pt x="123190" y="350520"/>
                  </a:lnTo>
                  <a:lnTo>
                    <a:pt x="379730" y="368300"/>
                  </a:lnTo>
                  <a:lnTo>
                    <a:pt x="383540" y="367030"/>
                  </a:lnTo>
                  <a:lnTo>
                    <a:pt x="386080" y="361950"/>
                  </a:lnTo>
                  <a:lnTo>
                    <a:pt x="401205" y="15240"/>
                  </a:lnTo>
                  <a:lnTo>
                    <a:pt x="401320" y="12700"/>
                  </a:lnTo>
                  <a:lnTo>
                    <a:pt x="401320" y="1016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1440" y="5162549"/>
              <a:ext cx="292100" cy="5080"/>
            </a:xfrm>
            <a:custGeom>
              <a:avLst/>
              <a:gdLst/>
              <a:ahLst/>
              <a:cxnLst/>
              <a:rect l="l" t="t" r="r" b="b"/>
              <a:pathLst>
                <a:path w="292100" h="5079">
                  <a:moveTo>
                    <a:pt x="292100" y="0"/>
                  </a:moveTo>
                  <a:lnTo>
                    <a:pt x="0" y="0"/>
                  </a:lnTo>
                  <a:lnTo>
                    <a:pt x="6350" y="5080"/>
                  </a:lnTo>
                  <a:lnTo>
                    <a:pt x="284480" y="508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04490" y="5162549"/>
              <a:ext cx="19050" cy="250190"/>
            </a:xfrm>
            <a:custGeom>
              <a:avLst/>
              <a:gdLst/>
              <a:ahLst/>
              <a:cxnLst/>
              <a:rect l="l" t="t" r="r" b="b"/>
              <a:pathLst>
                <a:path w="19050" h="250189">
                  <a:moveTo>
                    <a:pt x="19050" y="0"/>
                  </a:moveTo>
                  <a:lnTo>
                    <a:pt x="12700" y="5080"/>
                  </a:lnTo>
                  <a:lnTo>
                    <a:pt x="0" y="242569"/>
                  </a:lnTo>
                  <a:lnTo>
                    <a:pt x="6350" y="250190"/>
                  </a:lnTo>
                  <a:lnTo>
                    <a:pt x="12700" y="13589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8740" y="5392419"/>
              <a:ext cx="292100" cy="20320"/>
            </a:xfrm>
            <a:custGeom>
              <a:avLst/>
              <a:gdLst/>
              <a:ahLst/>
              <a:cxnLst/>
              <a:rect l="l" t="t" r="r" b="b"/>
              <a:pathLst>
                <a:path w="292100" h="20320">
                  <a:moveTo>
                    <a:pt x="7620" y="0"/>
                  </a:moveTo>
                  <a:lnTo>
                    <a:pt x="0" y="6349"/>
                  </a:lnTo>
                  <a:lnTo>
                    <a:pt x="292100" y="20319"/>
                  </a:lnTo>
                  <a:lnTo>
                    <a:pt x="285750" y="1396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18740" y="5162549"/>
              <a:ext cx="19050" cy="236220"/>
            </a:xfrm>
            <a:custGeom>
              <a:avLst/>
              <a:gdLst/>
              <a:ahLst/>
              <a:cxnLst/>
              <a:rect l="l" t="t" r="r" b="b"/>
              <a:pathLst>
                <a:path w="19050" h="236220">
                  <a:moveTo>
                    <a:pt x="12700" y="0"/>
                  </a:moveTo>
                  <a:lnTo>
                    <a:pt x="0" y="236219"/>
                  </a:lnTo>
                  <a:lnTo>
                    <a:pt x="7620" y="229869"/>
                  </a:lnTo>
                  <a:lnTo>
                    <a:pt x="19050" y="508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26360" y="5167630"/>
              <a:ext cx="289560" cy="238760"/>
            </a:xfrm>
            <a:custGeom>
              <a:avLst/>
              <a:gdLst/>
              <a:ahLst/>
              <a:cxnLst/>
              <a:rect l="l" t="t" r="r" b="b"/>
              <a:pathLst>
                <a:path w="289560" h="238760">
                  <a:moveTo>
                    <a:pt x="289559" y="0"/>
                  </a:moveTo>
                  <a:lnTo>
                    <a:pt x="11429" y="0"/>
                  </a:lnTo>
                  <a:lnTo>
                    <a:pt x="0" y="224790"/>
                  </a:lnTo>
                  <a:lnTo>
                    <a:pt x="278129" y="238760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250" y="5177789"/>
              <a:ext cx="271780" cy="219710"/>
            </a:xfrm>
            <a:custGeom>
              <a:avLst/>
              <a:gdLst/>
              <a:ahLst/>
              <a:cxnLst/>
              <a:rect l="l" t="t" r="r" b="b"/>
              <a:pathLst>
                <a:path w="271780" h="219710">
                  <a:moveTo>
                    <a:pt x="271780" y="0"/>
                  </a:moveTo>
                  <a:lnTo>
                    <a:pt x="10160" y="0"/>
                  </a:lnTo>
                  <a:lnTo>
                    <a:pt x="0" y="208280"/>
                  </a:lnTo>
                  <a:lnTo>
                    <a:pt x="260350" y="21971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40330" y="5190489"/>
              <a:ext cx="255270" cy="198120"/>
            </a:xfrm>
            <a:custGeom>
              <a:avLst/>
              <a:gdLst/>
              <a:ahLst/>
              <a:cxnLst/>
              <a:rect l="l" t="t" r="r" b="b"/>
              <a:pathLst>
                <a:path w="255269" h="198120">
                  <a:moveTo>
                    <a:pt x="255269" y="0"/>
                  </a:moveTo>
                  <a:lnTo>
                    <a:pt x="8889" y="0"/>
                  </a:lnTo>
                  <a:lnTo>
                    <a:pt x="0" y="187960"/>
                  </a:lnTo>
                  <a:lnTo>
                    <a:pt x="245109" y="198120"/>
                  </a:lnTo>
                  <a:lnTo>
                    <a:pt x="25526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8140" y="5443219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0" y="0"/>
                  </a:moveTo>
                  <a:lnTo>
                    <a:pt x="0" y="5079"/>
                  </a:lnTo>
                  <a:lnTo>
                    <a:pt x="17780" y="6349"/>
                  </a:lnTo>
                  <a:lnTo>
                    <a:pt x="17780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11780" y="5627369"/>
              <a:ext cx="135890" cy="55880"/>
            </a:xfrm>
            <a:custGeom>
              <a:avLst/>
              <a:gdLst/>
              <a:ahLst/>
              <a:cxnLst/>
              <a:rect l="l" t="t" r="r" b="b"/>
              <a:pathLst>
                <a:path w="135889" h="55879">
                  <a:moveTo>
                    <a:pt x="52069" y="0"/>
                  </a:moveTo>
                  <a:lnTo>
                    <a:pt x="20319" y="33019"/>
                  </a:lnTo>
                  <a:lnTo>
                    <a:pt x="0" y="46989"/>
                  </a:lnTo>
                  <a:lnTo>
                    <a:pt x="88900" y="55879"/>
                  </a:lnTo>
                  <a:lnTo>
                    <a:pt x="109219" y="38099"/>
                  </a:lnTo>
                  <a:lnTo>
                    <a:pt x="135889" y="7619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20620" y="5640069"/>
              <a:ext cx="500380" cy="77470"/>
            </a:xfrm>
            <a:custGeom>
              <a:avLst/>
              <a:gdLst/>
              <a:ahLst/>
              <a:cxnLst/>
              <a:rect l="l" t="t" r="r" b="b"/>
              <a:pathLst>
                <a:path w="500380" h="77470">
                  <a:moveTo>
                    <a:pt x="0" y="0"/>
                  </a:moveTo>
                  <a:lnTo>
                    <a:pt x="0" y="20319"/>
                  </a:lnTo>
                  <a:lnTo>
                    <a:pt x="500380" y="77469"/>
                  </a:lnTo>
                  <a:lnTo>
                    <a:pt x="50038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21000" y="5629910"/>
              <a:ext cx="66039" cy="876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1890" y="5646419"/>
              <a:ext cx="500380" cy="55880"/>
            </a:xfrm>
            <a:custGeom>
              <a:avLst/>
              <a:gdLst/>
              <a:ahLst/>
              <a:cxnLst/>
              <a:rect l="l" t="t" r="r" b="b"/>
              <a:pathLst>
                <a:path w="500380" h="55879">
                  <a:moveTo>
                    <a:pt x="0" y="0"/>
                  </a:moveTo>
                  <a:lnTo>
                    <a:pt x="500380" y="55879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53640" y="5593080"/>
              <a:ext cx="370840" cy="76200"/>
            </a:xfrm>
            <a:custGeom>
              <a:avLst/>
              <a:gdLst/>
              <a:ahLst/>
              <a:cxnLst/>
              <a:rect l="l" t="t" r="r" b="b"/>
              <a:pathLst>
                <a:path w="370839" h="76200">
                  <a:moveTo>
                    <a:pt x="63500" y="0"/>
                  </a:moveTo>
                  <a:lnTo>
                    <a:pt x="20320" y="34290"/>
                  </a:lnTo>
                  <a:lnTo>
                    <a:pt x="0" y="44450"/>
                  </a:lnTo>
                  <a:lnTo>
                    <a:pt x="314960" y="76200"/>
                  </a:lnTo>
                  <a:lnTo>
                    <a:pt x="336550" y="62230"/>
                  </a:lnTo>
                  <a:lnTo>
                    <a:pt x="370840" y="3048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68880" y="5587999"/>
              <a:ext cx="464819" cy="977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80310" y="5605780"/>
              <a:ext cx="455930" cy="53340"/>
            </a:xfrm>
            <a:custGeom>
              <a:avLst/>
              <a:gdLst/>
              <a:ahLst/>
              <a:cxnLst/>
              <a:rect l="l" t="t" r="r" b="b"/>
              <a:pathLst>
                <a:path w="455930" h="53339">
                  <a:moveTo>
                    <a:pt x="15239" y="0"/>
                  </a:moveTo>
                  <a:lnTo>
                    <a:pt x="455929" y="41910"/>
                  </a:lnTo>
                </a:path>
                <a:path w="455930" h="53339">
                  <a:moveTo>
                    <a:pt x="0" y="11430"/>
                  </a:moveTo>
                  <a:lnTo>
                    <a:pt x="448309" y="5334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63800" y="5627369"/>
              <a:ext cx="452120" cy="46990"/>
            </a:xfrm>
            <a:custGeom>
              <a:avLst/>
              <a:gdLst/>
              <a:ahLst/>
              <a:cxnLst/>
              <a:rect l="l" t="t" r="r" b="b"/>
              <a:pathLst>
                <a:path w="452119" h="46989">
                  <a:moveTo>
                    <a:pt x="0" y="0"/>
                  </a:moveTo>
                  <a:lnTo>
                    <a:pt x="452119" y="46989"/>
                  </a:lnTo>
                </a:path>
              </a:pathLst>
            </a:custGeom>
            <a:ln w="508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22270" y="5636260"/>
              <a:ext cx="63500" cy="66040"/>
            </a:xfrm>
            <a:custGeom>
              <a:avLst/>
              <a:gdLst/>
              <a:ahLst/>
              <a:cxnLst/>
              <a:rect l="l" t="t" r="r" b="b"/>
              <a:pathLst>
                <a:path w="63500" h="66039">
                  <a:moveTo>
                    <a:pt x="0" y="66039"/>
                  </a:moveTo>
                  <a:lnTo>
                    <a:pt x="33019" y="38099"/>
                  </a:lnTo>
                </a:path>
                <a:path w="63500" h="66039">
                  <a:moveTo>
                    <a:pt x="34290" y="38099"/>
                  </a:moveTo>
                  <a:lnTo>
                    <a:pt x="63500" y="0"/>
                  </a:lnTo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9200" y="2120899"/>
              <a:ext cx="499109" cy="151130"/>
            </a:xfrm>
            <a:custGeom>
              <a:avLst/>
              <a:gdLst/>
              <a:ahLst/>
              <a:cxnLst/>
              <a:rect l="l" t="t" r="r" b="b"/>
              <a:pathLst>
                <a:path w="499110" h="151130">
                  <a:moveTo>
                    <a:pt x="499110" y="0"/>
                  </a:moveTo>
                  <a:lnTo>
                    <a:pt x="0" y="0"/>
                  </a:lnTo>
                  <a:lnTo>
                    <a:pt x="0" y="151129"/>
                  </a:lnTo>
                  <a:lnTo>
                    <a:pt x="499110" y="151129"/>
                  </a:lnTo>
                  <a:lnTo>
                    <a:pt x="49911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89200" y="2120899"/>
              <a:ext cx="499109" cy="151130"/>
            </a:xfrm>
            <a:custGeom>
              <a:avLst/>
              <a:gdLst/>
              <a:ahLst/>
              <a:cxnLst/>
              <a:rect l="l" t="t" r="r" b="b"/>
              <a:pathLst>
                <a:path w="499110" h="151130">
                  <a:moveTo>
                    <a:pt x="0" y="0"/>
                  </a:moveTo>
                  <a:lnTo>
                    <a:pt x="499110" y="0"/>
                  </a:lnTo>
                  <a:lnTo>
                    <a:pt x="499110" y="151129"/>
                  </a:lnTo>
                  <a:lnTo>
                    <a:pt x="0" y="15112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90470" y="2075179"/>
              <a:ext cx="496570" cy="45720"/>
            </a:xfrm>
            <a:custGeom>
              <a:avLst/>
              <a:gdLst/>
              <a:ahLst/>
              <a:cxnLst/>
              <a:rect l="l" t="t" r="r" b="b"/>
              <a:pathLst>
                <a:path w="496569" h="45719">
                  <a:moveTo>
                    <a:pt x="449580" y="0"/>
                  </a:moveTo>
                  <a:lnTo>
                    <a:pt x="53340" y="0"/>
                  </a:lnTo>
                  <a:lnTo>
                    <a:pt x="0" y="45720"/>
                  </a:lnTo>
                  <a:lnTo>
                    <a:pt x="496569" y="45720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0470" y="2075179"/>
              <a:ext cx="496570" cy="45720"/>
            </a:xfrm>
            <a:custGeom>
              <a:avLst/>
              <a:gdLst/>
              <a:ahLst/>
              <a:cxnLst/>
              <a:rect l="l" t="t" r="r" b="b"/>
              <a:pathLst>
                <a:path w="496569" h="45719">
                  <a:moveTo>
                    <a:pt x="0" y="45720"/>
                  </a:moveTo>
                  <a:lnTo>
                    <a:pt x="496569" y="45720"/>
                  </a:lnTo>
                  <a:lnTo>
                    <a:pt x="449580" y="0"/>
                  </a:lnTo>
                  <a:lnTo>
                    <a:pt x="53340" y="0"/>
                  </a:lnTo>
                  <a:lnTo>
                    <a:pt x="0" y="45720"/>
                  </a:lnTo>
                  <a:close/>
                </a:path>
                <a:path w="496569" h="45719">
                  <a:moveTo>
                    <a:pt x="8890" y="38100"/>
                  </a:moveTo>
                  <a:lnTo>
                    <a:pt x="490219" y="381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10790" y="2231389"/>
              <a:ext cx="466090" cy="33020"/>
            </a:xfrm>
            <a:custGeom>
              <a:avLst/>
              <a:gdLst/>
              <a:ahLst/>
              <a:cxnLst/>
              <a:rect l="l" t="t" r="r" b="b"/>
              <a:pathLst>
                <a:path w="466089" h="33019">
                  <a:moveTo>
                    <a:pt x="2540" y="1270"/>
                  </a:moveTo>
                  <a:lnTo>
                    <a:pt x="0" y="1270"/>
                  </a:lnTo>
                  <a:lnTo>
                    <a:pt x="0" y="33020"/>
                  </a:lnTo>
                  <a:lnTo>
                    <a:pt x="2540" y="33020"/>
                  </a:lnTo>
                  <a:lnTo>
                    <a:pt x="2540" y="1270"/>
                  </a:lnTo>
                  <a:close/>
                </a:path>
                <a:path w="466089" h="33019">
                  <a:moveTo>
                    <a:pt x="10160" y="1270"/>
                  </a:moveTo>
                  <a:lnTo>
                    <a:pt x="6350" y="1270"/>
                  </a:lnTo>
                  <a:lnTo>
                    <a:pt x="6350" y="33020"/>
                  </a:lnTo>
                  <a:lnTo>
                    <a:pt x="10160" y="33020"/>
                  </a:lnTo>
                  <a:lnTo>
                    <a:pt x="10160" y="1270"/>
                  </a:lnTo>
                  <a:close/>
                </a:path>
                <a:path w="466089" h="33019">
                  <a:moveTo>
                    <a:pt x="17780" y="1270"/>
                  </a:moveTo>
                  <a:lnTo>
                    <a:pt x="13970" y="1270"/>
                  </a:lnTo>
                  <a:lnTo>
                    <a:pt x="13970" y="33020"/>
                  </a:lnTo>
                  <a:lnTo>
                    <a:pt x="17780" y="33020"/>
                  </a:lnTo>
                  <a:lnTo>
                    <a:pt x="17780" y="1270"/>
                  </a:lnTo>
                  <a:close/>
                </a:path>
                <a:path w="466089" h="33019">
                  <a:moveTo>
                    <a:pt x="25400" y="1270"/>
                  </a:moveTo>
                  <a:lnTo>
                    <a:pt x="21590" y="1270"/>
                  </a:lnTo>
                  <a:lnTo>
                    <a:pt x="21590" y="33020"/>
                  </a:lnTo>
                  <a:lnTo>
                    <a:pt x="25400" y="33020"/>
                  </a:lnTo>
                  <a:lnTo>
                    <a:pt x="25400" y="1270"/>
                  </a:lnTo>
                  <a:close/>
                </a:path>
                <a:path w="466089" h="33019">
                  <a:moveTo>
                    <a:pt x="33020" y="1270"/>
                  </a:moveTo>
                  <a:lnTo>
                    <a:pt x="29210" y="1270"/>
                  </a:lnTo>
                  <a:lnTo>
                    <a:pt x="29210" y="33020"/>
                  </a:lnTo>
                  <a:lnTo>
                    <a:pt x="33020" y="33020"/>
                  </a:lnTo>
                  <a:lnTo>
                    <a:pt x="33020" y="1270"/>
                  </a:lnTo>
                  <a:close/>
                </a:path>
                <a:path w="466089" h="33019">
                  <a:moveTo>
                    <a:pt x="40640" y="1270"/>
                  </a:moveTo>
                  <a:lnTo>
                    <a:pt x="36830" y="127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40640" y="1270"/>
                  </a:lnTo>
                  <a:close/>
                </a:path>
                <a:path w="466089" h="33019">
                  <a:moveTo>
                    <a:pt x="46990" y="1270"/>
                  </a:moveTo>
                  <a:lnTo>
                    <a:pt x="43180" y="1270"/>
                  </a:lnTo>
                  <a:lnTo>
                    <a:pt x="43180" y="33020"/>
                  </a:lnTo>
                  <a:lnTo>
                    <a:pt x="46990" y="33020"/>
                  </a:lnTo>
                  <a:lnTo>
                    <a:pt x="46990" y="1270"/>
                  </a:lnTo>
                  <a:close/>
                </a:path>
                <a:path w="466089" h="33019">
                  <a:moveTo>
                    <a:pt x="54610" y="1270"/>
                  </a:moveTo>
                  <a:lnTo>
                    <a:pt x="50800" y="1270"/>
                  </a:lnTo>
                  <a:lnTo>
                    <a:pt x="50800" y="33020"/>
                  </a:lnTo>
                  <a:lnTo>
                    <a:pt x="54610" y="33020"/>
                  </a:lnTo>
                  <a:lnTo>
                    <a:pt x="54610" y="1270"/>
                  </a:lnTo>
                  <a:close/>
                </a:path>
                <a:path w="466089" h="33019">
                  <a:moveTo>
                    <a:pt x="62230" y="1270"/>
                  </a:moveTo>
                  <a:lnTo>
                    <a:pt x="58420" y="1270"/>
                  </a:lnTo>
                  <a:lnTo>
                    <a:pt x="58420" y="33020"/>
                  </a:lnTo>
                  <a:lnTo>
                    <a:pt x="62230" y="33020"/>
                  </a:lnTo>
                  <a:lnTo>
                    <a:pt x="62230" y="1270"/>
                  </a:lnTo>
                  <a:close/>
                </a:path>
                <a:path w="466089" h="33019">
                  <a:moveTo>
                    <a:pt x="69850" y="1270"/>
                  </a:moveTo>
                  <a:lnTo>
                    <a:pt x="66040" y="1270"/>
                  </a:lnTo>
                  <a:lnTo>
                    <a:pt x="66040" y="33020"/>
                  </a:lnTo>
                  <a:lnTo>
                    <a:pt x="69850" y="33020"/>
                  </a:lnTo>
                  <a:lnTo>
                    <a:pt x="69850" y="1270"/>
                  </a:lnTo>
                  <a:close/>
                </a:path>
                <a:path w="466089" h="33019">
                  <a:moveTo>
                    <a:pt x="76200" y="1270"/>
                  </a:moveTo>
                  <a:lnTo>
                    <a:pt x="73660" y="1270"/>
                  </a:lnTo>
                  <a:lnTo>
                    <a:pt x="73660" y="33020"/>
                  </a:lnTo>
                  <a:lnTo>
                    <a:pt x="76200" y="33020"/>
                  </a:lnTo>
                  <a:lnTo>
                    <a:pt x="76200" y="1270"/>
                  </a:lnTo>
                  <a:close/>
                </a:path>
                <a:path w="466089" h="33019">
                  <a:moveTo>
                    <a:pt x="83820" y="1270"/>
                  </a:moveTo>
                  <a:lnTo>
                    <a:pt x="80010" y="1270"/>
                  </a:lnTo>
                  <a:lnTo>
                    <a:pt x="80010" y="33020"/>
                  </a:lnTo>
                  <a:lnTo>
                    <a:pt x="83820" y="33020"/>
                  </a:lnTo>
                  <a:lnTo>
                    <a:pt x="83820" y="1270"/>
                  </a:lnTo>
                  <a:close/>
                </a:path>
                <a:path w="466089" h="33019">
                  <a:moveTo>
                    <a:pt x="91440" y="1270"/>
                  </a:moveTo>
                  <a:lnTo>
                    <a:pt x="87630" y="1270"/>
                  </a:lnTo>
                  <a:lnTo>
                    <a:pt x="87630" y="33020"/>
                  </a:lnTo>
                  <a:lnTo>
                    <a:pt x="91440" y="33020"/>
                  </a:lnTo>
                  <a:lnTo>
                    <a:pt x="91440" y="1270"/>
                  </a:lnTo>
                  <a:close/>
                </a:path>
                <a:path w="466089" h="33019">
                  <a:moveTo>
                    <a:pt x="99060" y="1270"/>
                  </a:moveTo>
                  <a:lnTo>
                    <a:pt x="95250" y="1270"/>
                  </a:lnTo>
                  <a:lnTo>
                    <a:pt x="95250" y="33020"/>
                  </a:lnTo>
                  <a:lnTo>
                    <a:pt x="99060" y="33020"/>
                  </a:lnTo>
                  <a:lnTo>
                    <a:pt x="99060" y="1270"/>
                  </a:lnTo>
                  <a:close/>
                </a:path>
                <a:path w="466089" h="33019">
                  <a:moveTo>
                    <a:pt x="106680" y="1270"/>
                  </a:moveTo>
                  <a:lnTo>
                    <a:pt x="102870" y="1270"/>
                  </a:lnTo>
                  <a:lnTo>
                    <a:pt x="102870" y="33020"/>
                  </a:lnTo>
                  <a:lnTo>
                    <a:pt x="106680" y="33020"/>
                  </a:lnTo>
                  <a:lnTo>
                    <a:pt x="106680" y="1270"/>
                  </a:lnTo>
                  <a:close/>
                </a:path>
                <a:path w="466089" h="33019">
                  <a:moveTo>
                    <a:pt x="113030" y="1270"/>
                  </a:moveTo>
                  <a:lnTo>
                    <a:pt x="109220" y="1270"/>
                  </a:lnTo>
                  <a:lnTo>
                    <a:pt x="109220" y="33020"/>
                  </a:lnTo>
                  <a:lnTo>
                    <a:pt x="113030" y="33020"/>
                  </a:lnTo>
                  <a:lnTo>
                    <a:pt x="113030" y="1270"/>
                  </a:lnTo>
                  <a:close/>
                </a:path>
                <a:path w="466089" h="33019">
                  <a:moveTo>
                    <a:pt x="120650" y="0"/>
                  </a:moveTo>
                  <a:lnTo>
                    <a:pt x="116840" y="0"/>
                  </a:lnTo>
                  <a:lnTo>
                    <a:pt x="116840" y="33020"/>
                  </a:lnTo>
                  <a:lnTo>
                    <a:pt x="120650" y="33020"/>
                  </a:lnTo>
                  <a:lnTo>
                    <a:pt x="120650" y="0"/>
                  </a:lnTo>
                  <a:close/>
                </a:path>
                <a:path w="466089" h="33019">
                  <a:moveTo>
                    <a:pt x="128270" y="0"/>
                  </a:moveTo>
                  <a:lnTo>
                    <a:pt x="124460" y="0"/>
                  </a:lnTo>
                  <a:lnTo>
                    <a:pt x="124460" y="33020"/>
                  </a:lnTo>
                  <a:lnTo>
                    <a:pt x="128270" y="33020"/>
                  </a:lnTo>
                  <a:lnTo>
                    <a:pt x="128270" y="0"/>
                  </a:lnTo>
                  <a:close/>
                </a:path>
                <a:path w="466089" h="33019">
                  <a:moveTo>
                    <a:pt x="135890" y="0"/>
                  </a:moveTo>
                  <a:lnTo>
                    <a:pt x="132080" y="0"/>
                  </a:lnTo>
                  <a:lnTo>
                    <a:pt x="132080" y="33020"/>
                  </a:lnTo>
                  <a:lnTo>
                    <a:pt x="135890" y="33020"/>
                  </a:lnTo>
                  <a:lnTo>
                    <a:pt x="135890" y="0"/>
                  </a:lnTo>
                  <a:close/>
                </a:path>
                <a:path w="466089" h="33019">
                  <a:moveTo>
                    <a:pt x="142240" y="0"/>
                  </a:moveTo>
                  <a:lnTo>
                    <a:pt x="139700" y="0"/>
                  </a:lnTo>
                  <a:lnTo>
                    <a:pt x="139700" y="33020"/>
                  </a:lnTo>
                  <a:lnTo>
                    <a:pt x="142240" y="33020"/>
                  </a:lnTo>
                  <a:lnTo>
                    <a:pt x="142240" y="0"/>
                  </a:lnTo>
                  <a:close/>
                </a:path>
                <a:path w="466089" h="33019">
                  <a:moveTo>
                    <a:pt x="149860" y="0"/>
                  </a:moveTo>
                  <a:lnTo>
                    <a:pt x="146050" y="0"/>
                  </a:lnTo>
                  <a:lnTo>
                    <a:pt x="146050" y="33020"/>
                  </a:lnTo>
                  <a:lnTo>
                    <a:pt x="149860" y="33020"/>
                  </a:lnTo>
                  <a:lnTo>
                    <a:pt x="149860" y="0"/>
                  </a:lnTo>
                  <a:close/>
                </a:path>
                <a:path w="466089" h="33019">
                  <a:moveTo>
                    <a:pt x="157480" y="0"/>
                  </a:moveTo>
                  <a:lnTo>
                    <a:pt x="153670" y="0"/>
                  </a:lnTo>
                  <a:lnTo>
                    <a:pt x="153670" y="33020"/>
                  </a:lnTo>
                  <a:lnTo>
                    <a:pt x="157480" y="33020"/>
                  </a:lnTo>
                  <a:lnTo>
                    <a:pt x="157480" y="0"/>
                  </a:lnTo>
                  <a:close/>
                </a:path>
                <a:path w="466089" h="33019">
                  <a:moveTo>
                    <a:pt x="165100" y="0"/>
                  </a:moveTo>
                  <a:lnTo>
                    <a:pt x="161290" y="0"/>
                  </a:lnTo>
                  <a:lnTo>
                    <a:pt x="161290" y="33020"/>
                  </a:lnTo>
                  <a:lnTo>
                    <a:pt x="165100" y="33020"/>
                  </a:lnTo>
                  <a:lnTo>
                    <a:pt x="165100" y="0"/>
                  </a:lnTo>
                  <a:close/>
                </a:path>
                <a:path w="466089" h="33019">
                  <a:moveTo>
                    <a:pt x="172720" y="0"/>
                  </a:moveTo>
                  <a:lnTo>
                    <a:pt x="168910" y="0"/>
                  </a:lnTo>
                  <a:lnTo>
                    <a:pt x="168910" y="33020"/>
                  </a:lnTo>
                  <a:lnTo>
                    <a:pt x="172720" y="33020"/>
                  </a:lnTo>
                  <a:lnTo>
                    <a:pt x="172720" y="0"/>
                  </a:lnTo>
                  <a:close/>
                </a:path>
                <a:path w="466089" h="33019">
                  <a:moveTo>
                    <a:pt x="180340" y="0"/>
                  </a:moveTo>
                  <a:lnTo>
                    <a:pt x="176530" y="0"/>
                  </a:lnTo>
                  <a:lnTo>
                    <a:pt x="176530" y="33020"/>
                  </a:lnTo>
                  <a:lnTo>
                    <a:pt x="180340" y="33020"/>
                  </a:lnTo>
                  <a:lnTo>
                    <a:pt x="180340" y="0"/>
                  </a:lnTo>
                  <a:close/>
                </a:path>
                <a:path w="466089" h="33019">
                  <a:moveTo>
                    <a:pt x="186690" y="0"/>
                  </a:moveTo>
                  <a:lnTo>
                    <a:pt x="182880" y="0"/>
                  </a:lnTo>
                  <a:lnTo>
                    <a:pt x="182880" y="33020"/>
                  </a:lnTo>
                  <a:lnTo>
                    <a:pt x="186690" y="33020"/>
                  </a:lnTo>
                  <a:lnTo>
                    <a:pt x="186690" y="0"/>
                  </a:lnTo>
                  <a:close/>
                </a:path>
                <a:path w="466089" h="33019">
                  <a:moveTo>
                    <a:pt x="194310" y="0"/>
                  </a:moveTo>
                  <a:lnTo>
                    <a:pt x="190500" y="0"/>
                  </a:lnTo>
                  <a:lnTo>
                    <a:pt x="190500" y="33020"/>
                  </a:lnTo>
                  <a:lnTo>
                    <a:pt x="194310" y="33020"/>
                  </a:lnTo>
                  <a:lnTo>
                    <a:pt x="194310" y="0"/>
                  </a:lnTo>
                  <a:close/>
                </a:path>
                <a:path w="466089" h="33019">
                  <a:moveTo>
                    <a:pt x="201930" y="0"/>
                  </a:moveTo>
                  <a:lnTo>
                    <a:pt x="198120" y="0"/>
                  </a:lnTo>
                  <a:lnTo>
                    <a:pt x="198120" y="33020"/>
                  </a:lnTo>
                  <a:lnTo>
                    <a:pt x="201930" y="33020"/>
                  </a:lnTo>
                  <a:lnTo>
                    <a:pt x="201930" y="0"/>
                  </a:lnTo>
                  <a:close/>
                </a:path>
                <a:path w="466089" h="33019">
                  <a:moveTo>
                    <a:pt x="209550" y="0"/>
                  </a:moveTo>
                  <a:lnTo>
                    <a:pt x="205740" y="0"/>
                  </a:lnTo>
                  <a:lnTo>
                    <a:pt x="205740" y="33020"/>
                  </a:lnTo>
                  <a:lnTo>
                    <a:pt x="209550" y="33020"/>
                  </a:lnTo>
                  <a:lnTo>
                    <a:pt x="209550" y="0"/>
                  </a:lnTo>
                  <a:close/>
                </a:path>
                <a:path w="466089" h="33019">
                  <a:moveTo>
                    <a:pt x="215900" y="0"/>
                  </a:moveTo>
                  <a:lnTo>
                    <a:pt x="213360" y="0"/>
                  </a:lnTo>
                  <a:lnTo>
                    <a:pt x="213360" y="33020"/>
                  </a:lnTo>
                  <a:lnTo>
                    <a:pt x="215900" y="33020"/>
                  </a:lnTo>
                  <a:lnTo>
                    <a:pt x="215900" y="0"/>
                  </a:lnTo>
                  <a:close/>
                </a:path>
                <a:path w="466089" h="33019">
                  <a:moveTo>
                    <a:pt x="223520" y="0"/>
                  </a:moveTo>
                  <a:lnTo>
                    <a:pt x="219710" y="0"/>
                  </a:lnTo>
                  <a:lnTo>
                    <a:pt x="219710" y="33020"/>
                  </a:lnTo>
                  <a:lnTo>
                    <a:pt x="223520" y="33020"/>
                  </a:lnTo>
                  <a:lnTo>
                    <a:pt x="223520" y="0"/>
                  </a:lnTo>
                  <a:close/>
                </a:path>
                <a:path w="466089" h="33019">
                  <a:moveTo>
                    <a:pt x="231140" y="0"/>
                  </a:moveTo>
                  <a:lnTo>
                    <a:pt x="227330" y="0"/>
                  </a:lnTo>
                  <a:lnTo>
                    <a:pt x="227330" y="33020"/>
                  </a:lnTo>
                  <a:lnTo>
                    <a:pt x="231140" y="33020"/>
                  </a:lnTo>
                  <a:lnTo>
                    <a:pt x="231140" y="0"/>
                  </a:lnTo>
                  <a:close/>
                </a:path>
                <a:path w="466089" h="33019">
                  <a:moveTo>
                    <a:pt x="238760" y="0"/>
                  </a:moveTo>
                  <a:lnTo>
                    <a:pt x="234950" y="0"/>
                  </a:lnTo>
                  <a:lnTo>
                    <a:pt x="234950" y="33020"/>
                  </a:lnTo>
                  <a:lnTo>
                    <a:pt x="238760" y="33020"/>
                  </a:lnTo>
                  <a:lnTo>
                    <a:pt x="238760" y="0"/>
                  </a:lnTo>
                  <a:close/>
                </a:path>
                <a:path w="466089" h="33019">
                  <a:moveTo>
                    <a:pt x="245110" y="0"/>
                  </a:moveTo>
                  <a:lnTo>
                    <a:pt x="241300" y="0"/>
                  </a:lnTo>
                  <a:lnTo>
                    <a:pt x="241300" y="33020"/>
                  </a:lnTo>
                  <a:lnTo>
                    <a:pt x="245110" y="33020"/>
                  </a:lnTo>
                  <a:lnTo>
                    <a:pt x="245110" y="0"/>
                  </a:lnTo>
                  <a:close/>
                </a:path>
                <a:path w="466089" h="33019">
                  <a:moveTo>
                    <a:pt x="252730" y="0"/>
                  </a:moveTo>
                  <a:lnTo>
                    <a:pt x="248920" y="0"/>
                  </a:lnTo>
                  <a:lnTo>
                    <a:pt x="248920" y="33020"/>
                  </a:lnTo>
                  <a:lnTo>
                    <a:pt x="252730" y="33020"/>
                  </a:lnTo>
                  <a:lnTo>
                    <a:pt x="252730" y="0"/>
                  </a:lnTo>
                  <a:close/>
                </a:path>
                <a:path w="466089" h="33019">
                  <a:moveTo>
                    <a:pt x="260350" y="0"/>
                  </a:moveTo>
                  <a:lnTo>
                    <a:pt x="256540" y="0"/>
                  </a:lnTo>
                  <a:lnTo>
                    <a:pt x="256540" y="33020"/>
                  </a:lnTo>
                  <a:lnTo>
                    <a:pt x="260350" y="33020"/>
                  </a:lnTo>
                  <a:lnTo>
                    <a:pt x="260350" y="0"/>
                  </a:lnTo>
                  <a:close/>
                </a:path>
                <a:path w="466089" h="33019">
                  <a:moveTo>
                    <a:pt x="267970" y="0"/>
                  </a:moveTo>
                  <a:lnTo>
                    <a:pt x="264160" y="0"/>
                  </a:lnTo>
                  <a:lnTo>
                    <a:pt x="264160" y="33020"/>
                  </a:lnTo>
                  <a:lnTo>
                    <a:pt x="267970" y="33020"/>
                  </a:lnTo>
                  <a:lnTo>
                    <a:pt x="267970" y="0"/>
                  </a:lnTo>
                  <a:close/>
                </a:path>
                <a:path w="466089" h="33019">
                  <a:moveTo>
                    <a:pt x="275590" y="0"/>
                  </a:moveTo>
                  <a:lnTo>
                    <a:pt x="271780" y="0"/>
                  </a:lnTo>
                  <a:lnTo>
                    <a:pt x="271780" y="33020"/>
                  </a:lnTo>
                  <a:lnTo>
                    <a:pt x="275590" y="33020"/>
                  </a:lnTo>
                  <a:lnTo>
                    <a:pt x="275590" y="0"/>
                  </a:lnTo>
                  <a:close/>
                </a:path>
                <a:path w="466089" h="33019">
                  <a:moveTo>
                    <a:pt x="281940" y="0"/>
                  </a:moveTo>
                  <a:lnTo>
                    <a:pt x="278130" y="0"/>
                  </a:lnTo>
                  <a:lnTo>
                    <a:pt x="278130" y="33020"/>
                  </a:lnTo>
                  <a:lnTo>
                    <a:pt x="281940" y="33020"/>
                  </a:lnTo>
                  <a:lnTo>
                    <a:pt x="281940" y="0"/>
                  </a:lnTo>
                  <a:close/>
                </a:path>
                <a:path w="466089" h="33019">
                  <a:moveTo>
                    <a:pt x="289560" y="0"/>
                  </a:moveTo>
                  <a:lnTo>
                    <a:pt x="285750" y="0"/>
                  </a:lnTo>
                  <a:lnTo>
                    <a:pt x="285750" y="33020"/>
                  </a:lnTo>
                  <a:lnTo>
                    <a:pt x="289560" y="33020"/>
                  </a:lnTo>
                  <a:lnTo>
                    <a:pt x="289560" y="0"/>
                  </a:lnTo>
                  <a:close/>
                </a:path>
                <a:path w="466089" h="33019">
                  <a:moveTo>
                    <a:pt x="297180" y="0"/>
                  </a:moveTo>
                  <a:lnTo>
                    <a:pt x="293370" y="0"/>
                  </a:lnTo>
                  <a:lnTo>
                    <a:pt x="293370" y="33020"/>
                  </a:lnTo>
                  <a:lnTo>
                    <a:pt x="297180" y="33020"/>
                  </a:lnTo>
                  <a:lnTo>
                    <a:pt x="297180" y="0"/>
                  </a:lnTo>
                  <a:close/>
                </a:path>
                <a:path w="466089" h="33019">
                  <a:moveTo>
                    <a:pt x="304800" y="0"/>
                  </a:moveTo>
                  <a:lnTo>
                    <a:pt x="300990" y="0"/>
                  </a:lnTo>
                  <a:lnTo>
                    <a:pt x="300990" y="33020"/>
                  </a:lnTo>
                  <a:lnTo>
                    <a:pt x="304800" y="33020"/>
                  </a:lnTo>
                  <a:lnTo>
                    <a:pt x="304800" y="0"/>
                  </a:lnTo>
                  <a:close/>
                </a:path>
                <a:path w="466089" h="33019">
                  <a:moveTo>
                    <a:pt x="312420" y="0"/>
                  </a:moveTo>
                  <a:lnTo>
                    <a:pt x="308610" y="0"/>
                  </a:lnTo>
                  <a:lnTo>
                    <a:pt x="308610" y="33020"/>
                  </a:lnTo>
                  <a:lnTo>
                    <a:pt x="312420" y="33020"/>
                  </a:lnTo>
                  <a:lnTo>
                    <a:pt x="312420" y="0"/>
                  </a:lnTo>
                  <a:close/>
                </a:path>
                <a:path w="466089" h="33019">
                  <a:moveTo>
                    <a:pt x="318770" y="0"/>
                  </a:moveTo>
                  <a:lnTo>
                    <a:pt x="316230" y="0"/>
                  </a:lnTo>
                  <a:lnTo>
                    <a:pt x="316230" y="33020"/>
                  </a:lnTo>
                  <a:lnTo>
                    <a:pt x="318770" y="33020"/>
                  </a:lnTo>
                  <a:lnTo>
                    <a:pt x="318770" y="0"/>
                  </a:lnTo>
                  <a:close/>
                </a:path>
                <a:path w="466089" h="33019">
                  <a:moveTo>
                    <a:pt x="326390" y="0"/>
                  </a:moveTo>
                  <a:lnTo>
                    <a:pt x="322580" y="0"/>
                  </a:lnTo>
                  <a:lnTo>
                    <a:pt x="322580" y="33020"/>
                  </a:lnTo>
                  <a:lnTo>
                    <a:pt x="326390" y="33020"/>
                  </a:lnTo>
                  <a:lnTo>
                    <a:pt x="326390" y="0"/>
                  </a:lnTo>
                  <a:close/>
                </a:path>
                <a:path w="466089" h="33019">
                  <a:moveTo>
                    <a:pt x="334010" y="0"/>
                  </a:moveTo>
                  <a:lnTo>
                    <a:pt x="330200" y="0"/>
                  </a:lnTo>
                  <a:lnTo>
                    <a:pt x="330200" y="33020"/>
                  </a:lnTo>
                  <a:lnTo>
                    <a:pt x="334010" y="33020"/>
                  </a:lnTo>
                  <a:lnTo>
                    <a:pt x="334010" y="0"/>
                  </a:lnTo>
                  <a:close/>
                </a:path>
                <a:path w="466089" h="33019">
                  <a:moveTo>
                    <a:pt x="341630" y="0"/>
                  </a:moveTo>
                  <a:lnTo>
                    <a:pt x="337820" y="0"/>
                  </a:lnTo>
                  <a:lnTo>
                    <a:pt x="337820" y="33020"/>
                  </a:lnTo>
                  <a:lnTo>
                    <a:pt x="341630" y="33020"/>
                  </a:lnTo>
                  <a:lnTo>
                    <a:pt x="341630" y="0"/>
                  </a:lnTo>
                  <a:close/>
                </a:path>
                <a:path w="466089" h="33019">
                  <a:moveTo>
                    <a:pt x="347980" y="0"/>
                  </a:moveTo>
                  <a:lnTo>
                    <a:pt x="345440" y="0"/>
                  </a:lnTo>
                  <a:lnTo>
                    <a:pt x="345440" y="33020"/>
                  </a:lnTo>
                  <a:lnTo>
                    <a:pt x="347980" y="33020"/>
                  </a:lnTo>
                  <a:lnTo>
                    <a:pt x="347980" y="0"/>
                  </a:lnTo>
                  <a:close/>
                </a:path>
                <a:path w="466089" h="33019">
                  <a:moveTo>
                    <a:pt x="356870" y="0"/>
                  </a:moveTo>
                  <a:lnTo>
                    <a:pt x="351790" y="0"/>
                  </a:lnTo>
                  <a:lnTo>
                    <a:pt x="351790" y="33020"/>
                  </a:lnTo>
                  <a:lnTo>
                    <a:pt x="356870" y="33020"/>
                  </a:lnTo>
                  <a:lnTo>
                    <a:pt x="356870" y="0"/>
                  </a:lnTo>
                  <a:close/>
                </a:path>
                <a:path w="466089" h="33019">
                  <a:moveTo>
                    <a:pt x="363220" y="0"/>
                  </a:moveTo>
                  <a:lnTo>
                    <a:pt x="359410" y="0"/>
                  </a:lnTo>
                  <a:lnTo>
                    <a:pt x="359410" y="33020"/>
                  </a:lnTo>
                  <a:lnTo>
                    <a:pt x="363220" y="33020"/>
                  </a:lnTo>
                  <a:lnTo>
                    <a:pt x="363220" y="0"/>
                  </a:lnTo>
                  <a:close/>
                </a:path>
                <a:path w="466089" h="33019">
                  <a:moveTo>
                    <a:pt x="370840" y="0"/>
                  </a:moveTo>
                  <a:lnTo>
                    <a:pt x="367030" y="0"/>
                  </a:lnTo>
                  <a:lnTo>
                    <a:pt x="367030" y="33020"/>
                  </a:lnTo>
                  <a:lnTo>
                    <a:pt x="370840" y="33020"/>
                  </a:lnTo>
                  <a:lnTo>
                    <a:pt x="370840" y="0"/>
                  </a:lnTo>
                  <a:close/>
                </a:path>
                <a:path w="466089" h="33019">
                  <a:moveTo>
                    <a:pt x="378460" y="0"/>
                  </a:moveTo>
                  <a:lnTo>
                    <a:pt x="374650" y="0"/>
                  </a:lnTo>
                  <a:lnTo>
                    <a:pt x="374650" y="33020"/>
                  </a:lnTo>
                  <a:lnTo>
                    <a:pt x="378460" y="33020"/>
                  </a:lnTo>
                  <a:lnTo>
                    <a:pt x="378460" y="0"/>
                  </a:lnTo>
                  <a:close/>
                </a:path>
                <a:path w="466089" h="33019">
                  <a:moveTo>
                    <a:pt x="384810" y="0"/>
                  </a:moveTo>
                  <a:lnTo>
                    <a:pt x="382270" y="0"/>
                  </a:lnTo>
                  <a:lnTo>
                    <a:pt x="382270" y="33020"/>
                  </a:lnTo>
                  <a:lnTo>
                    <a:pt x="384810" y="33020"/>
                  </a:lnTo>
                  <a:lnTo>
                    <a:pt x="384810" y="0"/>
                  </a:lnTo>
                  <a:close/>
                </a:path>
                <a:path w="466089" h="33019">
                  <a:moveTo>
                    <a:pt x="392430" y="0"/>
                  </a:moveTo>
                  <a:lnTo>
                    <a:pt x="388620" y="0"/>
                  </a:lnTo>
                  <a:lnTo>
                    <a:pt x="388620" y="33020"/>
                  </a:lnTo>
                  <a:lnTo>
                    <a:pt x="392430" y="33020"/>
                  </a:lnTo>
                  <a:lnTo>
                    <a:pt x="392430" y="0"/>
                  </a:lnTo>
                  <a:close/>
                </a:path>
                <a:path w="466089" h="33019">
                  <a:moveTo>
                    <a:pt x="400050" y="0"/>
                  </a:moveTo>
                  <a:lnTo>
                    <a:pt x="396240" y="0"/>
                  </a:lnTo>
                  <a:lnTo>
                    <a:pt x="396240" y="33020"/>
                  </a:lnTo>
                  <a:lnTo>
                    <a:pt x="400050" y="33020"/>
                  </a:lnTo>
                  <a:lnTo>
                    <a:pt x="400050" y="0"/>
                  </a:lnTo>
                  <a:close/>
                </a:path>
                <a:path w="466089" h="33019">
                  <a:moveTo>
                    <a:pt x="407670" y="0"/>
                  </a:moveTo>
                  <a:lnTo>
                    <a:pt x="403860" y="0"/>
                  </a:lnTo>
                  <a:lnTo>
                    <a:pt x="403860" y="33020"/>
                  </a:lnTo>
                  <a:lnTo>
                    <a:pt x="407670" y="33020"/>
                  </a:lnTo>
                  <a:lnTo>
                    <a:pt x="407670" y="0"/>
                  </a:lnTo>
                  <a:close/>
                </a:path>
                <a:path w="466089" h="33019">
                  <a:moveTo>
                    <a:pt x="415290" y="0"/>
                  </a:moveTo>
                  <a:lnTo>
                    <a:pt x="411480" y="0"/>
                  </a:lnTo>
                  <a:lnTo>
                    <a:pt x="411480" y="33020"/>
                  </a:lnTo>
                  <a:lnTo>
                    <a:pt x="415290" y="33020"/>
                  </a:lnTo>
                  <a:lnTo>
                    <a:pt x="415290" y="0"/>
                  </a:lnTo>
                  <a:close/>
                </a:path>
                <a:path w="466089" h="33019">
                  <a:moveTo>
                    <a:pt x="421640" y="0"/>
                  </a:moveTo>
                  <a:lnTo>
                    <a:pt x="417830" y="0"/>
                  </a:lnTo>
                  <a:lnTo>
                    <a:pt x="417830" y="33020"/>
                  </a:lnTo>
                  <a:lnTo>
                    <a:pt x="421640" y="33020"/>
                  </a:lnTo>
                  <a:lnTo>
                    <a:pt x="421640" y="0"/>
                  </a:lnTo>
                  <a:close/>
                </a:path>
                <a:path w="466089" h="33019">
                  <a:moveTo>
                    <a:pt x="429260" y="0"/>
                  </a:moveTo>
                  <a:lnTo>
                    <a:pt x="425450" y="0"/>
                  </a:lnTo>
                  <a:lnTo>
                    <a:pt x="425450" y="33020"/>
                  </a:lnTo>
                  <a:lnTo>
                    <a:pt x="429260" y="33020"/>
                  </a:lnTo>
                  <a:lnTo>
                    <a:pt x="429260" y="0"/>
                  </a:lnTo>
                  <a:close/>
                </a:path>
                <a:path w="466089" h="33019">
                  <a:moveTo>
                    <a:pt x="436880" y="0"/>
                  </a:moveTo>
                  <a:lnTo>
                    <a:pt x="433070" y="0"/>
                  </a:lnTo>
                  <a:lnTo>
                    <a:pt x="433070" y="33020"/>
                  </a:lnTo>
                  <a:lnTo>
                    <a:pt x="436880" y="33020"/>
                  </a:lnTo>
                  <a:lnTo>
                    <a:pt x="436880" y="0"/>
                  </a:lnTo>
                  <a:close/>
                </a:path>
                <a:path w="466089" h="33019">
                  <a:moveTo>
                    <a:pt x="444500" y="0"/>
                  </a:moveTo>
                  <a:lnTo>
                    <a:pt x="440690" y="0"/>
                  </a:lnTo>
                  <a:lnTo>
                    <a:pt x="440690" y="33020"/>
                  </a:lnTo>
                  <a:lnTo>
                    <a:pt x="444500" y="33020"/>
                  </a:lnTo>
                  <a:lnTo>
                    <a:pt x="444500" y="0"/>
                  </a:lnTo>
                  <a:close/>
                </a:path>
                <a:path w="466089" h="33019">
                  <a:moveTo>
                    <a:pt x="452120" y="0"/>
                  </a:moveTo>
                  <a:lnTo>
                    <a:pt x="448310" y="0"/>
                  </a:lnTo>
                  <a:lnTo>
                    <a:pt x="448310" y="33020"/>
                  </a:lnTo>
                  <a:lnTo>
                    <a:pt x="452120" y="33020"/>
                  </a:lnTo>
                  <a:lnTo>
                    <a:pt x="452120" y="0"/>
                  </a:lnTo>
                  <a:close/>
                </a:path>
                <a:path w="466089" h="33019">
                  <a:moveTo>
                    <a:pt x="458470" y="0"/>
                  </a:moveTo>
                  <a:lnTo>
                    <a:pt x="454660" y="0"/>
                  </a:lnTo>
                  <a:lnTo>
                    <a:pt x="454660" y="33020"/>
                  </a:lnTo>
                  <a:lnTo>
                    <a:pt x="458470" y="33020"/>
                  </a:lnTo>
                  <a:lnTo>
                    <a:pt x="458470" y="0"/>
                  </a:lnTo>
                  <a:close/>
                </a:path>
                <a:path w="466089" h="33019">
                  <a:moveTo>
                    <a:pt x="466090" y="0"/>
                  </a:moveTo>
                  <a:lnTo>
                    <a:pt x="462280" y="0"/>
                  </a:lnTo>
                  <a:lnTo>
                    <a:pt x="462280" y="33020"/>
                  </a:lnTo>
                  <a:lnTo>
                    <a:pt x="466090" y="33020"/>
                  </a:lnTo>
                  <a:lnTo>
                    <a:pt x="466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1900" y="2132329"/>
              <a:ext cx="473709" cy="78740"/>
            </a:xfrm>
            <a:custGeom>
              <a:avLst/>
              <a:gdLst/>
              <a:ahLst/>
              <a:cxnLst/>
              <a:rect l="l" t="t" r="r" b="b"/>
              <a:pathLst>
                <a:path w="473710" h="78739">
                  <a:moveTo>
                    <a:pt x="0" y="0"/>
                  </a:moveTo>
                  <a:lnTo>
                    <a:pt x="105410" y="0"/>
                  </a:lnTo>
                  <a:lnTo>
                    <a:pt x="105410" y="78740"/>
                  </a:lnTo>
                  <a:lnTo>
                    <a:pt x="0" y="78740"/>
                  </a:lnTo>
                  <a:lnTo>
                    <a:pt x="0" y="0"/>
                  </a:lnTo>
                  <a:close/>
                </a:path>
                <a:path w="473710" h="78739">
                  <a:moveTo>
                    <a:pt x="102869" y="0"/>
                  </a:moveTo>
                  <a:lnTo>
                    <a:pt x="250189" y="0"/>
                  </a:lnTo>
                  <a:lnTo>
                    <a:pt x="250189" y="78740"/>
                  </a:lnTo>
                  <a:lnTo>
                    <a:pt x="102869" y="78740"/>
                  </a:lnTo>
                  <a:lnTo>
                    <a:pt x="102869" y="0"/>
                  </a:lnTo>
                  <a:close/>
                </a:path>
                <a:path w="473710" h="78739">
                  <a:moveTo>
                    <a:pt x="247650" y="0"/>
                  </a:moveTo>
                  <a:lnTo>
                    <a:pt x="406400" y="0"/>
                  </a:lnTo>
                  <a:lnTo>
                    <a:pt x="406400" y="78740"/>
                  </a:lnTo>
                  <a:lnTo>
                    <a:pt x="247650" y="78740"/>
                  </a:lnTo>
                  <a:lnTo>
                    <a:pt x="247650" y="0"/>
                  </a:lnTo>
                  <a:close/>
                </a:path>
                <a:path w="473710" h="78739">
                  <a:moveTo>
                    <a:pt x="403860" y="0"/>
                  </a:moveTo>
                  <a:lnTo>
                    <a:pt x="473710" y="0"/>
                  </a:lnTo>
                  <a:lnTo>
                    <a:pt x="473710" y="78740"/>
                  </a:lnTo>
                  <a:lnTo>
                    <a:pt x="403860" y="78740"/>
                  </a:lnTo>
                  <a:lnTo>
                    <a:pt x="4038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33700" y="2141219"/>
              <a:ext cx="27940" cy="39370"/>
            </a:xfrm>
            <a:custGeom>
              <a:avLst/>
              <a:gdLst/>
              <a:ahLst/>
              <a:cxnLst/>
              <a:rect l="l" t="t" r="r" b="b"/>
              <a:pathLst>
                <a:path w="27939" h="39369">
                  <a:moveTo>
                    <a:pt x="27939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27939" y="39370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3700" y="2141219"/>
              <a:ext cx="27940" cy="39370"/>
            </a:xfrm>
            <a:custGeom>
              <a:avLst/>
              <a:gdLst/>
              <a:ahLst/>
              <a:cxnLst/>
              <a:rect l="l" t="t" r="r" b="b"/>
              <a:pathLst>
                <a:path w="27939" h="39369">
                  <a:moveTo>
                    <a:pt x="0" y="0"/>
                  </a:moveTo>
                  <a:lnTo>
                    <a:pt x="27939" y="0"/>
                  </a:lnTo>
                  <a:lnTo>
                    <a:pt x="27939" y="39369"/>
                  </a:lnTo>
                  <a:lnTo>
                    <a:pt x="0" y="3936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36240" y="2151379"/>
              <a:ext cx="21590" cy="8890"/>
            </a:xfrm>
            <a:custGeom>
              <a:avLst/>
              <a:gdLst/>
              <a:ahLst/>
              <a:cxnLst/>
              <a:rect l="l" t="t" r="r" b="b"/>
              <a:pathLst>
                <a:path w="21589" h="8889">
                  <a:moveTo>
                    <a:pt x="2158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1589" y="888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36240" y="2152649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19">
                  <a:moveTo>
                    <a:pt x="0" y="0"/>
                  </a:moveTo>
                  <a:lnTo>
                    <a:pt x="22860" y="0"/>
                  </a:lnTo>
                  <a:lnTo>
                    <a:pt x="22860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13380" y="2145029"/>
              <a:ext cx="12700" cy="5080"/>
            </a:xfrm>
            <a:custGeom>
              <a:avLst/>
              <a:gdLst/>
              <a:ahLst/>
              <a:cxnLst/>
              <a:rect l="l" t="t" r="r" b="b"/>
              <a:pathLst>
                <a:path w="12700" h="5080">
                  <a:moveTo>
                    <a:pt x="1270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12700" y="507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13380" y="2145029"/>
              <a:ext cx="12700" cy="5080"/>
            </a:xfrm>
            <a:custGeom>
              <a:avLst/>
              <a:gdLst/>
              <a:ahLst/>
              <a:cxnLst/>
              <a:rect l="l" t="t" r="r" b="b"/>
              <a:pathLst>
                <a:path w="12700" h="5080">
                  <a:moveTo>
                    <a:pt x="0" y="0"/>
                  </a:moveTo>
                  <a:lnTo>
                    <a:pt x="12700" y="0"/>
                  </a:lnTo>
                  <a:lnTo>
                    <a:pt x="12700" y="5080"/>
                  </a:lnTo>
                  <a:lnTo>
                    <a:pt x="0" y="50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13380" y="2165349"/>
              <a:ext cx="12700" cy="5080"/>
            </a:xfrm>
            <a:custGeom>
              <a:avLst/>
              <a:gdLst/>
              <a:ahLst/>
              <a:cxnLst/>
              <a:rect l="l" t="t" r="r" b="b"/>
              <a:pathLst>
                <a:path w="12700" h="5080">
                  <a:moveTo>
                    <a:pt x="1270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12700" y="507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13380" y="2165349"/>
              <a:ext cx="12700" cy="5080"/>
            </a:xfrm>
            <a:custGeom>
              <a:avLst/>
              <a:gdLst/>
              <a:ahLst/>
              <a:cxnLst/>
              <a:rect l="l" t="t" r="r" b="b"/>
              <a:pathLst>
                <a:path w="12700" h="5080">
                  <a:moveTo>
                    <a:pt x="0" y="0"/>
                  </a:moveTo>
                  <a:lnTo>
                    <a:pt x="12700" y="0"/>
                  </a:lnTo>
                  <a:lnTo>
                    <a:pt x="12700" y="5079"/>
                  </a:lnTo>
                  <a:lnTo>
                    <a:pt x="0" y="507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51760" y="2142489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80">
                  <a:moveTo>
                    <a:pt x="53339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53339" y="3047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51760" y="2142489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80">
                  <a:moveTo>
                    <a:pt x="0" y="0"/>
                  </a:moveTo>
                  <a:lnTo>
                    <a:pt x="53339" y="0"/>
                  </a:lnTo>
                  <a:lnTo>
                    <a:pt x="53339" y="30480"/>
                  </a:lnTo>
                  <a:lnTo>
                    <a:pt x="0" y="304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51760" y="2155189"/>
              <a:ext cx="53340" cy="17780"/>
            </a:xfrm>
            <a:custGeom>
              <a:avLst/>
              <a:gdLst/>
              <a:ahLst/>
              <a:cxnLst/>
              <a:rect l="l" t="t" r="r" b="b"/>
              <a:pathLst>
                <a:path w="53339" h="17780">
                  <a:moveTo>
                    <a:pt x="53339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53339" y="1777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51760" y="2155189"/>
              <a:ext cx="53340" cy="17780"/>
            </a:xfrm>
            <a:custGeom>
              <a:avLst/>
              <a:gdLst/>
              <a:ahLst/>
              <a:cxnLst/>
              <a:rect l="l" t="t" r="r" b="b"/>
              <a:pathLst>
                <a:path w="53339" h="17780">
                  <a:moveTo>
                    <a:pt x="0" y="0"/>
                  </a:moveTo>
                  <a:lnTo>
                    <a:pt x="53339" y="0"/>
                  </a:lnTo>
                  <a:lnTo>
                    <a:pt x="53339" y="17780"/>
                  </a:lnTo>
                  <a:lnTo>
                    <a:pt x="0" y="177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14930" y="2156459"/>
              <a:ext cx="128270" cy="8890"/>
            </a:xfrm>
            <a:custGeom>
              <a:avLst/>
              <a:gdLst/>
              <a:ahLst/>
              <a:cxnLst/>
              <a:rect l="l" t="t" r="r" b="b"/>
              <a:pathLst>
                <a:path w="128269" h="8889">
                  <a:moveTo>
                    <a:pt x="1282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8269" y="8889"/>
                  </a:lnTo>
                  <a:lnTo>
                    <a:pt x="128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09850" y="214375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69" h="5080">
                  <a:moveTo>
                    <a:pt x="13969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13969" y="5079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09850" y="214375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69" h="5080">
                  <a:moveTo>
                    <a:pt x="0" y="0"/>
                  </a:moveTo>
                  <a:lnTo>
                    <a:pt x="13969" y="0"/>
                  </a:lnTo>
                  <a:lnTo>
                    <a:pt x="13969" y="5079"/>
                  </a:lnTo>
                  <a:lnTo>
                    <a:pt x="0" y="507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16530" y="2180589"/>
              <a:ext cx="19050" cy="15240"/>
            </a:xfrm>
            <a:custGeom>
              <a:avLst/>
              <a:gdLst/>
              <a:ahLst/>
              <a:cxnLst/>
              <a:rect l="l" t="t" r="r" b="b"/>
              <a:pathLst>
                <a:path w="19050" h="15239">
                  <a:moveTo>
                    <a:pt x="1905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050" y="15239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16530" y="2179319"/>
              <a:ext cx="19050" cy="16510"/>
            </a:xfrm>
            <a:custGeom>
              <a:avLst/>
              <a:gdLst/>
              <a:ahLst/>
              <a:cxnLst/>
              <a:rect l="l" t="t" r="r" b="b"/>
              <a:pathLst>
                <a:path w="19050" h="16510">
                  <a:moveTo>
                    <a:pt x="0" y="0"/>
                  </a:moveTo>
                  <a:lnTo>
                    <a:pt x="19050" y="0"/>
                  </a:lnTo>
                  <a:lnTo>
                    <a:pt x="19050" y="16509"/>
                  </a:lnTo>
                  <a:lnTo>
                    <a:pt x="0" y="165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12060" y="2188209"/>
              <a:ext cx="85090" cy="17780"/>
            </a:xfrm>
            <a:custGeom>
              <a:avLst/>
              <a:gdLst/>
              <a:ahLst/>
              <a:cxnLst/>
              <a:rect l="l" t="t" r="r" b="b"/>
              <a:pathLst>
                <a:path w="85089" h="17780">
                  <a:moveTo>
                    <a:pt x="25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540" y="17780"/>
                  </a:lnTo>
                  <a:lnTo>
                    <a:pt x="2540" y="0"/>
                  </a:lnTo>
                  <a:close/>
                </a:path>
                <a:path w="85089" h="17780">
                  <a:moveTo>
                    <a:pt x="7620" y="0"/>
                  </a:moveTo>
                  <a:lnTo>
                    <a:pt x="5080" y="0"/>
                  </a:lnTo>
                  <a:lnTo>
                    <a:pt x="5080" y="17780"/>
                  </a:lnTo>
                  <a:lnTo>
                    <a:pt x="7620" y="17780"/>
                  </a:lnTo>
                  <a:lnTo>
                    <a:pt x="7620" y="0"/>
                  </a:lnTo>
                  <a:close/>
                </a:path>
                <a:path w="85089" h="17780">
                  <a:moveTo>
                    <a:pt x="13970" y="0"/>
                  </a:moveTo>
                  <a:lnTo>
                    <a:pt x="11430" y="0"/>
                  </a:lnTo>
                  <a:lnTo>
                    <a:pt x="11430" y="17780"/>
                  </a:lnTo>
                  <a:lnTo>
                    <a:pt x="13970" y="17780"/>
                  </a:lnTo>
                  <a:lnTo>
                    <a:pt x="13970" y="0"/>
                  </a:lnTo>
                  <a:close/>
                </a:path>
                <a:path w="85089" h="17780">
                  <a:moveTo>
                    <a:pt x="19050" y="0"/>
                  </a:moveTo>
                  <a:lnTo>
                    <a:pt x="16510" y="0"/>
                  </a:lnTo>
                  <a:lnTo>
                    <a:pt x="16510" y="17780"/>
                  </a:lnTo>
                  <a:lnTo>
                    <a:pt x="19050" y="17780"/>
                  </a:lnTo>
                  <a:lnTo>
                    <a:pt x="19050" y="0"/>
                  </a:lnTo>
                  <a:close/>
                </a:path>
                <a:path w="85089" h="17780">
                  <a:moveTo>
                    <a:pt x="24130" y="0"/>
                  </a:moveTo>
                  <a:lnTo>
                    <a:pt x="21590" y="0"/>
                  </a:lnTo>
                  <a:lnTo>
                    <a:pt x="21590" y="17780"/>
                  </a:lnTo>
                  <a:lnTo>
                    <a:pt x="24130" y="17780"/>
                  </a:lnTo>
                  <a:lnTo>
                    <a:pt x="24130" y="0"/>
                  </a:lnTo>
                  <a:close/>
                </a:path>
                <a:path w="85089" h="17780">
                  <a:moveTo>
                    <a:pt x="30480" y="0"/>
                  </a:moveTo>
                  <a:lnTo>
                    <a:pt x="27940" y="0"/>
                  </a:lnTo>
                  <a:lnTo>
                    <a:pt x="27940" y="17780"/>
                  </a:lnTo>
                  <a:lnTo>
                    <a:pt x="30480" y="17780"/>
                  </a:lnTo>
                  <a:lnTo>
                    <a:pt x="30480" y="0"/>
                  </a:lnTo>
                  <a:close/>
                </a:path>
                <a:path w="85089" h="17780">
                  <a:moveTo>
                    <a:pt x="35560" y="0"/>
                  </a:moveTo>
                  <a:lnTo>
                    <a:pt x="33020" y="0"/>
                  </a:lnTo>
                  <a:lnTo>
                    <a:pt x="33020" y="17780"/>
                  </a:lnTo>
                  <a:lnTo>
                    <a:pt x="35560" y="17780"/>
                  </a:lnTo>
                  <a:lnTo>
                    <a:pt x="35560" y="0"/>
                  </a:lnTo>
                  <a:close/>
                </a:path>
                <a:path w="85089" h="17780">
                  <a:moveTo>
                    <a:pt x="40640" y="0"/>
                  </a:moveTo>
                  <a:lnTo>
                    <a:pt x="39370" y="0"/>
                  </a:lnTo>
                  <a:lnTo>
                    <a:pt x="39370" y="17780"/>
                  </a:lnTo>
                  <a:lnTo>
                    <a:pt x="40640" y="17780"/>
                  </a:lnTo>
                  <a:lnTo>
                    <a:pt x="40640" y="0"/>
                  </a:lnTo>
                  <a:close/>
                </a:path>
                <a:path w="85089" h="17780">
                  <a:moveTo>
                    <a:pt x="46990" y="0"/>
                  </a:moveTo>
                  <a:lnTo>
                    <a:pt x="44450" y="0"/>
                  </a:lnTo>
                  <a:lnTo>
                    <a:pt x="44450" y="17780"/>
                  </a:lnTo>
                  <a:lnTo>
                    <a:pt x="46990" y="17780"/>
                  </a:lnTo>
                  <a:lnTo>
                    <a:pt x="46990" y="0"/>
                  </a:lnTo>
                  <a:close/>
                </a:path>
                <a:path w="85089" h="17780">
                  <a:moveTo>
                    <a:pt x="52070" y="0"/>
                  </a:moveTo>
                  <a:lnTo>
                    <a:pt x="49530" y="0"/>
                  </a:lnTo>
                  <a:lnTo>
                    <a:pt x="49530" y="17780"/>
                  </a:lnTo>
                  <a:lnTo>
                    <a:pt x="52070" y="17780"/>
                  </a:lnTo>
                  <a:lnTo>
                    <a:pt x="52070" y="0"/>
                  </a:lnTo>
                  <a:close/>
                </a:path>
                <a:path w="85089" h="17780">
                  <a:moveTo>
                    <a:pt x="58420" y="0"/>
                  </a:moveTo>
                  <a:lnTo>
                    <a:pt x="55880" y="0"/>
                  </a:lnTo>
                  <a:lnTo>
                    <a:pt x="55880" y="17780"/>
                  </a:lnTo>
                  <a:lnTo>
                    <a:pt x="58420" y="17780"/>
                  </a:lnTo>
                  <a:lnTo>
                    <a:pt x="58420" y="0"/>
                  </a:lnTo>
                  <a:close/>
                </a:path>
                <a:path w="85089" h="17780">
                  <a:moveTo>
                    <a:pt x="63500" y="0"/>
                  </a:moveTo>
                  <a:lnTo>
                    <a:pt x="60960" y="0"/>
                  </a:lnTo>
                  <a:lnTo>
                    <a:pt x="60960" y="17780"/>
                  </a:lnTo>
                  <a:lnTo>
                    <a:pt x="63500" y="17780"/>
                  </a:lnTo>
                  <a:lnTo>
                    <a:pt x="63500" y="0"/>
                  </a:lnTo>
                  <a:close/>
                </a:path>
                <a:path w="85089" h="17780">
                  <a:moveTo>
                    <a:pt x="68580" y="0"/>
                  </a:moveTo>
                  <a:lnTo>
                    <a:pt x="66040" y="0"/>
                  </a:lnTo>
                  <a:lnTo>
                    <a:pt x="66040" y="17780"/>
                  </a:lnTo>
                  <a:lnTo>
                    <a:pt x="68580" y="17780"/>
                  </a:lnTo>
                  <a:lnTo>
                    <a:pt x="68580" y="0"/>
                  </a:lnTo>
                  <a:close/>
                </a:path>
                <a:path w="85089" h="17780">
                  <a:moveTo>
                    <a:pt x="74930" y="0"/>
                  </a:moveTo>
                  <a:lnTo>
                    <a:pt x="72390" y="0"/>
                  </a:lnTo>
                  <a:lnTo>
                    <a:pt x="72390" y="17780"/>
                  </a:lnTo>
                  <a:lnTo>
                    <a:pt x="74930" y="17780"/>
                  </a:lnTo>
                  <a:lnTo>
                    <a:pt x="74930" y="0"/>
                  </a:lnTo>
                  <a:close/>
                </a:path>
                <a:path w="85089" h="17780">
                  <a:moveTo>
                    <a:pt x="80010" y="0"/>
                  </a:moveTo>
                  <a:lnTo>
                    <a:pt x="77470" y="0"/>
                  </a:lnTo>
                  <a:lnTo>
                    <a:pt x="77470" y="17780"/>
                  </a:lnTo>
                  <a:lnTo>
                    <a:pt x="80010" y="17780"/>
                  </a:lnTo>
                  <a:lnTo>
                    <a:pt x="80010" y="0"/>
                  </a:lnTo>
                  <a:close/>
                </a:path>
                <a:path w="85089" h="17780">
                  <a:moveTo>
                    <a:pt x="85090" y="0"/>
                  </a:moveTo>
                  <a:lnTo>
                    <a:pt x="82550" y="0"/>
                  </a:lnTo>
                  <a:lnTo>
                    <a:pt x="82550" y="17780"/>
                  </a:lnTo>
                  <a:lnTo>
                    <a:pt x="85090" y="17780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04440" y="2175509"/>
              <a:ext cx="469900" cy="11430"/>
            </a:xfrm>
            <a:custGeom>
              <a:avLst/>
              <a:gdLst/>
              <a:ahLst/>
              <a:cxnLst/>
              <a:rect l="l" t="t" r="r" b="b"/>
              <a:pathLst>
                <a:path w="469900" h="11430">
                  <a:moveTo>
                    <a:pt x="0" y="8889"/>
                  </a:moveTo>
                  <a:lnTo>
                    <a:pt x="205740" y="8889"/>
                  </a:lnTo>
                  <a:lnTo>
                    <a:pt x="205740" y="0"/>
                  </a:lnTo>
                  <a:lnTo>
                    <a:pt x="238760" y="0"/>
                  </a:lnTo>
                  <a:lnTo>
                    <a:pt x="238760" y="11429"/>
                  </a:lnTo>
                  <a:lnTo>
                    <a:pt x="469900" y="114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39340" y="2344419"/>
              <a:ext cx="782320" cy="22860"/>
            </a:xfrm>
            <a:custGeom>
              <a:avLst/>
              <a:gdLst/>
              <a:ahLst/>
              <a:cxnLst/>
              <a:rect l="l" t="t" r="r" b="b"/>
              <a:pathLst>
                <a:path w="782319" h="22860">
                  <a:moveTo>
                    <a:pt x="78231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782319" y="22860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39340" y="2344419"/>
              <a:ext cx="782320" cy="22860"/>
            </a:xfrm>
            <a:custGeom>
              <a:avLst/>
              <a:gdLst/>
              <a:ahLst/>
              <a:cxnLst/>
              <a:rect l="l" t="t" r="r" b="b"/>
              <a:pathLst>
                <a:path w="782319" h="22860">
                  <a:moveTo>
                    <a:pt x="0" y="0"/>
                  </a:moveTo>
                  <a:lnTo>
                    <a:pt x="782320" y="0"/>
                  </a:lnTo>
                  <a:lnTo>
                    <a:pt x="78232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9340" y="2258059"/>
              <a:ext cx="781050" cy="87630"/>
            </a:xfrm>
            <a:custGeom>
              <a:avLst/>
              <a:gdLst/>
              <a:ahLst/>
              <a:cxnLst/>
              <a:rect l="l" t="t" r="r" b="b"/>
              <a:pathLst>
                <a:path w="781050" h="87630">
                  <a:moveTo>
                    <a:pt x="55880" y="0"/>
                  </a:moveTo>
                  <a:lnTo>
                    <a:pt x="0" y="87629"/>
                  </a:lnTo>
                  <a:lnTo>
                    <a:pt x="781050" y="87629"/>
                  </a:lnTo>
                  <a:lnTo>
                    <a:pt x="735330" y="1269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39340" y="2258059"/>
              <a:ext cx="781050" cy="87630"/>
            </a:xfrm>
            <a:custGeom>
              <a:avLst/>
              <a:gdLst/>
              <a:ahLst/>
              <a:cxnLst/>
              <a:rect l="l" t="t" r="r" b="b"/>
              <a:pathLst>
                <a:path w="781050" h="87630">
                  <a:moveTo>
                    <a:pt x="0" y="87629"/>
                  </a:moveTo>
                  <a:lnTo>
                    <a:pt x="781050" y="87629"/>
                  </a:lnTo>
                  <a:lnTo>
                    <a:pt x="735330" y="1269"/>
                  </a:lnTo>
                  <a:lnTo>
                    <a:pt x="55880" y="0"/>
                  </a:lnTo>
                  <a:lnTo>
                    <a:pt x="0" y="87629"/>
                  </a:lnTo>
                  <a:close/>
                </a:path>
                <a:path w="781050" h="87630">
                  <a:moveTo>
                    <a:pt x="64770" y="10160"/>
                  </a:moveTo>
                  <a:lnTo>
                    <a:pt x="22860" y="77469"/>
                  </a:lnTo>
                  <a:lnTo>
                    <a:pt x="754380" y="77469"/>
                  </a:lnTo>
                  <a:lnTo>
                    <a:pt x="721360" y="101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25700" y="2266949"/>
              <a:ext cx="24130" cy="12700"/>
            </a:xfrm>
            <a:custGeom>
              <a:avLst/>
              <a:gdLst/>
              <a:ahLst/>
              <a:cxnLst/>
              <a:rect l="l" t="t" r="r" b="b"/>
              <a:pathLst>
                <a:path w="24130" h="12700">
                  <a:moveTo>
                    <a:pt x="24130" y="0"/>
                  </a:moveTo>
                  <a:lnTo>
                    <a:pt x="6350" y="0"/>
                  </a:lnTo>
                  <a:lnTo>
                    <a:pt x="0" y="12700"/>
                  </a:lnTo>
                  <a:lnTo>
                    <a:pt x="17780" y="1270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25700" y="2266949"/>
              <a:ext cx="24130" cy="12700"/>
            </a:xfrm>
            <a:custGeom>
              <a:avLst/>
              <a:gdLst/>
              <a:ahLst/>
              <a:cxnLst/>
              <a:rect l="l" t="t" r="r" b="b"/>
              <a:pathLst>
                <a:path w="24130" h="12700">
                  <a:moveTo>
                    <a:pt x="6350" y="0"/>
                  </a:moveTo>
                  <a:lnTo>
                    <a:pt x="24130" y="0"/>
                  </a:lnTo>
                  <a:lnTo>
                    <a:pt x="17780" y="12700"/>
                  </a:lnTo>
                  <a:lnTo>
                    <a:pt x="0" y="12700"/>
                  </a:lnTo>
                  <a:lnTo>
                    <a:pt x="635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85390" y="2266949"/>
              <a:ext cx="96520" cy="11430"/>
            </a:xfrm>
            <a:custGeom>
              <a:avLst/>
              <a:gdLst/>
              <a:ahLst/>
              <a:cxnLst/>
              <a:rect l="l" t="t" r="r" b="b"/>
              <a:pathLst>
                <a:path w="96519" h="11430">
                  <a:moveTo>
                    <a:pt x="96520" y="0"/>
                  </a:moveTo>
                  <a:lnTo>
                    <a:pt x="3810" y="0"/>
                  </a:lnTo>
                  <a:lnTo>
                    <a:pt x="0" y="11429"/>
                  </a:lnTo>
                  <a:lnTo>
                    <a:pt x="92710" y="11429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85390" y="2266949"/>
              <a:ext cx="96520" cy="11430"/>
            </a:xfrm>
            <a:custGeom>
              <a:avLst/>
              <a:gdLst/>
              <a:ahLst/>
              <a:cxnLst/>
              <a:rect l="l" t="t" r="r" b="b"/>
              <a:pathLst>
                <a:path w="96519" h="11430">
                  <a:moveTo>
                    <a:pt x="3810" y="0"/>
                  </a:moveTo>
                  <a:lnTo>
                    <a:pt x="96520" y="0"/>
                  </a:lnTo>
                  <a:lnTo>
                    <a:pt x="92710" y="11429"/>
                  </a:lnTo>
                  <a:lnTo>
                    <a:pt x="0" y="11429"/>
                  </a:lnTo>
                  <a:lnTo>
                    <a:pt x="381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09850" y="2266949"/>
              <a:ext cx="92710" cy="12700"/>
            </a:xfrm>
            <a:custGeom>
              <a:avLst/>
              <a:gdLst/>
              <a:ahLst/>
              <a:cxnLst/>
              <a:rect l="l" t="t" r="r" b="b"/>
              <a:pathLst>
                <a:path w="92710" h="12700">
                  <a:moveTo>
                    <a:pt x="92710" y="0"/>
                  </a:moveTo>
                  <a:lnTo>
                    <a:pt x="2539" y="0"/>
                  </a:lnTo>
                  <a:lnTo>
                    <a:pt x="0" y="12700"/>
                  </a:lnTo>
                  <a:lnTo>
                    <a:pt x="91439" y="12700"/>
                  </a:lnTo>
                  <a:lnTo>
                    <a:pt x="9271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09850" y="2266949"/>
              <a:ext cx="92710" cy="12700"/>
            </a:xfrm>
            <a:custGeom>
              <a:avLst/>
              <a:gdLst/>
              <a:ahLst/>
              <a:cxnLst/>
              <a:rect l="l" t="t" r="r" b="b"/>
              <a:pathLst>
                <a:path w="92710" h="12700">
                  <a:moveTo>
                    <a:pt x="2539" y="0"/>
                  </a:moveTo>
                  <a:lnTo>
                    <a:pt x="92710" y="0"/>
                  </a:lnTo>
                  <a:lnTo>
                    <a:pt x="91439" y="12700"/>
                  </a:lnTo>
                  <a:lnTo>
                    <a:pt x="0" y="12700"/>
                  </a:lnTo>
                  <a:lnTo>
                    <a:pt x="25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20340" y="2266949"/>
              <a:ext cx="93980" cy="12700"/>
            </a:xfrm>
            <a:custGeom>
              <a:avLst/>
              <a:gdLst/>
              <a:ahLst/>
              <a:cxnLst/>
              <a:rect l="l" t="t" r="r" b="b"/>
              <a:pathLst>
                <a:path w="93980" h="12700">
                  <a:moveTo>
                    <a:pt x="93980" y="0"/>
                  </a:moveTo>
                  <a:lnTo>
                    <a:pt x="1270" y="0"/>
                  </a:lnTo>
                  <a:lnTo>
                    <a:pt x="0" y="12700"/>
                  </a:lnTo>
                  <a:lnTo>
                    <a:pt x="93980" y="1270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720340" y="2266949"/>
              <a:ext cx="93980" cy="12700"/>
            </a:xfrm>
            <a:custGeom>
              <a:avLst/>
              <a:gdLst/>
              <a:ahLst/>
              <a:cxnLst/>
              <a:rect l="l" t="t" r="r" b="b"/>
              <a:pathLst>
                <a:path w="93980" h="12700">
                  <a:moveTo>
                    <a:pt x="1270" y="0"/>
                  </a:moveTo>
                  <a:lnTo>
                    <a:pt x="93980" y="0"/>
                  </a:lnTo>
                  <a:lnTo>
                    <a:pt x="93980" y="12700"/>
                  </a:lnTo>
                  <a:lnTo>
                    <a:pt x="0" y="12700"/>
                  </a:lnTo>
                  <a:lnTo>
                    <a:pt x="127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34640" y="2266949"/>
              <a:ext cx="83820" cy="13970"/>
            </a:xfrm>
            <a:custGeom>
              <a:avLst/>
              <a:gdLst/>
              <a:ahLst/>
              <a:cxnLst/>
              <a:rect l="l" t="t" r="r" b="b"/>
              <a:pathLst>
                <a:path w="83819" h="13969">
                  <a:moveTo>
                    <a:pt x="8128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83820" y="139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34640" y="2266949"/>
              <a:ext cx="83820" cy="13970"/>
            </a:xfrm>
            <a:custGeom>
              <a:avLst/>
              <a:gdLst/>
              <a:ahLst/>
              <a:cxnLst/>
              <a:rect l="l" t="t" r="r" b="b"/>
              <a:pathLst>
                <a:path w="83819" h="13969">
                  <a:moveTo>
                    <a:pt x="0" y="0"/>
                  </a:moveTo>
                  <a:lnTo>
                    <a:pt x="81280" y="0"/>
                  </a:lnTo>
                  <a:lnTo>
                    <a:pt x="83820" y="13970"/>
                  </a:lnTo>
                  <a:lnTo>
                    <a:pt x="0" y="1397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37510" y="2274569"/>
              <a:ext cx="102870" cy="11430"/>
            </a:xfrm>
            <a:custGeom>
              <a:avLst/>
              <a:gdLst/>
              <a:ahLst/>
              <a:cxnLst/>
              <a:rect l="l" t="t" r="r" b="b"/>
              <a:pathLst>
                <a:path w="102869" h="11430">
                  <a:moveTo>
                    <a:pt x="93979" y="0"/>
                  </a:moveTo>
                  <a:lnTo>
                    <a:pt x="0" y="0"/>
                  </a:lnTo>
                  <a:lnTo>
                    <a:pt x="5079" y="11429"/>
                  </a:lnTo>
                  <a:lnTo>
                    <a:pt x="102869" y="11429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01570" y="2274569"/>
              <a:ext cx="646430" cy="50800"/>
            </a:xfrm>
            <a:custGeom>
              <a:avLst/>
              <a:gdLst/>
              <a:ahLst/>
              <a:cxnLst/>
              <a:rect l="l" t="t" r="r" b="b"/>
              <a:pathLst>
                <a:path w="646430" h="50800">
                  <a:moveTo>
                    <a:pt x="535940" y="0"/>
                  </a:moveTo>
                  <a:lnTo>
                    <a:pt x="629919" y="0"/>
                  </a:lnTo>
                  <a:lnTo>
                    <a:pt x="638810" y="11429"/>
                  </a:lnTo>
                  <a:lnTo>
                    <a:pt x="541019" y="11429"/>
                  </a:lnTo>
                  <a:lnTo>
                    <a:pt x="535940" y="0"/>
                  </a:lnTo>
                  <a:close/>
                </a:path>
                <a:path w="646430" h="50800">
                  <a:moveTo>
                    <a:pt x="55880" y="16509"/>
                  </a:moveTo>
                  <a:lnTo>
                    <a:pt x="358140" y="16509"/>
                  </a:lnTo>
                </a:path>
                <a:path w="646430" h="50800">
                  <a:moveTo>
                    <a:pt x="68580" y="26669"/>
                  </a:moveTo>
                  <a:lnTo>
                    <a:pt x="375919" y="26669"/>
                  </a:lnTo>
                </a:path>
                <a:path w="646430" h="50800">
                  <a:moveTo>
                    <a:pt x="78740" y="46989"/>
                  </a:moveTo>
                  <a:lnTo>
                    <a:pt x="114300" y="46989"/>
                  </a:lnTo>
                </a:path>
                <a:path w="646430" h="50800">
                  <a:moveTo>
                    <a:pt x="12700" y="21589"/>
                  </a:moveTo>
                  <a:lnTo>
                    <a:pt x="44450" y="21589"/>
                  </a:lnTo>
                </a:path>
                <a:path w="646430" h="50800">
                  <a:moveTo>
                    <a:pt x="8890" y="31750"/>
                  </a:moveTo>
                  <a:lnTo>
                    <a:pt x="36830" y="31750"/>
                  </a:lnTo>
                </a:path>
                <a:path w="646430" h="50800">
                  <a:moveTo>
                    <a:pt x="0" y="40639"/>
                  </a:moveTo>
                  <a:lnTo>
                    <a:pt x="53340" y="40639"/>
                  </a:lnTo>
                </a:path>
                <a:path w="646430" h="50800">
                  <a:moveTo>
                    <a:pt x="124460" y="46989"/>
                  </a:moveTo>
                  <a:lnTo>
                    <a:pt x="307340" y="46989"/>
                  </a:lnTo>
                </a:path>
                <a:path w="646430" h="50800">
                  <a:moveTo>
                    <a:pt x="373380" y="15239"/>
                  </a:moveTo>
                  <a:lnTo>
                    <a:pt x="415290" y="15239"/>
                  </a:lnTo>
                </a:path>
                <a:path w="646430" h="50800">
                  <a:moveTo>
                    <a:pt x="384810" y="26669"/>
                  </a:moveTo>
                  <a:lnTo>
                    <a:pt x="417830" y="26669"/>
                  </a:lnTo>
                </a:path>
                <a:path w="646430" h="50800">
                  <a:moveTo>
                    <a:pt x="360680" y="36829"/>
                  </a:moveTo>
                  <a:lnTo>
                    <a:pt x="417830" y="36829"/>
                  </a:lnTo>
                </a:path>
                <a:path w="646430" h="50800">
                  <a:moveTo>
                    <a:pt x="314960" y="46989"/>
                  </a:moveTo>
                  <a:lnTo>
                    <a:pt x="342900" y="46989"/>
                  </a:lnTo>
                </a:path>
                <a:path w="646430" h="50800">
                  <a:moveTo>
                    <a:pt x="351790" y="48259"/>
                  </a:moveTo>
                  <a:lnTo>
                    <a:pt x="415290" y="48259"/>
                  </a:lnTo>
                </a:path>
                <a:path w="646430" h="50800">
                  <a:moveTo>
                    <a:pt x="431800" y="21589"/>
                  </a:moveTo>
                  <a:lnTo>
                    <a:pt x="518160" y="21589"/>
                  </a:lnTo>
                </a:path>
                <a:path w="646430" h="50800">
                  <a:moveTo>
                    <a:pt x="444500" y="33019"/>
                  </a:moveTo>
                  <a:lnTo>
                    <a:pt x="519430" y="33019"/>
                  </a:lnTo>
                </a:path>
                <a:path w="646430" h="50800">
                  <a:moveTo>
                    <a:pt x="445769" y="48259"/>
                  </a:moveTo>
                  <a:lnTo>
                    <a:pt x="523240" y="48259"/>
                  </a:lnTo>
                </a:path>
                <a:path w="646430" h="50800">
                  <a:moveTo>
                    <a:pt x="546100" y="21589"/>
                  </a:moveTo>
                  <a:lnTo>
                    <a:pt x="628650" y="21589"/>
                  </a:lnTo>
                </a:path>
                <a:path w="646430" h="50800">
                  <a:moveTo>
                    <a:pt x="538480" y="31750"/>
                  </a:moveTo>
                  <a:lnTo>
                    <a:pt x="604519" y="31750"/>
                  </a:lnTo>
                </a:path>
                <a:path w="646430" h="50800">
                  <a:moveTo>
                    <a:pt x="546100" y="40639"/>
                  </a:moveTo>
                  <a:lnTo>
                    <a:pt x="608330" y="40639"/>
                  </a:lnTo>
                </a:path>
                <a:path w="646430" h="50800">
                  <a:moveTo>
                    <a:pt x="544830" y="50800"/>
                  </a:moveTo>
                  <a:lnTo>
                    <a:pt x="621030" y="50800"/>
                  </a:lnTo>
                </a:path>
                <a:path w="646430" h="50800">
                  <a:moveTo>
                    <a:pt x="618490" y="33019"/>
                  </a:moveTo>
                  <a:lnTo>
                    <a:pt x="641350" y="33019"/>
                  </a:lnTo>
                </a:path>
                <a:path w="646430" h="50800">
                  <a:moveTo>
                    <a:pt x="626110" y="45719"/>
                  </a:moveTo>
                  <a:lnTo>
                    <a:pt x="646430" y="457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69210" y="2062479"/>
              <a:ext cx="339090" cy="24130"/>
            </a:xfrm>
            <a:custGeom>
              <a:avLst/>
              <a:gdLst/>
              <a:ahLst/>
              <a:cxnLst/>
              <a:rect l="l" t="t" r="r" b="b"/>
              <a:pathLst>
                <a:path w="339089" h="24130">
                  <a:moveTo>
                    <a:pt x="320039" y="0"/>
                  </a:moveTo>
                  <a:lnTo>
                    <a:pt x="20319" y="0"/>
                  </a:lnTo>
                  <a:lnTo>
                    <a:pt x="0" y="24130"/>
                  </a:lnTo>
                  <a:lnTo>
                    <a:pt x="339089" y="24130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69210" y="2062479"/>
              <a:ext cx="339090" cy="24130"/>
            </a:xfrm>
            <a:custGeom>
              <a:avLst/>
              <a:gdLst/>
              <a:ahLst/>
              <a:cxnLst/>
              <a:rect l="l" t="t" r="r" b="b"/>
              <a:pathLst>
                <a:path w="339089" h="24130">
                  <a:moveTo>
                    <a:pt x="0" y="24130"/>
                  </a:moveTo>
                  <a:lnTo>
                    <a:pt x="339089" y="24130"/>
                  </a:lnTo>
                  <a:lnTo>
                    <a:pt x="320039" y="0"/>
                  </a:lnTo>
                  <a:lnTo>
                    <a:pt x="20319" y="0"/>
                  </a:lnTo>
                  <a:lnTo>
                    <a:pt x="0" y="24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67940" y="2085339"/>
              <a:ext cx="341630" cy="25400"/>
            </a:xfrm>
            <a:custGeom>
              <a:avLst/>
              <a:gdLst/>
              <a:ahLst/>
              <a:cxnLst/>
              <a:rect l="l" t="t" r="r" b="b"/>
              <a:pathLst>
                <a:path w="341630" h="25400">
                  <a:moveTo>
                    <a:pt x="34163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41630" y="25400"/>
                  </a:lnTo>
                  <a:lnTo>
                    <a:pt x="3416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67940" y="2085339"/>
              <a:ext cx="341630" cy="25400"/>
            </a:xfrm>
            <a:custGeom>
              <a:avLst/>
              <a:gdLst/>
              <a:ahLst/>
              <a:cxnLst/>
              <a:rect l="l" t="t" r="r" b="b"/>
              <a:pathLst>
                <a:path w="341630" h="25400">
                  <a:moveTo>
                    <a:pt x="0" y="0"/>
                  </a:moveTo>
                  <a:lnTo>
                    <a:pt x="341630" y="0"/>
                  </a:lnTo>
                  <a:lnTo>
                    <a:pt x="341630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47950" y="2040889"/>
              <a:ext cx="180340" cy="44450"/>
            </a:xfrm>
            <a:custGeom>
              <a:avLst/>
              <a:gdLst/>
              <a:ahLst/>
              <a:cxnLst/>
              <a:rect l="l" t="t" r="r" b="b"/>
              <a:pathLst>
                <a:path w="180339" h="44450">
                  <a:moveTo>
                    <a:pt x="18033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269" y="27939"/>
                  </a:lnTo>
                  <a:lnTo>
                    <a:pt x="2539" y="29210"/>
                  </a:lnTo>
                  <a:lnTo>
                    <a:pt x="3810" y="31750"/>
                  </a:lnTo>
                  <a:lnTo>
                    <a:pt x="11430" y="34289"/>
                  </a:lnTo>
                  <a:lnTo>
                    <a:pt x="16510" y="36830"/>
                  </a:lnTo>
                  <a:lnTo>
                    <a:pt x="22860" y="38100"/>
                  </a:lnTo>
                  <a:lnTo>
                    <a:pt x="29210" y="40639"/>
                  </a:lnTo>
                  <a:lnTo>
                    <a:pt x="38100" y="41910"/>
                  </a:lnTo>
                  <a:lnTo>
                    <a:pt x="44450" y="43180"/>
                  </a:lnTo>
                  <a:lnTo>
                    <a:pt x="52069" y="43180"/>
                  </a:lnTo>
                  <a:lnTo>
                    <a:pt x="62230" y="44450"/>
                  </a:lnTo>
                  <a:lnTo>
                    <a:pt x="116839" y="44450"/>
                  </a:lnTo>
                  <a:lnTo>
                    <a:pt x="124460" y="43180"/>
                  </a:lnTo>
                  <a:lnTo>
                    <a:pt x="132080" y="43180"/>
                  </a:lnTo>
                  <a:lnTo>
                    <a:pt x="142239" y="41910"/>
                  </a:lnTo>
                  <a:lnTo>
                    <a:pt x="147319" y="40639"/>
                  </a:lnTo>
                  <a:lnTo>
                    <a:pt x="154939" y="39370"/>
                  </a:lnTo>
                  <a:lnTo>
                    <a:pt x="165100" y="36830"/>
                  </a:lnTo>
                  <a:lnTo>
                    <a:pt x="170180" y="34289"/>
                  </a:lnTo>
                  <a:lnTo>
                    <a:pt x="173989" y="33020"/>
                  </a:lnTo>
                  <a:lnTo>
                    <a:pt x="177800" y="30480"/>
                  </a:lnTo>
                  <a:lnTo>
                    <a:pt x="179069" y="29210"/>
                  </a:lnTo>
                  <a:lnTo>
                    <a:pt x="180339" y="26670"/>
                  </a:lnTo>
                  <a:lnTo>
                    <a:pt x="1803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47950" y="2040889"/>
              <a:ext cx="180340" cy="44450"/>
            </a:xfrm>
            <a:custGeom>
              <a:avLst/>
              <a:gdLst/>
              <a:ahLst/>
              <a:cxnLst/>
              <a:rect l="l" t="t" r="r" b="b"/>
              <a:pathLst>
                <a:path w="180339" h="44450">
                  <a:moveTo>
                    <a:pt x="0" y="25400"/>
                  </a:moveTo>
                  <a:lnTo>
                    <a:pt x="0" y="0"/>
                  </a:lnTo>
                  <a:lnTo>
                    <a:pt x="180339" y="0"/>
                  </a:lnTo>
                  <a:lnTo>
                    <a:pt x="180339" y="26670"/>
                  </a:lnTo>
                  <a:lnTo>
                    <a:pt x="179069" y="29210"/>
                  </a:lnTo>
                  <a:lnTo>
                    <a:pt x="177800" y="30480"/>
                  </a:lnTo>
                  <a:lnTo>
                    <a:pt x="173989" y="33020"/>
                  </a:lnTo>
                  <a:lnTo>
                    <a:pt x="170180" y="34289"/>
                  </a:lnTo>
                  <a:lnTo>
                    <a:pt x="165100" y="36830"/>
                  </a:lnTo>
                  <a:lnTo>
                    <a:pt x="160019" y="38100"/>
                  </a:lnTo>
                  <a:lnTo>
                    <a:pt x="154939" y="39370"/>
                  </a:lnTo>
                  <a:lnTo>
                    <a:pt x="147319" y="40639"/>
                  </a:lnTo>
                  <a:lnTo>
                    <a:pt x="142239" y="41910"/>
                  </a:lnTo>
                  <a:lnTo>
                    <a:pt x="132080" y="43180"/>
                  </a:lnTo>
                  <a:lnTo>
                    <a:pt x="124460" y="43180"/>
                  </a:lnTo>
                  <a:lnTo>
                    <a:pt x="116839" y="44450"/>
                  </a:lnTo>
                  <a:lnTo>
                    <a:pt x="62230" y="44450"/>
                  </a:lnTo>
                  <a:lnTo>
                    <a:pt x="52069" y="43180"/>
                  </a:lnTo>
                  <a:lnTo>
                    <a:pt x="44450" y="43180"/>
                  </a:lnTo>
                  <a:lnTo>
                    <a:pt x="38100" y="41910"/>
                  </a:lnTo>
                  <a:lnTo>
                    <a:pt x="29210" y="40639"/>
                  </a:lnTo>
                  <a:lnTo>
                    <a:pt x="22860" y="38100"/>
                  </a:lnTo>
                  <a:lnTo>
                    <a:pt x="16510" y="36830"/>
                  </a:lnTo>
                  <a:lnTo>
                    <a:pt x="11430" y="34289"/>
                  </a:lnTo>
                  <a:lnTo>
                    <a:pt x="7619" y="33020"/>
                  </a:lnTo>
                  <a:lnTo>
                    <a:pt x="3810" y="31750"/>
                  </a:lnTo>
                  <a:lnTo>
                    <a:pt x="2539" y="29210"/>
                  </a:lnTo>
                  <a:lnTo>
                    <a:pt x="1269" y="27939"/>
                  </a:lnTo>
                  <a:lnTo>
                    <a:pt x="0" y="2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27300" y="1746249"/>
              <a:ext cx="422909" cy="306070"/>
            </a:xfrm>
            <a:custGeom>
              <a:avLst/>
              <a:gdLst/>
              <a:ahLst/>
              <a:cxnLst/>
              <a:rect l="l" t="t" r="r" b="b"/>
              <a:pathLst>
                <a:path w="422910" h="306069">
                  <a:moveTo>
                    <a:pt x="344169" y="0"/>
                  </a:moveTo>
                  <a:lnTo>
                    <a:pt x="78739" y="0"/>
                  </a:lnTo>
                  <a:lnTo>
                    <a:pt x="47684" y="6012"/>
                  </a:lnTo>
                  <a:lnTo>
                    <a:pt x="22701" y="22383"/>
                  </a:lnTo>
                  <a:lnTo>
                    <a:pt x="6052" y="46612"/>
                  </a:lnTo>
                  <a:lnTo>
                    <a:pt x="0" y="76200"/>
                  </a:lnTo>
                  <a:lnTo>
                    <a:pt x="0" y="229870"/>
                  </a:lnTo>
                  <a:lnTo>
                    <a:pt x="6052" y="259457"/>
                  </a:lnTo>
                  <a:lnTo>
                    <a:pt x="22701" y="283686"/>
                  </a:lnTo>
                  <a:lnTo>
                    <a:pt x="47684" y="300057"/>
                  </a:lnTo>
                  <a:lnTo>
                    <a:pt x="78739" y="306070"/>
                  </a:lnTo>
                  <a:lnTo>
                    <a:pt x="344169" y="306070"/>
                  </a:lnTo>
                  <a:lnTo>
                    <a:pt x="374689" y="300057"/>
                  </a:lnTo>
                  <a:lnTo>
                    <a:pt x="399732" y="283686"/>
                  </a:lnTo>
                  <a:lnTo>
                    <a:pt x="416679" y="259457"/>
                  </a:lnTo>
                  <a:lnTo>
                    <a:pt x="422910" y="229870"/>
                  </a:lnTo>
                  <a:lnTo>
                    <a:pt x="422910" y="76200"/>
                  </a:lnTo>
                  <a:lnTo>
                    <a:pt x="416679" y="46612"/>
                  </a:lnTo>
                  <a:lnTo>
                    <a:pt x="399732" y="22383"/>
                  </a:lnTo>
                  <a:lnTo>
                    <a:pt x="374689" y="6012"/>
                  </a:lnTo>
                  <a:lnTo>
                    <a:pt x="34416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27300" y="1746249"/>
              <a:ext cx="422909" cy="306070"/>
            </a:xfrm>
            <a:custGeom>
              <a:avLst/>
              <a:gdLst/>
              <a:ahLst/>
              <a:cxnLst/>
              <a:rect l="l" t="t" r="r" b="b"/>
              <a:pathLst>
                <a:path w="422910" h="306069">
                  <a:moveTo>
                    <a:pt x="78739" y="0"/>
                  </a:moveTo>
                  <a:lnTo>
                    <a:pt x="344169" y="0"/>
                  </a:lnTo>
                  <a:lnTo>
                    <a:pt x="374689" y="6012"/>
                  </a:lnTo>
                  <a:lnTo>
                    <a:pt x="399732" y="22383"/>
                  </a:lnTo>
                  <a:lnTo>
                    <a:pt x="416679" y="46612"/>
                  </a:lnTo>
                  <a:lnTo>
                    <a:pt x="422910" y="76200"/>
                  </a:lnTo>
                  <a:lnTo>
                    <a:pt x="422910" y="229870"/>
                  </a:lnTo>
                  <a:lnTo>
                    <a:pt x="416679" y="259457"/>
                  </a:lnTo>
                  <a:lnTo>
                    <a:pt x="399732" y="283686"/>
                  </a:lnTo>
                  <a:lnTo>
                    <a:pt x="374689" y="300057"/>
                  </a:lnTo>
                  <a:lnTo>
                    <a:pt x="344169" y="306070"/>
                  </a:lnTo>
                  <a:lnTo>
                    <a:pt x="78739" y="306070"/>
                  </a:lnTo>
                  <a:lnTo>
                    <a:pt x="47684" y="300057"/>
                  </a:lnTo>
                  <a:lnTo>
                    <a:pt x="22701" y="283686"/>
                  </a:lnTo>
                  <a:lnTo>
                    <a:pt x="6052" y="259457"/>
                  </a:lnTo>
                  <a:lnTo>
                    <a:pt x="0" y="229870"/>
                  </a:lnTo>
                  <a:lnTo>
                    <a:pt x="0" y="76200"/>
                  </a:lnTo>
                  <a:lnTo>
                    <a:pt x="6052" y="46612"/>
                  </a:lnTo>
                  <a:lnTo>
                    <a:pt x="22701" y="22383"/>
                  </a:lnTo>
                  <a:lnTo>
                    <a:pt x="47684" y="6012"/>
                  </a:lnTo>
                  <a:lnTo>
                    <a:pt x="787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573020" y="1780539"/>
              <a:ext cx="330200" cy="237490"/>
            </a:xfrm>
            <a:custGeom>
              <a:avLst/>
              <a:gdLst/>
              <a:ahLst/>
              <a:cxnLst/>
              <a:rect l="l" t="t" r="r" b="b"/>
              <a:pathLst>
                <a:path w="330200" h="237489">
                  <a:moveTo>
                    <a:pt x="269240" y="0"/>
                  </a:moveTo>
                  <a:lnTo>
                    <a:pt x="60960" y="0"/>
                  </a:lnTo>
                  <a:lnTo>
                    <a:pt x="37504" y="4484"/>
                  </a:lnTo>
                  <a:lnTo>
                    <a:pt x="18097" y="16827"/>
                  </a:lnTo>
                  <a:lnTo>
                    <a:pt x="4881" y="35361"/>
                  </a:lnTo>
                  <a:lnTo>
                    <a:pt x="0" y="58420"/>
                  </a:lnTo>
                  <a:lnTo>
                    <a:pt x="0" y="179070"/>
                  </a:lnTo>
                  <a:lnTo>
                    <a:pt x="4881" y="202128"/>
                  </a:lnTo>
                  <a:lnTo>
                    <a:pt x="18097" y="220662"/>
                  </a:lnTo>
                  <a:lnTo>
                    <a:pt x="37504" y="233005"/>
                  </a:lnTo>
                  <a:lnTo>
                    <a:pt x="60960" y="237489"/>
                  </a:lnTo>
                  <a:lnTo>
                    <a:pt x="269240" y="237489"/>
                  </a:lnTo>
                  <a:lnTo>
                    <a:pt x="293231" y="233005"/>
                  </a:lnTo>
                  <a:lnTo>
                    <a:pt x="312578" y="220662"/>
                  </a:lnTo>
                  <a:lnTo>
                    <a:pt x="325497" y="202128"/>
                  </a:lnTo>
                  <a:lnTo>
                    <a:pt x="330200" y="179070"/>
                  </a:lnTo>
                  <a:lnTo>
                    <a:pt x="330200" y="58420"/>
                  </a:lnTo>
                  <a:lnTo>
                    <a:pt x="325497" y="35361"/>
                  </a:lnTo>
                  <a:lnTo>
                    <a:pt x="312578" y="16827"/>
                  </a:lnTo>
                  <a:lnTo>
                    <a:pt x="293231" y="4484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73020" y="1780539"/>
              <a:ext cx="330200" cy="237490"/>
            </a:xfrm>
            <a:custGeom>
              <a:avLst/>
              <a:gdLst/>
              <a:ahLst/>
              <a:cxnLst/>
              <a:rect l="l" t="t" r="r" b="b"/>
              <a:pathLst>
                <a:path w="330200" h="237489">
                  <a:moveTo>
                    <a:pt x="60960" y="0"/>
                  </a:moveTo>
                  <a:lnTo>
                    <a:pt x="269240" y="0"/>
                  </a:lnTo>
                  <a:lnTo>
                    <a:pt x="293231" y="4484"/>
                  </a:lnTo>
                  <a:lnTo>
                    <a:pt x="312578" y="16827"/>
                  </a:lnTo>
                  <a:lnTo>
                    <a:pt x="325497" y="35361"/>
                  </a:lnTo>
                  <a:lnTo>
                    <a:pt x="330200" y="58420"/>
                  </a:lnTo>
                  <a:lnTo>
                    <a:pt x="330200" y="179070"/>
                  </a:lnTo>
                  <a:lnTo>
                    <a:pt x="325497" y="202128"/>
                  </a:lnTo>
                  <a:lnTo>
                    <a:pt x="312578" y="220662"/>
                  </a:lnTo>
                  <a:lnTo>
                    <a:pt x="293231" y="233005"/>
                  </a:lnTo>
                  <a:lnTo>
                    <a:pt x="269240" y="237489"/>
                  </a:lnTo>
                  <a:lnTo>
                    <a:pt x="60960" y="237489"/>
                  </a:lnTo>
                  <a:lnTo>
                    <a:pt x="37504" y="233005"/>
                  </a:lnTo>
                  <a:lnTo>
                    <a:pt x="18097" y="220662"/>
                  </a:lnTo>
                  <a:lnTo>
                    <a:pt x="4881" y="202128"/>
                  </a:lnTo>
                  <a:lnTo>
                    <a:pt x="0" y="179070"/>
                  </a:lnTo>
                  <a:lnTo>
                    <a:pt x="0" y="58420"/>
                  </a:lnTo>
                  <a:lnTo>
                    <a:pt x="4881" y="35361"/>
                  </a:lnTo>
                  <a:lnTo>
                    <a:pt x="18097" y="16827"/>
                  </a:lnTo>
                  <a:lnTo>
                    <a:pt x="37504" y="4484"/>
                  </a:lnTo>
                  <a:lnTo>
                    <a:pt x="609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592070" y="1793239"/>
              <a:ext cx="293370" cy="212090"/>
            </a:xfrm>
            <a:custGeom>
              <a:avLst/>
              <a:gdLst/>
              <a:ahLst/>
              <a:cxnLst/>
              <a:rect l="l" t="t" r="r" b="b"/>
              <a:pathLst>
                <a:path w="293369" h="212089">
                  <a:moveTo>
                    <a:pt x="238760" y="0"/>
                  </a:moveTo>
                  <a:lnTo>
                    <a:pt x="54610" y="0"/>
                  </a:lnTo>
                  <a:lnTo>
                    <a:pt x="33218" y="4028"/>
                  </a:lnTo>
                  <a:lnTo>
                    <a:pt x="15875" y="15081"/>
                  </a:lnTo>
                  <a:lnTo>
                    <a:pt x="4246" y="31611"/>
                  </a:lnTo>
                  <a:lnTo>
                    <a:pt x="0" y="52070"/>
                  </a:lnTo>
                  <a:lnTo>
                    <a:pt x="0" y="160020"/>
                  </a:lnTo>
                  <a:lnTo>
                    <a:pt x="4246" y="180478"/>
                  </a:lnTo>
                  <a:lnTo>
                    <a:pt x="15875" y="197008"/>
                  </a:lnTo>
                  <a:lnTo>
                    <a:pt x="33218" y="208061"/>
                  </a:lnTo>
                  <a:lnTo>
                    <a:pt x="54610" y="212089"/>
                  </a:lnTo>
                  <a:lnTo>
                    <a:pt x="238760" y="212089"/>
                  </a:lnTo>
                  <a:lnTo>
                    <a:pt x="260151" y="208061"/>
                  </a:lnTo>
                  <a:lnTo>
                    <a:pt x="277494" y="197008"/>
                  </a:lnTo>
                  <a:lnTo>
                    <a:pt x="289123" y="180478"/>
                  </a:lnTo>
                  <a:lnTo>
                    <a:pt x="293369" y="160020"/>
                  </a:lnTo>
                  <a:lnTo>
                    <a:pt x="293369" y="52070"/>
                  </a:lnTo>
                  <a:lnTo>
                    <a:pt x="289123" y="31611"/>
                  </a:lnTo>
                  <a:lnTo>
                    <a:pt x="277494" y="15081"/>
                  </a:lnTo>
                  <a:lnTo>
                    <a:pt x="260151" y="4028"/>
                  </a:lnTo>
                  <a:lnTo>
                    <a:pt x="23876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92070" y="1793239"/>
              <a:ext cx="293370" cy="212090"/>
            </a:xfrm>
            <a:custGeom>
              <a:avLst/>
              <a:gdLst/>
              <a:ahLst/>
              <a:cxnLst/>
              <a:rect l="l" t="t" r="r" b="b"/>
              <a:pathLst>
                <a:path w="293369" h="212089">
                  <a:moveTo>
                    <a:pt x="54610" y="0"/>
                  </a:moveTo>
                  <a:lnTo>
                    <a:pt x="238760" y="0"/>
                  </a:lnTo>
                  <a:lnTo>
                    <a:pt x="260151" y="4028"/>
                  </a:lnTo>
                  <a:lnTo>
                    <a:pt x="277494" y="15081"/>
                  </a:lnTo>
                  <a:lnTo>
                    <a:pt x="289123" y="31611"/>
                  </a:lnTo>
                  <a:lnTo>
                    <a:pt x="293369" y="52070"/>
                  </a:lnTo>
                  <a:lnTo>
                    <a:pt x="293369" y="160020"/>
                  </a:lnTo>
                  <a:lnTo>
                    <a:pt x="289123" y="180478"/>
                  </a:lnTo>
                  <a:lnTo>
                    <a:pt x="277494" y="197008"/>
                  </a:lnTo>
                  <a:lnTo>
                    <a:pt x="260151" y="208061"/>
                  </a:lnTo>
                  <a:lnTo>
                    <a:pt x="238760" y="212089"/>
                  </a:lnTo>
                  <a:lnTo>
                    <a:pt x="54610" y="212089"/>
                  </a:lnTo>
                  <a:lnTo>
                    <a:pt x="33218" y="208061"/>
                  </a:lnTo>
                  <a:lnTo>
                    <a:pt x="15875" y="197008"/>
                  </a:lnTo>
                  <a:lnTo>
                    <a:pt x="4246" y="180478"/>
                  </a:lnTo>
                  <a:lnTo>
                    <a:pt x="0" y="160020"/>
                  </a:lnTo>
                  <a:lnTo>
                    <a:pt x="0" y="52070"/>
                  </a:lnTo>
                  <a:lnTo>
                    <a:pt x="4246" y="31611"/>
                  </a:lnTo>
                  <a:lnTo>
                    <a:pt x="15875" y="15081"/>
                  </a:lnTo>
                  <a:lnTo>
                    <a:pt x="33218" y="4028"/>
                  </a:lnTo>
                  <a:lnTo>
                    <a:pt x="5461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79090" y="203199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69" h="5080">
                  <a:moveTo>
                    <a:pt x="13969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13969" y="5079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79090" y="203199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69" h="5080">
                  <a:moveTo>
                    <a:pt x="0" y="0"/>
                  </a:moveTo>
                  <a:lnTo>
                    <a:pt x="13970" y="0"/>
                  </a:lnTo>
                  <a:lnTo>
                    <a:pt x="13970" y="5079"/>
                  </a:lnTo>
                  <a:lnTo>
                    <a:pt x="0" y="507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2592070" y="33566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76220" y="2357119"/>
            <a:ext cx="76200" cy="2672080"/>
          </a:xfrm>
          <a:custGeom>
            <a:avLst/>
            <a:gdLst/>
            <a:ahLst/>
            <a:cxnLst/>
            <a:rect l="l" t="t" r="r" b="b"/>
            <a:pathLst>
              <a:path w="76200" h="2672079">
                <a:moveTo>
                  <a:pt x="76200" y="77470"/>
                </a:moveTo>
                <a:lnTo>
                  <a:pt x="38100" y="0"/>
                </a:lnTo>
                <a:lnTo>
                  <a:pt x="0" y="77470"/>
                </a:lnTo>
                <a:lnTo>
                  <a:pt x="25425" y="77470"/>
                </a:lnTo>
                <a:lnTo>
                  <a:pt x="30480" y="2672080"/>
                </a:lnTo>
                <a:lnTo>
                  <a:pt x="55880" y="2672080"/>
                </a:lnTo>
                <a:lnTo>
                  <a:pt x="50825" y="77470"/>
                </a:lnTo>
                <a:lnTo>
                  <a:pt x="76200" y="77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211070" y="27470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87270" y="44234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449069" y="45758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601469" y="25184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59180" y="2352039"/>
            <a:ext cx="1625600" cy="3141980"/>
          </a:xfrm>
          <a:custGeom>
            <a:avLst/>
            <a:gdLst/>
            <a:ahLst/>
            <a:cxnLst/>
            <a:rect l="l" t="t" r="r" b="b"/>
            <a:pathLst>
              <a:path w="1625600" h="3141979">
                <a:moveTo>
                  <a:pt x="1303020" y="86360"/>
                </a:moveTo>
                <a:lnTo>
                  <a:pt x="1219200" y="101600"/>
                </a:lnTo>
                <a:lnTo>
                  <a:pt x="1233639" y="120878"/>
                </a:lnTo>
                <a:lnTo>
                  <a:pt x="0" y="1040130"/>
                </a:lnTo>
                <a:lnTo>
                  <a:pt x="15240" y="1059180"/>
                </a:lnTo>
                <a:lnTo>
                  <a:pt x="1248879" y="141185"/>
                </a:lnTo>
                <a:lnTo>
                  <a:pt x="1264920" y="162560"/>
                </a:lnTo>
                <a:lnTo>
                  <a:pt x="1303020" y="86360"/>
                </a:lnTo>
                <a:close/>
              </a:path>
              <a:path w="1625600" h="3141979">
                <a:moveTo>
                  <a:pt x="1389380" y="3126740"/>
                </a:moveTo>
                <a:lnTo>
                  <a:pt x="138430" y="1361313"/>
                </a:lnTo>
                <a:lnTo>
                  <a:pt x="160020" y="1346200"/>
                </a:lnTo>
                <a:lnTo>
                  <a:pt x="83820" y="1305560"/>
                </a:lnTo>
                <a:lnTo>
                  <a:pt x="96520" y="1390650"/>
                </a:lnTo>
                <a:lnTo>
                  <a:pt x="118237" y="1375448"/>
                </a:lnTo>
                <a:lnTo>
                  <a:pt x="1369060" y="3141980"/>
                </a:lnTo>
                <a:lnTo>
                  <a:pt x="1389380" y="3126740"/>
                </a:lnTo>
                <a:close/>
              </a:path>
              <a:path w="1625600" h="3141979">
                <a:moveTo>
                  <a:pt x="1455420" y="2981960"/>
                </a:moveTo>
                <a:lnTo>
                  <a:pt x="1440180" y="2896870"/>
                </a:lnTo>
                <a:lnTo>
                  <a:pt x="1419529" y="2912351"/>
                </a:lnTo>
                <a:lnTo>
                  <a:pt x="170180" y="1221740"/>
                </a:lnTo>
                <a:lnTo>
                  <a:pt x="149860" y="1236992"/>
                </a:lnTo>
                <a:lnTo>
                  <a:pt x="1399209" y="2927591"/>
                </a:lnTo>
                <a:lnTo>
                  <a:pt x="1379220" y="2942590"/>
                </a:lnTo>
                <a:lnTo>
                  <a:pt x="1455420" y="2981960"/>
                </a:lnTo>
                <a:close/>
              </a:path>
              <a:path w="1625600" h="3141979">
                <a:moveTo>
                  <a:pt x="1625600" y="20320"/>
                </a:moveTo>
                <a:lnTo>
                  <a:pt x="1610360" y="0"/>
                </a:lnTo>
                <a:lnTo>
                  <a:pt x="365480" y="944359"/>
                </a:lnTo>
                <a:lnTo>
                  <a:pt x="349250" y="923290"/>
                </a:lnTo>
                <a:lnTo>
                  <a:pt x="312420" y="1000760"/>
                </a:lnTo>
                <a:lnTo>
                  <a:pt x="396240" y="984250"/>
                </a:lnTo>
                <a:lnTo>
                  <a:pt x="380987" y="964476"/>
                </a:lnTo>
                <a:lnTo>
                  <a:pt x="1625600" y="20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914400" y="3329940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</a:t>
            </a:r>
            <a:r>
              <a:rPr sz="1800" b="1" dirty="0">
                <a:latin typeface="Arial"/>
                <a:cs typeface="Arial"/>
              </a:rPr>
              <a:t>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68069" y="5566409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01520" y="1350009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Me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735070" y="1482090"/>
            <a:ext cx="3819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1.	</a:t>
            </a:r>
            <a:r>
              <a:rPr sz="1800" spc="-10" dirty="0">
                <a:latin typeface="Arial"/>
                <a:cs typeface="Arial"/>
              </a:rPr>
              <a:t>Consumer </a:t>
            </a:r>
            <a:r>
              <a:rPr sz="1800" spc="-5" dirty="0">
                <a:latin typeface="Arial"/>
                <a:cs typeface="Arial"/>
              </a:rPr>
              <a:t>buys e-cash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461260" y="2081529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735070" y="2081529"/>
            <a:ext cx="4048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2. </a:t>
            </a:r>
            <a:r>
              <a:rPr sz="1800" spc="-5" dirty="0">
                <a:latin typeface="Arial"/>
                <a:cs typeface="Arial"/>
              </a:rPr>
              <a:t>Bank sends e-cash bits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consumer  (after charging that </a:t>
            </a:r>
            <a:r>
              <a:rPr sz="1800" spc="-10" dirty="0">
                <a:latin typeface="Arial"/>
                <a:cs typeface="Arial"/>
              </a:rPr>
              <a:t>amount plus</a:t>
            </a:r>
            <a:r>
              <a:rPr sz="1800" spc="-5" dirty="0">
                <a:latin typeface="Arial"/>
                <a:cs typeface="Arial"/>
              </a:rPr>
              <a:t> fee)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35070" y="2954020"/>
            <a:ext cx="402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3. </a:t>
            </a:r>
            <a:r>
              <a:rPr sz="1800" spc="-5" dirty="0">
                <a:latin typeface="Arial"/>
                <a:cs typeface="Arial"/>
              </a:rPr>
              <a:t>Consumer </a:t>
            </a:r>
            <a:r>
              <a:rPr sz="1800" spc="-10" dirty="0">
                <a:latin typeface="Arial"/>
                <a:cs typeface="Arial"/>
              </a:rPr>
              <a:t>sends </a:t>
            </a:r>
            <a:r>
              <a:rPr sz="1800" spc="-5" dirty="0">
                <a:latin typeface="Arial"/>
                <a:cs typeface="Arial"/>
              </a:rPr>
              <a:t>e-cash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merchant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35070" y="3528060"/>
            <a:ext cx="4253230" cy="62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marR="5080" indent="-255270">
              <a:lnSpc>
                <a:spcPct val="1093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4. </a:t>
            </a:r>
            <a:r>
              <a:rPr sz="1800" spc="-5" dirty="0">
                <a:latin typeface="Arial"/>
                <a:cs typeface="Arial"/>
              </a:rPr>
              <a:t>Merchant checks with Bank that e-cash  is valid (check for forgery 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fraud)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735070" y="4452620"/>
            <a:ext cx="3541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5. </a:t>
            </a:r>
            <a:r>
              <a:rPr sz="1800" spc="-5" dirty="0">
                <a:latin typeface="Arial"/>
                <a:cs typeface="Arial"/>
              </a:rPr>
              <a:t>Bank verifies that e-cash 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735070" y="5050790"/>
            <a:ext cx="315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6. </a:t>
            </a:r>
            <a:r>
              <a:rPr sz="1800" spc="-5" dirty="0">
                <a:latin typeface="Arial"/>
                <a:cs typeface="Arial"/>
              </a:rPr>
              <a:t>Parties complete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transaction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636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Carlito</vt:lpstr>
      <vt:lpstr>Courier New</vt:lpstr>
      <vt:lpstr>Times New Roman</vt:lpstr>
      <vt:lpstr>Wingdings</vt:lpstr>
      <vt:lpstr>Office Theme</vt:lpstr>
      <vt:lpstr>PowerPoint Presentation</vt:lpstr>
      <vt:lpstr>OBJECTIVES</vt:lpstr>
      <vt:lpstr>What Electronic Payment system is?</vt:lpstr>
      <vt:lpstr>Some Examples Of EPS:-</vt:lpstr>
      <vt:lpstr>Two storage methods</vt:lpstr>
      <vt:lpstr>PowerPoint Presentation</vt:lpstr>
      <vt:lpstr>E-Cash</vt:lpstr>
      <vt:lpstr>Electronic Cash Security</vt:lpstr>
      <vt:lpstr>PowerPoint Presentation</vt:lpstr>
      <vt:lpstr>E-Wallet</vt:lpstr>
      <vt:lpstr>Procedure for using an e-wallet</vt:lpstr>
      <vt:lpstr>Smart Cards</vt:lpstr>
      <vt:lpstr>PowerPoint Presentation</vt:lpstr>
      <vt:lpstr>Credit cards</vt:lpstr>
      <vt:lpstr>PowerPoint Presentation</vt:lpstr>
      <vt:lpstr>Risk in using Credit cards</vt:lpstr>
      <vt:lpstr>Security Requirements of EPS</vt:lpstr>
      <vt:lpstr>What Is payment Gateways??</vt:lpstr>
      <vt:lpstr>How It works??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Ritesh Goyal</dc:creator>
  <cp:lastModifiedBy>Joasher Technologies and Consultancy Software Developers and Students Mentorship</cp:lastModifiedBy>
  <cp:revision>1</cp:revision>
  <dcterms:created xsi:type="dcterms:W3CDTF">2020-07-05T13:57:45Z</dcterms:created>
  <dcterms:modified xsi:type="dcterms:W3CDTF">2024-05-13T10:26:01Z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2020-07-05T00:00:00Z</vt:filetime>
  </property>
</Properties>
</file>