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3"/>
    <p:sldId id="262" r:id="rId4"/>
    <p:sldId id="272" r:id="rId5"/>
    <p:sldId id="263" r:id="rId6"/>
    <p:sldId id="273" r:id="rId7"/>
    <p:sldId id="266" r:id="rId8"/>
    <p:sldId id="264" r:id="rId9"/>
    <p:sldId id="265" r:id="rId10"/>
    <p:sldId id="258" r:id="rId11"/>
    <p:sldId id="261" r:id="rId12"/>
    <p:sldId id="267" r:id="rId13"/>
    <p:sldId id="269" r:id="rId14"/>
    <p:sldId id="268" r:id="rId15"/>
    <p:sldId id="270" r:id="rId16"/>
    <p:sldId id="271" r:id="rId17"/>
    <p:sldId id="259" r:id="rId18"/>
    <p:sldId id="260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60E44-6FCB-4112-966F-A9C9DB6D11A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F6E67-B540-44DB-9D6B-2C88F63C08D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D84C-6CA4-4621-8323-7DB6EEDE9162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Kituku. B                                                          Kimathi University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EB7D-09BF-42D6-93CC-4F85888137B2}" type="slidenum">
              <a:rPr lang="en-US" smtClean="0"/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4795-724A-4D40-87D1-8F7E8D13928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Kituku. B                                                          Kimathi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EB7D-09BF-42D6-93CC-4F85888137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FEEF-2267-4AAC-A02B-DA3BCBB8B1B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Kituku. B                                                          Kimathi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EB7D-09BF-42D6-93CC-4F85888137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9D27-7267-44BE-8150-0E432C19B07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Kituku. B                                                          Kimathi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EB7D-09BF-42D6-93CC-4F85888137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32E2-1B85-4612-AF9C-EA606656AEA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Kituku. B                                                          Kimathi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6FCEB7D-09BF-42D6-93CC-4F85888137B2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7C24-4495-427F-8C68-1340D1F45D7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Kituku. B                                                          Kimathi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EB7D-09BF-42D6-93CC-4F85888137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8424-984D-42BE-BB15-3C8125855336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Kituku. B                                                          Kimathi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EB7D-09BF-42D6-93CC-4F85888137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1DD3-CFF6-4FA5-8140-C12DD341C74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Kituku. B                                                          Kimathi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EB7D-09BF-42D6-93CC-4F85888137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94CA-59C6-459D-BEEF-1599462C602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Kituku. B                                                          Kimathi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EB7D-09BF-42D6-93CC-4F85888137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FA79-E2D4-4AA0-8271-7D25E796804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Kituku. B                                                          Kimathi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EB7D-09BF-42D6-93CC-4F85888137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CF89-C878-4942-A8AA-E57A33C5834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Kituku. B                                                          Kimathi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EB7D-09BF-42D6-93CC-4F85888137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C2F8E9-03EA-421A-A4B9-FD29D323121E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Kituku. B                                                          Kimathi University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6FCEB7D-09BF-42D6-93CC-4F85888137B2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kern="0" dirty="0">
                <a:latin typeface="Comic Sans MS" panose="030F0702030302020204"/>
              </a:rPr>
              <a:t>Commerce refers to all the activities the purchase and sales of goods or services.</a:t>
            </a:r>
            <a:endParaRPr lang="en-US" sz="2400" kern="0" dirty="0">
              <a:latin typeface="Comic Sans MS" panose="030F0702030302020204"/>
            </a:endParaRPr>
          </a:p>
          <a:p>
            <a:pPr marL="742950" lvl="1" indent="-285750" fontAlgn="base"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000" kern="0" dirty="0">
                <a:latin typeface="Comic Sans MS" panose="030F0702030302020204"/>
              </a:rPr>
              <a:t>Marketing, sales, payment, fulfillment, customer service</a:t>
            </a:r>
            <a:endParaRPr lang="en-US" sz="2000" kern="0" dirty="0">
              <a:latin typeface="Comic Sans MS" panose="030F0702030302020204"/>
            </a:endParaRPr>
          </a:p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endParaRPr lang="en-US" sz="2400" kern="0" dirty="0">
              <a:latin typeface="Comic Sans MS" panose="030F0702030302020204"/>
            </a:endParaRPr>
          </a:p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kern="0" dirty="0">
                <a:latin typeface="Comic Sans MS" panose="030F0702030302020204"/>
              </a:rPr>
              <a:t>Electronic commerce is doing commerce with the use of computers, networks and commerce-enabled software (more than just online shopping</a:t>
            </a:r>
            <a:r>
              <a:rPr lang="en-US" sz="2400" kern="0" dirty="0">
                <a:solidFill>
                  <a:srgbClr val="3333CC"/>
                </a:solidFill>
                <a:latin typeface="Comic Sans MS" panose="030F0702030302020204"/>
              </a:rPr>
              <a:t>)</a:t>
            </a:r>
            <a:endParaRPr lang="en-US" sz="2400" kern="0" dirty="0">
              <a:solidFill>
                <a:srgbClr val="3333CC"/>
              </a:solidFill>
              <a:latin typeface="Comic Sans MS" panose="030F0702030302020204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62D2-3898-4AF3-9FC7-97C5E24CF386}" type="datetime1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e- 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lvl="0" indent="-381000" fontAlgn="base">
              <a:lnSpc>
                <a:spcPct val="90000"/>
              </a:lnSpc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sz="2000" kern="0" dirty="0">
                <a:solidFill>
                  <a:srgbClr val="3333CC"/>
                </a:solidFill>
                <a:latin typeface="Comic Sans MS" panose="030F0702030302020204"/>
              </a:rPr>
              <a:t>Attract customers</a:t>
            </a:r>
            <a:endParaRPr lang="en-US" sz="2000" kern="0" dirty="0">
              <a:solidFill>
                <a:srgbClr val="3333CC"/>
              </a:solidFill>
              <a:latin typeface="Comic Sans MS" panose="030F0702030302020204"/>
            </a:endParaRPr>
          </a:p>
          <a:p>
            <a:pPr marL="800100" lvl="1" indent="-342900" fontAlgn="base">
              <a:lnSpc>
                <a:spcPct val="90000"/>
              </a:lnSpc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1800" kern="0" dirty="0">
                <a:solidFill>
                  <a:srgbClr val="000000"/>
                </a:solidFill>
                <a:latin typeface="Comic Sans MS" panose="030F0702030302020204"/>
              </a:rPr>
              <a:t>Advertising, marketing</a:t>
            </a:r>
            <a:endParaRPr lang="en-US" sz="1800" kern="0" dirty="0">
              <a:solidFill>
                <a:srgbClr val="000000"/>
              </a:solidFill>
              <a:latin typeface="Comic Sans MS" panose="030F0702030302020204"/>
            </a:endParaRPr>
          </a:p>
          <a:p>
            <a:pPr marL="381000" lvl="0" indent="-381000" fontAlgn="base">
              <a:lnSpc>
                <a:spcPct val="90000"/>
              </a:lnSpc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sz="2000" kern="0" dirty="0">
                <a:solidFill>
                  <a:srgbClr val="3333CC"/>
                </a:solidFill>
                <a:latin typeface="Comic Sans MS" panose="030F0702030302020204"/>
              </a:rPr>
              <a:t>Interact with customers</a:t>
            </a:r>
            <a:endParaRPr lang="en-US" sz="2000" kern="0" dirty="0">
              <a:solidFill>
                <a:srgbClr val="3333CC"/>
              </a:solidFill>
              <a:latin typeface="Comic Sans MS" panose="030F0702030302020204"/>
            </a:endParaRPr>
          </a:p>
          <a:p>
            <a:pPr marL="800100" lvl="1" indent="-342900" fontAlgn="base">
              <a:lnSpc>
                <a:spcPct val="90000"/>
              </a:lnSpc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1800" kern="0" dirty="0">
                <a:solidFill>
                  <a:srgbClr val="000000"/>
                </a:solidFill>
                <a:latin typeface="Comic Sans MS" panose="030F0702030302020204"/>
              </a:rPr>
              <a:t>Catalog, negotiation</a:t>
            </a:r>
            <a:endParaRPr lang="en-US" sz="1800" kern="0" dirty="0">
              <a:solidFill>
                <a:srgbClr val="000000"/>
              </a:solidFill>
              <a:latin typeface="Comic Sans MS" panose="030F0702030302020204"/>
            </a:endParaRPr>
          </a:p>
          <a:p>
            <a:pPr marL="381000" lvl="0" indent="-381000" fontAlgn="base">
              <a:lnSpc>
                <a:spcPct val="90000"/>
              </a:lnSpc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sz="2000" kern="0" dirty="0">
                <a:solidFill>
                  <a:srgbClr val="3333CC"/>
                </a:solidFill>
                <a:latin typeface="Comic Sans MS" panose="030F0702030302020204"/>
              </a:rPr>
              <a:t>Handle and manage orders</a:t>
            </a:r>
            <a:endParaRPr lang="en-US" sz="2000" kern="0" dirty="0">
              <a:solidFill>
                <a:srgbClr val="3333CC"/>
              </a:solidFill>
              <a:latin typeface="Comic Sans MS" panose="030F0702030302020204"/>
            </a:endParaRPr>
          </a:p>
          <a:p>
            <a:pPr marL="800100" lvl="1" indent="-342900" fontAlgn="base">
              <a:lnSpc>
                <a:spcPct val="90000"/>
              </a:lnSpc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1800" kern="0" dirty="0">
                <a:solidFill>
                  <a:srgbClr val="000000"/>
                </a:solidFill>
                <a:latin typeface="Comic Sans MS" panose="030F0702030302020204"/>
              </a:rPr>
              <a:t>Order capture</a:t>
            </a:r>
            <a:endParaRPr lang="en-US" sz="1800" kern="0" dirty="0">
              <a:solidFill>
                <a:srgbClr val="000000"/>
              </a:solidFill>
              <a:latin typeface="Comic Sans MS" panose="030F0702030302020204"/>
            </a:endParaRPr>
          </a:p>
          <a:p>
            <a:pPr marL="800100" lvl="1" indent="-342900" fontAlgn="base">
              <a:lnSpc>
                <a:spcPct val="90000"/>
              </a:lnSpc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1800" kern="0" dirty="0">
                <a:solidFill>
                  <a:srgbClr val="000000"/>
                </a:solidFill>
                <a:latin typeface="Comic Sans MS" panose="030F0702030302020204"/>
              </a:rPr>
              <a:t>Payment</a:t>
            </a:r>
            <a:endParaRPr lang="en-US" sz="1800" kern="0" dirty="0">
              <a:solidFill>
                <a:srgbClr val="000000"/>
              </a:solidFill>
              <a:latin typeface="Comic Sans MS" panose="030F0702030302020204"/>
            </a:endParaRPr>
          </a:p>
          <a:p>
            <a:pPr marL="800100" lvl="1" indent="-342900" fontAlgn="base">
              <a:lnSpc>
                <a:spcPct val="90000"/>
              </a:lnSpc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1800" kern="0" dirty="0">
                <a:solidFill>
                  <a:srgbClr val="000000"/>
                </a:solidFill>
                <a:latin typeface="Comic Sans MS" panose="030F0702030302020204"/>
              </a:rPr>
              <a:t>Transaction</a:t>
            </a:r>
            <a:endParaRPr lang="en-US" sz="1800" kern="0" dirty="0">
              <a:solidFill>
                <a:srgbClr val="000000"/>
              </a:solidFill>
              <a:latin typeface="Comic Sans MS" panose="030F0702030302020204"/>
            </a:endParaRPr>
          </a:p>
          <a:p>
            <a:pPr marL="800100" lvl="1" indent="-342900" fontAlgn="base">
              <a:lnSpc>
                <a:spcPct val="90000"/>
              </a:lnSpc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1800" kern="0" dirty="0">
                <a:solidFill>
                  <a:srgbClr val="000000"/>
                </a:solidFill>
                <a:latin typeface="Comic Sans MS" panose="030F0702030302020204"/>
              </a:rPr>
              <a:t>Fulfillment (physical good, service good, digital good)</a:t>
            </a:r>
            <a:endParaRPr lang="en-US" sz="1800" kern="0" dirty="0">
              <a:solidFill>
                <a:srgbClr val="000000"/>
              </a:solidFill>
              <a:latin typeface="Comic Sans MS" panose="030F0702030302020204"/>
            </a:endParaRPr>
          </a:p>
          <a:p>
            <a:pPr marL="381000" lvl="0" indent="-381000" fontAlgn="base">
              <a:lnSpc>
                <a:spcPct val="90000"/>
              </a:lnSpc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sz="2000" kern="0" dirty="0">
                <a:solidFill>
                  <a:srgbClr val="3333CC"/>
                </a:solidFill>
                <a:latin typeface="Comic Sans MS" panose="030F0702030302020204"/>
              </a:rPr>
              <a:t>React to customer inquiries</a:t>
            </a:r>
            <a:endParaRPr lang="en-US" sz="2000" kern="0" dirty="0">
              <a:solidFill>
                <a:srgbClr val="3333CC"/>
              </a:solidFill>
              <a:latin typeface="Comic Sans MS" panose="030F0702030302020204"/>
            </a:endParaRPr>
          </a:p>
          <a:p>
            <a:pPr marL="800100" lvl="1" indent="-342900" fontAlgn="base">
              <a:lnSpc>
                <a:spcPct val="90000"/>
              </a:lnSpc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1800" kern="0" dirty="0">
                <a:solidFill>
                  <a:srgbClr val="000000"/>
                </a:solidFill>
                <a:latin typeface="Comic Sans MS" panose="030F0702030302020204"/>
              </a:rPr>
              <a:t>Customer service</a:t>
            </a:r>
            <a:endParaRPr lang="en-US" sz="1800" kern="0" dirty="0">
              <a:solidFill>
                <a:srgbClr val="000000"/>
              </a:solidFill>
              <a:latin typeface="Comic Sans MS" panose="030F0702030302020204"/>
            </a:endParaRPr>
          </a:p>
          <a:p>
            <a:pPr marL="800100" lvl="1" indent="-342900" fontAlgn="base">
              <a:lnSpc>
                <a:spcPct val="90000"/>
              </a:lnSpc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1800" kern="0" dirty="0">
                <a:solidFill>
                  <a:srgbClr val="000000"/>
                </a:solidFill>
                <a:latin typeface="Comic Sans MS" panose="030F0702030302020204"/>
              </a:rPr>
              <a:t>Order tracking</a:t>
            </a:r>
            <a:endParaRPr lang="en-US" sz="1800" kern="0" dirty="0">
              <a:solidFill>
                <a:srgbClr val="000000"/>
              </a:solidFill>
              <a:latin typeface="Comic Sans MS" panose="030F0702030302020204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9D27-7267-44BE-8150-0E432C19B078}" type="datetime1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1.Technological </a:t>
            </a:r>
            <a:r>
              <a:rPr lang="en-US" dirty="0"/>
              <a:t>factors </a:t>
            </a:r>
            <a:endParaRPr lang="en-US" dirty="0" smtClean="0"/>
          </a:p>
          <a:p>
            <a:pPr marL="137160" indent="0">
              <a:buNone/>
            </a:pPr>
            <a:r>
              <a:rPr lang="en-US" i="1" dirty="0" smtClean="0"/>
              <a:t>2.Political factors</a:t>
            </a:r>
            <a:endParaRPr lang="en-US" i="1" dirty="0" smtClean="0"/>
          </a:p>
          <a:p>
            <a:pPr marL="137160" indent="0">
              <a:buNone/>
            </a:pPr>
            <a:r>
              <a:rPr lang="en-US" i="1" dirty="0" smtClean="0"/>
              <a:t>3. Social factors</a:t>
            </a:r>
            <a:endParaRPr lang="en-US" i="1" dirty="0" smtClean="0"/>
          </a:p>
          <a:p>
            <a:pPr marL="137160" indent="0">
              <a:buNone/>
            </a:pPr>
            <a:r>
              <a:rPr lang="en-US" i="1" dirty="0" smtClean="0"/>
              <a:t>4. Economic factors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9D27-7267-44BE-8150-0E432C19B078}" type="datetime1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1.Technological </a:t>
            </a:r>
            <a:r>
              <a:rPr lang="en-US" dirty="0"/>
              <a:t>factors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Telecommunications infrastructure</a:t>
            </a:r>
            <a:endParaRPr lang="en-US" dirty="0"/>
          </a:p>
          <a:p>
            <a:pPr lvl="2"/>
            <a:r>
              <a:rPr lang="en-US" dirty="0"/>
              <a:t>Backbone infrastructure and architecture</a:t>
            </a:r>
            <a:endParaRPr lang="en-US" dirty="0"/>
          </a:p>
          <a:p>
            <a:pPr lvl="2"/>
            <a:r>
              <a:rPr lang="en-US" dirty="0"/>
              <a:t>Industry players and competition</a:t>
            </a:r>
            <a:endParaRPr lang="en-US" dirty="0"/>
          </a:p>
          <a:p>
            <a:pPr lvl="2"/>
            <a:r>
              <a:rPr lang="en-US" dirty="0"/>
              <a:t>Pricing</a:t>
            </a:r>
            <a:endParaRPr lang="en-US" dirty="0"/>
          </a:p>
          <a:p>
            <a:pPr lvl="2"/>
            <a:r>
              <a:rPr lang="en-US" dirty="0"/>
              <a:t>Internet service </a:t>
            </a:r>
            <a:r>
              <a:rPr lang="en-US" dirty="0" smtClean="0"/>
              <a:t>providers</a:t>
            </a:r>
            <a:endParaRPr lang="en-US" dirty="0"/>
          </a:p>
          <a:p>
            <a:pPr lvl="2"/>
            <a:r>
              <a:rPr lang="en-US" dirty="0"/>
              <a:t>Ownership (private or public sector)</a:t>
            </a:r>
            <a:endParaRPr lang="en-US" dirty="0"/>
          </a:p>
          <a:p>
            <a:r>
              <a:rPr lang="en-US" dirty="0" smtClean="0"/>
              <a:t>Access </a:t>
            </a:r>
            <a:r>
              <a:rPr lang="en-US" dirty="0"/>
              <a:t>to new technology developments</a:t>
            </a:r>
            <a:endParaRPr lang="en-US" dirty="0"/>
          </a:p>
          <a:p>
            <a:r>
              <a:rPr lang="en-US" dirty="0" smtClean="0"/>
              <a:t>Bandwidth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Speed of development and implementation of new technology by </a:t>
            </a:r>
            <a:r>
              <a:rPr lang="en-US" dirty="0" smtClean="0"/>
              <a:t>industry sector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9D27-7267-44BE-8150-0E432C19B078}" type="datetime1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Political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Number and type of government incentives and </a:t>
            </a:r>
            <a:r>
              <a:rPr lang="en-US" sz="2400" dirty="0" err="1"/>
              <a:t>programmes</a:t>
            </a:r>
            <a:r>
              <a:rPr lang="en-US" sz="2400" dirty="0"/>
              <a:t> to support </a:t>
            </a:r>
            <a:r>
              <a:rPr lang="en-US" sz="2400" dirty="0" smtClean="0"/>
              <a:t>the use </a:t>
            </a:r>
            <a:r>
              <a:rPr lang="en-US" sz="2400" dirty="0"/>
              <a:t>and development of new technology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Legislation – number and type of supportive or restrictive laws and </a:t>
            </a:r>
            <a:r>
              <a:rPr lang="en-US" sz="2400" dirty="0" smtClean="0"/>
              <a:t>policies that </a:t>
            </a:r>
            <a:r>
              <a:rPr lang="en-US" sz="2400" dirty="0"/>
              <a:t>govern electronic data, contacts and financial transactions. For </a:t>
            </a:r>
            <a:r>
              <a:rPr lang="en-US" sz="2400" dirty="0" err="1" smtClean="0"/>
              <a:t>example,laws</a:t>
            </a:r>
            <a:r>
              <a:rPr lang="en-US" sz="2400" dirty="0" smtClean="0"/>
              <a:t> </a:t>
            </a:r>
            <a:r>
              <a:rPr lang="en-US" sz="2400" dirty="0"/>
              <a:t>that </a:t>
            </a:r>
            <a:r>
              <a:rPr lang="en-US" sz="2400" dirty="0" err="1"/>
              <a:t>recognise</a:t>
            </a:r>
            <a:r>
              <a:rPr lang="en-US" sz="2400" dirty="0"/>
              <a:t> and enforce the validity of electronic documentation,</a:t>
            </a:r>
            <a:endParaRPr lang="en-US" sz="2400" dirty="0"/>
          </a:p>
          <a:p>
            <a:pPr marL="137160" indent="0">
              <a:buNone/>
            </a:pPr>
            <a:r>
              <a:rPr lang="en-US" sz="2400" dirty="0"/>
              <a:t>contracts and transactions in a court of law; the validation of </a:t>
            </a:r>
            <a:r>
              <a:rPr lang="en-US" sz="2400" dirty="0" smtClean="0"/>
              <a:t>digital signatures</a:t>
            </a:r>
            <a:r>
              <a:rPr lang="en-US" sz="2400" dirty="0"/>
              <a:t>; the legal usage of electronic security measures such </a:t>
            </a:r>
            <a:r>
              <a:rPr lang="en-US" sz="2400" dirty="0" smtClean="0"/>
              <a:t>as encryption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Public policies – whether government supports the growth of </a:t>
            </a:r>
            <a:r>
              <a:rPr lang="en-US" sz="2400" dirty="0" smtClean="0"/>
              <a:t>electronic transactions </a:t>
            </a:r>
            <a:r>
              <a:rPr lang="en-US" sz="2400" dirty="0"/>
              <a:t>and processes. For example, filing tax returns to the </a:t>
            </a:r>
            <a:r>
              <a:rPr lang="en-US" sz="2400" dirty="0" smtClean="0"/>
              <a:t>Inland Revenue </a:t>
            </a:r>
            <a:r>
              <a:rPr lang="en-US" sz="2400" dirty="0"/>
              <a:t>electronically, the national education curriculum and training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9D27-7267-44BE-8150-0E432C19B078}" type="datetime1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Social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Skills of workforce</a:t>
            </a:r>
            <a:endParaRPr lang="en-US" dirty="0"/>
          </a:p>
          <a:p>
            <a:r>
              <a:rPr lang="en-US" dirty="0" smtClean="0"/>
              <a:t>Number </a:t>
            </a:r>
            <a:r>
              <a:rPr lang="en-US" dirty="0"/>
              <a:t>of users on-line</a:t>
            </a:r>
            <a:endParaRPr lang="en-US" dirty="0"/>
          </a:p>
          <a:p>
            <a:r>
              <a:rPr lang="en-US" dirty="0" smtClean="0"/>
              <a:t>Penetration </a:t>
            </a:r>
            <a:r>
              <a:rPr lang="en-US" dirty="0"/>
              <a:t>rate of PCs</a:t>
            </a:r>
            <a:endParaRPr lang="en-US" dirty="0"/>
          </a:p>
          <a:p>
            <a:r>
              <a:rPr lang="en-US" dirty="0" smtClean="0"/>
              <a:t>Level </a:t>
            </a:r>
            <a:r>
              <a:rPr lang="en-US" dirty="0"/>
              <a:t>of education; computer literacy and IT skills</a:t>
            </a:r>
            <a:endParaRPr lang="en-US" dirty="0"/>
          </a:p>
          <a:p>
            <a:r>
              <a:rPr lang="en-US" dirty="0" smtClean="0"/>
              <a:t>Culture </a:t>
            </a:r>
            <a:r>
              <a:rPr lang="en-US" dirty="0"/>
              <a:t>of </a:t>
            </a:r>
            <a:r>
              <a:rPr lang="en-US" dirty="0" err="1"/>
              <a:t>technophilia</a:t>
            </a:r>
            <a:r>
              <a:rPr lang="en-US" dirty="0"/>
              <a:t> – a willingness and ability to adopt new technology</a:t>
            </a:r>
            <a:endParaRPr lang="en-US" dirty="0"/>
          </a:p>
          <a:p>
            <a:r>
              <a:rPr lang="en-US" dirty="0"/>
              <a:t>and the speed at which technology achieves critical mass as in Japan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9D27-7267-44BE-8150-0E432C19B078}" type="datetime1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4.Economic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 growth – GDP</a:t>
            </a:r>
            <a:endParaRPr lang="en-US" dirty="0"/>
          </a:p>
          <a:p>
            <a:r>
              <a:rPr lang="en-US" dirty="0" smtClean="0"/>
              <a:t>Average </a:t>
            </a:r>
            <a:r>
              <a:rPr lang="en-US" dirty="0"/>
              <a:t>income</a:t>
            </a:r>
            <a:endParaRPr lang="en-US" dirty="0"/>
          </a:p>
          <a:p>
            <a:r>
              <a:rPr lang="en-US" dirty="0" smtClean="0"/>
              <a:t>Cost </a:t>
            </a:r>
            <a:r>
              <a:rPr lang="en-US" dirty="0"/>
              <a:t>of technology (hardware and software)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Cost of access to telecommunications infrastructure – pricing structures </a:t>
            </a:r>
            <a:r>
              <a:rPr lang="en-US" dirty="0" smtClean="0"/>
              <a:t>and rates</a:t>
            </a:r>
            <a:endParaRPr lang="en-US" dirty="0"/>
          </a:p>
          <a:p>
            <a:r>
              <a:rPr lang="en-US" dirty="0" smtClean="0"/>
              <a:t>Commercial </a:t>
            </a:r>
            <a:r>
              <a:rPr lang="en-US" dirty="0"/>
              <a:t>infrastructure – advancement of banking sector; </a:t>
            </a:r>
            <a:r>
              <a:rPr lang="en-US" dirty="0" smtClean="0"/>
              <a:t>payment systems</a:t>
            </a:r>
            <a:endParaRPr lang="en-US" dirty="0"/>
          </a:p>
          <a:p>
            <a:r>
              <a:rPr lang="en-US" dirty="0" smtClean="0"/>
              <a:t>Innovative </a:t>
            </a:r>
            <a:r>
              <a:rPr lang="en-US" dirty="0"/>
              <a:t>business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9D27-7267-44BE-8150-0E432C19B078}" type="datetime1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kern="0" dirty="0">
                <a:solidFill>
                  <a:srgbClr val="3333CC"/>
                </a:solidFill>
                <a:latin typeface="Comic Sans MS" panose="030F0702030302020204"/>
              </a:rPr>
              <a:t>Increased sales</a:t>
            </a:r>
            <a:endParaRPr lang="en-US" sz="2400" kern="0" dirty="0">
              <a:solidFill>
                <a:srgbClr val="3333CC"/>
              </a:solidFill>
              <a:latin typeface="Comic Sans MS" panose="030F0702030302020204"/>
            </a:endParaRPr>
          </a:p>
          <a:p>
            <a:pPr marL="742950" lvl="1" indent="-285750" fontAlgn="base"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000" kern="0" dirty="0">
                <a:solidFill>
                  <a:srgbClr val="000000"/>
                </a:solidFill>
                <a:latin typeface="Comic Sans MS" panose="030F0702030302020204"/>
              </a:rPr>
              <a:t>Reach narrow market segments in geographically dispersed locations</a:t>
            </a:r>
            <a:endParaRPr lang="en-US" sz="2000" kern="0" dirty="0">
              <a:solidFill>
                <a:srgbClr val="000000"/>
              </a:solidFill>
              <a:latin typeface="Comic Sans MS" panose="030F0702030302020204"/>
            </a:endParaRPr>
          </a:p>
          <a:p>
            <a:pPr marL="742950" lvl="1" indent="-285750" fontAlgn="base"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000" kern="0" dirty="0">
                <a:solidFill>
                  <a:srgbClr val="000000"/>
                </a:solidFill>
                <a:latin typeface="Comic Sans MS" panose="030F0702030302020204"/>
              </a:rPr>
              <a:t>Create virtual communities</a:t>
            </a:r>
            <a:endParaRPr lang="en-US" sz="2000" kern="0" dirty="0">
              <a:solidFill>
                <a:srgbClr val="000000"/>
              </a:solidFill>
              <a:latin typeface="Comic Sans MS" panose="030F0702030302020204"/>
            </a:endParaRPr>
          </a:p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kern="0" dirty="0">
                <a:solidFill>
                  <a:srgbClr val="3333CC"/>
                </a:solidFill>
                <a:latin typeface="Comic Sans MS" panose="030F0702030302020204"/>
              </a:rPr>
              <a:t>Decreased costs</a:t>
            </a:r>
            <a:endParaRPr lang="en-US" sz="2400" kern="0" dirty="0">
              <a:solidFill>
                <a:srgbClr val="3333CC"/>
              </a:solidFill>
              <a:latin typeface="Comic Sans MS" panose="030F0702030302020204"/>
            </a:endParaRPr>
          </a:p>
          <a:p>
            <a:pPr marL="742950" lvl="1" indent="-285750" fontAlgn="base"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000" kern="0" dirty="0">
                <a:solidFill>
                  <a:srgbClr val="000000"/>
                </a:solidFill>
                <a:latin typeface="Comic Sans MS" panose="030F0702030302020204"/>
              </a:rPr>
              <a:t>Handling of sales inquiries</a:t>
            </a:r>
            <a:endParaRPr lang="en-US" sz="2000" kern="0" dirty="0">
              <a:solidFill>
                <a:srgbClr val="000000"/>
              </a:solidFill>
              <a:latin typeface="Comic Sans MS" panose="030F0702030302020204"/>
            </a:endParaRPr>
          </a:p>
          <a:p>
            <a:pPr marL="742950" lvl="1" indent="-285750" fontAlgn="base"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000" kern="0" dirty="0">
                <a:solidFill>
                  <a:srgbClr val="000000"/>
                </a:solidFill>
                <a:latin typeface="Comic Sans MS" panose="030F0702030302020204"/>
              </a:rPr>
              <a:t>Providing price quotes</a:t>
            </a:r>
            <a:endParaRPr lang="en-US" sz="2000" kern="0" dirty="0">
              <a:solidFill>
                <a:srgbClr val="000000"/>
              </a:solidFill>
              <a:latin typeface="Comic Sans MS" panose="030F0702030302020204"/>
            </a:endParaRPr>
          </a:p>
          <a:p>
            <a:pPr marL="742950" lvl="1" indent="-285750" fontAlgn="base"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000" kern="0" dirty="0">
                <a:solidFill>
                  <a:srgbClr val="000000"/>
                </a:solidFill>
                <a:latin typeface="Comic Sans MS" panose="030F0702030302020204"/>
              </a:rPr>
              <a:t>Determining product availability</a:t>
            </a:r>
            <a:endParaRPr lang="en-US" sz="2000" kern="0" dirty="0">
              <a:solidFill>
                <a:srgbClr val="000000"/>
              </a:solidFill>
              <a:latin typeface="Comic Sans MS" panose="030F0702030302020204"/>
            </a:endParaRPr>
          </a:p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kern="0" dirty="0">
                <a:solidFill>
                  <a:srgbClr val="3333CC"/>
                </a:solidFill>
                <a:latin typeface="Comic Sans MS" panose="030F0702030302020204"/>
              </a:rPr>
              <a:t>Being in the space</a:t>
            </a:r>
            <a:endParaRPr lang="en-US" sz="2400" kern="0" dirty="0">
              <a:solidFill>
                <a:srgbClr val="3333CC"/>
              </a:solidFill>
              <a:latin typeface="Comic Sans MS" panose="030F0702030302020204"/>
            </a:endParaRP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9A6A-7CF8-4BAD-9588-413CEAB62635}" type="datetime1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 smtClean="0"/>
              <a:t> </a:t>
            </a:r>
            <a:r>
              <a:rPr lang="en-US" sz="2400" kern="0" dirty="0">
                <a:solidFill>
                  <a:srgbClr val="3333CC"/>
                </a:solidFill>
                <a:latin typeface="Comic Sans MS" panose="030F0702030302020204"/>
              </a:rPr>
              <a:t>Loss of ability to inspect products from remote locations</a:t>
            </a:r>
            <a:endParaRPr lang="en-US" sz="2400" kern="0" dirty="0">
              <a:solidFill>
                <a:srgbClr val="3333CC"/>
              </a:solidFill>
              <a:latin typeface="Comic Sans MS" panose="030F0702030302020204"/>
            </a:endParaRPr>
          </a:p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kern="0" dirty="0">
                <a:solidFill>
                  <a:srgbClr val="3333CC"/>
                </a:solidFill>
                <a:latin typeface="Comic Sans MS" panose="030F0702030302020204"/>
              </a:rPr>
              <a:t>Rapid developing pace of underlying technologies</a:t>
            </a:r>
            <a:endParaRPr lang="en-US" sz="2400" kern="0" dirty="0">
              <a:solidFill>
                <a:srgbClr val="3333CC"/>
              </a:solidFill>
              <a:latin typeface="Comic Sans MS" panose="030F0702030302020204"/>
            </a:endParaRPr>
          </a:p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kern="0" dirty="0">
                <a:solidFill>
                  <a:srgbClr val="3333CC"/>
                </a:solidFill>
                <a:latin typeface="Comic Sans MS" panose="030F0702030302020204"/>
              </a:rPr>
              <a:t>Difficult to calculate return on investment</a:t>
            </a:r>
            <a:endParaRPr lang="en-US" sz="2400" kern="0" dirty="0">
              <a:solidFill>
                <a:srgbClr val="3333CC"/>
              </a:solidFill>
              <a:latin typeface="Comic Sans MS" panose="030F0702030302020204"/>
            </a:endParaRPr>
          </a:p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kern="0" dirty="0">
                <a:solidFill>
                  <a:srgbClr val="3333CC"/>
                </a:solidFill>
                <a:latin typeface="Comic Sans MS" panose="030F0702030302020204"/>
              </a:rPr>
              <a:t>Cultural and legal impediments</a:t>
            </a:r>
            <a:endParaRPr lang="en-US" sz="2400" kern="0" dirty="0">
              <a:solidFill>
                <a:srgbClr val="3333CC"/>
              </a:solidFill>
              <a:latin typeface="Comic Sans MS" panose="030F0702030302020204"/>
            </a:endParaRP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ACE-38FB-41BA-9D41-121247FEF48B}" type="datetime1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third law of newton state when there is a force, then there is equal but apposite force resisting it</a:t>
            </a:r>
            <a:endParaRPr lang="en-US" dirty="0" smtClean="0"/>
          </a:p>
          <a:p>
            <a:r>
              <a:rPr lang="en-US" dirty="0" smtClean="0"/>
              <a:t>In light of e-commerce  explain the above </a:t>
            </a:r>
            <a:r>
              <a:rPr lang="en-US" smtClean="0"/>
              <a:t>statemen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9D27-7267-44BE-8150-0E432C19B078}" type="datetime1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 defTabSz="457200" fontAlgn="base">
              <a:spcAft>
                <a:spcPct val="0"/>
              </a:spcAft>
              <a:buClrTx/>
              <a:buSzTx/>
              <a:buNone/>
            </a:pPr>
            <a:r>
              <a:rPr lang="en-US" sz="3000" b="1" dirty="0">
                <a:latin typeface="Calibri" panose="020F0502020204030204"/>
                <a:ea typeface="MS PGothic" panose="020B0600070205080204" charset="-128"/>
              </a:rPr>
              <a:t>E-commerce involves</a:t>
            </a:r>
            <a:endParaRPr lang="en-US" sz="3000" b="1" dirty="0">
              <a:latin typeface="Calibri" panose="020F0502020204030204"/>
              <a:ea typeface="MS PGothic" panose="020B0600070205080204" charset="-128"/>
            </a:endParaRPr>
          </a:p>
          <a:p>
            <a:pPr marL="609600" lvl="0" indent="-609600" defTabSz="457200" fontAlgn="base">
              <a:spcAft>
                <a:spcPct val="0"/>
              </a:spcAft>
              <a:buClr>
                <a:srgbClr val="1F497D"/>
              </a:buClr>
              <a:buSzPct val="59000"/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/>
                <a:ea typeface="MS PGothic" panose="020B0600070205080204" charset="-128"/>
              </a:rPr>
              <a:t>Digitally enabled commercial transactions between organizations and individuals.</a:t>
            </a:r>
            <a:endParaRPr lang="en-US" b="1" dirty="0">
              <a:latin typeface="Calibri" panose="020F0502020204030204"/>
              <a:ea typeface="MS PGothic" panose="020B0600070205080204" charset="-128"/>
            </a:endParaRPr>
          </a:p>
          <a:p>
            <a:pPr marL="609600" lvl="0" indent="-609600" defTabSz="457200" fontAlgn="base">
              <a:spcAft>
                <a:spcPct val="0"/>
              </a:spcAft>
              <a:buClr>
                <a:srgbClr val="1F497D"/>
              </a:buClr>
              <a:buSzPct val="59000"/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/>
                <a:ea typeface="MS PGothic" panose="020B0600070205080204" charset="-128"/>
              </a:rPr>
              <a:t>Digitally enabled transactions include all transactions mediated by digital technology</a:t>
            </a:r>
            <a:endParaRPr lang="en-US" b="1" dirty="0">
              <a:latin typeface="Calibri" panose="020F0502020204030204"/>
              <a:ea typeface="MS PGothic" panose="020B0600070205080204" charset="-128"/>
            </a:endParaRPr>
          </a:p>
          <a:p>
            <a:pPr marL="609600" lvl="0" indent="-609600" defTabSz="457200" fontAlgn="base">
              <a:spcAft>
                <a:spcPct val="0"/>
              </a:spcAft>
              <a:buClr>
                <a:srgbClr val="1F497D"/>
              </a:buClr>
              <a:buSzPct val="59000"/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/>
                <a:ea typeface="MS PGothic" panose="020B0600070205080204" charset="-128"/>
              </a:rPr>
              <a:t>Commercial transactions involve the exchange of value across organizational or individual boundaries in return for products or services</a:t>
            </a:r>
            <a:endParaRPr lang="en-US" sz="3000" b="1" dirty="0">
              <a:latin typeface="Calibri" panose="020F0502020204030204"/>
              <a:ea typeface="MS PGothic" panose="020B0600070205080204" charset="-128"/>
            </a:endParaRPr>
          </a:p>
          <a:p>
            <a:pPr marL="609600" lvl="0" indent="-609600" defTabSz="457200" fontAlgn="base">
              <a:spcAft>
                <a:spcPct val="0"/>
              </a:spcAft>
              <a:buClr>
                <a:srgbClr val="1F497D"/>
              </a:buClr>
              <a:buSzPct val="59000"/>
              <a:buFont typeface="Wingdings" panose="05000000000000000000" pitchFamily="2" charset="2"/>
              <a:buChar char="§"/>
            </a:pPr>
            <a:endParaRPr lang="en-US" sz="3000" b="1" dirty="0">
              <a:latin typeface="Calibri" panose="020F0502020204030204"/>
              <a:ea typeface="MS PGothic" panose="020B0600070205080204" charset="-128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9D27-7267-44BE-8150-0E432C19B078}" type="datetime1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</a:t>
            </a:r>
            <a:endParaRPr lang="en-US" dirty="0" smtClean="0"/>
          </a:p>
          <a:p>
            <a:r>
              <a:rPr lang="en-US" dirty="0" smtClean="0"/>
              <a:t>is the use </a:t>
            </a:r>
            <a:r>
              <a:rPr lang="en-US" dirty="0"/>
              <a:t>of electronic communications and digital information processing technology </a:t>
            </a:r>
            <a:r>
              <a:rPr lang="en-US" dirty="0" smtClean="0"/>
              <a:t>in business </a:t>
            </a:r>
            <a:r>
              <a:rPr lang="en-US" dirty="0"/>
              <a:t>transactions to create, transform, and redefine relationships for value </a:t>
            </a:r>
            <a:r>
              <a:rPr lang="en-US" dirty="0" smtClean="0"/>
              <a:t>creation between </a:t>
            </a:r>
            <a:r>
              <a:rPr lang="en-US" dirty="0"/>
              <a:t>or among organizations, and between organizations and individuals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9D27-7267-44BE-8150-0E432C19B078}" type="datetime1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 defTabSz="457200" fontAlgn="base">
              <a:spcAft>
                <a:spcPct val="0"/>
              </a:spcAft>
              <a:buClrTx/>
              <a:buSzTx/>
              <a:buNone/>
            </a:pPr>
            <a:r>
              <a:rPr lang="en-US" sz="3200" b="1" dirty="0">
                <a:latin typeface="Calibri" panose="020F0502020204030204"/>
                <a:ea typeface="MS PGothic" panose="020B0600070205080204" charset="-128"/>
              </a:rPr>
              <a:t>E-business involves</a:t>
            </a:r>
            <a:endParaRPr lang="en-US" sz="3200" b="1" dirty="0">
              <a:latin typeface="Calibri" panose="020F0502020204030204"/>
              <a:ea typeface="MS PGothic" panose="020B0600070205080204" charset="-128"/>
            </a:endParaRPr>
          </a:p>
          <a:p>
            <a:pPr marL="609600" lvl="0" indent="-609600" defTabSz="457200" fontAlgn="base">
              <a:spcAft>
                <a:spcPct val="0"/>
              </a:spcAft>
              <a:buClr>
                <a:srgbClr val="1F497D"/>
              </a:buClr>
              <a:buSzPct val="59000"/>
              <a:buFont typeface="Wingdings" panose="05000000000000000000" pitchFamily="2" charset="2"/>
              <a:buChar char="§"/>
            </a:pPr>
            <a:r>
              <a:rPr lang="en-US" sz="3200" b="1" dirty="0">
                <a:latin typeface="Calibri" panose="020F0502020204030204"/>
                <a:ea typeface="MS PGothic" panose="020B0600070205080204" charset="-128"/>
              </a:rPr>
              <a:t>Digital enablement of transactions and processes </a:t>
            </a:r>
            <a:r>
              <a:rPr lang="en-US" sz="3200" b="1" i="1" dirty="0">
                <a:latin typeface="Calibri" panose="020F0502020204030204"/>
                <a:ea typeface="MS PGothic" panose="020B0600070205080204" charset="-128"/>
              </a:rPr>
              <a:t>within</a:t>
            </a:r>
            <a:r>
              <a:rPr lang="en-US" sz="3200" b="1" dirty="0">
                <a:latin typeface="Calibri" panose="020F0502020204030204"/>
                <a:ea typeface="MS PGothic" panose="020B0600070205080204" charset="-128"/>
              </a:rPr>
              <a:t> a firm, involving information systems under the control of the firm</a:t>
            </a:r>
            <a:endParaRPr lang="en-US" sz="3200" b="1" dirty="0">
              <a:latin typeface="Calibri" panose="020F0502020204030204"/>
              <a:ea typeface="MS PGothic" panose="020B0600070205080204" charset="-128"/>
            </a:endParaRPr>
          </a:p>
          <a:p>
            <a:pPr marL="609600" lvl="0" indent="-609600" defTabSz="457200" fontAlgn="base">
              <a:spcAft>
                <a:spcPct val="0"/>
              </a:spcAft>
              <a:buClr>
                <a:srgbClr val="1F497D"/>
              </a:buClr>
              <a:buSzPct val="59000"/>
              <a:buFont typeface="Wingdings" panose="05000000000000000000" pitchFamily="2" charset="2"/>
              <a:buChar char="§"/>
            </a:pPr>
            <a:r>
              <a:rPr lang="en-US" sz="3200" b="1" dirty="0">
                <a:latin typeface="Calibri" panose="020F0502020204030204"/>
                <a:ea typeface="MS PGothic" panose="020B0600070205080204" charset="-128"/>
              </a:rPr>
              <a:t>E-business does not involve commercial transactions across organizational boundaries where value is exchanged </a:t>
            </a:r>
            <a:endParaRPr lang="en-US" sz="3200" b="1" dirty="0">
              <a:latin typeface="Calibri" panose="020F0502020204030204"/>
              <a:ea typeface="MS PGothic" panose="020B0600070205080204" charset="-128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9D27-7267-44BE-8150-0E432C19B078}" type="datetime1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transformation of an organization’s processes </a:t>
            </a:r>
            <a:r>
              <a:rPr lang="en-US" dirty="0" smtClean="0"/>
              <a:t>to deliver </a:t>
            </a:r>
            <a:r>
              <a:rPr lang="en-US" dirty="0"/>
              <a:t>additional customer value through the application of technologies, </a:t>
            </a:r>
            <a:r>
              <a:rPr lang="en-US" dirty="0" smtClean="0"/>
              <a:t>philosophies and </a:t>
            </a:r>
            <a:r>
              <a:rPr lang="en-US" dirty="0"/>
              <a:t>computing paradigm of the new economy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Three primary processes are enhanced in </a:t>
            </a:r>
            <a:r>
              <a:rPr lang="en-US" dirty="0" smtClean="0"/>
              <a:t>e-business</a:t>
            </a:r>
            <a:endParaRPr lang="en-US" dirty="0" smtClean="0"/>
          </a:p>
          <a:p>
            <a:pPr lvl="1"/>
            <a:r>
              <a:rPr lang="en-US" dirty="0"/>
              <a:t>Production processes</a:t>
            </a:r>
            <a:r>
              <a:rPr lang="en-US" dirty="0" smtClean="0"/>
              <a:t>,</a:t>
            </a:r>
            <a:endParaRPr lang="en-US" dirty="0" smtClean="0"/>
          </a:p>
          <a:p>
            <a:pPr lvl="1"/>
            <a:r>
              <a:rPr lang="en-US" b="1" dirty="0"/>
              <a:t>Customer-focused processes</a:t>
            </a:r>
            <a:r>
              <a:rPr lang="en-US" b="1" dirty="0" smtClean="0"/>
              <a:t>,</a:t>
            </a:r>
            <a:endParaRPr lang="en-US" b="1" dirty="0" smtClean="0"/>
          </a:p>
          <a:p>
            <a:pPr lvl="1"/>
            <a:r>
              <a:rPr lang="en-US" b="1" dirty="0"/>
              <a:t>Internal management processes</a:t>
            </a:r>
            <a:r>
              <a:rPr lang="en-US" dirty="0"/>
              <a:t>,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9D27-7267-44BE-8150-0E432C19B078}" type="datetime1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9D27-7267-44BE-8150-0E432C19B078}" type="datetime1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30579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9D27-7267-44BE-8150-0E432C19B078}" type="datetime1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399"/>
            <a:ext cx="9372600" cy="645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9D27-7267-44BE-8150-0E432C19B078}" type="datetime1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05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kern="0" dirty="0">
                <a:solidFill>
                  <a:srgbClr val="3333CC"/>
                </a:solidFill>
                <a:latin typeface="Comic Sans MS" panose="030F0702030302020204"/>
              </a:rPr>
              <a:t>1970s: Electronic Funds Transfer (EFT)</a:t>
            </a:r>
            <a:endParaRPr lang="en-US" sz="2000" kern="0" dirty="0">
              <a:solidFill>
                <a:srgbClr val="3333CC"/>
              </a:solidFill>
              <a:latin typeface="Comic Sans MS" panose="030F0702030302020204"/>
            </a:endParaRPr>
          </a:p>
          <a:p>
            <a:pPr marL="742950" lvl="1" indent="-285750" fontAlgn="base"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1800" kern="0" dirty="0">
                <a:solidFill>
                  <a:srgbClr val="000000"/>
                </a:solidFill>
                <a:latin typeface="Comic Sans MS" panose="030F0702030302020204"/>
              </a:rPr>
              <a:t>Used by the banking industry to exchange account information over secured networks</a:t>
            </a:r>
            <a:endParaRPr lang="en-US" sz="1800" kern="0" dirty="0">
              <a:solidFill>
                <a:srgbClr val="000000"/>
              </a:solidFill>
              <a:latin typeface="Comic Sans MS" panose="030F0702030302020204"/>
            </a:endParaRPr>
          </a:p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kern="0" dirty="0">
                <a:solidFill>
                  <a:srgbClr val="3333CC"/>
                </a:solidFill>
                <a:latin typeface="Comic Sans MS" panose="030F0702030302020204"/>
              </a:rPr>
              <a:t>Late 1970s and early 1980s: Electronic Data Interchange (EDI) for e-commerce within companies</a:t>
            </a:r>
            <a:endParaRPr lang="en-US" sz="2000" kern="0" dirty="0">
              <a:solidFill>
                <a:srgbClr val="3333CC"/>
              </a:solidFill>
              <a:latin typeface="Comic Sans MS" panose="030F0702030302020204"/>
            </a:endParaRPr>
          </a:p>
          <a:p>
            <a:pPr marL="742950" lvl="1" indent="-285750" fontAlgn="base"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1800" kern="0" dirty="0">
                <a:solidFill>
                  <a:srgbClr val="000000"/>
                </a:solidFill>
                <a:latin typeface="Comic Sans MS" panose="030F0702030302020204"/>
              </a:rPr>
              <a:t>Used by businesses to transmit data from one business to another</a:t>
            </a:r>
            <a:endParaRPr lang="en-US" sz="1800" kern="0" dirty="0">
              <a:solidFill>
                <a:srgbClr val="000000"/>
              </a:solidFill>
              <a:latin typeface="Comic Sans MS" panose="030F0702030302020204"/>
            </a:endParaRPr>
          </a:p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kern="0" dirty="0">
                <a:solidFill>
                  <a:srgbClr val="3333CC"/>
                </a:solidFill>
                <a:latin typeface="Comic Sans MS" panose="030F0702030302020204"/>
              </a:rPr>
              <a:t>1990s: the World Wide Web on the  Internet provides easy-to-use technology for information publishing and dissemination</a:t>
            </a:r>
            <a:endParaRPr lang="en-US" sz="2000" kern="0" dirty="0">
              <a:solidFill>
                <a:srgbClr val="3333CC"/>
              </a:solidFill>
              <a:latin typeface="Comic Sans MS" panose="030F0702030302020204"/>
            </a:endParaRPr>
          </a:p>
          <a:p>
            <a:pPr marL="742950" lvl="1" indent="-285750" fontAlgn="base"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1800" kern="0" dirty="0">
                <a:solidFill>
                  <a:srgbClr val="000000"/>
                </a:solidFill>
                <a:latin typeface="Comic Sans MS" panose="030F0702030302020204"/>
              </a:rPr>
              <a:t>Cheaper to do business (economies of scale)</a:t>
            </a:r>
            <a:endParaRPr lang="en-US" sz="1800" kern="0" dirty="0">
              <a:solidFill>
                <a:srgbClr val="000000"/>
              </a:solidFill>
              <a:latin typeface="Comic Sans MS" panose="030F0702030302020204"/>
            </a:endParaRPr>
          </a:p>
          <a:p>
            <a:pPr marL="742950" lvl="1" indent="-285750" fontAlgn="base"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1800" kern="0" dirty="0">
                <a:solidFill>
                  <a:srgbClr val="000000"/>
                </a:solidFill>
                <a:latin typeface="Comic Sans MS" panose="030F0702030302020204"/>
              </a:rPr>
              <a:t>Enable diverse business activities (economies of scope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0C9-8420-49D1-8F8E-7AB737BF81F3}" type="datetime1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4533</Words>
  <Application>WPS Presentation</Application>
  <PresentationFormat>On-screen Show (4:3)</PresentationFormat>
  <Paragraphs>167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Wingdings 2</vt:lpstr>
      <vt:lpstr>Wingdings</vt:lpstr>
      <vt:lpstr>Wingdings 3</vt:lpstr>
      <vt:lpstr>Comic Sans MS</vt:lpstr>
      <vt:lpstr>Calibri</vt:lpstr>
      <vt:lpstr>MS PGothic</vt:lpstr>
      <vt:lpstr>Lucida Sans</vt:lpstr>
      <vt:lpstr>Book Antiqua</vt:lpstr>
      <vt:lpstr>Microsoft YaHei</vt:lpstr>
      <vt:lpstr>Arial Unicode MS</vt:lpstr>
      <vt:lpstr>Apex</vt:lpstr>
      <vt:lpstr>E-commerce</vt:lpstr>
      <vt:lpstr>E-commerce</vt:lpstr>
      <vt:lpstr>E-commerce</vt:lpstr>
      <vt:lpstr>E-business</vt:lpstr>
      <vt:lpstr>E-business</vt:lpstr>
      <vt:lpstr>PowerPoint 演示文稿</vt:lpstr>
      <vt:lpstr>PowerPoint 演示文稿</vt:lpstr>
      <vt:lpstr>PowerPoint 演示文稿</vt:lpstr>
      <vt:lpstr>History</vt:lpstr>
      <vt:lpstr>Process of e- commerce</vt:lpstr>
      <vt:lpstr>Key drivers</vt:lpstr>
      <vt:lpstr> 1.Technological factors  </vt:lpstr>
      <vt:lpstr>2. Political factors</vt:lpstr>
      <vt:lpstr>3. Social factors</vt:lpstr>
      <vt:lpstr>4.Economic factors</vt:lpstr>
      <vt:lpstr>Advantages</vt:lpstr>
      <vt:lpstr>Disdvantages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kituku</dc:creator>
  <cp:lastModifiedBy>Washika</cp:lastModifiedBy>
  <cp:revision>22</cp:revision>
  <dcterms:created xsi:type="dcterms:W3CDTF">2012-05-16T17:10:00Z</dcterms:created>
  <dcterms:modified xsi:type="dcterms:W3CDTF">2024-06-27T07:30:22Z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13C4D1DD53374F24A458E9C95BF308F0_12</vt:lpwstr>
  </property>
  <property fmtid="{D5CDD505-2E9C-101B-9397-08002B2CF9AE}" pid="3" name="KSOProductBuildVer">
    <vt:lpwstr>2057-12.2.0.17119</vt:lpwstr>
  </property>
</Properties>
</file>