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7620000" cx="10160000"/>
  <p:notesSz cx="7620000" cy="10160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270250" y="762000"/>
            <a:ext cx="508020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pub?id=11UrA3Lfm3p9RBdPXl6a2EBPTDy7vk9wJmU_8DQUWi7o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gilemodeling.com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extremeprogramming.org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x="1270250" y="762000"/>
            <a:ext cx="508020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los </a:t>
            </a:r>
            <a:r>
              <a:rPr lang="en-US" sz="14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contenidos </a:t>
            </a: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este módulo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Duración: ocho horas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Ideas esenciales: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7777"/>
              <a:buAutoNum type="arabicPeriod"/>
            </a:pPr>
            <a:r>
              <a:rPr b="1"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pruebas son, en sí mismas, una actividad de diseño.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7777"/>
              <a:buAutoNum type="arabicPeriod"/>
            </a:pPr>
            <a:r>
              <a:rPr b="1"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los componentes de un sistema pueden probarse.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1270250" y="762000"/>
            <a:ext cx="508020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Estos métodos de desarrollo de software, pueden implementarse literalmente o mezclarse entre sí para adaptarlos mejor a un determinado proyecto.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es posible y frecuente conjuntar el desarrollo iterativo e incremental con los prototipos incrementales.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 orientación a objetos puede incluirse en todos estos métodos, aunque encaja mejor con unos que con otros.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270250" y="762000"/>
            <a:ext cx="508020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las pruebas de integración podrían incluirse las pruebas de regresión, si se descubren funcionalidades nuevas o hay que modificar las existentes, y pruebas de estres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270250" y="762000"/>
            <a:ext cx="508020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se utiliza ingeniería </a:t>
            </a:r>
            <a:r>
              <a:rPr i="1"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roundtrip</a:t>
            </a: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 la integración con las pruebas puede ser mucho más dinámica, en la línea de lo que posteriormente propusieron las llamadas metodologías ágiles 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270250" y="762000"/>
            <a:ext cx="508020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uso de prototipos puede encuadrarse en cualquier metodología.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270250" y="762000"/>
            <a:ext cx="508020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más información en relación con las ideas propuestas por las metodologías ágiles, ver </a:t>
            </a:r>
            <a:r>
              <a:rPr lang="en-US" sz="14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esta web</a:t>
            </a: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pruebas no se llevan a cabo al final de una iteración, sino más bien mientras se desarrolla el software. De hecho, a menudo en las metodologías ágiles la creación de las pruebas preceden a la del código.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270250" y="762000"/>
            <a:ext cx="508020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pruebas no se llevan a cabo al final de una iteración, sino más bien mientras se desarrolla el software.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hecho, a menudo en las metodologías ágiles la creación de las pruebas preceden a la del código,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especialmente en las actividades propuestas por la </a:t>
            </a:r>
            <a:r>
              <a:rPr lang="en-US" sz="14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Programación Extrema</a:t>
            </a: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270250" y="762000"/>
            <a:ext cx="508020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Todas estas pruebas pueden llevarse a cabo en cada iteración. aunque no es lo usual, especialmente en lo que compete a las pruebas de estrés. 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270250" y="762000"/>
            <a:ext cx="508020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Escenario clásico en el uso de objetos simulados: probar un servicio que emplea un DAO para acceder a una fuente de datos.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pruebas de regresión pueden llevarse a cabo con todas las herramientas bajo el epígrafe "Pruebas unitarias y de integración".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las pruebas de aceptación en el sentido de las metodologías ágiles, se puede usar easyb.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x="914400" y="3048000"/>
            <a:ext cx="83313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x="1828800" y="4572000"/>
            <a:ext cx="6502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304800" y="1828800"/>
            <a:ext cx="44703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5384800" y="1828800"/>
            <a:ext cx="44703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04800" y="6705600"/>
            <a:ext cx="95505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dracompany.com/" TargetMode="External"/><Relationship Id="rId4" Type="http://schemas.openxmlformats.org/officeDocument/2006/relationships/hyperlink" Target="http://iconotc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s.wikipedia.org/wiki/Programaci%C3%B3n_extrema" TargetMode="External"/><Relationship Id="rId4" Type="http://schemas.openxmlformats.org/officeDocument/2006/relationships/hyperlink" Target="http://es.wikipedia.org/wiki/Scru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s.wikipedia.org/wiki/Prueba_unitaria" TargetMode="External"/><Relationship Id="rId4" Type="http://schemas.openxmlformats.org/officeDocument/2006/relationships/hyperlink" Target="http://es.wikipedia.org/wiki/Pruebas_de_integraci%C3%B3n" TargetMode="External"/><Relationship Id="rId11" Type="http://schemas.openxmlformats.org/officeDocument/2006/relationships/hyperlink" Target="http://es.wikipedia.org/wiki/Pruebas_de_regresi%C3%B3n" TargetMode="External"/><Relationship Id="rId10" Type="http://schemas.openxmlformats.org/officeDocument/2006/relationships/hyperlink" Target="http://es.wikipedia.org/wiki/Pruebas_de_regresi%C3%B3n" TargetMode="External"/><Relationship Id="rId9" Type="http://schemas.openxmlformats.org/officeDocument/2006/relationships/hyperlink" Target="http://es.wikipedia.org/wiki/Pruebas_de_rendimiento_del_software" TargetMode="External"/><Relationship Id="rId5" Type="http://schemas.openxmlformats.org/officeDocument/2006/relationships/hyperlink" Target="http://es.wikipedia.org/wiki/Pruebas_de_rendimiento_del_software" TargetMode="External"/><Relationship Id="rId6" Type="http://schemas.openxmlformats.org/officeDocument/2006/relationships/hyperlink" Target="http://es.wikipedia.org/wiki/Pruebas_de_regresi%C3%B3n" TargetMode="External"/><Relationship Id="rId7" Type="http://schemas.openxmlformats.org/officeDocument/2006/relationships/hyperlink" Target="http://en.wikipedia.org/wiki/Acceptance_testing" TargetMode="External"/><Relationship Id="rId8" Type="http://schemas.openxmlformats.org/officeDocument/2006/relationships/hyperlink" Target="http://www.uv.mx/jfernandez/cursos_archivos/Pruebas%20de%20sistema.pdf" TargetMode="Externa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jbehave/jbehave-tutorial" TargetMode="External"/><Relationship Id="rId22" Type="http://schemas.openxmlformats.org/officeDocument/2006/relationships/hyperlink" Target="http://htmlunit.sourceforge.net/" TargetMode="External"/><Relationship Id="rId21" Type="http://schemas.openxmlformats.org/officeDocument/2006/relationships/hyperlink" Target="http://www.javacodegeeks.com/2012/09/behavior-driven-development-bdd-with.html" TargetMode="External"/><Relationship Id="rId24" Type="http://schemas.openxmlformats.org/officeDocument/2006/relationships/hyperlink" Target="http://www.aviyehuda.com/blog/2011/05/16/htmlunit-a-quick-introduction/" TargetMode="External"/><Relationship Id="rId23" Type="http://schemas.openxmlformats.org/officeDocument/2006/relationships/hyperlink" Target="http://htmlunit.sourceforge.net/gettingStarted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en.wikipedia.org/wiki/Mock_object" TargetMode="External"/><Relationship Id="rId4" Type="http://schemas.openxmlformats.org/officeDocument/2006/relationships/hyperlink" Target="http://easymock.org/" TargetMode="External"/><Relationship Id="rId9" Type="http://schemas.openxmlformats.org/officeDocument/2006/relationships/hyperlink" Target="http://www.easyb.org/" TargetMode="External"/><Relationship Id="rId26" Type="http://schemas.openxmlformats.org/officeDocument/2006/relationships/hyperlink" Target="http://jwebunit.sourceforge.net/" TargetMode="External"/><Relationship Id="rId25" Type="http://schemas.openxmlformats.org/officeDocument/2006/relationships/hyperlink" Target="http://htmlunit.sourceforge.net/javascript-howto.html" TargetMode="External"/><Relationship Id="rId28" Type="http://schemas.openxmlformats.org/officeDocument/2006/relationships/hyperlink" Target="http://www.adictosaltrabajo.com/tutoriales/tutoriales.php?pagina=pruebasjwebunit" TargetMode="External"/><Relationship Id="rId27" Type="http://schemas.openxmlformats.org/officeDocument/2006/relationships/hyperlink" Target="http://jwebunit.sourceforge.net/quickstart.html" TargetMode="External"/><Relationship Id="rId5" Type="http://schemas.openxmlformats.org/officeDocument/2006/relationships/hyperlink" Target="http://refcardz.dzone.com/refcardz/junit-and-easymock" TargetMode="External"/><Relationship Id="rId6" Type="http://schemas.openxmlformats.org/officeDocument/2006/relationships/hyperlink" Target="http://www.vogella.com/articles/EasyMock/article.html" TargetMode="External"/><Relationship Id="rId7" Type="http://schemas.openxmlformats.org/officeDocument/2006/relationships/hyperlink" Target="http://www.junit.org/" TargetMode="External"/><Relationship Id="rId8" Type="http://schemas.openxmlformats.org/officeDocument/2006/relationships/hyperlink" Target="http://refcardz.dzone.com/refcardz/junit-and-easymock" TargetMode="External"/><Relationship Id="rId11" Type="http://schemas.openxmlformats.org/officeDocument/2006/relationships/hyperlink" Target="http://www.easyb.org/dsls.html" TargetMode="External"/><Relationship Id="rId10" Type="http://schemas.openxmlformats.org/officeDocument/2006/relationships/hyperlink" Target="http://www.easyb.org/dsls.html" TargetMode="External"/><Relationship Id="rId13" Type="http://schemas.openxmlformats.org/officeDocument/2006/relationships/hyperlink" Target="http://www.scalatest.org/user_guide" TargetMode="External"/><Relationship Id="rId12" Type="http://schemas.openxmlformats.org/officeDocument/2006/relationships/hyperlink" Target="http://www.scalatest.org/" TargetMode="External"/><Relationship Id="rId15" Type="http://schemas.openxmlformats.org/officeDocument/2006/relationships/hyperlink" Target="https://code.google.com/p/specs/" TargetMode="External"/><Relationship Id="rId14" Type="http://schemas.openxmlformats.org/officeDocument/2006/relationships/hyperlink" Target="http://www.scalatest.org/quick_start" TargetMode="External"/><Relationship Id="rId17" Type="http://schemas.openxmlformats.org/officeDocument/2006/relationships/hyperlink" Target="https://code.google.com/p/specs/wiki/QuickStart" TargetMode="External"/><Relationship Id="rId16" Type="http://schemas.openxmlformats.org/officeDocument/2006/relationships/hyperlink" Target="https://code.google.com/p/specs/wiki/UserGuide" TargetMode="External"/><Relationship Id="rId19" Type="http://schemas.openxmlformats.org/officeDocument/2006/relationships/hyperlink" Target="http://jbehave.org/introduction.html" TargetMode="External"/><Relationship Id="rId18" Type="http://schemas.openxmlformats.org/officeDocument/2006/relationships/hyperlink" Target="http://jbehav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906900" y="3040100"/>
            <a:ext cx="8396100" cy="1497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Estrategias y herramientas de pruebas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828800" y="4572000"/>
            <a:ext cx="65786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Escuela de programación Java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Especialidad Java/XML/JEE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rgbClr val="1155CC"/>
                </a:solidFill>
                <a:hlinkClick r:id="rId3"/>
              </a:rPr>
              <a:t>Indra</a:t>
            </a:r>
            <a:r>
              <a:rPr lang="en-US" sz="1200">
                <a:solidFill>
                  <a:schemeClr val="dk1"/>
                </a:solidFill>
              </a:rPr>
              <a:t> &amp; </a:t>
            </a:r>
            <a:r>
              <a:rPr lang="en-US" sz="1200" u="sng">
                <a:solidFill>
                  <a:srgbClr val="1155CC"/>
                </a:solidFill>
                <a:hlinkClick r:id="rId4"/>
              </a:rPr>
              <a:t>Icono Training Consulting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294125" y="294475"/>
            <a:ext cx="9623399" cy="13278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pruebas en el ciclo de vida de diversas metodologías</a:t>
            </a: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04800" y="1828800"/>
            <a:ext cx="9626699" cy="5562600"/>
          </a:xfrm>
          <a:prstGeom prst="rect">
            <a:avLst/>
          </a:prstGeom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lo que sigue, la orientación a objetos puede o no estar presente.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Estructuradas, en "</a:t>
            </a:r>
            <a:r>
              <a:rPr i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Iterativas e incrementales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Dirigidas por prototipos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Ágiles</a:t>
            </a:r>
          </a:p>
          <a:p>
            <a:pPr indent="-203200" lvl="1" marL="762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Programación Extrema (XP)</a:t>
            </a:r>
          </a:p>
          <a:p>
            <a:pPr indent="-203200" lvl="2" marL="1143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Dirigido por pruebas (TDD)</a:t>
            </a:r>
          </a:p>
          <a:p>
            <a:pPr indent="-203200" lvl="3" marL="1524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dirigido por comportamiento (BDD)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Estructuradas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04800" y="1828800"/>
            <a:ext cx="96266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 principales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Viabilidad del sistema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de requerimientos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sistema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Codificación y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pruebas unitarias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y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pruebas de sistema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 de integración)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Despliegue (paso a producción) y mantenimiento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Iterativas e incrementales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04800" y="1828800"/>
            <a:ext cx="96266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se divide en partes más pequeñas, denominadas normalmente iteraciones.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cada iteración, se lleva a cabo el ciclo estructurado.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tanto, las pruebas se llevan a cabo al final de cada iteración.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Dirigidas por prototipos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04800" y="1828800"/>
            <a:ext cx="9626699" cy="5562600"/>
          </a:xfrm>
          <a:prstGeom prst="rect">
            <a:avLst/>
          </a:prstGeom>
        </p:spPr>
        <p:txBody>
          <a:bodyPr anchorCtr="0" anchor="ctr" bIns="38100" lIns="38100" rIns="38100" tIns="3810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 principales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 de requisitos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sistema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o modificación del prototipo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Presentación del prototipo a los usuarios finales (</a:t>
            </a:r>
            <a:r>
              <a:rPr i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</a:t>
            </a: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Refinamiento del prototipo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pasos 1..5 se repiten N veces.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 del sistema con cualquier metodología, partiendo de cero o reutilizando los prototipos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Ágiles I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294125" y="1828300"/>
            <a:ext cx="9623399" cy="5561100"/>
          </a:xfrm>
          <a:prstGeom prst="rect">
            <a:avLst/>
          </a:prstGeom>
        </p:spPr>
        <p:txBody>
          <a:bodyPr anchorCtr="0" anchor="ctr" bIns="38100" lIns="38100" rIns="38100" tIns="381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Ley no escrita de la ingeniería de software el usuario </a:t>
            </a:r>
            <a:r>
              <a:rPr b="1" lang="en-US" sz="3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siempre</a:t>
            </a:r>
            <a:r>
              <a:rPr b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cambiará los requerimientos antes de que el proyecto finalice.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 metodologías ágiles nacieron para hacer frente a este incremento de la complejidad, y a una tasa de cambios alta mientras el proyecto se está desarrollando. </a:t>
            </a:r>
          </a:p>
          <a:p>
            <a:pPr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Ágiles II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04800" y="1828800"/>
            <a:ext cx="96266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principales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Siempre se usan iteraciones breves, con 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pruebas exhaustivas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da prioridad a la interacción entre los integrantes del proyecto más que a las herramientas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considera a los clientes miembros del proyecto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le más importancia al software funcionando que a la documentación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presta más atención a responder al cambio con agilidad que a la planificación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de estas metodologías, dos muy utilizadas son la </a:t>
            </a: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Programación Extrema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(XP) y </a:t>
            </a: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Scrum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pruebas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94125" y="1828300"/>
            <a:ext cx="9623399" cy="55611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Unitarias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prueba un componente del sistema de forma aislada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Integración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prueba la interacción de varios componentes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Estrés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verificar el rendimiento de un software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Regresión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comprobar que modificaciones o nuevos requerimientos no </a:t>
            </a:r>
            <a:r>
              <a:rPr i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rompen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Aceptación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similares a las pruebas de sistema, pero incluyendo el matiz de que la aceptación proviene directamente del usuario final, especialmente bajo las metodologías ágiles.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Sistema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prueba, a menudo con robots, el sistema como un todo. A menudo se incluyen aquí las pruebas de </a:t>
            </a: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estrés 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de </a:t>
            </a: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regresión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11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04800" y="1828800"/>
            <a:ext cx="96266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Objetos simulados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(mock objects)</a:t>
            </a:r>
          </a:p>
          <a:p>
            <a:pPr indent="-203200" lvl="1" marL="762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o"/>
            </a:pP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EasyMock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Ver </a:t>
            </a: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referencia</a:t>
            </a:r>
            <a:r>
              <a:rPr lang="en-US" sz="2400"/>
              <a:t> y este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tutorial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unitarias y de integración</a:t>
            </a:r>
          </a:p>
          <a:p>
            <a:pPr indent="-203200" lvl="1" marL="762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o"/>
            </a:pP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JUnit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Ver </a:t>
            </a: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referencia</a:t>
            </a:r>
          </a:p>
          <a:p>
            <a:pPr indent="-203200" lvl="1" marL="762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o"/>
            </a:pP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Easyb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Ver </a:t>
            </a: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referencia</a:t>
            </a:r>
            <a:r>
              <a:rPr lang="en-US" sz="2400"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</a:p>
          <a:p>
            <a:pPr indent="-203200" lvl="1" marL="762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o"/>
            </a:pPr>
            <a:r>
              <a:rPr lang="en-US" sz="2400" u="sng">
                <a:solidFill>
                  <a:schemeClr val="hlink"/>
                </a:solidFill>
                <a:hlinkClick r:id="rId12"/>
              </a:rPr>
              <a:t>Scalatest</a:t>
            </a:r>
            <a:r>
              <a:rPr lang="en-US" sz="2400"/>
              <a:t>. Ver </a:t>
            </a:r>
            <a:r>
              <a:rPr lang="en-US" sz="2400" u="sng">
                <a:solidFill>
                  <a:schemeClr val="hlink"/>
                </a:solidFill>
                <a:hlinkClick r:id="rId13"/>
              </a:rPr>
              <a:t>referencia </a:t>
            </a:r>
            <a:r>
              <a:rPr lang="en-US" sz="2400"/>
              <a:t>y este </a:t>
            </a:r>
            <a:r>
              <a:rPr lang="en-US" sz="2400" u="sng">
                <a:solidFill>
                  <a:schemeClr val="hlink"/>
                </a:solidFill>
                <a:hlinkClick r:id="rId14"/>
              </a:rPr>
              <a:t>tutorial</a:t>
            </a:r>
          </a:p>
          <a:p>
            <a:pPr indent="-203200" lvl="1" marL="762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Char char="o"/>
            </a:pPr>
            <a:r>
              <a:rPr lang="en-US" sz="2400" u="sng">
                <a:solidFill>
                  <a:schemeClr val="hlink"/>
                </a:solidFill>
                <a:hlinkClick r:id="rId15"/>
              </a:rPr>
              <a:t>Specs</a:t>
            </a:r>
            <a:r>
              <a:rPr lang="en-US" sz="2400"/>
              <a:t>. Ver </a:t>
            </a:r>
            <a:r>
              <a:rPr lang="en-US" sz="2400" u="sng">
                <a:solidFill>
                  <a:schemeClr val="hlink"/>
                </a:solidFill>
                <a:hlinkClick r:id="rId16"/>
              </a:rPr>
              <a:t>referencia </a:t>
            </a:r>
            <a:r>
              <a:rPr lang="en-US" sz="2400"/>
              <a:t>y este </a:t>
            </a:r>
            <a:r>
              <a:rPr lang="en-US" sz="2400" u="sng">
                <a:solidFill>
                  <a:schemeClr val="hlink"/>
                </a:solidFill>
                <a:hlinkClick r:id="rId17"/>
              </a:rPr>
              <a:t>tutorial</a:t>
            </a:r>
          </a:p>
          <a:p>
            <a:pPr indent="-203200" lvl="1" marL="762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Char char="o"/>
            </a:pPr>
            <a:r>
              <a:rPr lang="en-US" sz="2400" u="sng">
                <a:solidFill>
                  <a:schemeClr val="hlink"/>
                </a:solidFill>
                <a:hlinkClick r:id="rId18"/>
              </a:rPr>
              <a:t>JBehave</a:t>
            </a:r>
            <a:r>
              <a:rPr lang="en-US" sz="2400"/>
              <a:t>. Ver </a:t>
            </a:r>
            <a:r>
              <a:rPr lang="en-US" sz="2400" u="sng">
                <a:solidFill>
                  <a:schemeClr val="hlink"/>
                </a:solidFill>
                <a:hlinkClick r:id="rId19"/>
              </a:rPr>
              <a:t>referencia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20"/>
              </a:rPr>
              <a:t>tutorial1</a:t>
            </a:r>
            <a:r>
              <a:rPr lang="en-US"/>
              <a:t> y </a:t>
            </a:r>
            <a:r>
              <a:rPr lang="en-US" u="sng">
                <a:solidFill>
                  <a:schemeClr val="hlink"/>
                </a:solidFill>
                <a:hlinkClick r:id="rId21"/>
              </a:rPr>
              <a:t>tutorial2</a:t>
            </a:r>
          </a:p>
          <a:p>
            <a:pPr indent="-203200" lvl="0" marL="381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aplicaciones cliente Web</a:t>
            </a:r>
          </a:p>
          <a:p>
            <a:pPr indent="-203200" lvl="1" marL="762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o"/>
            </a:pPr>
            <a:r>
              <a:rPr lang="en-US" sz="2400" u="sng">
                <a:solidFill>
                  <a:schemeClr val="hlink"/>
                </a:solidFill>
                <a:hlinkClick r:id="rId22"/>
              </a:rPr>
              <a:t>HtmlUnit</a:t>
            </a:r>
            <a:r>
              <a:rPr lang="en-US" sz="2400"/>
              <a:t>. Ver </a:t>
            </a:r>
            <a:r>
              <a:rPr lang="en-US" sz="2400" u="sng">
                <a:solidFill>
                  <a:schemeClr val="hlink"/>
                </a:solidFill>
                <a:hlinkClick r:id="rId23"/>
              </a:rPr>
              <a:t>referencia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24"/>
              </a:rPr>
              <a:t>tutorial1</a:t>
            </a:r>
            <a:r>
              <a:rPr lang="en-US" sz="2400"/>
              <a:t> y </a:t>
            </a:r>
            <a:r>
              <a:rPr lang="en-US" sz="2400" u="sng">
                <a:solidFill>
                  <a:schemeClr val="hlink"/>
                </a:solidFill>
                <a:hlinkClick r:id="rId25"/>
              </a:rPr>
              <a:t>tutorial2</a:t>
            </a:r>
            <a:r>
              <a:rPr lang="en-US" sz="2400"/>
              <a:t>.</a:t>
            </a:r>
          </a:p>
          <a:p>
            <a:pPr indent="-203200" lvl="1" marL="762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o"/>
            </a:pPr>
            <a:r>
              <a:rPr lang="en-US" sz="2400" u="sng">
                <a:solidFill>
                  <a:schemeClr val="hlink"/>
                </a:solidFill>
                <a:hlinkClick r:id="rId26"/>
              </a:rPr>
              <a:t>JWebUnit</a:t>
            </a:r>
            <a:r>
              <a:rPr lang="en-US" sz="2400"/>
              <a:t>. Ver </a:t>
            </a:r>
            <a:r>
              <a:rPr lang="en-US" sz="2400" u="sng">
                <a:solidFill>
                  <a:schemeClr val="hlink"/>
                </a:solidFill>
                <a:hlinkClick r:id="rId27"/>
              </a:rPr>
              <a:t>referencia</a:t>
            </a:r>
            <a:r>
              <a:rPr lang="en-US" sz="2400"/>
              <a:t> y este </a:t>
            </a:r>
            <a:r>
              <a:rPr lang="en-US" sz="2400" u="sng">
                <a:solidFill>
                  <a:schemeClr val="hlink"/>
                </a:solidFill>
                <a:hlinkClick r:id="rId28"/>
              </a:rPr>
              <a:t>tutorial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