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5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1" r:id="rId17"/>
    <p:sldId id="283" r:id="rId18"/>
    <p:sldId id="265" r:id="rId19"/>
    <p:sldId id="266" r:id="rId20"/>
    <p:sldId id="284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on Kadeoua" initials="YK" lastIdx="2" clrIdx="0">
    <p:extLst>
      <p:ext uri="{19B8F6BF-5375-455C-9EA6-DF929625EA0E}">
        <p15:presenceInfo xmlns:p15="http://schemas.microsoft.com/office/powerpoint/2012/main" userId="b0d1418a8a1367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 presentation (Each person talks for 5 minutes)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666ab51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666ab51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666ab51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4666ab51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66ab51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66ab51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32043" y="316000"/>
            <a:ext cx="5891032" cy="1681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NCAA Men’s </a:t>
            </a:r>
            <a:r>
              <a:rPr lang="en-US" sz="2800" dirty="0"/>
              <a:t>Basketball</a:t>
            </a:r>
            <a:r>
              <a:rPr lang="en" sz="2800" dirty="0"/>
              <a:t> March </a:t>
            </a:r>
            <a:r>
              <a:rPr lang="en-US" sz="2800" dirty="0"/>
              <a:t>Madness Predictions with Machine Learning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08875" y="32400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Yvon Kadeoua</a:t>
            </a:r>
            <a:endParaRPr sz="1600" dirty="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l="1273"/>
          <a:stretch/>
        </p:blipFill>
        <p:spPr>
          <a:xfrm>
            <a:off x="3858479" y="2326905"/>
            <a:ext cx="4761325" cy="263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7087D-22AA-4D0E-928E-AD749A19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97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B1B09-E78B-4303-B198-6C9EF9B196A5}"/>
              </a:ext>
            </a:extLst>
          </p:cNvPr>
          <p:cNvSpPr txBox="1"/>
          <p:nvPr/>
        </p:nvSpPr>
        <p:spPr>
          <a:xfrm>
            <a:off x="4476083" y="217410"/>
            <a:ext cx="377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SELECTED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709-25BF-4FF6-969A-3D550A80B5E8}"/>
              </a:ext>
            </a:extLst>
          </p:cNvPr>
          <p:cNvSpPr txBox="1"/>
          <p:nvPr/>
        </p:nvSpPr>
        <p:spPr>
          <a:xfrm>
            <a:off x="4076431" y="1039091"/>
            <a:ext cx="4901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Defensive 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Effective field goal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Free throw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free throws attempted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defensive rebounds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turnovers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Steals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personal fouls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7A63-2F53-4D46-AE62-C6D8895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CC840-76AF-43FB-9B00-5A1AF88EC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Montserrat" panose="020B0604020202020204" charset="0"/>
              </a:rPr>
              <a:t>Adaptative Boosting</a:t>
            </a:r>
          </a:p>
          <a:p>
            <a:r>
              <a:rPr lang="en-US" sz="1800" dirty="0">
                <a:latin typeface="Montserrat" panose="020B0604020202020204" charset="0"/>
              </a:rPr>
              <a:t>Gradient Boosting</a:t>
            </a:r>
          </a:p>
          <a:p>
            <a:r>
              <a:rPr lang="en-US" sz="1800" dirty="0">
                <a:latin typeface="Montserrat" panose="020B0604020202020204" charset="0"/>
              </a:rPr>
              <a:t>Neural Network</a:t>
            </a:r>
          </a:p>
          <a:p>
            <a:r>
              <a:rPr lang="en-US" sz="1800" dirty="0">
                <a:latin typeface="Montserrat" panose="020B0604020202020204" charset="0"/>
              </a:rPr>
              <a:t>Support Vector Machine</a:t>
            </a:r>
          </a:p>
          <a:p>
            <a:r>
              <a:rPr lang="en-US" sz="1800" dirty="0">
                <a:latin typeface="Montserrat" panose="020B0604020202020204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550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1A8E-CA5B-4F77-82C5-F0E5BDD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6B3D-A9D3-40EB-8AC9-9DBE8D39F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sz="1800" dirty="0">
                <a:latin typeface="Montserrat" panose="020B0604020202020204" charset="0"/>
              </a:rPr>
              <a:t>Trained model for classification for picking loser and winner for each matchup and determining the likelihood for each outcome</a:t>
            </a:r>
          </a:p>
        </p:txBody>
      </p:sp>
    </p:spTree>
    <p:extLst>
      <p:ext uri="{BB962C8B-B14F-4D97-AF65-F5344CB8AC3E}">
        <p14:creationId xmlns:p14="http://schemas.microsoft.com/office/powerpoint/2010/main" val="6807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DC1F8E-A853-43F6-A90A-418FC9FC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03436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8FB9-3E20-447B-80B6-6E8C1BB7D547}"/>
              </a:ext>
            </a:extLst>
          </p:cNvPr>
          <p:cNvSpPr txBox="1"/>
          <p:nvPr/>
        </p:nvSpPr>
        <p:spPr>
          <a:xfrm>
            <a:off x="4303436" y="0"/>
            <a:ext cx="484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METHOD OF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C2C05-04AF-44C4-9DA9-A838FCD6A9E8}"/>
              </a:ext>
            </a:extLst>
          </p:cNvPr>
          <p:cNvSpPr txBox="1"/>
          <p:nvPr/>
        </p:nvSpPr>
        <p:spPr>
          <a:xfrm>
            <a:off x="4303436" y="1141401"/>
            <a:ext cx="484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Accuracy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Create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Bracket scores</a:t>
            </a:r>
          </a:p>
        </p:txBody>
      </p:sp>
    </p:spTree>
    <p:extLst>
      <p:ext uri="{BB962C8B-B14F-4D97-AF65-F5344CB8AC3E}">
        <p14:creationId xmlns:p14="http://schemas.microsoft.com/office/powerpoint/2010/main" val="4335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FFE00-AA31-46BE-AB54-2A20B7BC8204}"/>
              </a:ext>
            </a:extLst>
          </p:cNvPr>
          <p:cNvSpPr txBox="1"/>
          <p:nvPr/>
        </p:nvSpPr>
        <p:spPr>
          <a:xfrm>
            <a:off x="2927039" y="0"/>
            <a:ext cx="328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20B0604020202020204" charset="0"/>
              </a:rPr>
              <a:t>ACCURACY SCORE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B62AF-AAE2-4574-B8DC-F2E7970E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75045"/>
              </p:ext>
            </p:extLst>
          </p:nvPr>
        </p:nvGraphicFramePr>
        <p:xfrm>
          <a:off x="1524000" y="50669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15993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30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2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2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91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2FA424-6194-4F0C-BFC2-6C4C8FC4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6285"/>
              </p:ext>
            </p:extLst>
          </p:nvPr>
        </p:nvGraphicFramePr>
        <p:xfrm>
          <a:off x="1524000" y="53975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8182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10384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22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4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3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3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3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AB35-81D3-4E88-8821-E9124701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955" y="0"/>
            <a:ext cx="4587000" cy="722568"/>
          </a:xfrm>
        </p:spPr>
        <p:txBody>
          <a:bodyPr/>
          <a:lstStyle/>
          <a:p>
            <a:pPr algn="ctr"/>
            <a:r>
              <a:rPr lang="en-US" sz="2000" dirty="0"/>
              <a:t>BRACKET SCORES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8CB224-F470-4215-9A9C-FD332AF1E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2946"/>
              </p:ext>
            </p:extLst>
          </p:nvPr>
        </p:nvGraphicFramePr>
        <p:xfrm>
          <a:off x="1524000" y="5397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44051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05803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4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5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8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54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9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46D9-02A1-46BC-AC71-582797A9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6865027" y="1925111"/>
            <a:ext cx="3409247" cy="1148700"/>
          </a:xfrm>
        </p:spPr>
        <p:txBody>
          <a:bodyPr/>
          <a:lstStyle/>
          <a:p>
            <a:r>
              <a:rPr lang="en-US" sz="2000" dirty="0"/>
              <a:t>Random Forest Bracket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BBE6A-DE22-402D-8707-1E2D3A19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54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900-C7A3-495C-B099-EF375BFA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7097474" y="2084972"/>
            <a:ext cx="3441219" cy="651834"/>
          </a:xfrm>
        </p:spPr>
        <p:txBody>
          <a:bodyPr/>
          <a:lstStyle/>
          <a:p>
            <a:r>
              <a:rPr lang="en-US" sz="2000" dirty="0"/>
              <a:t>Neural Network Bracket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6D7DF-EF59-4328-9822-D203567D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2296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3444550" y="447475"/>
            <a:ext cx="2422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 </a:t>
            </a:r>
            <a:endParaRPr sz="30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224250" y="1429525"/>
            <a:ext cx="87312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Can we use NCAA historical data to predict the games outcome?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From </a:t>
            </a:r>
            <a:r>
              <a:rPr lang="en-US" sz="1400" dirty="0"/>
              <a:t>my</a:t>
            </a:r>
            <a:r>
              <a:rPr lang="en" sz="1400" dirty="0"/>
              <a:t> analyses, we can still attempt to predict the outcome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Can we predict what team will move forward? 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Yes, we can predict the likelihood that a team will move forward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How accurate can these results be </a:t>
            </a:r>
            <a:r>
              <a:rPr lang="en-US" sz="1800" dirty="0"/>
              <a:t>used to create</a:t>
            </a:r>
            <a:r>
              <a:rPr lang="en" sz="1800" dirty="0"/>
              <a:t> brackets? 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These results can be used to create  brack</a:t>
            </a:r>
            <a:r>
              <a:rPr lang="en-US" sz="1400" dirty="0" err="1"/>
              <a:t>ets</a:t>
            </a:r>
            <a:r>
              <a:rPr lang="en" sz="1400" dirty="0"/>
              <a:t>. But, as we all know, March Madness is essentially madness, and we can never be confident in our selections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2284200" y="334850"/>
            <a:ext cx="5716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Obstacles </a:t>
            </a:r>
            <a:r>
              <a:rPr lang="en-US" sz="3000" dirty="0"/>
              <a:t>and Future Work</a:t>
            </a:r>
            <a:endParaRPr sz="3000" dirty="0"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907350" y="1598125"/>
            <a:ext cx="7580100" cy="29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 dirty="0">
                <a:solidFill>
                  <a:srgbClr val="FFFFFF"/>
                </a:solidFill>
              </a:rPr>
              <a:t>Poor </a:t>
            </a:r>
            <a:r>
              <a:rPr lang="en-US" sz="1400" dirty="0">
                <a:solidFill>
                  <a:srgbClr val="FFFFFF"/>
                </a:solidFill>
              </a:rPr>
              <a:t>model performance due to poor feature selection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US" sz="1400" dirty="0">
                <a:solidFill>
                  <a:srgbClr val="FFFFFF"/>
                </a:solidFill>
              </a:rPr>
              <a:t>Other successful work have used rolling averages</a:t>
            </a:r>
            <a:endParaRPr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 dirty="0">
                <a:solidFill>
                  <a:srgbClr val="FFFFFF"/>
                </a:solidFill>
              </a:rPr>
              <a:t>Time constraint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lang="en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lang="en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endParaRPr lang="e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17CE-6A6E-4D2B-83EA-A144169D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TOURNAMENT </a:t>
            </a:r>
          </a:p>
        </p:txBody>
      </p:sp>
    </p:spTree>
    <p:extLst>
      <p:ext uri="{BB962C8B-B14F-4D97-AF65-F5344CB8AC3E}">
        <p14:creationId xmlns:p14="http://schemas.microsoft.com/office/powerpoint/2010/main" val="6594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9561-268E-44CF-A152-AEB20CE3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B90BA-53F7-415C-8590-1661C9CCC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400" dirty="0"/>
              <a:t>Andrew </a:t>
            </a:r>
            <a:r>
              <a:rPr lang="en-US" sz="1400" dirty="0" err="1"/>
              <a:t>Lavandoski</a:t>
            </a:r>
            <a:r>
              <a:rPr lang="en-US" sz="1400" dirty="0"/>
              <a:t> and Jonathan Lobo, “Predicting the Men’s Basketball Tournament with Machine Learning”, CS 2750: Machine Learning, April 2017</a:t>
            </a:r>
          </a:p>
          <a:p>
            <a:pPr marL="146050" indent="0">
              <a:buNone/>
            </a:pPr>
            <a:endParaRPr lang="en-US" sz="1400" dirty="0"/>
          </a:p>
          <a:p>
            <a:r>
              <a:rPr lang="en-US" sz="1400" dirty="0"/>
              <a:t> Z. Shi, S. Moorthy, A. Zimmermann, “Predicting NCAAB match outcomes using ML techniques – some results and lessons learned”, October 2017</a:t>
            </a:r>
          </a:p>
          <a:p>
            <a:pPr marL="146050" indent="0">
              <a:buNone/>
            </a:pPr>
            <a:endParaRPr lang="en-US" sz="1400" dirty="0"/>
          </a:p>
          <a:p>
            <a:r>
              <a:rPr lang="en-US" sz="1400" dirty="0"/>
              <a:t>Trevor Hastie, Robert </a:t>
            </a:r>
            <a:r>
              <a:rPr lang="en-US" sz="1400" dirty="0" err="1"/>
              <a:t>Tibshirani</a:t>
            </a:r>
            <a:r>
              <a:rPr lang="en-US" sz="1400" dirty="0"/>
              <a:t> and Jerome Friedman, The Elements of Statistical Learning: Data Mining, Inference, and Prediction., 2nd edition, Springer, 2009</a:t>
            </a:r>
          </a:p>
        </p:txBody>
      </p:sp>
    </p:spTree>
    <p:extLst>
      <p:ext uri="{BB962C8B-B14F-4D97-AF65-F5344CB8AC3E}">
        <p14:creationId xmlns:p14="http://schemas.microsoft.com/office/powerpoint/2010/main" val="14442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C2C-388D-4889-93D2-4A5BFB5A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069"/>
            <a:ext cx="5473223" cy="650444"/>
          </a:xfrm>
        </p:spPr>
        <p:txBody>
          <a:bodyPr/>
          <a:lstStyle/>
          <a:p>
            <a:r>
              <a:rPr lang="en-US" dirty="0"/>
              <a:t>MARCH MADNESS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0522A-F339-4F8B-8668-FA62CFC4FE6E}"/>
              </a:ext>
            </a:extLst>
          </p:cNvPr>
          <p:cNvSpPr txBox="1"/>
          <p:nvPr/>
        </p:nvSpPr>
        <p:spPr>
          <a:xfrm>
            <a:off x="0" y="1432347"/>
            <a:ext cx="54732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tournament consist of several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Montserrat" panose="020B0604020202020204" charset="0"/>
              </a:rPr>
              <a:t>68 teams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first 4(teams with the lowest seeds)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first round( the round of 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second round(The round of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Sweet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Elite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Final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 regions, 16 teams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Each team seeded 1-16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 2017 Champion: </a:t>
            </a:r>
            <a:r>
              <a:rPr lang="en-US" b="1" dirty="0">
                <a:solidFill>
                  <a:schemeClr val="bg1"/>
                </a:solidFill>
                <a:latin typeface="Montserrat" panose="020B0604020202020204" charset="0"/>
              </a:rPr>
              <a:t>North Carolina Tar Heels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20B0604020202020204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(#1 seed in the South Region)</a:t>
            </a:r>
            <a:endParaRPr lang="en-US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7CAF0-3AEC-470A-BC83-DA727D18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24" y="18693"/>
            <a:ext cx="362000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E1A7-60AC-493B-9451-39FA4F86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7117988" y="1893974"/>
            <a:ext cx="2903324" cy="1148700"/>
          </a:xfrm>
        </p:spPr>
        <p:txBody>
          <a:bodyPr/>
          <a:lstStyle/>
          <a:p>
            <a:r>
              <a:rPr lang="en-US" b="1" dirty="0"/>
              <a:t>THE BRACKET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61DB2-3136-4F63-BBFB-8CEFB56C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90"/>
            <a:ext cx="69319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2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1735B5-565E-48AF-BB04-D0A40CB71A36}"/>
              </a:ext>
            </a:extLst>
          </p:cNvPr>
          <p:cNvSpPr txBox="1"/>
          <p:nvPr/>
        </p:nvSpPr>
        <p:spPr>
          <a:xfrm>
            <a:off x="-70339" y="684202"/>
            <a:ext cx="46423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19 millions brackets were submitted to ESPN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9.2 quintillion possible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majority of fans submit 2 different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Nobody has ever submitted a perfect bracket</a:t>
            </a:r>
          </a:p>
          <a:p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approximate retail value of all prizes on ESPN is $22,950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Warren Buffett offers $1 million for life for a perfect Sweet 16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30B5B-1C74-489D-894B-F1EBD7CC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0" y="0"/>
            <a:ext cx="46423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276375"/>
            <a:ext cx="7038900" cy="1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Overview of March Madness Project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And Questions of Interest </a:t>
            </a:r>
            <a:endParaRPr sz="30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69600" y="1736950"/>
            <a:ext cx="8546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Can we use NCAA historical data </a:t>
            </a:r>
            <a:r>
              <a:rPr lang="en-US" sz="2400" dirty="0"/>
              <a:t>and Machine Learning</a:t>
            </a:r>
            <a:r>
              <a:rPr lang="en" sz="2400" dirty="0"/>
              <a:t> to predict the games outcome?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Based on the probabilities can we predict what team will move forward?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How accurate can these statistical results be compared to the brackets?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6DD4-E1FF-4379-A74C-E11F67C2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F5E2-B499-438E-9D50-8ED8DCE52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Most previous work have been developed in the context of Statistical Modeling rather than Machine learning</a:t>
            </a:r>
          </a:p>
          <a:p>
            <a:r>
              <a:rPr lang="en-US" sz="1800" dirty="0"/>
              <a:t>Existing work which employs machine learning suffered from poor feature selection</a:t>
            </a:r>
          </a:p>
          <a:p>
            <a:r>
              <a:rPr lang="en-US" sz="1800" dirty="0"/>
              <a:t>Models built based on Efficiency metrics and Las Vegas Point Spreads</a:t>
            </a:r>
          </a:p>
        </p:txBody>
      </p:sp>
    </p:spTree>
    <p:extLst>
      <p:ext uri="{BB962C8B-B14F-4D97-AF65-F5344CB8AC3E}">
        <p14:creationId xmlns:p14="http://schemas.microsoft.com/office/powerpoint/2010/main" val="18100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E580-285D-49C1-9951-55315066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 PLAN TO FIX THIS: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56F0-E8C2-4007-A0A6-63D7B1AE3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Compute </a:t>
            </a:r>
            <a:r>
              <a:rPr lang="en-US" sz="1800"/>
              <a:t>moving averages and the “4 factors”</a:t>
            </a:r>
            <a:endParaRPr lang="en-US" sz="1800" dirty="0"/>
          </a:p>
          <a:p>
            <a:r>
              <a:rPr lang="en-US" sz="1800" dirty="0"/>
              <a:t>Analyze a wide range of feature selection methods</a:t>
            </a:r>
          </a:p>
          <a:p>
            <a:r>
              <a:rPr lang="en-US" sz="1800" dirty="0"/>
              <a:t>Pick relevant features</a:t>
            </a:r>
          </a:p>
          <a:p>
            <a:r>
              <a:rPr lang="en-US" sz="1800" dirty="0"/>
              <a:t>Analyze a broad range of Machine Learning techniques</a:t>
            </a:r>
          </a:p>
          <a:p>
            <a:r>
              <a:rPr lang="en-US" sz="1800" dirty="0"/>
              <a:t>Select the model with the best accuracy scores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83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D0D7AE-0572-4404-9401-171380A7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9775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C3143-D5B5-4545-B344-893101E13D33}"/>
              </a:ext>
            </a:extLst>
          </p:cNvPr>
          <p:cNvSpPr txBox="1"/>
          <p:nvPr/>
        </p:nvSpPr>
        <p:spPr>
          <a:xfrm>
            <a:off x="3977320" y="172648"/>
            <a:ext cx="4674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48A35-3C17-42BF-9D7B-6267644A9F86}"/>
              </a:ext>
            </a:extLst>
          </p:cNvPr>
          <p:cNvSpPr txBox="1"/>
          <p:nvPr/>
        </p:nvSpPr>
        <p:spPr>
          <a:xfrm>
            <a:off x="4102009" y="742295"/>
            <a:ext cx="48949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field goals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field goals attempted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three pointers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three pointers attempted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free throws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free throws attempted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offensive rebounds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defensive rebounds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Assists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turnovers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Steals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personal fouls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offensive and defensive 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Effective field goal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Turnover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Offensive Rebound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Free throw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649</Words>
  <Application>Microsoft Office PowerPoint</Application>
  <PresentationFormat>On-screen Show (16:9)</PresentationFormat>
  <Paragraphs>151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Courier New</vt:lpstr>
      <vt:lpstr>Montserrat</vt:lpstr>
      <vt:lpstr>Focus</vt:lpstr>
      <vt:lpstr>NCAA Men’s Basketball March Madness Predictions with Machine Learning </vt:lpstr>
      <vt:lpstr>THE TOURNAMENT </vt:lpstr>
      <vt:lpstr>MARCH MADNESS</vt:lpstr>
      <vt:lpstr>THE BRACKET</vt:lpstr>
      <vt:lpstr>PowerPoint Presentation</vt:lpstr>
      <vt:lpstr>Overview of March Madness Project And Questions of Interest </vt:lpstr>
      <vt:lpstr>PREVIOUS WORK</vt:lpstr>
      <vt:lpstr>HOW I PLAN TO FIX THIS:</vt:lpstr>
      <vt:lpstr>PowerPoint Presentation</vt:lpstr>
      <vt:lpstr>PowerPoint Presentation</vt:lpstr>
      <vt:lpstr>MODELS</vt:lpstr>
      <vt:lpstr>LEARNING TECHNIQUES</vt:lpstr>
      <vt:lpstr>PowerPoint Presentation</vt:lpstr>
      <vt:lpstr>PowerPoint Presentation</vt:lpstr>
      <vt:lpstr>BRACKET SCORES</vt:lpstr>
      <vt:lpstr>Random Forest Bracket</vt:lpstr>
      <vt:lpstr>Neural Network Bracket</vt:lpstr>
      <vt:lpstr>Conclusion </vt:lpstr>
      <vt:lpstr>Obstacles and 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Men’s March Madness Predictions with Machine Learning</dc:title>
  <dc:creator>YVON</dc:creator>
  <cp:lastModifiedBy>Yvon Kadeoua</cp:lastModifiedBy>
  <cp:revision>34</cp:revision>
  <dcterms:modified xsi:type="dcterms:W3CDTF">2020-01-18T22:43:17Z</dcterms:modified>
</cp:coreProperties>
</file>