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462" r:id="rId3"/>
    <p:sldId id="258" r:id="rId5"/>
    <p:sldId id="256" r:id="rId6"/>
    <p:sldId id="391" r:id="rId7"/>
    <p:sldId id="392" r:id="rId8"/>
    <p:sldId id="393" r:id="rId9"/>
    <p:sldId id="394" r:id="rId10"/>
    <p:sldId id="464" r:id="rId11"/>
    <p:sldId id="465" r:id="rId12"/>
    <p:sldId id="466" r:id="rId13"/>
    <p:sldId id="467" r:id="rId14"/>
    <p:sldId id="469" r:id="rId15"/>
    <p:sldId id="470" r:id="rId16"/>
    <p:sldId id="404" r:id="rId17"/>
    <p:sldId id="405" r:id="rId18"/>
    <p:sldId id="471" r:id="rId19"/>
    <p:sldId id="474" r:id="rId20"/>
    <p:sldId id="475" r:id="rId21"/>
    <p:sldId id="477" r:id="rId22"/>
    <p:sldId id="478" r:id="rId23"/>
    <p:sldId id="409" r:id="rId24"/>
    <p:sldId id="481" r:id="rId25"/>
    <p:sldId id="483" r:id="rId26"/>
    <p:sldId id="482" r:id="rId27"/>
    <p:sldId id="486" r:id="rId28"/>
    <p:sldId id="489" r:id="rId29"/>
    <p:sldId id="559" r:id="rId30"/>
    <p:sldId id="560" r:id="rId31"/>
    <p:sldId id="491" r:id="rId32"/>
    <p:sldId id="490" r:id="rId33"/>
    <p:sldId id="492" r:id="rId34"/>
    <p:sldId id="417" r:id="rId35"/>
    <p:sldId id="416" r:id="rId36"/>
    <p:sldId id="493" r:id="rId37"/>
    <p:sldId id="419" r:id="rId38"/>
    <p:sldId id="420" r:id="rId39"/>
    <p:sldId id="494" r:id="rId40"/>
    <p:sldId id="495" r:id="rId41"/>
    <p:sldId id="497" r:id="rId42"/>
    <p:sldId id="425" r:id="rId43"/>
    <p:sldId id="431" r:id="rId44"/>
    <p:sldId id="426" r:id="rId45"/>
    <p:sldId id="499" r:id="rId46"/>
    <p:sldId id="503" r:id="rId47"/>
    <p:sldId id="505" r:id="rId48"/>
    <p:sldId id="504" r:id="rId49"/>
    <p:sldId id="506" r:id="rId50"/>
    <p:sldId id="507" r:id="rId51"/>
    <p:sldId id="508" r:id="rId52"/>
    <p:sldId id="442" r:id="rId53"/>
    <p:sldId id="509" r:id="rId54"/>
    <p:sldId id="511" r:id="rId55"/>
    <p:sldId id="512" r:id="rId56"/>
    <p:sldId id="513" r:id="rId57"/>
    <p:sldId id="514" r:id="rId58"/>
    <p:sldId id="515" r:id="rId59"/>
    <p:sldId id="552" r:id="rId60"/>
    <p:sldId id="540" r:id="rId61"/>
    <p:sldId id="539" r:id="rId62"/>
    <p:sldId id="602" r:id="rId63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7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CF619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02" y="84"/>
      </p:cViewPr>
      <p:guideLst>
        <p:guide orient="horz" pos="2153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260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476375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598805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013756" y="658241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2" Type="http://schemas.openxmlformats.org/officeDocument/2006/relationships/notesSlide" Target="../notesSlides/notesSlide3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1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notesSlide" Target="../notesSlides/notesSlide33.xml"/><Relationship Id="rId1" Type="http://schemas.openxmlformats.org/officeDocument/2006/relationships/tags" Target="../tags/tag14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3" Type="http://schemas.openxmlformats.org/officeDocument/2006/relationships/notesSlide" Target="../notesSlides/notesSlide3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1" Type="http://schemas.openxmlformats.org/officeDocument/2006/relationships/notesSlide" Target="../notesSlides/notesSlide3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0" Type="http://schemas.openxmlformats.org/officeDocument/2006/relationships/notesSlide" Target="../notesSlides/notesSlide38.xml"/><Relationship Id="rId1" Type="http://schemas.openxmlformats.org/officeDocument/2006/relationships/tags" Target="../tags/tag19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1" Type="http://schemas.openxmlformats.org/officeDocument/2006/relationships/notesSlide" Target="../notesSlides/notesSlide5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tags" Target="../tags/tag23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4318000" y="430339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8171815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316264" y="240665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595" y="1990725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7975" y="2711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2110" y="4371975"/>
            <a:ext cx="8830945" cy="1960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49715" y="4201573"/>
            <a:ext cx="8836025" cy="508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416300" y="1344930"/>
            <a:ext cx="7211060" cy="60452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658122" y="135850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649730" y="2087880"/>
            <a:ext cx="8822690" cy="561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9714" y="2850533"/>
            <a:ext cx="1842279" cy="5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3722034" y="2857775"/>
            <a:ext cx="216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3"/>
            </p:custDataLst>
          </p:nvPr>
        </p:nvSpPr>
        <p:spPr>
          <a:xfrm>
            <a:off x="3713480" y="3524885"/>
            <a:ext cx="2402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  &lt;  </a:t>
            </a:r>
            <a:r>
              <a:rPr lang="en-US" altLang="zh-CN" dirty="0" err="1"/>
              <a:t>myfirst</a:t>
            </a:r>
            <a:endParaRPr lang="zh-CN" altLang="en-US" dirty="0"/>
          </a:p>
        </p:txBody>
      </p:sp>
      <p:sp>
        <p:nvSpPr>
          <p:cNvPr id="22" name="对话气泡: 矩形 21"/>
          <p:cNvSpPr/>
          <p:nvPr/>
        </p:nvSpPr>
        <p:spPr>
          <a:xfrm>
            <a:off x="7539355" y="2799715"/>
            <a:ext cx="2933700" cy="739775"/>
          </a:xfrm>
          <a:prstGeom prst="wedgeRectCallout">
            <a:avLst>
              <a:gd name="adj1" fmla="val -100747"/>
              <a:gd name="adj2" fmla="val 75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显示内容一样么？！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4"/>
            </p:custDataLst>
          </p:nvPr>
        </p:nvSpPr>
        <p:spPr>
          <a:xfrm>
            <a:off x="1700781" y="4371757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5"/>
            </p:custDataLst>
          </p:nvPr>
        </p:nvSpPr>
        <p:spPr>
          <a:xfrm>
            <a:off x="1874520" y="4869945"/>
            <a:ext cx="20497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 is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2776" y="3481907"/>
            <a:ext cx="1829217" cy="5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2"/>
          <p:cNvSpPr/>
          <p:nvPr>
            <p:custDataLst>
              <p:tags r:id="rId6"/>
            </p:custDataLst>
          </p:nvPr>
        </p:nvSpPr>
        <p:spPr>
          <a:xfrm>
            <a:off x="1702937" y="5256192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 &lt;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6"/>
          <p:cNvSpPr/>
          <p:nvPr>
            <p:custDataLst>
              <p:tags r:id="rId7"/>
            </p:custDataLst>
          </p:nvPr>
        </p:nvSpPr>
        <p:spPr>
          <a:xfrm>
            <a:off x="1874520" y="5708074"/>
            <a:ext cx="20497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 is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8" grpId="0" bldLvl="0" animBg="1"/>
      <p:bldP spid="19" grpId="0" bldLvl="0" animBg="1"/>
      <p:bldP spid="2" grpId="0" bldLvl="0" animBg="1"/>
      <p:bldP spid="4" grpId="0" bldLvl="0" animBg="1"/>
      <p:bldP spid="6" grpId="0" animBg="1" autoUpdateAnimBg="0"/>
      <p:bldP spid="21" grpId="0" animBg="1" autoUpdateAnimBg="0"/>
      <p:bldP spid="22" grpId="0" bldLvl="0" animBg="1"/>
      <p:bldP spid="3" grpId="0" animBg="1" autoUpdateAnimBg="0"/>
      <p:bldP spid="7" grpId="0"/>
      <p:bldP spid="15" grpId="0" bldLvl="0" animBg="1"/>
      <p:bldP spid="16" grpId="0" animBg="1" autoUpdateAnimBg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940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2255" y="3377565"/>
            <a:ext cx="9059545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6845" y="3245718"/>
            <a:ext cx="8983345" cy="889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305175" y="1216025"/>
            <a:ext cx="745490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546997" y="120682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546860" y="2112010"/>
            <a:ext cx="9045575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命令和输出重定向可以创建文件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594019" y="3377496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&gt;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3"/>
            </p:custDataLst>
          </p:nvPr>
        </p:nvSpPr>
        <p:spPr>
          <a:xfrm>
            <a:off x="1559670" y="2690208"/>
            <a:ext cx="2550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&gt;  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6"/>
          <p:cNvSpPr/>
          <p:nvPr>
            <p:custDataLst>
              <p:tags r:id="rId4"/>
            </p:custDataLst>
          </p:nvPr>
        </p:nvSpPr>
        <p:spPr>
          <a:xfrm>
            <a:off x="1619844" y="3784892"/>
            <a:ext cx="1656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6"/>
          <p:cNvSpPr/>
          <p:nvPr>
            <p:custDataLst>
              <p:tags r:id="rId5"/>
            </p:custDataLst>
          </p:nvPr>
        </p:nvSpPr>
        <p:spPr>
          <a:xfrm>
            <a:off x="1611437" y="4145647"/>
            <a:ext cx="1315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矩形 6"/>
          <p:cNvSpPr/>
          <p:nvPr>
            <p:custDataLst>
              <p:tags r:id="rId6"/>
            </p:custDataLst>
          </p:nvPr>
        </p:nvSpPr>
        <p:spPr>
          <a:xfrm>
            <a:off x="1619844" y="4503175"/>
            <a:ext cx="1550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6"/>
          <p:cNvSpPr/>
          <p:nvPr>
            <p:custDataLst>
              <p:tags r:id="rId7"/>
            </p:custDataLst>
          </p:nvPr>
        </p:nvSpPr>
        <p:spPr>
          <a:xfrm>
            <a:off x="3264936" y="4540532"/>
            <a:ext cx="1169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"/>
          <p:cNvSpPr/>
          <p:nvPr>
            <p:custDataLst>
              <p:tags r:id="rId8"/>
            </p:custDataLst>
          </p:nvPr>
        </p:nvSpPr>
        <p:spPr>
          <a:xfrm>
            <a:off x="1860579" y="4895901"/>
            <a:ext cx="23818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"/>
          <p:cNvSpPr/>
          <p:nvPr>
            <p:custDataLst>
              <p:tags r:id="rId9"/>
            </p:custDataLst>
          </p:nvPr>
        </p:nvSpPr>
        <p:spPr>
          <a:xfrm>
            <a:off x="1585310" y="4903533"/>
            <a:ext cx="37547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矩形 6"/>
          <p:cNvSpPr/>
          <p:nvPr>
            <p:custDataLst>
              <p:tags r:id="rId10"/>
            </p:custDataLst>
          </p:nvPr>
        </p:nvSpPr>
        <p:spPr>
          <a:xfrm>
            <a:off x="1615486" y="5287126"/>
            <a:ext cx="1656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6"/>
          <p:cNvSpPr/>
          <p:nvPr>
            <p:custDataLst>
              <p:tags r:id="rId11"/>
            </p:custDataLst>
          </p:nvPr>
        </p:nvSpPr>
        <p:spPr>
          <a:xfrm>
            <a:off x="1607079" y="5647881"/>
            <a:ext cx="1315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6"/>
          <p:cNvSpPr/>
          <p:nvPr>
            <p:custDataLst>
              <p:tags r:id="rId12"/>
            </p:custDataLst>
          </p:nvPr>
        </p:nvSpPr>
        <p:spPr>
          <a:xfrm>
            <a:off x="1615486" y="6005409"/>
            <a:ext cx="1550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080927" y="3509489"/>
            <a:ext cx="2172887" cy="491234"/>
          </a:xfrm>
          <a:prstGeom prst="wedgeRectCallout">
            <a:avLst>
              <a:gd name="adj1" fmla="val -72072"/>
              <a:gd name="adj2" fmla="val -31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覆盖式创建文件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/>
      <p:bldP spid="35" grpId="0"/>
      <p:bldP spid="36" grpId="0"/>
      <p:bldP spid="37" grpId="0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0040" y="2858770"/>
            <a:ext cx="8985250" cy="3321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99550" y="2683100"/>
            <a:ext cx="8975090" cy="571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917315" y="1170305"/>
            <a:ext cx="6802755" cy="60388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607820" y="1193800"/>
            <a:ext cx="2445385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599551" y="1966776"/>
            <a:ext cx="2317492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文本追加输入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651804" y="2893618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 &gt;&gt;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3"/>
            </p:custDataLst>
          </p:nvPr>
        </p:nvSpPr>
        <p:spPr>
          <a:xfrm>
            <a:off x="4141034" y="1966776"/>
            <a:ext cx="2776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&gt;&gt;  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6"/>
          <p:cNvSpPr/>
          <p:nvPr>
            <p:custDataLst>
              <p:tags r:id="rId4"/>
            </p:custDataLst>
          </p:nvPr>
        </p:nvSpPr>
        <p:spPr>
          <a:xfrm>
            <a:off x="1677629" y="3301014"/>
            <a:ext cx="14960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 luck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6"/>
          <p:cNvSpPr/>
          <p:nvPr>
            <p:custDataLst>
              <p:tags r:id="rId5"/>
            </p:custDataLst>
          </p:nvPr>
        </p:nvSpPr>
        <p:spPr>
          <a:xfrm>
            <a:off x="3560745" y="3280949"/>
            <a:ext cx="1169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"/>
          <p:cNvSpPr/>
          <p:nvPr>
            <p:custDataLst>
              <p:tags r:id="rId6"/>
            </p:custDataLst>
          </p:nvPr>
        </p:nvSpPr>
        <p:spPr>
          <a:xfrm>
            <a:off x="1918364" y="3784999"/>
            <a:ext cx="23818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"/>
          <p:cNvSpPr/>
          <p:nvPr>
            <p:custDataLst>
              <p:tags r:id="rId7"/>
            </p:custDataLst>
          </p:nvPr>
        </p:nvSpPr>
        <p:spPr>
          <a:xfrm>
            <a:off x="1643095" y="3792631"/>
            <a:ext cx="37547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矩形 6"/>
          <p:cNvSpPr/>
          <p:nvPr>
            <p:custDataLst>
              <p:tags r:id="rId8"/>
            </p:custDataLst>
          </p:nvPr>
        </p:nvSpPr>
        <p:spPr>
          <a:xfrm>
            <a:off x="1673271" y="4176224"/>
            <a:ext cx="1656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6"/>
          <p:cNvSpPr/>
          <p:nvPr>
            <p:custDataLst>
              <p:tags r:id="rId9"/>
            </p:custDataLst>
          </p:nvPr>
        </p:nvSpPr>
        <p:spPr>
          <a:xfrm>
            <a:off x="1664864" y="4536979"/>
            <a:ext cx="1315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6"/>
          <p:cNvSpPr/>
          <p:nvPr>
            <p:custDataLst>
              <p:tags r:id="rId10"/>
            </p:custDataLst>
          </p:nvPr>
        </p:nvSpPr>
        <p:spPr>
          <a:xfrm>
            <a:off x="1673271" y="4894507"/>
            <a:ext cx="1550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772120" y="2932703"/>
            <a:ext cx="2010043" cy="491234"/>
          </a:xfrm>
          <a:prstGeom prst="wedgeRectCallout">
            <a:avLst>
              <a:gd name="adj1" fmla="val -86369"/>
              <a:gd name="adj2" fmla="val -276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6"/>
          <p:cNvSpPr/>
          <p:nvPr>
            <p:custDataLst>
              <p:tags r:id="rId11"/>
            </p:custDataLst>
          </p:nvPr>
        </p:nvSpPr>
        <p:spPr>
          <a:xfrm>
            <a:off x="1673271" y="5264801"/>
            <a:ext cx="14960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 luck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"/>
          <p:cNvSpPr/>
          <p:nvPr>
            <p:custDataLst>
              <p:tags r:id="rId12"/>
            </p:custDataLst>
          </p:nvPr>
        </p:nvSpPr>
        <p:spPr>
          <a:xfrm>
            <a:off x="1603904" y="5625785"/>
            <a:ext cx="37547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animBg="1" autoUpdateAnimBg="0"/>
      <p:bldP spid="29" grpId="0" animBg="1" autoUpdateAnimBg="0"/>
      <p:bldP spid="32" grpId="0" animBg="1" autoUpdateAnimBg="0"/>
      <p:bldP spid="33" grpId="0" animBg="1" autoUpdateAnimBg="0"/>
      <p:bldP spid="34" grpId="0"/>
      <p:bldP spid="35" grpId="0"/>
      <p:bldP spid="36" grpId="0"/>
      <p:bldP spid="37" grpId="0"/>
      <p:bldP spid="4" grpId="0" bldLvl="0" animBg="1"/>
      <p:bldP spid="20" grpId="0" animBg="1" autoUpdateAnimBg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4955" y="3217545"/>
            <a:ext cx="9066530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54465" y="3022198"/>
            <a:ext cx="9042400" cy="635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321050" y="1148080"/>
            <a:ext cx="743204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562872" y="113887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554480" y="1868170"/>
            <a:ext cx="9057005" cy="50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命令和输出重定向可以复制文件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606719" y="3217476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&gt;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3"/>
            </p:custDataLst>
          </p:nvPr>
        </p:nvSpPr>
        <p:spPr>
          <a:xfrm>
            <a:off x="1545065" y="2456528"/>
            <a:ext cx="4762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filename  &gt;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filename.copy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"/>
          <p:cNvSpPr/>
          <p:nvPr>
            <p:custDataLst>
              <p:tags r:id="rId4"/>
            </p:custDataLst>
          </p:nvPr>
        </p:nvSpPr>
        <p:spPr>
          <a:xfrm>
            <a:off x="1873279" y="3595060"/>
            <a:ext cx="23818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"/>
          <p:cNvSpPr/>
          <p:nvPr>
            <p:custDataLst>
              <p:tags r:id="rId5"/>
            </p:custDataLst>
          </p:nvPr>
        </p:nvSpPr>
        <p:spPr>
          <a:xfrm>
            <a:off x="1598010" y="3602692"/>
            <a:ext cx="37547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矩形 6"/>
          <p:cNvSpPr/>
          <p:nvPr>
            <p:custDataLst>
              <p:tags r:id="rId6"/>
            </p:custDataLst>
          </p:nvPr>
        </p:nvSpPr>
        <p:spPr>
          <a:xfrm>
            <a:off x="1628186" y="3986285"/>
            <a:ext cx="1656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6"/>
          <p:cNvSpPr/>
          <p:nvPr>
            <p:custDataLst>
              <p:tags r:id="rId7"/>
            </p:custDataLst>
          </p:nvPr>
        </p:nvSpPr>
        <p:spPr>
          <a:xfrm>
            <a:off x="1619779" y="4347040"/>
            <a:ext cx="1315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6"/>
          <p:cNvSpPr/>
          <p:nvPr>
            <p:custDataLst>
              <p:tags r:id="rId8"/>
            </p:custDataLst>
          </p:nvPr>
        </p:nvSpPr>
        <p:spPr>
          <a:xfrm>
            <a:off x="1628186" y="4704568"/>
            <a:ext cx="1550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5073741" y="4584310"/>
            <a:ext cx="2112135" cy="625739"/>
          </a:xfrm>
          <a:prstGeom prst="wedgeRectCallout">
            <a:avLst>
              <a:gd name="adj1" fmla="val -43392"/>
              <a:gd name="adj2" fmla="val 91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多个文件内容合并到一个文件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6"/>
          <p:cNvSpPr/>
          <p:nvPr>
            <p:custDataLst>
              <p:tags r:id="rId9"/>
            </p:custDataLst>
          </p:nvPr>
        </p:nvSpPr>
        <p:spPr>
          <a:xfrm>
            <a:off x="1641245" y="5065976"/>
            <a:ext cx="14960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 luck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"/>
          <p:cNvSpPr/>
          <p:nvPr>
            <p:custDataLst>
              <p:tags r:id="rId10"/>
            </p:custDataLst>
          </p:nvPr>
        </p:nvSpPr>
        <p:spPr>
          <a:xfrm>
            <a:off x="1602361" y="5398976"/>
            <a:ext cx="549176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Myfirst.all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animBg="1" autoUpdateAnimBg="0"/>
      <p:bldP spid="33" grpId="0" animBg="1" autoUpdateAnimBg="0"/>
      <p:bldP spid="34" grpId="0"/>
      <p:bldP spid="35" grpId="0"/>
      <p:bldP spid="36" grpId="0"/>
      <p:bldP spid="37" grpId="0"/>
      <p:bldP spid="4" grpId="0" bldLvl="0" animBg="1"/>
      <p:bldP spid="20" grpId="0"/>
      <p:bldP spid="2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147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0"/>
          <p:cNvSpPr txBox="1"/>
          <p:nvPr>
            <p:custDataLst>
              <p:tags r:id="rId1"/>
            </p:custDataLst>
          </p:nvPr>
        </p:nvSpPr>
        <p:spPr>
          <a:xfrm>
            <a:off x="5086350" y="5093335"/>
            <a:ext cx="507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     target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2"/>
            </p:custDataLst>
          </p:nvPr>
        </p:nvSpPr>
        <p:spPr>
          <a:xfrm>
            <a:off x="1680845" y="4215765"/>
            <a:ext cx="8836025" cy="588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即将学习：复制（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）、移动（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）、链接（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9895" y="1247775"/>
            <a:ext cx="8816340" cy="52197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已学过的文件操作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文本框 3"/>
          <p:cNvSpPr txBox="1"/>
          <p:nvPr>
            <p:custDataLst>
              <p:tags r:id="rId3"/>
            </p:custDataLst>
          </p:nvPr>
        </p:nvSpPr>
        <p:spPr>
          <a:xfrm>
            <a:off x="4659086" y="2045782"/>
            <a:ext cx="19681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9895" y="1996984"/>
            <a:ext cx="2702286" cy="5219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2955" y="2715444"/>
            <a:ext cx="2689226" cy="521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2957" y="3429543"/>
            <a:ext cx="2689226" cy="521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删除文件和目录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文本框 11"/>
          <p:cNvSpPr txBox="1"/>
          <p:nvPr>
            <p:custDataLst>
              <p:tags r:id="rId4"/>
            </p:custDataLst>
          </p:nvPr>
        </p:nvSpPr>
        <p:spPr>
          <a:xfrm>
            <a:off x="4659086" y="2791763"/>
            <a:ext cx="28172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文本框 13"/>
          <p:cNvSpPr txBox="1"/>
          <p:nvPr>
            <p:custDataLst>
              <p:tags r:id="rId5"/>
            </p:custDataLst>
          </p:nvPr>
        </p:nvSpPr>
        <p:spPr>
          <a:xfrm>
            <a:off x="4663438" y="3466679"/>
            <a:ext cx="3152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4175" y="5066749"/>
            <a:ext cx="270228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上述命令通用格式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046855" y="5852160"/>
            <a:ext cx="1967865" cy="461645"/>
          </a:xfrm>
          <a:prstGeom prst="wedgeRectCallout">
            <a:avLst>
              <a:gd name="adj1" fmla="val 40379"/>
              <a:gd name="adj2" fmla="val -122361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三命令之一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6507208" y="5842725"/>
            <a:ext cx="1436914" cy="461665"/>
          </a:xfrm>
          <a:prstGeom prst="wedgeRectCallout">
            <a:avLst>
              <a:gd name="adj1" fmla="val 42026"/>
              <a:gd name="adj2" fmla="val -12195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原文件名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8942070" y="5842635"/>
            <a:ext cx="2702560" cy="461645"/>
          </a:xfrm>
          <a:prstGeom prst="wedgeRectCallout">
            <a:avLst>
              <a:gd name="adj1" fmla="val -48073"/>
              <a:gd name="adj2" fmla="val -133631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" grpId="0" bldLvl="0" animBg="1"/>
      <p:bldP spid="4" grpId="0"/>
      <p:bldP spid="6" grpId="1" bldLvl="0" animBg="1"/>
      <p:bldP spid="9" grpId="1" bldLvl="0" animBg="1"/>
      <p:bldP spid="10" grpId="1" bldLvl="0" animBg="1"/>
      <p:bldP spid="12" grpId="0"/>
      <p:bldP spid="14" grpId="0"/>
      <p:bldP spid="7" grpId="0" bldLvl="0" animBg="1"/>
      <p:bldP spid="8" grpId="0" bldLvl="0" animBg="1"/>
      <p:bldP spid="15" grpId="0" bldLvl="0" animBg="1"/>
      <p:bldP spid="1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79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752" y="3000204"/>
            <a:ext cx="2054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cp命令的用法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633855" y="3602355"/>
            <a:ext cx="8526145" cy="49403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14"/>
          <p:cNvSpPr/>
          <p:nvPr/>
        </p:nvSpPr>
        <p:spPr>
          <a:xfrm>
            <a:off x="1626235" y="4953635"/>
            <a:ext cx="8531860" cy="4940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1616544" y="5607850"/>
            <a:ext cx="52177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616951" y="4321593"/>
            <a:ext cx="52177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创建文件副本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83280" y="1485265"/>
            <a:ext cx="695388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625013" y="1475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1"/>
          <p:cNvSpPr/>
          <p:nvPr>
            <p:custDataLst>
              <p:tags r:id="rId1"/>
            </p:custDataLst>
          </p:nvPr>
        </p:nvSpPr>
        <p:spPr>
          <a:xfrm>
            <a:off x="1616710" y="2353945"/>
            <a:ext cx="8541385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cp(copy)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命令用于创建文件副本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587500" y="2352040"/>
            <a:ext cx="8989695" cy="55753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542716" y="1864667"/>
            <a:ext cx="21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创建文件副本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35020" y="1213485"/>
            <a:ext cx="7387590" cy="59309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587548" y="12250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46555" y="3345180"/>
            <a:ext cx="4836795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56430" y="3154913"/>
            <a:ext cx="8950960" cy="127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760208" y="3414417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51298" y="3403694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7209055" y="4778196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7665" y="4148142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>
            <a:stCxn id="35" idx="2"/>
          </p:cNvCxnSpPr>
          <p:nvPr/>
        </p:nvCxnSpPr>
        <p:spPr>
          <a:xfrm rot="5400000">
            <a:off x="8071915" y="4137154"/>
            <a:ext cx="1147423" cy="4807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>
            <a:stCxn id="35" idx="2"/>
          </p:cNvCxnSpPr>
          <p:nvPr/>
        </p:nvCxnSpPr>
        <p:spPr>
          <a:xfrm rot="16200000" flipH="1">
            <a:off x="8844662" y="3845129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圆角矩形 2"/>
          <p:cNvSpPr/>
          <p:nvPr/>
        </p:nvSpPr>
        <p:spPr>
          <a:xfrm>
            <a:off x="6969348" y="5410484"/>
            <a:ext cx="1725047" cy="369332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REPORT.COPY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连接符: 肘形 63"/>
          <p:cNvCxnSpPr/>
          <p:nvPr/>
        </p:nvCxnSpPr>
        <p:spPr>
          <a:xfrm rot="5400000">
            <a:off x="8481885" y="5163739"/>
            <a:ext cx="616617" cy="19159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764562" y="3732276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760205" y="3989182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REPORT  REPORT.COPY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764560" y="4307047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768912" y="466845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  REPORT.COPY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PA-矩形 2"/>
          <p:cNvSpPr/>
          <p:nvPr>
            <p:custDataLst>
              <p:tags r:id="rId6"/>
            </p:custDataLst>
          </p:nvPr>
        </p:nvSpPr>
        <p:spPr>
          <a:xfrm>
            <a:off x="1680191" y="4945841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REPORT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PA-矩形 2"/>
          <p:cNvSpPr/>
          <p:nvPr>
            <p:custDataLst>
              <p:tags r:id="rId7"/>
            </p:custDataLst>
          </p:nvPr>
        </p:nvSpPr>
        <p:spPr>
          <a:xfrm>
            <a:off x="1729722" y="5291116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cannot be copied onto itself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  file(s) copied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PA-矩形 2"/>
          <p:cNvSpPr/>
          <p:nvPr>
            <p:custDataLst>
              <p:tags r:id="rId8"/>
            </p:custDataLst>
          </p:nvPr>
        </p:nvSpPr>
        <p:spPr>
          <a:xfrm>
            <a:off x="1669575" y="5864597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profile.bak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2"/>
          <p:cNvSpPr/>
          <p:nvPr/>
        </p:nvSpPr>
        <p:spPr>
          <a:xfrm>
            <a:off x="7070013" y="5952813"/>
            <a:ext cx="1542132" cy="34963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profile.bak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连接符: 肘形 75"/>
          <p:cNvCxnSpPr/>
          <p:nvPr/>
        </p:nvCxnSpPr>
        <p:spPr>
          <a:xfrm rot="5400000">
            <a:off x="8460467" y="5710816"/>
            <a:ext cx="559783" cy="27384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8" grpId="0" animBg="1" autoUpdateAnimBg="0"/>
      <p:bldP spid="35" grpId="0" bldLvl="0" animBg="1"/>
      <p:bldP spid="36" grpId="0" bldLvl="0" animBg="1"/>
      <p:bldP spid="37" grpId="0" bldLvl="0" animBg="1"/>
      <p:bldP spid="60" grpId="0" bldLvl="0" animBg="1"/>
      <p:bldP spid="67" grpId="0"/>
      <p:bldP spid="68" grpId="0" animBg="1" autoUpdateAnimBg="0"/>
      <p:bldP spid="69" grpId="0" animBg="1" autoUpdateAnimBg="0"/>
      <p:bldP spid="70" grpId="0"/>
      <p:bldP spid="71" grpId="0" animBg="1" autoUpdateAnimBg="0"/>
      <p:bldP spid="72" grpId="0"/>
      <p:bldP spid="73" grpId="0" animBg="1" autoUpdateAnimBg="0"/>
      <p:bldP spid="7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38830" y="1130300"/>
            <a:ext cx="7310755" cy="59372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580563" y="113803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70990" y="3368675"/>
            <a:ext cx="4838065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580865" y="3177138"/>
            <a:ext cx="8827135" cy="1143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598283" y="3455876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218" y="365197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6949975" y="5026481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39876" y="439642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>
            <a:stCxn id="35" idx="2"/>
          </p:cNvCxnSpPr>
          <p:nvPr/>
        </p:nvCxnSpPr>
        <p:spPr>
          <a:xfrm rot="5400000">
            <a:off x="7812835" y="4385439"/>
            <a:ext cx="1147423" cy="4807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>
            <a:stCxn id="35" idx="2"/>
          </p:cNvCxnSpPr>
          <p:nvPr/>
        </p:nvCxnSpPr>
        <p:spPr>
          <a:xfrm rot="16200000" flipH="1">
            <a:off x="8585582" y="4093414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602637" y="3765026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598280" y="4126436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REPORT  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602635" y="4592353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606987" y="5006009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583690" y="2512695"/>
            <a:ext cx="8890000" cy="4940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518285" y="1888058"/>
            <a:ext cx="3445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2"/>
          <p:cNvSpPr/>
          <p:nvPr/>
        </p:nvSpPr>
        <p:spPr>
          <a:xfrm>
            <a:off x="9010009" y="5512380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stCxn id="37" idx="2"/>
            <a:endCxn id="45" idx="0"/>
          </p:cNvCxnSpPr>
          <p:nvPr/>
        </p:nvCxnSpPr>
        <p:spPr>
          <a:xfrm>
            <a:off x="9595805" y="4716409"/>
            <a:ext cx="12309" cy="795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对话气泡: 矩形 21"/>
          <p:cNvSpPr/>
          <p:nvPr/>
        </p:nvSpPr>
        <p:spPr>
          <a:xfrm>
            <a:off x="3338536" y="4706762"/>
            <a:ext cx="2537417" cy="831345"/>
          </a:xfrm>
          <a:prstGeom prst="wedgeRectCallout">
            <a:avLst>
              <a:gd name="adj1" fmla="val -36360"/>
              <a:gd name="adj2" fmla="val -7854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目标文件为目录，原文件被复制到目标目录下，且与原文件同名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67" grpId="0"/>
      <p:bldP spid="68" grpId="0" animBg="1" autoUpdateAnimBg="0"/>
      <p:bldP spid="69" grpId="0" animBg="1" autoUpdateAnimBg="0"/>
      <p:bldP spid="70" grpId="0"/>
      <p:bldP spid="45" grpId="0" bldLvl="0" animBg="1"/>
      <p:bldP spid="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71215" y="1116330"/>
            <a:ext cx="7442835" cy="60198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612948" y="112724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3375" y="3357880"/>
            <a:ext cx="4682490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13250" y="3144118"/>
            <a:ext cx="9005570" cy="3365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630668" y="3445081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635022" y="3754231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names  scores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630665" y="4115641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names  scores  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635020" y="4581558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639372" y="4995214"/>
            <a:ext cx="4572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names  scores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616075" y="2484755"/>
            <a:ext cx="9055735" cy="494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550670" y="1877263"/>
            <a:ext cx="42001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将文件批量复制到其它目录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04013" y="3533234"/>
            <a:ext cx="2918381" cy="2508695"/>
            <a:chOff x="5711813" y="3630389"/>
            <a:chExt cx="2918381" cy="2508695"/>
          </a:xfrm>
        </p:grpSpPr>
        <p:sp>
          <p:nvSpPr>
            <p:cNvPr id="37" name="矩形 36"/>
            <p:cNvSpPr/>
            <p:nvPr/>
          </p:nvSpPr>
          <p:spPr>
            <a:xfrm>
              <a:off x="7644958" y="4358731"/>
              <a:ext cx="985236" cy="319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34"/>
            <p:cNvCxnSpPr>
              <a:stCxn id="35" idx="2"/>
            </p:cNvCxnSpPr>
            <p:nvPr/>
          </p:nvCxnSpPr>
          <p:spPr>
            <a:xfrm rot="16200000" flipH="1">
              <a:off x="7181954" y="4071824"/>
              <a:ext cx="504329" cy="42167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788590" y="3630389"/>
              <a:ext cx="869378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 2"/>
            <p:cNvSpPr/>
            <p:nvPr/>
          </p:nvSpPr>
          <p:spPr>
            <a:xfrm>
              <a:off x="5711813" y="4996179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34"/>
            <p:cNvCxnSpPr/>
            <p:nvPr/>
          </p:nvCxnSpPr>
          <p:spPr>
            <a:xfrm rot="5400000">
              <a:off x="6409206" y="4363849"/>
              <a:ext cx="1147423" cy="48072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圆角矩形 2"/>
            <p:cNvSpPr/>
            <p:nvPr/>
          </p:nvSpPr>
          <p:spPr>
            <a:xfrm>
              <a:off x="5716166" y="5793023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34"/>
            <p:cNvCxnSpPr/>
            <p:nvPr/>
          </p:nvCxnSpPr>
          <p:spPr>
            <a:xfrm rot="5400000">
              <a:off x="6588006" y="5330960"/>
              <a:ext cx="800585" cy="469603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895080" y="4581557"/>
            <a:ext cx="1306295" cy="1612772"/>
            <a:chOff x="7802880" y="4678712"/>
            <a:chExt cx="1306295" cy="1612772"/>
          </a:xfrm>
        </p:grpSpPr>
        <p:sp>
          <p:nvSpPr>
            <p:cNvPr id="33" name="圆角矩形 2"/>
            <p:cNvSpPr/>
            <p:nvPr/>
          </p:nvSpPr>
          <p:spPr>
            <a:xfrm>
              <a:off x="8076201" y="5148579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2"/>
            <p:cNvSpPr/>
            <p:nvPr/>
          </p:nvSpPr>
          <p:spPr>
            <a:xfrm>
              <a:off x="8080554" y="5945423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连接符: 肘形 14"/>
            <p:cNvCxnSpPr>
              <a:endCxn id="34" idx="1"/>
            </p:cNvCxnSpPr>
            <p:nvPr/>
          </p:nvCxnSpPr>
          <p:spPr>
            <a:xfrm rot="16200000" flipH="1">
              <a:off x="7221847" y="5259746"/>
              <a:ext cx="1439741" cy="277674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33" idx="1"/>
            </p:cNvCxnSpPr>
            <p:nvPr/>
          </p:nvCxnSpPr>
          <p:spPr>
            <a:xfrm flipH="1" flipV="1">
              <a:off x="7802880" y="5321609"/>
              <a:ext cx="27332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8" grpId="0" animBg="1" autoUpdateAnimBg="0"/>
      <p:bldP spid="67" grpId="0"/>
      <p:bldP spid="68" grpId="0" animBg="1" autoUpdateAnimBg="0"/>
      <p:bldP spid="69" grpId="0" animBg="1" autoUpdateAnimBg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06445" y="1146810"/>
            <a:ext cx="7211060" cy="58229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548178" y="11488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8605" y="3379470"/>
            <a:ext cx="8779510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548480" y="3199363"/>
            <a:ext cx="8771255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570250" y="3548665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2"/>
            </p:custDataLst>
          </p:nvPr>
        </p:nvSpPr>
        <p:spPr>
          <a:xfrm>
            <a:off x="1570250" y="4078199"/>
            <a:ext cx="70070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cp: overwrite ‘memos/REPORT’?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551305" y="2458720"/>
            <a:ext cx="8766810" cy="549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如果目标文件已经存在，要求确认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485900" y="1898853"/>
            <a:ext cx="27893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4255225" y="1894267"/>
            <a:ext cx="27893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7365365" y="4769485"/>
            <a:ext cx="1696085" cy="781050"/>
          </a:xfrm>
          <a:prstGeom prst="wedgeRectCallout">
            <a:avLst>
              <a:gd name="adj1" fmla="val -67147"/>
              <a:gd name="adj2" fmla="val -852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不覆盖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2054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3509010" y="2890520"/>
            <a:ext cx="39020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文件系统高级操作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7577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7585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142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31950" y="25400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71215" y="1223645"/>
            <a:ext cx="7198995" cy="58102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612948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3375" y="3455035"/>
            <a:ext cx="8771890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13250" y="3274928"/>
            <a:ext cx="8761730" cy="190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635020" y="3624230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./memos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david.bak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2"/>
            </p:custDataLst>
          </p:nvPr>
        </p:nvSpPr>
        <p:spPr>
          <a:xfrm>
            <a:off x="1635020" y="4153764"/>
            <a:ext cx="70070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cp: omitting directory ‘./memos’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616075" y="2581910"/>
            <a:ext cx="8789035" cy="494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将目录复制到新的目录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550670" y="1974418"/>
            <a:ext cx="27893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4319995" y="1969832"/>
            <a:ext cx="27893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2"/>
          <p:cNvSpPr/>
          <p:nvPr>
            <p:custDataLst>
              <p:tags r:id="rId3"/>
            </p:custDataLst>
          </p:nvPr>
        </p:nvSpPr>
        <p:spPr>
          <a:xfrm>
            <a:off x="1635020" y="4683298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-r  ./memos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david.bak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5020" y="5052544"/>
            <a:ext cx="36131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68" grpId="0" animBg="1" autoUpdateAnimBg="0"/>
      <p:bldP spid="70" grpId="0"/>
      <p:bldP spid="13" grpId="0" animBg="1" autoUpdateAnimBg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705" y="2711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7"/>
          <p:cNvSpPr/>
          <p:nvPr/>
        </p:nvSpPr>
        <p:spPr>
          <a:xfrm>
            <a:off x="1587500" y="3520440"/>
            <a:ext cx="8751570" cy="49403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/>
          </a:p>
        </p:txBody>
      </p:sp>
      <p:sp>
        <p:nvSpPr>
          <p:cNvPr id="16" name="淘宝网chenying0907出品 14"/>
          <p:cNvSpPr/>
          <p:nvPr/>
        </p:nvSpPr>
        <p:spPr>
          <a:xfrm>
            <a:off x="1581785" y="4761230"/>
            <a:ext cx="8756650" cy="4940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/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580515" y="5382260"/>
            <a:ext cx="725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并改变文件名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16"/>
          <p:cNvSpPr txBox="1"/>
          <p:nvPr/>
        </p:nvSpPr>
        <p:spPr>
          <a:xfrm>
            <a:off x="1597729" y="4181287"/>
            <a:ext cx="72518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将文件移到其它目录（非文件所在目录）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38830" y="1492885"/>
            <a:ext cx="714438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移动文件（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广义）：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580563" y="148347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572260" y="2299335"/>
            <a:ext cx="8766810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mv(move)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命令将文件从一个地方移动到另一个地方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1518285" y="2933593"/>
            <a:ext cx="337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命令的几种情况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 bldLvl="0" animBg="1"/>
      <p:bldP spid="18" grpId="0"/>
      <p:bldP spid="1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07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562735" y="2562225"/>
            <a:ext cx="9012555" cy="49403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576371" y="1951662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将文件移动到其他目录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21050" y="1229995"/>
            <a:ext cx="742061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移动文件（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广义）：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562783" y="122058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4955" y="3427730"/>
            <a:ext cx="5036820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563085" y="3271118"/>
            <a:ext cx="9044305" cy="571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563898" y="3410607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07818" y="362657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7087497" y="4948828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72894" y="437102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/>
          <p:nvPr/>
        </p:nvCxnSpPr>
        <p:spPr>
          <a:xfrm rot="5400000">
            <a:off x="8141861" y="4616729"/>
            <a:ext cx="573112" cy="441193"/>
          </a:xfrm>
          <a:prstGeom prst="bentConnector3">
            <a:avLst>
              <a:gd name="adj1" fmla="val 986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/>
          <p:nvPr/>
        </p:nvCxnSpPr>
        <p:spPr>
          <a:xfrm rot="16200000" flipH="1">
            <a:off x="8607688" y="4080892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563898" y="3798138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563898" y="4229220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REPORT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563898" y="4669008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563898" y="5047825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PA-矩形 2"/>
          <p:cNvSpPr/>
          <p:nvPr>
            <p:custDataLst>
              <p:tags r:id="rId6"/>
            </p:custDataLst>
          </p:nvPr>
        </p:nvSpPr>
        <p:spPr>
          <a:xfrm>
            <a:off x="1563898" y="5499393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PA-矩形 2"/>
          <p:cNvSpPr/>
          <p:nvPr>
            <p:custDataLst>
              <p:tags r:id="rId7"/>
            </p:custDataLst>
          </p:nvPr>
        </p:nvSpPr>
        <p:spPr>
          <a:xfrm>
            <a:off x="1563898" y="5949172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040796" y="4691009"/>
            <a:ext cx="1196210" cy="1138508"/>
            <a:chOff x="7804451" y="4694819"/>
            <a:chExt cx="1196210" cy="1138508"/>
          </a:xfrm>
        </p:grpSpPr>
        <p:sp>
          <p:nvSpPr>
            <p:cNvPr id="74" name="圆角矩形 2"/>
            <p:cNvSpPr/>
            <p:nvPr/>
          </p:nvSpPr>
          <p:spPr>
            <a:xfrm>
              <a:off x="7804451" y="5483694"/>
              <a:ext cx="1196210" cy="349633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383769" y="4694819"/>
              <a:ext cx="10078" cy="788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对话气泡: 矩形 24"/>
          <p:cNvSpPr/>
          <p:nvPr/>
        </p:nvSpPr>
        <p:spPr>
          <a:xfrm>
            <a:off x="7053473" y="5641834"/>
            <a:ext cx="1957669" cy="644971"/>
          </a:xfrm>
          <a:prstGeom prst="wedgeRectCallout">
            <a:avLst>
              <a:gd name="adj1" fmla="val -17621"/>
              <a:gd name="adj2" fmla="val -4987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到目录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8" grpId="0" animBg="1" autoUpdateAnimBg="0"/>
      <p:bldP spid="35" grpId="0" bldLvl="0" animBg="1"/>
      <p:bldP spid="36" grpId="0" bldLvl="0" animBg="1"/>
      <p:bldP spid="36" grpId="1" bldLvl="0" animBg="1"/>
      <p:bldP spid="37" grpId="0" bldLvl="0" animBg="1"/>
      <p:bldP spid="67" grpId="0"/>
      <p:bldP spid="68" grpId="0" animBg="1" autoUpdateAnimBg="0"/>
      <p:bldP spid="69" grpId="0" animBg="1" autoUpdateAnimBg="0"/>
      <p:bldP spid="70" grpId="0"/>
      <p:bldP spid="71" grpId="0" animBg="1" autoUpdateAnimBg="0"/>
      <p:bldP spid="72" grpId="0"/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070" y="27305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623695" y="2468880"/>
            <a:ext cx="9067165" cy="494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/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606216" y="1881812"/>
            <a:ext cx="44954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将文件批量移动到其他目录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82010" y="1126490"/>
            <a:ext cx="7442835" cy="58102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移动文件（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广义）：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623743" y="112724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5915" y="3375660"/>
            <a:ext cx="4959985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24045" y="3177138"/>
            <a:ext cx="9005570" cy="63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250995" y="3382104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7209088" y="4704125"/>
            <a:ext cx="1048937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89944" y="4126552"/>
            <a:ext cx="993945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/>
          <p:nvPr/>
        </p:nvCxnSpPr>
        <p:spPr>
          <a:xfrm rot="5400000">
            <a:off x="8176329" y="4372254"/>
            <a:ext cx="573112" cy="441193"/>
          </a:xfrm>
          <a:prstGeom prst="bentConnector3">
            <a:avLst>
              <a:gd name="adj1" fmla="val 986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/>
          <p:nvPr/>
        </p:nvCxnSpPr>
        <p:spPr>
          <a:xfrm rot="16200000" flipH="1">
            <a:off x="8642156" y="3836417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641460" y="3427658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names  scores  memos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2"/>
            </p:custDataLst>
          </p:nvPr>
        </p:nvSpPr>
        <p:spPr>
          <a:xfrm>
            <a:off x="1645815" y="3884864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3"/>
            </p:custDataLst>
          </p:nvPr>
        </p:nvSpPr>
        <p:spPr>
          <a:xfrm>
            <a:off x="1650167" y="4281102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7339682" y="5592404"/>
            <a:ext cx="2909674" cy="644971"/>
          </a:xfrm>
          <a:prstGeom prst="wedgeRectCallout">
            <a:avLst>
              <a:gd name="adj1" fmla="val -18955"/>
              <a:gd name="adj2" fmla="val -485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scores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移动到目录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7209090" y="5152733"/>
            <a:ext cx="1048936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34"/>
          <p:cNvCxnSpPr/>
          <p:nvPr/>
        </p:nvCxnSpPr>
        <p:spPr>
          <a:xfrm rot="5400000">
            <a:off x="8234870" y="4872910"/>
            <a:ext cx="458593" cy="44711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9215091" y="4451845"/>
            <a:ext cx="1224438" cy="1033884"/>
            <a:chOff x="7874606" y="4700130"/>
            <a:chExt cx="1224438" cy="1033884"/>
          </a:xfrm>
        </p:grpSpPr>
        <p:sp>
          <p:nvSpPr>
            <p:cNvPr id="19" name="圆角矩形 2"/>
            <p:cNvSpPr/>
            <p:nvPr/>
          </p:nvSpPr>
          <p:spPr>
            <a:xfrm>
              <a:off x="8050106" y="4939345"/>
              <a:ext cx="1048937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>
              <a:off x="8050108" y="5387953"/>
              <a:ext cx="1048936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34"/>
            <p:cNvCxnSpPr>
              <a:endCxn id="20" idx="1"/>
            </p:cNvCxnSpPr>
            <p:nvPr/>
          </p:nvCxnSpPr>
          <p:spPr>
            <a:xfrm rot="16200000" flipH="1">
              <a:off x="7531930" y="5042806"/>
              <a:ext cx="860854" cy="17550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9" idx="1"/>
            </p:cNvCxnSpPr>
            <p:nvPr/>
          </p:nvCxnSpPr>
          <p:spPr>
            <a:xfrm flipH="1" flipV="1">
              <a:off x="7874606" y="5112375"/>
              <a:ext cx="1755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PA-矩形 2"/>
          <p:cNvSpPr/>
          <p:nvPr>
            <p:custDataLst>
              <p:tags r:id="rId4"/>
            </p:custDataLst>
          </p:nvPr>
        </p:nvSpPr>
        <p:spPr>
          <a:xfrm>
            <a:off x="1597916" y="4733957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2"/>
          <p:cNvSpPr/>
          <p:nvPr>
            <p:custDataLst>
              <p:tags r:id="rId5"/>
            </p:custDataLst>
          </p:nvPr>
        </p:nvSpPr>
        <p:spPr>
          <a:xfrm>
            <a:off x="1602268" y="5156322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names  scores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3784600" y="4115435"/>
            <a:ext cx="2384425" cy="599440"/>
          </a:xfrm>
          <a:prstGeom prst="wedgeRectCallout">
            <a:avLst>
              <a:gd name="adj1" fmla="val -1930"/>
              <a:gd name="adj2" fmla="val -9205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两个以上参数，最后一个参数必须为目录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5" grpId="0" bldLvl="0" animBg="1"/>
      <p:bldP spid="36" grpId="0" bldLvl="0" animBg="1"/>
      <p:bldP spid="36" grpId="1" bldLvl="0" animBg="1"/>
      <p:bldP spid="37" grpId="0" bldLvl="0" animBg="1"/>
      <p:bldP spid="68" grpId="0" animBg="1" autoUpdateAnimBg="0"/>
      <p:bldP spid="69" grpId="0" animBg="1" autoUpdateAnimBg="0"/>
      <p:bldP spid="70" grpId="0"/>
      <p:bldP spid="2" grpId="0" bldLvl="0" animBg="1"/>
      <p:bldP spid="25" grpId="0" bldLvl="0" animBg="1"/>
      <p:bldP spid="25" grpId="1" bldLvl="0" animBg="1"/>
      <p:bldP spid="34" grpId="0" animBg="1" autoUpdateAnimBg="0"/>
      <p:bldP spid="38" grpId="0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07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612900" y="2554605"/>
            <a:ext cx="8801735" cy="4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613201" y="1994207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371215" y="1233805"/>
            <a:ext cx="722185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612948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87535" y="3461134"/>
            <a:ext cx="4495441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705960" y="3263498"/>
            <a:ext cx="8713470" cy="254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177973" y="361895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6593467" y="4941208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43049" y="436340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/>
          <p:nvPr/>
        </p:nvCxnSpPr>
        <p:spPr>
          <a:xfrm rot="5400000">
            <a:off x="8112016" y="4609109"/>
            <a:ext cx="573112" cy="441193"/>
          </a:xfrm>
          <a:prstGeom prst="bentConnector3">
            <a:avLst>
              <a:gd name="adj1" fmla="val 986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/>
          <p:nvPr/>
        </p:nvCxnSpPr>
        <p:spPr>
          <a:xfrm rot="16200000" flipH="1">
            <a:off x="8577843" y="4073272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723375" y="3513383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REPORT  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2"/>
            </p:custDataLst>
          </p:nvPr>
        </p:nvSpPr>
        <p:spPr>
          <a:xfrm>
            <a:off x="1727730" y="3935753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3"/>
            </p:custDataLst>
          </p:nvPr>
        </p:nvSpPr>
        <p:spPr>
          <a:xfrm>
            <a:off x="1732082" y="4297155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7023628" y="5634214"/>
            <a:ext cx="1957669" cy="644971"/>
          </a:xfrm>
          <a:prstGeom prst="wedgeRectCallout">
            <a:avLst>
              <a:gd name="adj1" fmla="val -18955"/>
              <a:gd name="adj2" fmla="val -485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改名为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6554089" y="4948553"/>
            <a:ext cx="1624393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5" grpId="0" bldLvl="0" animBg="1"/>
      <p:bldP spid="36" grpId="0" bldLvl="0" animBg="1"/>
      <p:bldP spid="36" grpId="1" bldLvl="0" animBg="1"/>
      <p:bldP spid="37" grpId="0" bldLvl="0" animBg="1"/>
      <p:bldP spid="68" grpId="0" animBg="1" autoUpdateAnimBg="0"/>
      <p:bldP spid="69" grpId="0" animBg="1" autoUpdateAnimBg="0"/>
      <p:bldP spid="70" grpId="0"/>
      <p:bldP spid="2" grpId="0" bldLvl="0" animBg="1"/>
      <p:bldP spid="2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64640" y="26416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430270" y="1247140"/>
            <a:ext cx="718820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672003" y="12377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89735" y="3455035"/>
            <a:ext cx="8763635" cy="3028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99610" y="3274928"/>
            <a:ext cx="8752840" cy="190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721380" y="3624230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2"/>
            </p:custDataLst>
          </p:nvPr>
        </p:nvSpPr>
        <p:spPr>
          <a:xfrm>
            <a:off x="1721380" y="4153764"/>
            <a:ext cx="70070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mv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overwrite ‘memos/REPORT’?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702435" y="2581910"/>
            <a:ext cx="8755380" cy="4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如果目标文件已经存在，要求确认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637030" y="1974418"/>
            <a:ext cx="27893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4406355" y="1969832"/>
            <a:ext cx="27893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6293485" y="4971415"/>
            <a:ext cx="2096135" cy="886460"/>
          </a:xfrm>
          <a:prstGeom prst="wedgeRectCallout">
            <a:avLst>
              <a:gd name="adj1" fmla="val -11435"/>
              <a:gd name="adj2" fmla="val -992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不覆盖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16"/>
          <p:cNvSpPr txBox="1"/>
          <p:nvPr/>
        </p:nvSpPr>
        <p:spPr>
          <a:xfrm>
            <a:off x="1573530" y="2437474"/>
            <a:ext cx="7370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为已存在文件起新名字，使用不同名字引用同一文件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94075" y="1087755"/>
            <a:ext cx="727837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635808" y="107834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627505" y="1807845"/>
            <a:ext cx="8879840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命令在已存在文件和新文件名之间创建链接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3530" y="3823970"/>
            <a:ext cx="89338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在不同目录中频繁操作同一文件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5760" y="3107690"/>
            <a:ext cx="8870950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应用场景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3530" y="4475480"/>
            <a:ext cx="89338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在每个目录中建立该文件的链接文件，通过链接文件对原文件进行操作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3530" y="5680075"/>
            <a:ext cx="89331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链接文件不占用过多的磁盘空间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07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28035" y="1233805"/>
            <a:ext cx="729932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569768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569720" y="1953895"/>
            <a:ext cx="8921750" cy="50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涉及文件存储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2975" y="3977640"/>
            <a:ext cx="559816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文件索引节点，包含文件的基础信息和指向数据块的指针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2"/>
          <p:cNvSpPr/>
          <p:nvPr/>
        </p:nvSpPr>
        <p:spPr>
          <a:xfrm>
            <a:off x="1569954" y="2740785"/>
            <a:ext cx="1636486" cy="809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2"/>
          <p:cNvSpPr/>
          <p:nvPr/>
        </p:nvSpPr>
        <p:spPr>
          <a:xfrm>
            <a:off x="1569954" y="3998085"/>
            <a:ext cx="1636486" cy="809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2"/>
          <p:cNvSpPr/>
          <p:nvPr/>
        </p:nvSpPr>
        <p:spPr>
          <a:xfrm>
            <a:off x="1571224" y="5255385"/>
            <a:ext cx="1636486" cy="809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52975" y="2858135"/>
            <a:ext cx="37566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包括文件名和inode节点号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2975" y="5285105"/>
            <a:ext cx="539496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真正存储文件内容的磁盘上的区域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>
            <a:off x="3213735" y="3318510"/>
            <a:ext cx="341757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2" idx="3"/>
          </p:cNvCxnSpPr>
          <p:nvPr/>
        </p:nvCxnSpPr>
        <p:spPr>
          <a:xfrm flipH="1">
            <a:off x="3207385" y="4807973"/>
            <a:ext cx="3790950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7" grpId="0"/>
      <p:bldP spid="9" grpId="0" bldLvl="0" animBg="1"/>
      <p:bldP spid="11" grpId="0" bldLvl="0" animBg="1"/>
      <p:bldP spid="12" grpId="0" bldLvl="0" animBg="1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6972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60420" y="1093470"/>
            <a:ext cx="718820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602153" y="108406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602105" y="1813560"/>
            <a:ext cx="8789035" cy="50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创建链接文件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624877" y="2836029"/>
          <a:ext cx="253301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/>
                <a:gridCol w="1612265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dir1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目录项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节点号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12315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84937" y="2394128"/>
            <a:ext cx="1492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dir1/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2"/>
          <p:cNvGraphicFramePr>
            <a:graphicFrameLocks noGrp="1"/>
          </p:cNvGraphicFramePr>
          <p:nvPr/>
        </p:nvGraphicFramePr>
        <p:xfrm>
          <a:off x="1651442" y="4859176"/>
          <a:ext cx="253301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/>
                <a:gridCol w="1612265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dir2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目录项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节点号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911502" y="4417275"/>
            <a:ext cx="1363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"/>
          <p:cNvSpPr/>
          <p:nvPr/>
        </p:nvSpPr>
        <p:spPr>
          <a:xfrm>
            <a:off x="5316799" y="4163215"/>
            <a:ext cx="1375028" cy="6541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184917" y="3760546"/>
            <a:ext cx="1131882" cy="44088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184917" y="4817364"/>
            <a:ext cx="1131882" cy="100591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: 剪去单角 31"/>
          <p:cNvSpPr/>
          <p:nvPr/>
        </p:nvSpPr>
        <p:spPr>
          <a:xfrm>
            <a:off x="8602278" y="3353411"/>
            <a:ext cx="1350628" cy="2059147"/>
          </a:xfrm>
          <a:prstGeom prst="snip1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02278" y="4419110"/>
            <a:ext cx="13506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Hello  world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3"/>
          </p:cNvCxnSpPr>
          <p:nvPr/>
        </p:nvCxnSpPr>
        <p:spPr>
          <a:xfrm flipV="1">
            <a:off x="6691827" y="4483940"/>
            <a:ext cx="188976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600152" y="5638612"/>
            <a:ext cx="114929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12315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78815" y="5638612"/>
            <a:ext cx="97172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fileb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8" name="连接符: 曲线 57"/>
          <p:cNvCxnSpPr/>
          <p:nvPr/>
        </p:nvCxnSpPr>
        <p:spPr>
          <a:xfrm rot="5400000">
            <a:off x="918544" y="4756212"/>
            <a:ext cx="1778422" cy="227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 bldLvl="0" animBg="1"/>
      <p:bldP spid="32" grpId="0" bldLvl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070" y="27051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34385" y="1233805"/>
            <a:ext cx="752030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576118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567815" y="1953895"/>
            <a:ext cx="9121775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链接文件与复制所得文件的区别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 flipH="1">
            <a:off x="7235161" y="2723639"/>
            <a:ext cx="1698923" cy="809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617704" y="2723640"/>
            <a:ext cx="1636486" cy="809897"/>
          </a:xfrm>
          <a:prstGeom prst="round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2574" y="2756329"/>
            <a:ext cx="634365" cy="645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5129" y="3762791"/>
            <a:ext cx="348363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创建新文件；新文件与原文件是两个独立文件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5065" y="3762791"/>
            <a:ext cx="345256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未创建新文件；为一个文件另外起了一个名字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129" y="5308251"/>
            <a:ext cx="32016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对一个文件的修改不会影响另一个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42337" y="5340756"/>
            <a:ext cx="437812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改变任一链接文件内容，文件内容发生改变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3479165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第6章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文件系统高级操作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2961005" y="1481455"/>
            <a:ext cx="627507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2961005" y="2417445"/>
            <a:ext cx="6275070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文件操作命令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4"/>
          <p:cNvGrpSpPr/>
          <p:nvPr/>
        </p:nvGrpSpPr>
        <p:grpSpPr>
          <a:xfrm>
            <a:off x="2971165" y="3354070"/>
            <a:ext cx="6275070" cy="688340"/>
            <a:chOff x="5463" y="8070"/>
            <a:chExt cx="8134" cy="1084"/>
          </a:xfrm>
        </p:grpSpPr>
        <p:sp>
          <p:nvSpPr>
            <p:cNvPr id="1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文件名替换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2971165" y="4237990"/>
            <a:ext cx="6275070" cy="688340"/>
            <a:chOff x="5463" y="8070"/>
            <a:chExt cx="8134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其他文件操作命令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淘宝网chenying0907出品 4"/>
          <p:cNvGrpSpPr/>
          <p:nvPr/>
        </p:nvGrpSpPr>
        <p:grpSpPr>
          <a:xfrm>
            <a:off x="2969260" y="5165090"/>
            <a:ext cx="6276975" cy="688340"/>
            <a:chOff x="5463" y="7594"/>
            <a:chExt cx="8135" cy="1084"/>
          </a:xfrm>
        </p:grpSpPr>
        <p:sp>
          <p:nvSpPr>
            <p:cNvPr id="28" name="圆角淘宝网chenying0907出品 20"/>
            <p:cNvSpPr/>
            <p:nvPr/>
          </p:nvSpPr>
          <p:spPr>
            <a:xfrm>
              <a:off x="5463" y="7594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淘宝网chenying0907出品 21"/>
            <p:cNvSpPr/>
            <p:nvPr/>
          </p:nvSpPr>
          <p:spPr>
            <a:xfrm>
              <a:off x="5775" y="774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0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60420" y="1169670"/>
            <a:ext cx="7399020" cy="57023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602153" y="115962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7"/>
          <p:cNvSpPr/>
          <p:nvPr/>
        </p:nvSpPr>
        <p:spPr>
          <a:xfrm>
            <a:off x="1602105" y="2414905"/>
            <a:ext cx="8964930" cy="494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ln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已有文件名  链接文件名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16"/>
          <p:cNvSpPr txBox="1"/>
          <p:nvPr/>
        </p:nvSpPr>
        <p:spPr>
          <a:xfrm>
            <a:off x="1488741" y="1853872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创建链接文件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81150" y="3302635"/>
            <a:ext cx="9015730" cy="3221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602455" y="3099668"/>
            <a:ext cx="8994140" cy="1333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PA-矩形 2"/>
          <p:cNvSpPr/>
          <p:nvPr>
            <p:custDataLst>
              <p:tags r:id="rId1"/>
            </p:custDataLst>
          </p:nvPr>
        </p:nvSpPr>
        <p:spPr>
          <a:xfrm>
            <a:off x="1589388" y="3346272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&gt;  xxx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2"/>
          <p:cNvSpPr/>
          <p:nvPr>
            <p:custDataLst>
              <p:tags r:id="rId2"/>
            </p:custDataLst>
          </p:nvPr>
        </p:nvSpPr>
        <p:spPr>
          <a:xfrm>
            <a:off x="1598527" y="4355869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矩形 2"/>
          <p:cNvSpPr/>
          <p:nvPr>
            <p:custDataLst>
              <p:tags r:id="rId3"/>
            </p:custDataLst>
          </p:nvPr>
        </p:nvSpPr>
        <p:spPr>
          <a:xfrm>
            <a:off x="1624224" y="3641892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PA-矩形 2"/>
          <p:cNvSpPr/>
          <p:nvPr>
            <p:custDataLst>
              <p:tags r:id="rId4"/>
            </p:custDataLst>
          </p:nvPr>
        </p:nvSpPr>
        <p:spPr>
          <a:xfrm>
            <a:off x="1602154" y="3976843"/>
            <a:ext cx="33223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矩形 2"/>
          <p:cNvSpPr/>
          <p:nvPr>
            <p:custDataLst>
              <p:tags r:id="rId5"/>
            </p:custDataLst>
          </p:nvPr>
        </p:nvSpPr>
        <p:spPr>
          <a:xfrm>
            <a:off x="1859052" y="400809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   xxx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矩形 2"/>
          <p:cNvSpPr/>
          <p:nvPr>
            <p:custDataLst>
              <p:tags r:id="rId6"/>
            </p:custDataLst>
          </p:nvPr>
        </p:nvSpPr>
        <p:spPr>
          <a:xfrm>
            <a:off x="1602153" y="4639285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PA-矩形 2"/>
          <p:cNvSpPr/>
          <p:nvPr>
            <p:custDataLst>
              <p:tags r:id="rId7"/>
            </p:custDataLst>
          </p:nvPr>
        </p:nvSpPr>
        <p:spPr>
          <a:xfrm>
            <a:off x="1585203" y="4920839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&gt;&gt;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PA-矩形 2"/>
          <p:cNvSpPr/>
          <p:nvPr>
            <p:custDataLst>
              <p:tags r:id="rId8"/>
            </p:custDataLst>
          </p:nvPr>
        </p:nvSpPr>
        <p:spPr>
          <a:xfrm>
            <a:off x="1558909" y="5213790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矩形 2"/>
          <p:cNvSpPr/>
          <p:nvPr>
            <p:custDataLst>
              <p:tags r:id="rId9"/>
            </p:custDataLst>
          </p:nvPr>
        </p:nvSpPr>
        <p:spPr>
          <a:xfrm>
            <a:off x="1585033" y="5484228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xxx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矩形 2"/>
          <p:cNvSpPr/>
          <p:nvPr>
            <p:custDataLst>
              <p:tags r:id="rId10"/>
            </p:custDataLst>
          </p:nvPr>
        </p:nvSpPr>
        <p:spPr>
          <a:xfrm>
            <a:off x="1558908" y="5817245"/>
            <a:ext cx="700705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6" grpId="0" animBg="1" autoUpdateAnimBg="0"/>
      <p:bldP spid="30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6" grpId="0" animBg="1" autoUpdateAnimBg="0"/>
      <p:bldP spid="47" grpId="0" animBg="1" autoUpdateAnimBg="0"/>
      <p:bldP spid="4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82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360420" y="1061085"/>
            <a:ext cx="735457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602153" y="105167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7"/>
          <p:cNvSpPr/>
          <p:nvPr/>
        </p:nvSpPr>
        <p:spPr>
          <a:xfrm>
            <a:off x="1634490" y="2393315"/>
            <a:ext cx="8888095" cy="494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ln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…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目录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16"/>
          <p:cNvSpPr txBox="1"/>
          <p:nvPr/>
        </p:nvSpPr>
        <p:spPr>
          <a:xfrm>
            <a:off x="1521126" y="1810692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在目录中创建链接文件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13535" y="3241675"/>
            <a:ext cx="8909050" cy="3126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634840" y="3102208"/>
            <a:ext cx="8817610" cy="889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PA-矩形 2"/>
          <p:cNvSpPr/>
          <p:nvPr>
            <p:custDataLst>
              <p:tags r:id="rId1"/>
            </p:custDataLst>
          </p:nvPr>
        </p:nvSpPr>
        <p:spPr>
          <a:xfrm>
            <a:off x="1621773" y="3259912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2"/>
          <p:cNvSpPr/>
          <p:nvPr>
            <p:custDataLst>
              <p:tags r:id="rId2"/>
            </p:custDataLst>
          </p:nvPr>
        </p:nvSpPr>
        <p:spPr>
          <a:xfrm>
            <a:off x="1630912" y="389503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矩形 2"/>
          <p:cNvSpPr/>
          <p:nvPr>
            <p:custDataLst>
              <p:tags r:id="rId3"/>
            </p:custDataLst>
          </p:nvPr>
        </p:nvSpPr>
        <p:spPr>
          <a:xfrm>
            <a:off x="1656609" y="3555532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file2  file3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PA-矩形 2"/>
          <p:cNvSpPr/>
          <p:nvPr>
            <p:custDataLst>
              <p:tags r:id="rId4"/>
            </p:custDataLst>
          </p:nvPr>
        </p:nvSpPr>
        <p:spPr>
          <a:xfrm>
            <a:off x="1617588" y="448612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ln  file1  file2  file3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矩形 2"/>
          <p:cNvSpPr/>
          <p:nvPr>
            <p:custDataLst>
              <p:tags r:id="rId5"/>
            </p:custDataLst>
          </p:nvPr>
        </p:nvSpPr>
        <p:spPr>
          <a:xfrm>
            <a:off x="1617418" y="485792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2"/>
          <p:cNvSpPr/>
          <p:nvPr>
            <p:custDataLst>
              <p:tags r:id="rId6"/>
            </p:custDataLst>
          </p:nvPr>
        </p:nvSpPr>
        <p:spPr>
          <a:xfrm>
            <a:off x="1530331" y="5223227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file2  file3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2"/>
          <p:cNvSpPr/>
          <p:nvPr>
            <p:custDataLst>
              <p:tags r:id="rId7"/>
            </p:custDataLst>
          </p:nvPr>
        </p:nvSpPr>
        <p:spPr>
          <a:xfrm>
            <a:off x="1613494" y="562035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"/>
          <p:cNvSpPr/>
          <p:nvPr>
            <p:custDataLst>
              <p:tags r:id="rId8"/>
            </p:custDataLst>
          </p:nvPr>
        </p:nvSpPr>
        <p:spPr>
          <a:xfrm>
            <a:off x="1621768" y="5967817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file1  file2  file3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0766" y="4225110"/>
            <a:ext cx="2534622" cy="516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当前目录文件无变化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46218" y="5672071"/>
            <a:ext cx="1841859" cy="64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个链接文件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 flipV="1">
            <a:off x="4396470" y="3805815"/>
            <a:ext cx="1724296" cy="6775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333252" y="4590892"/>
            <a:ext cx="1787514" cy="7781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1"/>
          </p:cNvCxnSpPr>
          <p:nvPr/>
        </p:nvCxnSpPr>
        <p:spPr>
          <a:xfrm flipH="1">
            <a:off x="3985128" y="5995377"/>
            <a:ext cx="1561090" cy="135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6" grpId="0" animBg="1" autoUpdateAnimBg="0"/>
      <p:bldP spid="30" grpId="0" animBg="1" autoUpdateAnimBg="0"/>
      <p:bldP spid="40" grpId="0"/>
      <p:bldP spid="44" grpId="0" animBg="1" autoUpdateAnimBg="0"/>
      <p:bldP spid="47" grpId="0" animBg="1" autoUpdateAnimBg="0"/>
      <p:bldP spid="19" grpId="0"/>
      <p:bldP spid="20" grpId="0" animBg="1" autoUpdateAnimBg="0"/>
      <p:bldP spid="24" grpId="0"/>
      <p:bldP spid="2" grpId="0" bldLvl="0" animBg="1"/>
      <p:bldP spid="2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289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7340" y="2787650"/>
            <a:ext cx="8848090" cy="28911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8877" y="3207582"/>
            <a:ext cx="447223" cy="13558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47980" y="3541189"/>
            <a:ext cx="2174105" cy="967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3361055" y="1207770"/>
            <a:ext cx="721106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1603149" y="119836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1"/>
          <p:cNvSpPr/>
          <p:nvPr>
            <p:custDataLst>
              <p:tags r:id="rId1"/>
            </p:custDataLst>
          </p:nvPr>
        </p:nvSpPr>
        <p:spPr>
          <a:xfrm>
            <a:off x="1592580" y="1928495"/>
            <a:ext cx="8833485" cy="50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查看文件链接数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210" y="2859800"/>
            <a:ext cx="8439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0209" y="3159534"/>
            <a:ext cx="753554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  2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32    Nov 28 12:30  memo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   2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155  Nov 18 11:30  xxx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   2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155  Nov 18 11:30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3849809" y="2797452"/>
            <a:ext cx="2786743" cy="372189"/>
          </a:xfrm>
          <a:prstGeom prst="wedgeRectCallout">
            <a:avLst>
              <a:gd name="adj1" fmla="val -63218"/>
              <a:gd name="adj2" fmla="val 999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目录中直接子目录个数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3826086" y="4630106"/>
            <a:ext cx="1793030" cy="372189"/>
          </a:xfrm>
          <a:prstGeom prst="wedgeRectCallout">
            <a:avLst>
              <a:gd name="adj1" fmla="val -62905"/>
              <a:gd name="adj2" fmla="val -1527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链接文件个数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620868" y="2639293"/>
            <a:ext cx="8831580" cy="635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77534" y="5788291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01925" y="5799090"/>
            <a:ext cx="602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本节所讲知识为硬链接，不涉及符号链接（软链接）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24"/>
          <p:cNvSpPr/>
          <p:nvPr/>
        </p:nvSpPr>
        <p:spPr>
          <a:xfrm>
            <a:off x="7904537" y="2835182"/>
            <a:ext cx="798670" cy="372189"/>
          </a:xfrm>
          <a:prstGeom prst="wedgeRectCallout">
            <a:avLst>
              <a:gd name="adj1" fmla="val -63218"/>
              <a:gd name="adj2" fmla="val 999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" grpId="0" bldLvl="0" animBg="1"/>
      <p:bldP spid="4" grpId="0" bldLvl="0" animBg="1"/>
      <p:bldP spid="6" grpId="0"/>
      <p:bldP spid="7" grpId="0"/>
      <p:bldP spid="8" grpId="0" bldLvl="0" animBg="1"/>
      <p:bldP spid="21" grpId="0" bldLvl="0" animBg="1"/>
      <p:bldP spid="23" grpId="0"/>
      <p:bldP spid="24" grpId="0"/>
      <p:bldP spid="2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03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296285" y="1178560"/>
            <a:ext cx="7509510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字数计算：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538379" y="117849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"/>
          <p:cNvSpPr/>
          <p:nvPr>
            <p:custDataLst>
              <p:tags r:id="rId1"/>
            </p:custDataLst>
          </p:nvPr>
        </p:nvSpPr>
        <p:spPr>
          <a:xfrm>
            <a:off x="1529715" y="1880235"/>
            <a:ext cx="9130665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命令计算一个或多个文件的行数、字数和字符数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7650" y="2880995"/>
            <a:ext cx="9142095" cy="3693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2"/>
          <p:cNvSpPr/>
          <p:nvPr>
            <p:custDataLst>
              <p:tags r:id="rId2"/>
            </p:custDataLst>
          </p:nvPr>
        </p:nvSpPr>
        <p:spPr>
          <a:xfrm>
            <a:off x="1525614" y="2899047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2"/>
          <p:cNvSpPr/>
          <p:nvPr>
            <p:custDataLst>
              <p:tags r:id="rId3"/>
            </p:custDataLst>
          </p:nvPr>
        </p:nvSpPr>
        <p:spPr>
          <a:xfrm>
            <a:off x="1560450" y="3246921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4  30  155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1809659" y="3779121"/>
            <a:ext cx="818606" cy="427696"/>
          </a:xfrm>
          <a:prstGeom prst="wedgeRectCallout">
            <a:avLst>
              <a:gd name="adj1" fmla="val -43717"/>
              <a:gd name="adj2" fmla="val -10446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2757805" y="3776980"/>
            <a:ext cx="948055" cy="427990"/>
          </a:xfrm>
          <a:prstGeom prst="wedgeRectCallout">
            <a:avLst>
              <a:gd name="adj1" fmla="val -99036"/>
              <a:gd name="adj2" fmla="val -10446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3894371" y="3776724"/>
            <a:ext cx="1037898" cy="427696"/>
          </a:xfrm>
          <a:prstGeom prst="wedgeRectCallout">
            <a:avLst>
              <a:gd name="adj1" fmla="val -154355"/>
              <a:gd name="adj2" fmla="val -1065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1568" y="3025010"/>
            <a:ext cx="2734491" cy="5761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字：没有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空格或制表符分隔的字符串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"/>
          <p:cNvSpPr/>
          <p:nvPr>
            <p:custDataLst>
              <p:tags r:id="rId4"/>
            </p:custDataLst>
          </p:nvPr>
        </p:nvSpPr>
        <p:spPr>
          <a:xfrm>
            <a:off x="1503840" y="3591381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14711" y="3647031"/>
            <a:ext cx="2786743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无参数，默认从键盘输入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"/>
          <p:cNvSpPr/>
          <p:nvPr>
            <p:custDataLst>
              <p:tags r:id="rId5"/>
            </p:custDataLst>
          </p:nvPr>
        </p:nvSpPr>
        <p:spPr>
          <a:xfrm>
            <a:off x="1521255" y="4052463"/>
            <a:ext cx="700705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command is useful to find out how large your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 is  [Ctrl  d]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6"/>
            </p:custDataLst>
          </p:nvPr>
        </p:nvSpPr>
        <p:spPr>
          <a:xfrm>
            <a:off x="1529965" y="4671241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2  13  48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14711" y="4983801"/>
            <a:ext cx="2756260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统计多个文件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"/>
          <p:cNvSpPr/>
          <p:nvPr>
            <p:custDataLst>
              <p:tags r:id="rId7"/>
            </p:custDataLst>
          </p:nvPr>
        </p:nvSpPr>
        <p:spPr>
          <a:xfrm>
            <a:off x="1534317" y="5023940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2"/>
          <p:cNvSpPr/>
          <p:nvPr>
            <p:custDataLst>
              <p:tags r:id="rId8"/>
            </p:custDataLst>
          </p:nvPr>
        </p:nvSpPr>
        <p:spPr>
          <a:xfrm>
            <a:off x="2628963" y="5631548"/>
            <a:ext cx="700705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lain" startAt="24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10   400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 startAt="3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100  400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yourfirst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110  800  total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1513711" y="2398720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[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animBg="1" autoUpdateAnimBg="0"/>
      <p:bldP spid="20" grpId="0"/>
      <p:bldP spid="2" grpId="0" bldLvl="0" animBg="1"/>
      <p:bldP spid="2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3" grpId="0" bldLvl="0" animBg="1"/>
      <p:bldP spid="3" grpId="1" bldLvl="0" animBg="1"/>
      <p:bldP spid="23" grpId="0" animBg="1" autoUpdateAnimBg="0"/>
      <p:bldP spid="4" grpId="0" bldLvl="0" animBg="1"/>
      <p:bldP spid="24" grpId="0"/>
      <p:bldP spid="26" grpId="0" animBg="1" autoUpdateAnimBg="0"/>
      <p:bldP spid="27" grpId="0" bldLvl="0" animBg="1"/>
      <p:bldP spid="29" grpId="0" animBg="1" autoUpdateAnimBg="0"/>
      <p:bldP spid="3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675" y="28892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376930" y="1477645"/>
            <a:ext cx="747776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字数计算：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619024" y="146823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4056969" y="2201110"/>
            <a:ext cx="809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6235" y="2262505"/>
            <a:ext cx="1768475" cy="830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2"/>
            </p:custDataLst>
          </p:nvPr>
        </p:nvSpPr>
        <p:spPr>
          <a:xfrm>
            <a:off x="4856624" y="218752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统计行数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4"/>
          <p:cNvSpPr txBox="1"/>
          <p:nvPr>
            <p:custDataLst>
              <p:tags r:id="rId3"/>
            </p:custDataLst>
          </p:nvPr>
        </p:nvSpPr>
        <p:spPr>
          <a:xfrm>
            <a:off x="4056968" y="2695137"/>
            <a:ext cx="809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4866865" y="269254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8"/>
          <p:cNvSpPr txBox="1"/>
          <p:nvPr>
            <p:custDataLst>
              <p:tags r:id="rId5"/>
            </p:custDataLst>
          </p:nvPr>
        </p:nvSpPr>
        <p:spPr>
          <a:xfrm>
            <a:off x="7082293" y="2192527"/>
            <a:ext cx="809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19"/>
          <p:cNvSpPr/>
          <p:nvPr>
            <p:custDataLst>
              <p:tags r:id="rId6"/>
            </p:custDataLst>
          </p:nvPr>
        </p:nvSpPr>
        <p:spPr>
          <a:xfrm>
            <a:off x="7748502" y="2212479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统计字符数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7185" y="3578225"/>
            <a:ext cx="9081770" cy="2684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"/>
          <p:cNvSpPr/>
          <p:nvPr>
            <p:custDataLst>
              <p:tags r:id="rId7"/>
            </p:custDataLst>
          </p:nvPr>
        </p:nvSpPr>
        <p:spPr>
          <a:xfrm>
            <a:off x="1682459" y="3645437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-l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"/>
          <p:cNvSpPr/>
          <p:nvPr>
            <p:custDataLst>
              <p:tags r:id="rId8"/>
            </p:custDataLst>
          </p:nvPr>
        </p:nvSpPr>
        <p:spPr>
          <a:xfrm>
            <a:off x="1717295" y="4097819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1636743" y="3332803"/>
            <a:ext cx="9051925" cy="444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PA-矩形 2"/>
          <p:cNvSpPr/>
          <p:nvPr>
            <p:custDataLst>
              <p:tags r:id="rId9"/>
            </p:custDataLst>
          </p:nvPr>
        </p:nvSpPr>
        <p:spPr>
          <a:xfrm>
            <a:off x="1669396" y="4511943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10"/>
            </p:custDataLst>
          </p:nvPr>
        </p:nvSpPr>
        <p:spPr>
          <a:xfrm>
            <a:off x="1704232" y="4964325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4  155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11"/>
            </p:custDataLst>
          </p:nvPr>
        </p:nvSpPr>
        <p:spPr>
          <a:xfrm>
            <a:off x="1651978" y="5382801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&gt;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myfirst.count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animBg="1" autoUpdateAnimBg="0"/>
      <p:bldP spid="23" grpId="0"/>
      <p:bldP spid="25" grpId="0" animBg="1" autoUpdateAnimBg="0"/>
      <p:bldP spid="26" grpId="0"/>
      <p:bldP spid="2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6860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648718" y="3706411"/>
          <a:ext cx="9092565" cy="2514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53590"/>
                <a:gridCol w="7038975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70057" y="3149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常用通配符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"/>
          <p:cNvSpPr/>
          <p:nvPr>
            <p:custDataLst>
              <p:tags r:id="rId1"/>
            </p:custDataLst>
          </p:nvPr>
        </p:nvSpPr>
        <p:spPr>
          <a:xfrm>
            <a:off x="1648460" y="1324610"/>
            <a:ext cx="9057005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文件操作命令的参数大多为文件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16"/>
          <p:cNvSpPr txBox="1"/>
          <p:nvPr/>
        </p:nvSpPr>
        <p:spPr>
          <a:xfrm>
            <a:off x="1657124" y="1944675"/>
            <a:ext cx="7429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提供文件名替换操作，允许用户使用匹配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8460" y="2454275"/>
            <a:ext cx="2077085" cy="5080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指定模式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4221141" y="2499025"/>
            <a:ext cx="51943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需要在文件名中包含特定字符来创建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8508365" y="2907030"/>
            <a:ext cx="1604010" cy="552450"/>
          </a:xfrm>
          <a:prstGeom prst="wedgeRectCallout">
            <a:avLst>
              <a:gd name="adj1" fmla="val -111322"/>
              <a:gd name="adj2" fmla="val -488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56556" y="2467928"/>
            <a:ext cx="1105989" cy="4964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5809" y="4157776"/>
            <a:ext cx="45325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1770656" y="4681310"/>
            <a:ext cx="3096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3"/>
            </p:custDataLst>
          </p:nvPr>
        </p:nvSpPr>
        <p:spPr>
          <a:xfrm>
            <a:off x="1750035" y="5140161"/>
            <a:ext cx="80374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[list 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3"/>
          <p:cNvSpPr/>
          <p:nvPr>
            <p:custDataLst>
              <p:tags r:id="rId4"/>
            </p:custDataLst>
          </p:nvPr>
        </p:nvSpPr>
        <p:spPr>
          <a:xfrm>
            <a:off x="1695859" y="5724464"/>
            <a:ext cx="8953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3780" y="4097014"/>
            <a:ext cx="229791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匹配任意单个字符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5"/>
          <p:cNvSpPr/>
          <p:nvPr>
            <p:custDataLst>
              <p:tags r:id="rId5"/>
            </p:custDataLst>
          </p:nvPr>
        </p:nvSpPr>
        <p:spPr>
          <a:xfrm>
            <a:off x="3703780" y="4663518"/>
            <a:ext cx="335200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匹配任意字符串，包括空串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6"/>
          <p:cNvSpPr/>
          <p:nvPr>
            <p:custDataLst>
              <p:tags r:id="rId6"/>
            </p:custDataLst>
          </p:nvPr>
        </p:nvSpPr>
        <p:spPr>
          <a:xfrm>
            <a:off x="3720451" y="5173500"/>
            <a:ext cx="299888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7"/>
          <p:cNvSpPr/>
          <p:nvPr>
            <p:custDataLst>
              <p:tags r:id="rId7"/>
            </p:custDataLst>
          </p:nvPr>
        </p:nvSpPr>
        <p:spPr>
          <a:xfrm>
            <a:off x="3711702" y="5687515"/>
            <a:ext cx="326240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匹配任一不在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ldLvl="0" animBg="1"/>
      <p:bldP spid="17" grpId="0"/>
      <p:bldP spid="18" grpId="0" bldLvl="0" animBg="1"/>
      <p:bldP spid="20" grpId="0" bldLvl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711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373755" y="1277620"/>
            <a:ext cx="734250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？通配符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615488" y="12682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615440" y="2000885"/>
            <a:ext cx="9100820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解释为单个字符，并相应扩展文件名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4485" y="2924175"/>
            <a:ext cx="9121775" cy="3282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615790" y="2769467"/>
            <a:ext cx="9063355" cy="63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602723" y="2953925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611862" y="3824182"/>
            <a:ext cx="213016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report?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3"/>
            </p:custDataLst>
          </p:nvPr>
        </p:nvSpPr>
        <p:spPr>
          <a:xfrm>
            <a:off x="1637559" y="334534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"/>
          <p:cNvSpPr/>
          <p:nvPr>
            <p:custDataLst>
              <p:tags r:id="rId4"/>
            </p:custDataLst>
          </p:nvPr>
        </p:nvSpPr>
        <p:spPr>
          <a:xfrm>
            <a:off x="1598363" y="419443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report1  report2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5"/>
            </p:custDataLst>
          </p:nvPr>
        </p:nvSpPr>
        <p:spPr>
          <a:xfrm>
            <a:off x="1616214" y="458618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report?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6"/>
            </p:custDataLst>
          </p:nvPr>
        </p:nvSpPr>
        <p:spPr>
          <a:xfrm>
            <a:off x="1602715" y="4956438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7"/>
            </p:custDataLst>
          </p:nvPr>
        </p:nvSpPr>
        <p:spPr>
          <a:xfrm>
            <a:off x="1603149" y="537431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?report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"/>
          <p:cNvSpPr/>
          <p:nvPr>
            <p:custDataLst>
              <p:tags r:id="rId8"/>
            </p:custDataLst>
          </p:nvPr>
        </p:nvSpPr>
        <p:spPr>
          <a:xfrm>
            <a:off x="1589650" y="574456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91946" y="3267471"/>
            <a:ext cx="2221621" cy="6060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3860482" y="3988445"/>
            <a:ext cx="457200" cy="128943"/>
          </a:xfrm>
          <a:prstGeom prst="leftRightArrow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2"/>
          <p:cNvSpPr/>
          <p:nvPr>
            <p:custDataLst>
              <p:tags r:id="rId9"/>
            </p:custDataLst>
          </p:nvPr>
        </p:nvSpPr>
        <p:spPr>
          <a:xfrm>
            <a:off x="4723004" y="3849856"/>
            <a:ext cx="291884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  report1   report2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173381" y="3674921"/>
            <a:ext cx="1266108" cy="271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334746" y="3649246"/>
            <a:ext cx="2312950" cy="2867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animBg="1" autoUpdateAnimBg="0"/>
      <p:bldP spid="15" grpId="0" animBg="1" autoUpdateAnimBg="0"/>
      <p:bldP spid="17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18" grpId="0" bldLvl="0" animBg="1"/>
      <p:bldP spid="18" grpId="1" bldLvl="0" animBg="1"/>
      <p:bldP spid="2" grpId="0" bldLvl="0" animBg="1"/>
      <p:bldP spid="2" grpId="1" bldLvl="0" animBg="1"/>
      <p:bldP spid="19" grpId="0" animBg="1" autoUpdateAnimBg="0"/>
      <p:bldP spid="1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785" y="26162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373755" y="1306195"/>
            <a:ext cx="740029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通配符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615488" y="129679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615440" y="2029460"/>
            <a:ext cx="8999220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解释为文件名中的任意个字符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4485" y="2952750"/>
            <a:ext cx="9020175" cy="3282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615790" y="2798677"/>
            <a:ext cx="899541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669398" y="3001550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678537" y="3871807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3"/>
            </p:custDataLst>
          </p:nvPr>
        </p:nvSpPr>
        <p:spPr>
          <a:xfrm>
            <a:off x="1704234" y="3392969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"/>
          <p:cNvSpPr/>
          <p:nvPr>
            <p:custDataLst>
              <p:tags r:id="rId4"/>
            </p:custDataLst>
          </p:nvPr>
        </p:nvSpPr>
        <p:spPr>
          <a:xfrm>
            <a:off x="1665038" y="4242059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areport  breport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5"/>
            </p:custDataLst>
          </p:nvPr>
        </p:nvSpPr>
        <p:spPr>
          <a:xfrm>
            <a:off x="1682889" y="4633811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6"/>
            </p:custDataLst>
          </p:nvPr>
        </p:nvSpPr>
        <p:spPr>
          <a:xfrm>
            <a:off x="1669390" y="5004063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report2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29468" y="3298706"/>
            <a:ext cx="2221621" cy="6060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54573" y="3367805"/>
            <a:ext cx="1093695" cy="4964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animBg="1" autoUpdateAnimBg="0"/>
      <p:bldP spid="15" grpId="0" animBg="1" autoUpdateAnimBg="0"/>
      <p:bldP spid="17" grpId="0" animBg="1" autoUpdateAnimBg="0"/>
      <p:bldP spid="25" grpId="0" animBg="1" autoUpdateAnimBg="0"/>
      <p:bldP spid="26" grpId="0" animBg="1" autoUpdateAnimBg="0"/>
      <p:bldP spid="27" grpId="0" animBg="1" autoUpdateAnimBg="0"/>
      <p:bldP spid="16" grpId="0" bldLvl="0" animBg="1"/>
      <p:bldP spid="16" grpId="1" bldLvl="0" animBg="1"/>
      <p:bldP spid="18" grpId="0" bldLvl="0" animBg="1"/>
      <p:bldP spid="18" grpId="1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6162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364230" y="1249045"/>
            <a:ext cx="7507605" cy="58039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605963" y="124916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605915" y="1981835"/>
            <a:ext cx="9116060" cy="5797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 ]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解释为包含括号中指定的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任一字符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4960" y="2905125"/>
            <a:ext cx="9142730" cy="3422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606265" y="2750417"/>
            <a:ext cx="9121140" cy="63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593198" y="2934875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602337" y="3805132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[ab]*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3"/>
            </p:custDataLst>
          </p:nvPr>
        </p:nvSpPr>
        <p:spPr>
          <a:xfrm>
            <a:off x="1628034" y="332629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"/>
          <p:cNvSpPr/>
          <p:nvPr>
            <p:custDataLst>
              <p:tags r:id="rId4"/>
            </p:custDataLst>
          </p:nvPr>
        </p:nvSpPr>
        <p:spPr>
          <a:xfrm>
            <a:off x="1588838" y="417538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5"/>
            </p:custDataLst>
          </p:nvPr>
        </p:nvSpPr>
        <p:spPr>
          <a:xfrm>
            <a:off x="1606689" y="456713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[!ab]*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6"/>
            </p:custDataLst>
          </p:nvPr>
        </p:nvSpPr>
        <p:spPr>
          <a:xfrm>
            <a:off x="1593190" y="4937388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7"/>
            </p:custDataLst>
          </p:nvPr>
        </p:nvSpPr>
        <p:spPr>
          <a:xfrm>
            <a:off x="1593624" y="5355264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[1-3]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"/>
          <p:cNvSpPr/>
          <p:nvPr>
            <p:custDataLst>
              <p:tags r:id="rId8"/>
            </p:custDataLst>
          </p:nvPr>
        </p:nvSpPr>
        <p:spPr>
          <a:xfrm>
            <a:off x="1580125" y="5725516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report1  report2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animBg="1" autoUpdateAnimBg="0"/>
      <p:bldP spid="15" grpId="0" animBg="1" autoUpdateAnimBg="0"/>
      <p:bldP spid="17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2260" y="27940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335655" y="1249045"/>
            <a:ext cx="756539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77388" y="12396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577340" y="1972310"/>
            <a:ext cx="9193530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通配符在其他需要文件名参数的命令中的使用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6385" y="2895600"/>
            <a:ext cx="9170670" cy="3282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577690" y="2740892"/>
            <a:ext cx="9149715" cy="63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678923" y="3001550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*.*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679353" y="3462498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report?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3"/>
            </p:custDataLst>
          </p:nvPr>
        </p:nvSpPr>
        <p:spPr>
          <a:xfrm>
            <a:off x="1692414" y="3910997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*  ../backup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4"/>
            </p:custDataLst>
          </p:nvPr>
        </p:nvSpPr>
        <p:spPr>
          <a:xfrm>
            <a:off x="1692414" y="4417765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file[1-4]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2"/>
          <p:cNvSpPr/>
          <p:nvPr>
            <p:custDataLst>
              <p:tags r:id="rId5"/>
            </p:custDataLst>
          </p:nvPr>
        </p:nvSpPr>
        <p:spPr>
          <a:xfrm>
            <a:off x="1678923" y="4879430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report*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4355367" y="4926837"/>
            <a:ext cx="1802674" cy="592182"/>
          </a:xfrm>
          <a:prstGeom prst="wedgeRectCallout">
            <a:avLst>
              <a:gd name="adj1" fmla="val -83133"/>
              <a:gd name="adj2" fmla="val -2017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有空格，后果或许很严重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6"/>
            </p:custDataLst>
          </p:nvPr>
        </p:nvSpPr>
        <p:spPr>
          <a:xfrm>
            <a:off x="1665432" y="5341095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report  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animBg="1" autoUpdateAnimBg="0"/>
      <p:bldP spid="15" grpId="0" animBg="1" autoUpdateAnimBg="0"/>
      <p:bldP spid="26" grpId="0" animBg="1" autoUpdateAnimBg="0"/>
      <p:bldP spid="28" grpId="0" animBg="1" autoUpdateAnimBg="0"/>
      <p:bldP spid="16" grpId="0" animBg="1" autoUpdateAnimBg="0"/>
      <p:bldP spid="2" grpId="0" bldLvl="0" animBg="1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357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5"/>
          <p:cNvSpPr/>
          <p:nvPr/>
        </p:nvSpPr>
        <p:spPr>
          <a:xfrm>
            <a:off x="2113280" y="3877310"/>
            <a:ext cx="3345815" cy="5708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3"/>
          <p:cNvSpPr/>
          <p:nvPr/>
        </p:nvSpPr>
        <p:spPr>
          <a:xfrm>
            <a:off x="2078355" y="4796155"/>
            <a:ext cx="8559800" cy="5708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重定向操作符可以完成的任务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5652135" y="3895725"/>
            <a:ext cx="5436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改变命令获取输入和发送输出的地方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文本框 16"/>
          <p:cNvSpPr txBox="1"/>
          <p:nvPr>
            <p:custDataLst>
              <p:tags r:id="rId2"/>
            </p:custDataLst>
          </p:nvPr>
        </p:nvSpPr>
        <p:spPr>
          <a:xfrm>
            <a:off x="6288829" y="5594757"/>
            <a:ext cx="47164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命令输出保存到文件中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文本框 17"/>
          <p:cNvSpPr txBox="1"/>
          <p:nvPr>
            <p:custDataLst>
              <p:tags r:id="rId3"/>
            </p:custDataLst>
          </p:nvPr>
        </p:nvSpPr>
        <p:spPr>
          <a:xfrm>
            <a:off x="2078169" y="5595215"/>
            <a:ext cx="357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使文件作为命令的输入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2645" y="1146810"/>
            <a:ext cx="3345815" cy="64579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命令执行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7504" y="3246218"/>
            <a:ext cx="4251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从标准输入设备获得输入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0" y="3247390"/>
            <a:ext cx="3699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结果输出到标准输出设备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9905" r="4041" b="33034"/>
          <a:stretch>
            <a:fillRect/>
          </a:stretch>
        </p:blipFill>
        <p:spPr bwMode="auto">
          <a:xfrm>
            <a:off x="2717165" y="2076450"/>
            <a:ext cx="2136140" cy="70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5331" r="8631" b="7518"/>
          <a:stretch>
            <a:fillRect/>
          </a:stretch>
        </p:blipFill>
        <p:spPr bwMode="auto">
          <a:xfrm>
            <a:off x="7244080" y="1336040"/>
            <a:ext cx="1935480" cy="144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3606800" y="2866390"/>
            <a:ext cx="218440" cy="344805"/>
          </a:xfrm>
          <a:prstGeom prst="down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8101965" y="2890520"/>
            <a:ext cx="219075" cy="313690"/>
          </a:xfrm>
          <a:prstGeom prst="up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6.4 其它文件操作命令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9560" y="4541896"/>
            <a:ext cx="1836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1"/>
          <p:cNvSpPr/>
          <p:nvPr>
            <p:custDataLst>
              <p:tags r:id="rId1"/>
            </p:custDataLst>
          </p:nvPr>
        </p:nvSpPr>
        <p:spPr>
          <a:xfrm>
            <a:off x="1785394" y="819976"/>
            <a:ext cx="7585166" cy="749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在多层目录中搜索指定文件，快速查看文件指定部分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395980" y="1581785"/>
            <a:ext cx="746887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638074" y="157273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7"/>
          <p:cNvSpPr/>
          <p:nvPr/>
        </p:nvSpPr>
        <p:spPr>
          <a:xfrm>
            <a:off x="1638300" y="2322830"/>
            <a:ext cx="9067165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在层次目录中根据文件名或文件属性定位文件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8300" y="3090545"/>
            <a:ext cx="9067165" cy="57975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并可以对定位的文件进行删除、打印或其他操作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8074" y="3831765"/>
            <a:ext cx="175797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8074" y="4541896"/>
            <a:ext cx="7601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/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2908800" y="4541896"/>
            <a:ext cx="11993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路径名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64317" y="4541896"/>
            <a:ext cx="141577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/>
          </a:p>
        </p:txBody>
      </p:sp>
      <p:sp>
        <p:nvSpPr>
          <p:cNvPr id="19" name="对话气泡: 矩形 18"/>
          <p:cNvSpPr/>
          <p:nvPr/>
        </p:nvSpPr>
        <p:spPr>
          <a:xfrm>
            <a:off x="2771504" y="5155459"/>
            <a:ext cx="1419497" cy="579755"/>
          </a:xfrm>
          <a:prstGeom prst="wedgeRectCallout">
            <a:avLst>
              <a:gd name="adj1" fmla="val 8030"/>
              <a:gd name="adj2" fmla="val -9071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在哪找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标注 19"/>
          <p:cNvSpPr/>
          <p:nvPr>
            <p:custDataLst>
              <p:tags r:id="rId3"/>
            </p:custDataLst>
          </p:nvPr>
        </p:nvSpPr>
        <p:spPr>
          <a:xfrm>
            <a:off x="4454354" y="5155459"/>
            <a:ext cx="1419497" cy="579755"/>
          </a:xfrm>
          <a:prstGeom prst="wedgeRectCallout">
            <a:avLst>
              <a:gd name="adj1" fmla="val -4240"/>
              <a:gd name="adj2" fmla="val -9071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找什么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标注 20"/>
          <p:cNvSpPr/>
          <p:nvPr>
            <p:custDataLst>
              <p:tags r:id="rId4"/>
            </p:custDataLst>
          </p:nvPr>
        </p:nvSpPr>
        <p:spPr>
          <a:xfrm>
            <a:off x="6131391" y="5155459"/>
            <a:ext cx="2375857" cy="579755"/>
          </a:xfrm>
          <a:prstGeom prst="wedgeRectCallout">
            <a:avLst>
              <a:gd name="adj1" fmla="val -33507"/>
              <a:gd name="adj2" fmla="val -87711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找到后怎么办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38073" y="5922205"/>
            <a:ext cx="558299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  . /  -name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-print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34538" y="2787405"/>
          <a:ext cx="9208135" cy="33597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40635"/>
                <a:gridCol w="6667500"/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选项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功能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4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4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5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3392805" y="1268095"/>
            <a:ext cx="759460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634538" y="125869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634490" y="1991360"/>
            <a:ext cx="2691765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命令的选项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7242" y="2055949"/>
            <a:ext cx="20552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8083" y="3335465"/>
            <a:ext cx="9715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6534" y="3335465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根据文件名查找文件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8083" y="3791192"/>
            <a:ext cx="11315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en-US" altLang="zh-CN" sz="2000" dirty="0" err="1"/>
              <a:t>±</a:t>
            </a:r>
            <a:r>
              <a:rPr lang="en-US" altLang="zh-CN" sz="2000" i="1" dirty="0" err="1"/>
              <a:t>n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36534" y="3791192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根据文件大小查找文件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8083" y="4279321"/>
            <a:ext cx="8280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-type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36534" y="4279321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根据文件类型查找文件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78083" y="4725751"/>
            <a:ext cx="13620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sz="2000" dirty="0" err="1"/>
              <a:t>±</a:t>
            </a:r>
            <a:r>
              <a:rPr lang="en-US" altLang="zh-CN" sz="2000" i="1" dirty="0" err="1"/>
              <a:t>n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36534" y="4767450"/>
            <a:ext cx="323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根据最后访问日期查找文件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8083" y="5230929"/>
            <a:ext cx="14598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000" dirty="0" err="1"/>
              <a:t>±</a:t>
            </a:r>
            <a:r>
              <a:rPr lang="en-US" altLang="zh-CN" sz="2000" i="1" dirty="0" err="1"/>
              <a:t>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36534" y="5269344"/>
            <a:ext cx="323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根据最后修改日期查找文件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8083" y="5738755"/>
            <a:ext cx="1033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-newer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36534" y="5704957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查找更新的文件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7086005" y="4297073"/>
            <a:ext cx="1630186" cy="400110"/>
          </a:xfrm>
          <a:prstGeom prst="wedgeRectCallout">
            <a:avLst>
              <a:gd name="adj1" fmla="val -112254"/>
              <a:gd name="adj2" fmla="val 820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被读取或执行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7598966" y="4791854"/>
            <a:ext cx="1405921" cy="400110"/>
          </a:xfrm>
          <a:prstGeom prst="wedgeRectCallout">
            <a:avLst>
              <a:gd name="adj1" fmla="val -154991"/>
              <a:gd name="adj2" fmla="val 972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内容被修改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12" grpId="0" bldLvl="0" animBg="1"/>
      <p:bldP spid="12" grpId="1" bldLvl="0" animBg="1"/>
      <p:bldP spid="24" grpId="0" bldLvl="0" animBg="1"/>
      <p:bldP spid="24" grpId="1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81150" y="2764790"/>
            <a:ext cx="9036685" cy="3527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3338830" y="1360170"/>
            <a:ext cx="741997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1581037" y="135116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1150" y="2127250"/>
            <a:ext cx="1815465" cy="490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5505" y="2132330"/>
            <a:ext cx="1627505" cy="490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3010" y="2136140"/>
            <a:ext cx="5584825" cy="49022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通过文件名查找文件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49683" y="2879531"/>
            <a:ext cx="38195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  -name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58559" y="3390239"/>
            <a:ext cx="155218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4683760" y="4620895"/>
            <a:ext cx="4764405" cy="935990"/>
          </a:xfrm>
          <a:prstGeom prst="wedgeRectCallout">
            <a:avLst>
              <a:gd name="adj1" fmla="val -51770"/>
              <a:gd name="adj2" fmla="val -946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文件名可以使用通配符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；但需要使用引号括起文件名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4205" y="3873569"/>
            <a:ext cx="3647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-name “*.c”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8558" y="4357221"/>
            <a:ext cx="346806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/>
      <p:bldP spid="19" grpId="0"/>
      <p:bldP spid="21" grpId="0" bldLvl="0" animBg="1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2585" y="4318635"/>
            <a:ext cx="9042400" cy="19456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3390265" y="1266190"/>
            <a:ext cx="742061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1632472" y="125718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2585" y="2033270"/>
            <a:ext cx="1773555" cy="490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6183" y="2033076"/>
            <a:ext cx="2302762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-type filetype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67705" y="2023745"/>
            <a:ext cx="4906645" cy="49339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通过文件类型查找文件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5"/>
          <p:cNvSpPr/>
          <p:nvPr>
            <p:custDataLst>
              <p:tags r:id="rId1"/>
            </p:custDataLst>
          </p:nvPr>
        </p:nvSpPr>
        <p:spPr>
          <a:xfrm>
            <a:off x="1851546" y="4472518"/>
            <a:ext cx="37503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$HOME  -type  f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2470" y="2673606"/>
            <a:ext cx="19353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32470" y="3187963"/>
            <a:ext cx="38019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块特殊设备文件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96095" y="3187963"/>
            <a:ext cx="3430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字符特殊设备文件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32470" y="3698638"/>
            <a:ext cx="23911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96095" y="3698638"/>
            <a:ext cx="23911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5"/>
          <p:cNvSpPr/>
          <p:nvPr>
            <p:custDataLst>
              <p:tags r:id="rId2"/>
            </p:custDataLst>
          </p:nvPr>
        </p:nvSpPr>
        <p:spPr>
          <a:xfrm>
            <a:off x="1851545" y="4934183"/>
            <a:ext cx="248856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/home/tux/file1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/home/tux/file2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/home/tux/file3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对话气泡: 矩形 28"/>
          <p:cNvSpPr/>
          <p:nvPr/>
        </p:nvSpPr>
        <p:spPr>
          <a:xfrm>
            <a:off x="4636557" y="4998910"/>
            <a:ext cx="2381009" cy="667054"/>
          </a:xfrm>
          <a:prstGeom prst="wedgeRectCallout">
            <a:avLst>
              <a:gd name="adj1" fmla="val -70677"/>
              <a:gd name="adj2" fmla="val -756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保存当前用户主目录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6" grpId="0"/>
      <p:bldP spid="27" grpId="0"/>
      <p:bldP spid="29" grpId="0" bldLvl="0" animBg="1"/>
      <p:bldP spid="29" grpId="1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00883" y="3177930"/>
          <a:ext cx="8995410" cy="19342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32125"/>
                <a:gridCol w="5963285"/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选项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功能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3359150" y="1487170"/>
            <a:ext cx="740029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600883" y="147776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600883" y="2381941"/>
            <a:ext cx="1848811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4650" y="3743325"/>
            <a:ext cx="2908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  command  {}  \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7365" y="3744202"/>
            <a:ext cx="34391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对找到的文件执行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4650" y="4231640"/>
            <a:ext cx="2908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-ok  command  {}  \ 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28656" y="4226616"/>
            <a:ext cx="36931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之前要求确认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16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65910" y="3535045"/>
            <a:ext cx="9051290" cy="2792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3323590" y="1390015"/>
            <a:ext cx="749744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1565797" y="138100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65910" y="2157095"/>
            <a:ext cx="1753870" cy="490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89542" y="2156901"/>
            <a:ext cx="1140823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-exec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82795" y="2157095"/>
            <a:ext cx="6035040" cy="49022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用户给出命令，对找到的文件进行操作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1"/>
            </p:custDataLst>
          </p:nvPr>
        </p:nvSpPr>
        <p:spPr>
          <a:xfrm>
            <a:off x="1577293" y="3560617"/>
            <a:ext cx="728029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–name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-type f –exec rm {} \;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2"/>
            </p:custDataLst>
          </p:nvPr>
        </p:nvSpPr>
        <p:spPr>
          <a:xfrm>
            <a:off x="1581815" y="4040844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7293" y="2840774"/>
            <a:ext cx="1746477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3415030" y="2840990"/>
            <a:ext cx="5337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-exec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{}    \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6" grpId="0"/>
      <p:bldP spid="37" grpId="0"/>
      <p:bldP spid="3" grpId="0" bldLvl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150" y="28892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3535" y="3411220"/>
            <a:ext cx="8998585" cy="2792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3371215" y="1256665"/>
            <a:ext cx="739140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1613422" y="125718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13423" y="2033076"/>
            <a:ext cx="1685765" cy="4904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51442" y="2033076"/>
            <a:ext cx="1140823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-ok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44695" y="2033270"/>
            <a:ext cx="6067425" cy="49022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用户执行命令前需要确认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1"/>
            </p:custDataLst>
          </p:nvPr>
        </p:nvSpPr>
        <p:spPr>
          <a:xfrm>
            <a:off x="1682068" y="3493942"/>
            <a:ext cx="728029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–name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-type f –ok rm {} \;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2"/>
            </p:custDataLst>
          </p:nvPr>
        </p:nvSpPr>
        <p:spPr>
          <a:xfrm>
            <a:off x="1738843" y="3974169"/>
            <a:ext cx="37820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&lt;rm …  ./source/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4965" y="2717165"/>
            <a:ext cx="1674495" cy="49022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3462655" y="2717165"/>
            <a:ext cx="5338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-ok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{}   \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5952218" y="4084032"/>
            <a:ext cx="2107474" cy="600556"/>
          </a:xfrm>
          <a:prstGeom prst="wedgeRectCallout">
            <a:avLst>
              <a:gd name="adj1" fmla="val -67644"/>
              <a:gd name="adj2" fmla="val -320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，保持不变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6" grpId="0"/>
      <p:bldP spid="37" grpId="0"/>
      <p:bldP spid="6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7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6.4 其它文件操作命令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3386455" y="1245870"/>
            <a:ext cx="746887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显示文件的头部：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628549" y="121921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7"/>
          <p:cNvSpPr/>
          <p:nvPr/>
        </p:nvSpPr>
        <p:spPr>
          <a:xfrm>
            <a:off x="1628775" y="1917065"/>
            <a:ext cx="9077960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显示文件头部若干行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8549" y="2589658"/>
            <a:ext cx="175797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4685" y="2639993"/>
            <a:ext cx="10802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4764949" y="2639993"/>
            <a:ext cx="11993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  <p:sp>
        <p:nvSpPr>
          <p:cNvPr id="24" name="对话气泡: 矩形 23"/>
          <p:cNvSpPr/>
          <p:nvPr/>
        </p:nvSpPr>
        <p:spPr>
          <a:xfrm>
            <a:off x="1628549" y="3297043"/>
            <a:ext cx="1757973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  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350" y="3358006"/>
            <a:ext cx="10802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6"/>
          <p:cNvSpPr/>
          <p:nvPr>
            <p:custDataLst>
              <p:tags r:id="rId2"/>
            </p:custDataLst>
          </p:nvPr>
        </p:nvSpPr>
        <p:spPr>
          <a:xfrm>
            <a:off x="4810454" y="3358006"/>
            <a:ext cx="363822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642110" y="4030345"/>
            <a:ext cx="9064625" cy="229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17"/>
          <p:cNvSpPr/>
          <p:nvPr>
            <p:custDataLst>
              <p:tags r:id="rId3"/>
            </p:custDataLst>
          </p:nvPr>
        </p:nvSpPr>
        <p:spPr>
          <a:xfrm>
            <a:off x="1653767" y="4064621"/>
            <a:ext cx="25886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1"/>
          <p:cNvSpPr/>
          <p:nvPr>
            <p:custDataLst>
              <p:tags r:id="rId4"/>
            </p:custDataLst>
          </p:nvPr>
        </p:nvSpPr>
        <p:spPr>
          <a:xfrm>
            <a:off x="1649579" y="4544848"/>
            <a:ext cx="2746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-5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对话气泡: 矩形 29"/>
          <p:cNvSpPr/>
          <p:nvPr/>
        </p:nvSpPr>
        <p:spPr>
          <a:xfrm>
            <a:off x="4781614" y="4033520"/>
            <a:ext cx="1881804" cy="461665"/>
          </a:xfrm>
          <a:prstGeom prst="wedgeRectCallout">
            <a:avLst>
              <a:gd name="adj1" fmla="val -80359"/>
              <a:gd name="adj2" fmla="val 18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矩形 21"/>
          <p:cNvSpPr/>
          <p:nvPr>
            <p:custDataLst>
              <p:tags r:id="rId5"/>
            </p:custDataLst>
          </p:nvPr>
        </p:nvSpPr>
        <p:spPr>
          <a:xfrm>
            <a:off x="1649579" y="5026917"/>
            <a:ext cx="47650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21"/>
          <p:cNvSpPr/>
          <p:nvPr>
            <p:custDataLst>
              <p:tags r:id="rId6"/>
            </p:custDataLst>
          </p:nvPr>
        </p:nvSpPr>
        <p:spPr>
          <a:xfrm>
            <a:off x="1637446" y="5424913"/>
            <a:ext cx="24822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-5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1"/>
          <p:cNvSpPr/>
          <p:nvPr>
            <p:custDataLst>
              <p:tags r:id="rId7"/>
            </p:custDataLst>
          </p:nvPr>
        </p:nvSpPr>
        <p:spPr>
          <a:xfrm>
            <a:off x="1642270" y="5855165"/>
            <a:ext cx="14941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对话气泡: 矩形 33"/>
          <p:cNvSpPr/>
          <p:nvPr/>
        </p:nvSpPr>
        <p:spPr>
          <a:xfrm>
            <a:off x="4934014" y="4560391"/>
            <a:ext cx="2016788" cy="461665"/>
          </a:xfrm>
          <a:prstGeom prst="wedgeRectCallout">
            <a:avLst>
              <a:gd name="adj1" fmla="val -75609"/>
              <a:gd name="adj2" fmla="val 113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对话气泡: 矩形 34"/>
          <p:cNvSpPr/>
          <p:nvPr/>
        </p:nvSpPr>
        <p:spPr>
          <a:xfrm>
            <a:off x="6694170" y="5057775"/>
            <a:ext cx="2073275" cy="461645"/>
          </a:xfrm>
          <a:prstGeom prst="wedgeRectCallout">
            <a:avLst>
              <a:gd name="adj1" fmla="val -66973"/>
              <a:gd name="adj2" fmla="val 132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显示多个文件头部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4677098" y="5456748"/>
            <a:ext cx="2016788" cy="461665"/>
          </a:xfrm>
          <a:prstGeom prst="wedgeRectCallout">
            <a:avLst>
              <a:gd name="adj1" fmla="val -66973"/>
              <a:gd name="adj2" fmla="val 132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和通配符一起使用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  <p:bldP spid="29" grpId="0"/>
      <p:bldP spid="30" grpId="0" bldLvl="0" animBg="1"/>
      <p:bldP spid="31" grpId="0"/>
      <p:bldP spid="32" grpId="0"/>
      <p:bldP spid="33" grpId="0"/>
      <p:bldP spid="34" grpId="0" bldLvl="0" animBg="1"/>
      <p:bldP spid="35" grpId="0" bldLvl="0" animBg="1"/>
      <p:bldP spid="36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58115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6.4 其它文件操作命令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3338830" y="1236345"/>
            <a:ext cx="741045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显示文件的尾部：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580924" y="1209693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7"/>
          <p:cNvSpPr/>
          <p:nvPr/>
        </p:nvSpPr>
        <p:spPr>
          <a:xfrm>
            <a:off x="1581150" y="1907540"/>
            <a:ext cx="9039225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显示文件尾部若干行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0924" y="2580133"/>
            <a:ext cx="175797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2610" y="2630468"/>
            <a:ext cx="10802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4732874" y="2630468"/>
            <a:ext cx="11993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  <p:sp>
        <p:nvSpPr>
          <p:cNvPr id="24" name="对话气泡: 矩形 23"/>
          <p:cNvSpPr/>
          <p:nvPr/>
        </p:nvSpPr>
        <p:spPr>
          <a:xfrm>
            <a:off x="1580924" y="3287518"/>
            <a:ext cx="1757973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  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275" y="3348481"/>
            <a:ext cx="5410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6"/>
          <p:cNvSpPr/>
          <p:nvPr>
            <p:custDataLst>
              <p:tags r:id="rId3"/>
            </p:custDataLst>
          </p:nvPr>
        </p:nvSpPr>
        <p:spPr>
          <a:xfrm>
            <a:off x="4717324" y="3349004"/>
            <a:ext cx="222212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594485" y="4003040"/>
            <a:ext cx="9025890" cy="229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17"/>
          <p:cNvSpPr/>
          <p:nvPr>
            <p:custDataLst>
              <p:tags r:id="rId4"/>
            </p:custDataLst>
          </p:nvPr>
        </p:nvSpPr>
        <p:spPr>
          <a:xfrm>
            <a:off x="1606142" y="4055096"/>
            <a:ext cx="25886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tail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1"/>
          <p:cNvSpPr/>
          <p:nvPr>
            <p:custDataLst>
              <p:tags r:id="rId5"/>
            </p:custDataLst>
          </p:nvPr>
        </p:nvSpPr>
        <p:spPr>
          <a:xfrm>
            <a:off x="1601954" y="4535323"/>
            <a:ext cx="24669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tail  -4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对话气泡: 矩形 29"/>
          <p:cNvSpPr/>
          <p:nvPr/>
        </p:nvSpPr>
        <p:spPr>
          <a:xfrm>
            <a:off x="4733989" y="4023995"/>
            <a:ext cx="1881804" cy="461665"/>
          </a:xfrm>
          <a:prstGeom prst="wedgeRectCallout">
            <a:avLst>
              <a:gd name="adj1" fmla="val -80359"/>
              <a:gd name="adj2" fmla="val 18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21"/>
          <p:cNvSpPr/>
          <p:nvPr>
            <p:custDataLst>
              <p:tags r:id="rId6"/>
            </p:custDataLst>
          </p:nvPr>
        </p:nvSpPr>
        <p:spPr>
          <a:xfrm>
            <a:off x="1589821" y="5023495"/>
            <a:ext cx="22028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 -5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1"/>
          <p:cNvSpPr/>
          <p:nvPr>
            <p:custDataLst>
              <p:tags r:id="rId7"/>
            </p:custDataLst>
          </p:nvPr>
        </p:nvSpPr>
        <p:spPr>
          <a:xfrm>
            <a:off x="1594645" y="5523421"/>
            <a:ext cx="1214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tail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对话气泡: 矩形 33"/>
          <p:cNvSpPr/>
          <p:nvPr/>
        </p:nvSpPr>
        <p:spPr>
          <a:xfrm>
            <a:off x="4886389" y="4550866"/>
            <a:ext cx="2016788" cy="461665"/>
          </a:xfrm>
          <a:prstGeom prst="wedgeRectCallout">
            <a:avLst>
              <a:gd name="adj1" fmla="val -75609"/>
              <a:gd name="adj2" fmla="val 113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4429176" y="5165960"/>
            <a:ext cx="2016788" cy="461665"/>
          </a:xfrm>
          <a:prstGeom prst="wedgeRectCallout">
            <a:avLst>
              <a:gd name="adj1" fmla="val -83381"/>
              <a:gd name="adj2" fmla="val 2830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和通配符一起使用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/>
      <p:bldP spid="29" grpId="0"/>
      <p:bldP spid="30" grpId="0" bldLvl="0" animBg="1"/>
      <p:bldP spid="32" grpId="0"/>
      <p:bldP spid="33" grpId="0"/>
      <p:bldP spid="34" grpId="0" bldLvl="0" animBg="1"/>
      <p:bldP spid="36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94533" y="4218866"/>
          <a:ext cx="9130665" cy="19342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48585"/>
                <a:gridCol w="6482080"/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选项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功能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3352800" y="1417955"/>
            <a:ext cx="752538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594533" y="141871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594485" y="2151380"/>
            <a:ext cx="9130030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从文件中“取出”指定的域或列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8078" y="4758217"/>
            <a:ext cx="420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2713" y="4758217"/>
            <a:ext cx="34724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指定域位置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8077" y="5213944"/>
            <a:ext cx="24745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61420" y="5213944"/>
            <a:ext cx="21920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指定字符位置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8078" y="5702073"/>
            <a:ext cx="24745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52711" y="5702073"/>
            <a:ext cx="24968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指定域分隔字符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594533" y="2884162"/>
            <a:ext cx="1935367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9355" y="2933700"/>
            <a:ext cx="6882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   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4090" y="3631898"/>
            <a:ext cx="33963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1814" y="4798857"/>
            <a:ext cx="8213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1,3,5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26053" y="4798857"/>
            <a:ext cx="11238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1-3,5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5463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5545455" y="4488180"/>
            <a:ext cx="984250" cy="4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28875" y="4273649"/>
            <a:ext cx="8256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5549957" y="5238619"/>
            <a:ext cx="1116418" cy="127590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3312795" y="1335405"/>
            <a:ext cx="735393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554617" y="132611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"/>
          <p:cNvSpPr/>
          <p:nvPr/>
        </p:nvSpPr>
        <p:spPr>
          <a:xfrm>
            <a:off x="5076811" y="3139264"/>
            <a:ext cx="1848530" cy="1031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右箭头 3"/>
          <p:cNvSpPr/>
          <p:nvPr>
            <p:custDataLst>
              <p:tags r:id="rId1"/>
            </p:custDataLst>
          </p:nvPr>
        </p:nvSpPr>
        <p:spPr>
          <a:xfrm>
            <a:off x="3937591" y="3426344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右箭头 10"/>
          <p:cNvSpPr/>
          <p:nvPr>
            <p:custDataLst>
              <p:tags r:id="rId2"/>
            </p:custDataLst>
          </p:nvPr>
        </p:nvSpPr>
        <p:spPr>
          <a:xfrm>
            <a:off x="7021016" y="3431659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9905" r="4041" b="33034"/>
          <a:stretch>
            <a:fillRect/>
          </a:stretch>
        </p:blipFill>
        <p:spPr bwMode="auto">
          <a:xfrm>
            <a:off x="1991832" y="3288119"/>
            <a:ext cx="1789541" cy="71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1991832" y="4000503"/>
            <a:ext cx="188515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标准输入设备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13"/>
          <p:cNvSpPr/>
          <p:nvPr>
            <p:custDataLst>
              <p:tags r:id="rId4"/>
            </p:custDataLst>
          </p:nvPr>
        </p:nvSpPr>
        <p:spPr>
          <a:xfrm>
            <a:off x="8296940" y="4694781"/>
            <a:ext cx="188515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标准输出设备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5331" r="8631" b="7518"/>
          <a:stretch>
            <a:fillRect/>
          </a:stretch>
        </p:blipFill>
        <p:spPr bwMode="auto">
          <a:xfrm>
            <a:off x="8182288" y="3065404"/>
            <a:ext cx="2029395" cy="15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PA-矩形 18"/>
          <p:cNvSpPr/>
          <p:nvPr>
            <p:custDataLst>
              <p:tags r:id="rId6"/>
            </p:custDataLst>
          </p:nvPr>
        </p:nvSpPr>
        <p:spPr>
          <a:xfrm>
            <a:off x="4047636" y="3011120"/>
            <a:ext cx="8256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PA-矩形 19"/>
          <p:cNvSpPr/>
          <p:nvPr>
            <p:custDataLst>
              <p:tags r:id="rId7"/>
            </p:custDataLst>
          </p:nvPr>
        </p:nvSpPr>
        <p:spPr>
          <a:xfrm>
            <a:off x="7063548" y="3010565"/>
            <a:ext cx="8256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53845" y="2207895"/>
            <a:ext cx="8930640" cy="580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输出重定向允许用户将命令（进程）的输出保存到文件中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乘号 1"/>
          <p:cNvSpPr/>
          <p:nvPr/>
        </p:nvSpPr>
        <p:spPr>
          <a:xfrm>
            <a:off x="6768513" y="3193601"/>
            <a:ext cx="1392865" cy="1483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6" grpId="0" bldLvl="0" animBg="1"/>
      <p:bldP spid="2" grpId="0" bldLvl="0" animBg="1"/>
      <p:bldP spid="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851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332480" y="1303020"/>
            <a:ext cx="748411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574213" y="12936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7"/>
          <p:cNvSpPr/>
          <p:nvPr/>
        </p:nvSpPr>
        <p:spPr>
          <a:xfrm>
            <a:off x="1574165" y="2026285"/>
            <a:ext cx="9089390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从文件中“取出”指定的域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574213" y="2759068"/>
            <a:ext cx="3154587" cy="508298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0305" y="2760345"/>
            <a:ext cx="5618480" cy="1084580"/>
            <a:chOff x="4560244" y="3563203"/>
            <a:chExt cx="3808705" cy="1084698"/>
          </a:xfrm>
        </p:grpSpPr>
        <p:sp>
          <p:nvSpPr>
            <p:cNvPr id="2" name="折角形 1"/>
            <p:cNvSpPr/>
            <p:nvPr/>
          </p:nvSpPr>
          <p:spPr>
            <a:xfrm>
              <a:off x="4560244" y="35632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83757" y="3619009"/>
              <a:ext cx="3785192" cy="922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999999	  dave@xyz.edu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888888	  dan@xyz.edu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Gabe	777777	  gabe@xyz.edu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PA-矩形 6"/>
          <p:cNvSpPr/>
          <p:nvPr>
            <p:custDataLst>
              <p:tags r:id="rId1"/>
            </p:custDataLst>
          </p:nvPr>
        </p:nvSpPr>
        <p:spPr>
          <a:xfrm>
            <a:off x="1574214" y="3390652"/>
            <a:ext cx="3153066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后面跟指定域列表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588135" y="3999865"/>
            <a:ext cx="9011285" cy="229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2"/>
            </p:custDataLst>
          </p:nvPr>
        </p:nvSpPr>
        <p:spPr>
          <a:xfrm>
            <a:off x="1599433" y="4051921"/>
            <a:ext cx="309350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-f  1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3"/>
            </p:custDataLst>
          </p:nvPr>
        </p:nvSpPr>
        <p:spPr>
          <a:xfrm>
            <a:off x="1825859" y="4558655"/>
            <a:ext cx="110680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1"/>
          <p:cNvSpPr/>
          <p:nvPr>
            <p:custDataLst>
              <p:tags r:id="rId4"/>
            </p:custDataLst>
          </p:nvPr>
        </p:nvSpPr>
        <p:spPr>
          <a:xfrm>
            <a:off x="1597303" y="4051920"/>
            <a:ext cx="3193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  -f  1,3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1"/>
          <p:cNvSpPr/>
          <p:nvPr>
            <p:custDataLst>
              <p:tags r:id="rId5"/>
            </p:custDataLst>
          </p:nvPr>
        </p:nvSpPr>
        <p:spPr>
          <a:xfrm>
            <a:off x="1828066" y="4556851"/>
            <a:ext cx="36880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	     dave@xyz.edu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    dan@xyz.edu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	     gabe@xyz.edu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6216922" y="4074881"/>
            <a:ext cx="2548575" cy="461665"/>
          </a:xfrm>
          <a:prstGeom prst="wedgeRectCallout">
            <a:avLst>
              <a:gd name="adj1" fmla="val -62250"/>
              <a:gd name="adj2" fmla="val -1395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域默认分隔符是制表符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6818070" y="2237080"/>
            <a:ext cx="1982526" cy="461665"/>
          </a:xfrm>
          <a:prstGeom prst="wedgeRectCallout">
            <a:avLst>
              <a:gd name="adj1" fmla="val -45717"/>
              <a:gd name="adj2" fmla="val 740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  <p:bldP spid="21" grpId="1"/>
      <p:bldP spid="22" grpId="0"/>
      <p:bldP spid="22" grpId="1"/>
      <p:bldP spid="24" grpId="0"/>
      <p:bldP spid="25" grpId="0"/>
      <p:bldP spid="28" grpId="0" bldLvl="0" animBg="1"/>
      <p:bldP spid="23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851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342640" y="1270635"/>
            <a:ext cx="745236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584373" y="126123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7"/>
          <p:cNvSpPr/>
          <p:nvPr/>
        </p:nvSpPr>
        <p:spPr>
          <a:xfrm>
            <a:off x="1584325" y="1993900"/>
            <a:ext cx="9048750" cy="5797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从文件中“取出”指定的字符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584373" y="2726683"/>
            <a:ext cx="3154587" cy="508298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12360" y="2717800"/>
            <a:ext cx="5721350" cy="1084580"/>
            <a:chOff x="4560244" y="3563203"/>
            <a:chExt cx="3808705" cy="1084698"/>
          </a:xfrm>
        </p:grpSpPr>
        <p:sp>
          <p:nvSpPr>
            <p:cNvPr id="2" name="折角形 1"/>
            <p:cNvSpPr/>
            <p:nvPr/>
          </p:nvSpPr>
          <p:spPr>
            <a:xfrm>
              <a:off x="4560244" y="35632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83757" y="3619009"/>
              <a:ext cx="3785192" cy="922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999999	  dave@xyz.edu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888888	  dan@xyz.edu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Gabe	777777	  gabe@xyz.edu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PA-矩形 6"/>
          <p:cNvSpPr/>
          <p:nvPr>
            <p:custDataLst>
              <p:tags r:id="rId1"/>
            </p:custDataLst>
          </p:nvPr>
        </p:nvSpPr>
        <p:spPr>
          <a:xfrm>
            <a:off x="1584374" y="3358267"/>
            <a:ext cx="3153066" cy="4603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后面跟指定字符位置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598295" y="3967480"/>
            <a:ext cx="9035415" cy="229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2"/>
            </p:custDataLst>
          </p:nvPr>
        </p:nvSpPr>
        <p:spPr>
          <a:xfrm>
            <a:off x="1609592" y="4019536"/>
            <a:ext cx="357273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1-4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3"/>
            </p:custDataLst>
          </p:nvPr>
        </p:nvSpPr>
        <p:spPr>
          <a:xfrm>
            <a:off x="1836019" y="4526270"/>
            <a:ext cx="1097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1"/>
          <p:cNvSpPr/>
          <p:nvPr>
            <p:custDataLst>
              <p:tags r:id="rId4"/>
            </p:custDataLst>
          </p:nvPr>
        </p:nvSpPr>
        <p:spPr>
          <a:xfrm>
            <a:off x="1602515" y="4028978"/>
            <a:ext cx="3577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date  |  cut  -c  12-13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1"/>
          <p:cNvSpPr/>
          <p:nvPr>
            <p:custDataLst>
              <p:tags r:id="rId5"/>
            </p:custDataLst>
          </p:nvPr>
        </p:nvSpPr>
        <p:spPr>
          <a:xfrm>
            <a:off x="1792474" y="4516828"/>
            <a:ext cx="5397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2839720" y="5091160"/>
            <a:ext cx="3082269" cy="461665"/>
          </a:xfrm>
          <a:prstGeom prst="wedgeRectCallout">
            <a:avLst>
              <a:gd name="adj1" fmla="val -68401"/>
              <a:gd name="adj2" fmla="val -1207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字符是时间中的小时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5572" y="2818125"/>
            <a:ext cx="531222" cy="852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4057967" y="4481201"/>
            <a:ext cx="3082269" cy="527469"/>
          </a:xfrm>
          <a:prstGeom prst="wedgeRectCallout">
            <a:avLst>
              <a:gd name="adj1" fmla="val -87048"/>
              <a:gd name="adj2" fmla="val -6790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管道，将前一个命令的输出作为后一个命令的输入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/>
      <p:bldP spid="21" grpId="1"/>
      <p:bldP spid="22" grpId="0"/>
      <p:bldP spid="22" grpId="1"/>
      <p:bldP spid="24" grpId="0"/>
      <p:bldP spid="25" grpId="0"/>
      <p:bldP spid="23" grpId="0" bldLvl="0" animBg="1"/>
      <p:bldP spid="3" grpId="0" bldLvl="0" animBg="1"/>
      <p:bldP spid="3" grpId="1" bldLvl="0" animBg="1"/>
      <p:bldP spid="26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00" y="25908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408680" y="1294765"/>
            <a:ext cx="718502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650413" y="128536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664137" y="1984210"/>
            <a:ext cx="1744250" cy="508298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75765" y="2642235"/>
            <a:ext cx="4034790" cy="1084580"/>
            <a:chOff x="1269232" y="2825303"/>
            <a:chExt cx="3808705" cy="1084698"/>
          </a:xfrm>
        </p:grpSpPr>
        <p:sp>
          <p:nvSpPr>
            <p:cNvPr id="2" name="折角形 1"/>
            <p:cNvSpPr/>
            <p:nvPr/>
          </p:nvSpPr>
          <p:spPr>
            <a:xfrm>
              <a:off x="1269232" y="28253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92745" y="2881109"/>
              <a:ext cx="3785192" cy="922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999999	  dave@xyz.edu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888888	  dan@xyz.edu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Gabe	777777	  gabe@xyz.edu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PA-矩形 6"/>
          <p:cNvSpPr/>
          <p:nvPr>
            <p:custDataLst>
              <p:tags r:id="rId1"/>
            </p:custDataLst>
          </p:nvPr>
        </p:nvSpPr>
        <p:spPr>
          <a:xfrm>
            <a:off x="3493770" y="2002790"/>
            <a:ext cx="6955155" cy="4603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后面跟非默认域分隔符，与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连用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664335" y="3878580"/>
            <a:ext cx="8783955" cy="23831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2"/>
            </p:custDataLst>
          </p:nvPr>
        </p:nvSpPr>
        <p:spPr>
          <a:xfrm>
            <a:off x="1675633" y="3930449"/>
            <a:ext cx="498424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-d “ ”-f 1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3"/>
            </p:custDataLst>
          </p:nvPr>
        </p:nvSpPr>
        <p:spPr>
          <a:xfrm>
            <a:off x="1936890" y="4437183"/>
            <a:ext cx="110680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1"/>
          <p:cNvSpPr/>
          <p:nvPr>
            <p:custDataLst>
              <p:tags r:id="rId4"/>
            </p:custDataLst>
          </p:nvPr>
        </p:nvSpPr>
        <p:spPr>
          <a:xfrm>
            <a:off x="1684395" y="3935565"/>
            <a:ext cx="48272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  -d  :  –f  1-2 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3324302" y="4474420"/>
            <a:ext cx="2599781" cy="525470"/>
          </a:xfrm>
          <a:prstGeom prst="wedgeRectCallout">
            <a:avLst>
              <a:gd name="adj1" fmla="val -48095"/>
              <a:gd name="adj2" fmla="val -1042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空格或其他有意义字符必须用双括号括起来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56960" y="2641600"/>
            <a:ext cx="4291965" cy="1084580"/>
            <a:chOff x="5110678" y="2824562"/>
            <a:chExt cx="3441141" cy="1084698"/>
          </a:xfrm>
        </p:grpSpPr>
        <p:sp>
          <p:nvSpPr>
            <p:cNvPr id="27" name="折角形 1"/>
            <p:cNvSpPr/>
            <p:nvPr/>
          </p:nvSpPr>
          <p:spPr>
            <a:xfrm>
              <a:off x="5110678" y="2824562"/>
              <a:ext cx="3441141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36286" y="2875327"/>
              <a:ext cx="3295431" cy="922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 : x : 0 : 0 : … 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tux : x : 1000 : 1000 :  …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jack : x : 1001 : 50 : 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36890" y="4378732"/>
            <a:ext cx="24629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: x 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tux : x 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: 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41497" y="2762865"/>
            <a:ext cx="878608" cy="8529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  <p:bldP spid="21" grpId="1"/>
      <p:bldP spid="22" grpId="0"/>
      <p:bldP spid="22" grpId="1"/>
      <p:bldP spid="24" grpId="0"/>
      <p:bldP spid="26" grpId="0" bldLvl="0" animBg="1"/>
      <p:bldP spid="26" grpId="1" bldLvl="0" animBg="1"/>
      <p:bldP spid="7" grpId="0"/>
      <p:bldP spid="29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3375" y="2584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347720" y="1264285"/>
            <a:ext cx="728789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589453" y="125488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7"/>
          <p:cNvSpPr/>
          <p:nvPr/>
        </p:nvSpPr>
        <p:spPr>
          <a:xfrm>
            <a:off x="1589405" y="1987550"/>
            <a:ext cx="3971290" cy="579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逐行连接两个或多个文件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589453" y="2720333"/>
            <a:ext cx="2116703" cy="508298"/>
          </a:xfrm>
          <a:prstGeom prst="wedgeRectCallout">
            <a:avLst>
              <a:gd name="adj1" fmla="val 9871"/>
              <a:gd name="adj2" fmla="val -45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9453" y="3348174"/>
            <a:ext cx="2742507" cy="1084698"/>
            <a:chOff x="1517278" y="3563203"/>
            <a:chExt cx="6828160" cy="1084698"/>
          </a:xfrm>
        </p:grpSpPr>
        <p:sp>
          <p:nvSpPr>
            <p:cNvPr id="2" name="折角形 1"/>
            <p:cNvSpPr/>
            <p:nvPr/>
          </p:nvSpPr>
          <p:spPr>
            <a:xfrm>
              <a:off x="1517278" y="3563203"/>
              <a:ext cx="6828160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31489" y="3662545"/>
              <a:ext cx="4604372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03375" y="4558665"/>
            <a:ext cx="8846820" cy="17392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1"/>
            </p:custDataLst>
          </p:nvPr>
        </p:nvSpPr>
        <p:spPr>
          <a:xfrm>
            <a:off x="1641240" y="4608684"/>
            <a:ext cx="309350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paste  first  last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1632715" y="5097417"/>
            <a:ext cx="311055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      Back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    Knee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Gabriel    Smart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6"/>
          <p:cNvSpPr/>
          <p:nvPr>
            <p:custDataLst>
              <p:tags r:id="rId3"/>
            </p:custDataLst>
          </p:nvPr>
        </p:nvSpPr>
        <p:spPr>
          <a:xfrm>
            <a:off x="3524820" y="2738215"/>
            <a:ext cx="363822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  <p:sp>
        <p:nvSpPr>
          <p:cNvPr id="26" name="PA-矩形 6"/>
          <p:cNvSpPr/>
          <p:nvPr>
            <p:custDataLst>
              <p:tags r:id="rId4"/>
            </p:custDataLst>
          </p:nvPr>
        </p:nvSpPr>
        <p:spPr>
          <a:xfrm>
            <a:off x="3935333" y="2757300"/>
            <a:ext cx="46192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指定具体分隔符，默认为制表符 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609082" y="3356094"/>
            <a:ext cx="2742507" cy="1084698"/>
            <a:chOff x="4560244" y="3563203"/>
            <a:chExt cx="3785192" cy="1084698"/>
          </a:xfrm>
        </p:grpSpPr>
        <p:sp>
          <p:nvSpPr>
            <p:cNvPr id="32" name="折角形 1"/>
            <p:cNvSpPr/>
            <p:nvPr/>
          </p:nvSpPr>
          <p:spPr>
            <a:xfrm>
              <a:off x="4560244" y="35632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583757" y="3619009"/>
              <a:ext cx="263391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Smart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对话气泡: 矩形 8"/>
          <p:cNvSpPr/>
          <p:nvPr/>
        </p:nvSpPr>
        <p:spPr>
          <a:xfrm>
            <a:off x="4734706" y="3348174"/>
            <a:ext cx="777879" cy="372626"/>
          </a:xfrm>
          <a:prstGeom prst="wedgeRectCallout">
            <a:avLst>
              <a:gd name="adj1" fmla="val -86590"/>
              <a:gd name="adj2" fmla="val 67803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对话气泡: 矩形 33"/>
          <p:cNvSpPr/>
          <p:nvPr/>
        </p:nvSpPr>
        <p:spPr>
          <a:xfrm>
            <a:off x="6416018" y="4028665"/>
            <a:ext cx="746609" cy="372626"/>
          </a:xfrm>
          <a:prstGeom prst="wedgeRectCallout">
            <a:avLst>
              <a:gd name="adj1" fmla="val 105391"/>
              <a:gd name="adj2" fmla="val -6318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5"/>
            </p:custDataLst>
          </p:nvPr>
        </p:nvSpPr>
        <p:spPr>
          <a:xfrm>
            <a:off x="1640003" y="4616452"/>
            <a:ext cx="42665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paste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: </a:t>
            </a:r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 last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6"/>
            </p:custDataLst>
          </p:nvPr>
        </p:nvSpPr>
        <p:spPr>
          <a:xfrm>
            <a:off x="1631494" y="5101400"/>
            <a:ext cx="317272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Knee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Gabriel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17"/>
          <p:cNvSpPr/>
          <p:nvPr>
            <p:custDataLst>
              <p:tags r:id="rId7"/>
            </p:custDataLst>
          </p:nvPr>
        </p:nvSpPr>
        <p:spPr>
          <a:xfrm>
            <a:off x="1635658" y="4603383"/>
            <a:ext cx="42665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paste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-d“ ”</a:t>
            </a:r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 last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矩形 21"/>
          <p:cNvSpPr/>
          <p:nvPr>
            <p:custDataLst>
              <p:tags r:id="rId8"/>
            </p:custDataLst>
          </p:nvPr>
        </p:nvSpPr>
        <p:spPr>
          <a:xfrm>
            <a:off x="1630546" y="5104156"/>
            <a:ext cx="317272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  Back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 Knee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Gabriel  Smart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6"/>
          <p:cNvSpPr/>
          <p:nvPr>
            <p:custDataLst>
              <p:tags r:id="rId9"/>
            </p:custDataLst>
          </p:nvPr>
        </p:nvSpPr>
        <p:spPr>
          <a:xfrm>
            <a:off x="5826125" y="2056765"/>
            <a:ext cx="45097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paste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1   ...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  <p:bldP spid="21" grpId="1"/>
      <p:bldP spid="22" grpId="0"/>
      <p:bldP spid="22" grpId="1"/>
      <p:bldP spid="36" grpId="0"/>
      <p:bldP spid="37" grpId="0"/>
      <p:bldP spid="38" grpId="0"/>
      <p:bldP spid="38" grpId="1"/>
      <p:bldP spid="39" grpId="0"/>
      <p:bldP spid="3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408680" y="1183640"/>
            <a:ext cx="7371080" cy="59055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另页查看工具：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650413" y="119392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650365" y="1926590"/>
            <a:ext cx="1758315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650365" y="2633345"/>
            <a:ext cx="8965565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50413" y="3322197"/>
          <a:ext cx="8976360" cy="3017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7200"/>
                <a:gridCol w="7249160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8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8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-lines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每屏显示的行数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+line-number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从第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line-number </a:t>
                      </a: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行开始显示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+/pattern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从包含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pattern</a:t>
                      </a: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的行的上两行开始显示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在显示每页之前清屏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显示提示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[Press space to continue, ‘</a:t>
                      </a:r>
                      <a:r>
                        <a:rPr lang="en-US" altLang="zh-CN" sz="1800" b="0" i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q’to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quit]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PA-矩形 6"/>
          <p:cNvSpPr/>
          <p:nvPr>
            <p:custDataLst>
              <p:tags r:id="rId1"/>
            </p:custDataLst>
          </p:nvPr>
        </p:nvSpPr>
        <p:spPr>
          <a:xfrm>
            <a:off x="3697540" y="1973322"/>
            <a:ext cx="46192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388360" y="1477645"/>
            <a:ext cx="7442835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另页查看工具：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63009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630045" y="2200910"/>
            <a:ext cx="9078595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分页查看文件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630045" y="2898775"/>
            <a:ext cx="9078595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0045" y="3762375"/>
            <a:ext cx="3556000" cy="57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1013" y="3838319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向下翻一页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891013" y="4659691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向下翻一行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1013" y="5527834"/>
            <a:ext cx="21659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51635" y="4602480"/>
            <a:ext cx="3534410" cy="57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651859" y="5470628"/>
            <a:ext cx="663556" cy="576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522424" y="5470629"/>
            <a:ext cx="663556" cy="576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9" grpId="0"/>
      <p:bldP spid="13" grpId="0" bldLvl="0" animBg="1"/>
      <p:bldP spid="11" grpId="0" bldLvl="0" animBg="1"/>
      <p:bldP spid="15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79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327400" y="1477645"/>
            <a:ext cx="7216140" cy="57086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页查看工具：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56913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569085" y="2211070"/>
            <a:ext cx="8822055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分页查看文件，允许在文件中向后和向前移动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506855" y="3514725"/>
            <a:ext cx="8884285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，更高级工具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6"/>
          <p:cNvSpPr/>
          <p:nvPr>
            <p:custDataLst>
              <p:tags r:id="rId1"/>
            </p:custDataLst>
          </p:nvPr>
        </p:nvSpPr>
        <p:spPr>
          <a:xfrm>
            <a:off x="1569323" y="2937005"/>
            <a:ext cx="46192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83690" y="1600835"/>
            <a:ext cx="9177655" cy="52197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文件系统如何找到文件？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1038" y="4396987"/>
            <a:ext cx="954491" cy="161792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0974" y="2470061"/>
            <a:ext cx="954491" cy="1617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0579" y="2644437"/>
            <a:ext cx="33976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创建目录组织磁盘空间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10579" y="3319985"/>
            <a:ext cx="33976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目录和文件由名字标识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7579920" y="2535742"/>
            <a:ext cx="318845" cy="13984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49528" y="2425612"/>
            <a:ext cx="762000" cy="161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9070" y="4790440"/>
            <a:ext cx="417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不同方式组织磁盘和查找文件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8" grpId="0"/>
      <p:bldP spid="11" grpId="0"/>
      <p:bldP spid="9" grpId="0" bldLvl="0" animBg="1"/>
      <p:bldP spid="12" grpId="0" bldLvl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1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4650" y="1424305"/>
            <a:ext cx="8822055" cy="52197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基于索引号进行组织和管理文件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4650" y="3244215"/>
            <a:ext cx="88220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节点号和对应文件的基础信息保存在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节点表中，存储在磁盘中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297" y="4715759"/>
            <a:ext cx="8829675" cy="1447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44650" y="2033905"/>
            <a:ext cx="88220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系统将每个文件名与一个整数（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节点号）相关联，并用文件的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节点号来标识每个文件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3375" y="28003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3375" y="1269365"/>
            <a:ext cx="9003030" cy="577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打开文件的过程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1490662" y="4193057"/>
            <a:ext cx="698690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系统找到文件名对应的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4"/>
          <p:cNvSpPr/>
          <p:nvPr>
            <p:custDataLst>
              <p:tags r:id="rId2"/>
            </p:custDataLst>
          </p:nvPr>
        </p:nvSpPr>
        <p:spPr>
          <a:xfrm>
            <a:off x="1498597" y="2712180"/>
            <a:ext cx="69869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用户通过文件名，打开文件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3375" y="2103120"/>
            <a:ext cx="9003030" cy="57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表面上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3375" y="3409950"/>
            <a:ext cx="9003030" cy="5772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13"/>
          <p:cNvSpPr/>
          <p:nvPr>
            <p:custDataLst>
              <p:tags r:id="rId3"/>
            </p:custDataLst>
          </p:nvPr>
        </p:nvSpPr>
        <p:spPr>
          <a:xfrm>
            <a:off x="1490662" y="4753950"/>
            <a:ext cx="70996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节点号，找到文件的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4"/>
            </p:custDataLst>
          </p:nvPr>
        </p:nvSpPr>
        <p:spPr>
          <a:xfrm>
            <a:off x="1490345" y="5331460"/>
            <a:ext cx="91166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节点项信息，找到文件数据所在的块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(block)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，读出数据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3345815" y="1941755"/>
            <a:ext cx="2226665" cy="649932"/>
          </a:xfrm>
          <a:prstGeom prst="wedgeRectCallout">
            <a:avLst>
              <a:gd name="adj1" fmla="val -36833"/>
              <a:gd name="adj2" fmla="val 9852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方便用户识别的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节点号的别名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59427" y="2828030"/>
            <a:ext cx="1079820" cy="4864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0" grpId="0" bldLvl="0" animBg="1"/>
      <p:bldP spid="17" grpId="0" bldLvl="0" animBg="1"/>
      <p:bldP spid="14" grpId="0"/>
      <p:bldP spid="16" grpId="0"/>
      <p:bldP spid="18" grpId="0" bldLvl="0" animBg="1"/>
      <p:bldP spid="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6035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0985" y="4410710"/>
            <a:ext cx="9105900" cy="1913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1765" y="4093529"/>
            <a:ext cx="9077960" cy="254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297555" y="1280160"/>
            <a:ext cx="7509510" cy="59372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539377" y="129373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539240" y="2223770"/>
            <a:ext cx="9098280" cy="53467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做为输出重定向操作符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0985" y="2980690"/>
            <a:ext cx="2031365" cy="83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4029710" y="2912110"/>
            <a:ext cx="3658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command     &gt;     filename</a:t>
            </a:r>
            <a:endParaRPr lang="zh-CN" altLang="en-US" sz="2400" dirty="0"/>
          </a:p>
        </p:txBody>
      </p:sp>
      <p:sp>
        <p:nvSpPr>
          <p:cNvPr id="21" name="PA-文本框 20"/>
          <p:cNvSpPr txBox="1"/>
          <p:nvPr>
            <p:custDataLst>
              <p:tags r:id="rId3"/>
            </p:custDataLst>
          </p:nvPr>
        </p:nvSpPr>
        <p:spPr>
          <a:xfrm>
            <a:off x="4033634" y="3380926"/>
            <a:ext cx="3364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command    &gt;&gt;    filename</a:t>
            </a:r>
            <a:endParaRPr lang="zh-CN" altLang="en-US" sz="2400" dirty="0"/>
          </a:p>
        </p:txBody>
      </p:sp>
      <p:sp>
        <p:nvSpPr>
          <p:cNvPr id="8" name="对话气泡: 矩形 7"/>
          <p:cNvSpPr/>
          <p:nvPr/>
        </p:nvSpPr>
        <p:spPr>
          <a:xfrm>
            <a:off x="8561070" y="2820670"/>
            <a:ext cx="2076450" cy="534035"/>
          </a:xfrm>
          <a:prstGeom prst="wedgeRectCallout">
            <a:avLst>
              <a:gd name="adj1" fmla="val -109184"/>
              <a:gd name="adj2" fmla="val 14090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8561070" y="3416935"/>
            <a:ext cx="2076450" cy="501650"/>
          </a:xfrm>
          <a:prstGeom prst="wedgeRectCallout">
            <a:avLst>
              <a:gd name="adj1" fmla="val -111657"/>
              <a:gd name="adj2" fmla="val -1139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4"/>
            </p:custDataLst>
          </p:nvPr>
        </p:nvSpPr>
        <p:spPr>
          <a:xfrm>
            <a:off x="1679714" y="4410771"/>
            <a:ext cx="30968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who &gt;&gt;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mydir.list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3"/>
          <p:cNvSpPr/>
          <p:nvPr>
            <p:custDataLst>
              <p:tags r:id="rId5"/>
            </p:custDataLst>
          </p:nvPr>
        </p:nvSpPr>
        <p:spPr>
          <a:xfrm>
            <a:off x="1679714" y="4958523"/>
            <a:ext cx="2985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date &gt;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mydir.list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6"/>
            </p:custDataLst>
          </p:nvPr>
        </p:nvSpPr>
        <p:spPr>
          <a:xfrm>
            <a:off x="1679714" y="5557558"/>
            <a:ext cx="262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this_year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2682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3544570" y="63754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7975" y="25463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6200000">
            <a:off x="5625325" y="4356190"/>
            <a:ext cx="808626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5442867" y="5029351"/>
            <a:ext cx="1116418" cy="127590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3340735" y="1334770"/>
            <a:ext cx="7476490" cy="58229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582557" y="133691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"/>
          <p:cNvSpPr/>
          <p:nvPr/>
        </p:nvSpPr>
        <p:spPr>
          <a:xfrm>
            <a:off x="5076811" y="3115591"/>
            <a:ext cx="1848530" cy="1031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右箭头 3"/>
          <p:cNvSpPr/>
          <p:nvPr>
            <p:custDataLst>
              <p:tags r:id="rId1"/>
            </p:custDataLst>
          </p:nvPr>
        </p:nvSpPr>
        <p:spPr>
          <a:xfrm>
            <a:off x="3937591" y="3393959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右箭头 10"/>
          <p:cNvSpPr/>
          <p:nvPr>
            <p:custDataLst>
              <p:tags r:id="rId2"/>
            </p:custDataLst>
          </p:nvPr>
        </p:nvSpPr>
        <p:spPr>
          <a:xfrm>
            <a:off x="7021016" y="3399274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9905" r="4041" b="33034"/>
          <a:stretch>
            <a:fillRect/>
          </a:stretch>
        </p:blipFill>
        <p:spPr bwMode="auto">
          <a:xfrm>
            <a:off x="1582420" y="3286760"/>
            <a:ext cx="2199005" cy="87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1637665" y="4162425"/>
            <a:ext cx="22396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标准输入设备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13"/>
          <p:cNvSpPr/>
          <p:nvPr>
            <p:custDataLst>
              <p:tags r:id="rId4"/>
            </p:custDataLst>
          </p:nvPr>
        </p:nvSpPr>
        <p:spPr>
          <a:xfrm>
            <a:off x="8296910" y="4489450"/>
            <a:ext cx="23456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标准输出设备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5331" r="8631" b="7518"/>
          <a:stretch>
            <a:fillRect/>
          </a:stretch>
        </p:blipFill>
        <p:spPr bwMode="auto">
          <a:xfrm>
            <a:off x="8182288" y="3033019"/>
            <a:ext cx="2029395" cy="15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PA-矩形 18"/>
          <p:cNvSpPr/>
          <p:nvPr>
            <p:custDataLst>
              <p:tags r:id="rId6"/>
            </p:custDataLst>
          </p:nvPr>
        </p:nvSpPr>
        <p:spPr>
          <a:xfrm>
            <a:off x="4047636" y="2978735"/>
            <a:ext cx="8256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PA-矩形 19"/>
          <p:cNvSpPr/>
          <p:nvPr>
            <p:custDataLst>
              <p:tags r:id="rId7"/>
            </p:custDataLst>
          </p:nvPr>
        </p:nvSpPr>
        <p:spPr>
          <a:xfrm>
            <a:off x="7063548" y="2978180"/>
            <a:ext cx="8256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乘号 1"/>
          <p:cNvSpPr/>
          <p:nvPr/>
        </p:nvSpPr>
        <p:spPr>
          <a:xfrm>
            <a:off x="3744452" y="3039060"/>
            <a:ext cx="1392865" cy="1483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581785" y="2251075"/>
            <a:ext cx="9060815" cy="580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输入重定向允许用户从指定文件得到输入来运行命令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  <p:bldP spid="2" grpId="0" bldLvl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004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24965" y="4276090"/>
            <a:ext cx="8970645" cy="1950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616060" y="4040189"/>
            <a:ext cx="8914130" cy="1143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383915" y="1327150"/>
            <a:ext cx="7365365" cy="58991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625737" y="133691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625600" y="2135505"/>
            <a:ext cx="8969375" cy="57594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做为输入重定向操作符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5585" y="2959118"/>
            <a:ext cx="1766380" cy="83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3787440" y="2918372"/>
            <a:ext cx="367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  &lt;   filename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3"/>
            </p:custDataLst>
          </p:nvPr>
        </p:nvSpPr>
        <p:spPr>
          <a:xfrm>
            <a:off x="3786889" y="3380386"/>
            <a:ext cx="3379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command  &lt;&lt;  </a:t>
            </a:r>
            <a:r>
              <a:rPr lang="zh-CN" altLang="en-US" sz="2400" dirty="0"/>
              <a:t>分界符</a:t>
            </a:r>
            <a:endParaRPr lang="zh-CN" altLang="en-US" sz="2400" dirty="0"/>
          </a:p>
        </p:txBody>
      </p:sp>
      <p:sp>
        <p:nvSpPr>
          <p:cNvPr id="8" name="对话气泡: 矩形 7"/>
          <p:cNvSpPr/>
          <p:nvPr/>
        </p:nvSpPr>
        <p:spPr>
          <a:xfrm>
            <a:off x="7856855" y="2905760"/>
            <a:ext cx="2705735" cy="393700"/>
          </a:xfrm>
          <a:prstGeom prst="wedgeRectCallout">
            <a:avLst>
              <a:gd name="adj1" fmla="val -66609"/>
              <a:gd name="adj2" fmla="val 3277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命令行中使用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7856855" y="3462655"/>
            <a:ext cx="2705735" cy="393700"/>
          </a:xfrm>
          <a:prstGeom prst="wedgeRectCallout">
            <a:avLst>
              <a:gd name="adj1" fmla="val -64597"/>
              <a:gd name="adj2" fmla="val 10667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脚本编程使用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4"/>
            </p:custDataLst>
          </p:nvPr>
        </p:nvSpPr>
        <p:spPr>
          <a:xfrm>
            <a:off x="1756661" y="4370209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&lt;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mydir.list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5"/>
            </p:custDataLst>
          </p:nvPr>
        </p:nvSpPr>
        <p:spPr>
          <a:xfrm>
            <a:off x="1756388" y="5015291"/>
            <a:ext cx="36334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 memo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3535" y="2711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3850" y="3197225"/>
            <a:ext cx="9091295" cy="323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3200" y="2889116"/>
            <a:ext cx="9091930" cy="698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3351530" y="1299845"/>
            <a:ext cx="7509510" cy="60642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593352" y="131532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593215" y="2120265"/>
            <a:ext cx="9102090" cy="5588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命令基本用法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892107" y="3252030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3"/>
            </p:custDataLst>
          </p:nvPr>
        </p:nvSpPr>
        <p:spPr>
          <a:xfrm>
            <a:off x="1900514" y="3746514"/>
            <a:ext cx="2114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AAAAAAAAA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4"/>
            </p:custDataLst>
          </p:nvPr>
        </p:nvSpPr>
        <p:spPr>
          <a:xfrm>
            <a:off x="1892107" y="4176937"/>
            <a:ext cx="2114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AAAAAAAAA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6"/>
          <p:cNvSpPr/>
          <p:nvPr>
            <p:custDataLst>
              <p:tags r:id="rId5"/>
            </p:custDataLst>
          </p:nvPr>
        </p:nvSpPr>
        <p:spPr>
          <a:xfrm>
            <a:off x="1900514" y="4560591"/>
            <a:ext cx="20942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BBBBBBBBBB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6"/>
          <p:cNvSpPr/>
          <p:nvPr>
            <p:custDataLst>
              <p:tags r:id="rId6"/>
            </p:custDataLst>
          </p:nvPr>
        </p:nvSpPr>
        <p:spPr>
          <a:xfrm>
            <a:off x="1904866" y="4939417"/>
            <a:ext cx="20942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BBBBBBBBBB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4805045" y="3529965"/>
            <a:ext cx="1731010" cy="448310"/>
          </a:xfrm>
          <a:prstGeom prst="wedgeRectCallout">
            <a:avLst>
              <a:gd name="adj1" fmla="val -88884"/>
              <a:gd name="adj2" fmla="val 7110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4805045" y="4589780"/>
            <a:ext cx="1731010" cy="437515"/>
          </a:xfrm>
          <a:prstGeom prst="wedgeRectCallout">
            <a:avLst>
              <a:gd name="adj1" fmla="val -92039"/>
              <a:gd name="adj2" fmla="val 26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24"/>
          <p:cNvSpPr/>
          <p:nvPr/>
        </p:nvSpPr>
        <p:spPr>
          <a:xfrm>
            <a:off x="4805045" y="4070985"/>
            <a:ext cx="1731010" cy="426085"/>
          </a:xfrm>
          <a:prstGeom prst="wedgeRectCallout">
            <a:avLst>
              <a:gd name="adj1" fmla="val -91452"/>
              <a:gd name="adj2" fmla="val 4552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屏幕显示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4805045" y="5120005"/>
            <a:ext cx="1731010" cy="492760"/>
          </a:xfrm>
          <a:prstGeom prst="wedgeRectCallout">
            <a:avLst>
              <a:gd name="adj1" fmla="val -90608"/>
              <a:gd name="adj2" fmla="val -695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屏幕显示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对话气泡: 矩形 26"/>
          <p:cNvSpPr/>
          <p:nvPr/>
        </p:nvSpPr>
        <p:spPr>
          <a:xfrm>
            <a:off x="4161790" y="5789295"/>
            <a:ext cx="1731645" cy="464820"/>
          </a:xfrm>
          <a:prstGeom prst="wedgeRectCallout">
            <a:avLst>
              <a:gd name="adj1" fmla="val -63665"/>
              <a:gd name="adj2" fmla="val -1197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[Ctrl  d ]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7"/>
            </p:custDataLst>
          </p:nvPr>
        </p:nvSpPr>
        <p:spPr>
          <a:xfrm>
            <a:off x="1900514" y="5444630"/>
            <a:ext cx="67187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animBg="1" autoUpdateAnimBg="0"/>
      <p:bldP spid="7" grpId="0" animBg="1" autoUpdateAnimBg="0"/>
      <p:bldP spid="16" grpId="0" animBg="1" autoUpdateAnimBg="0"/>
      <p:bldP spid="17" grpId="0" animBg="1" autoUpdateAnimBg="0"/>
      <p:bldP spid="20" grpId="0" animBg="1" autoUpdateAnimBg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animBg="1" autoUpdateAnimBg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10.xml><?xml version="1.0" encoding="utf-8"?>
<p:tagLst xmlns:p="http://schemas.openxmlformats.org/presentationml/2006/main">
  <p:tag name="PA" val="v5.2.4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</p:tagLst>
</file>

<file path=ppt/tags/tag114.xml><?xml version="1.0" encoding="utf-8"?>
<p:tagLst xmlns:p="http://schemas.openxmlformats.org/presentationml/2006/main">
  <p:tag name="PA" val="v5.2.4"/>
</p:tagLst>
</file>

<file path=ppt/tags/tag115.xml><?xml version="1.0" encoding="utf-8"?>
<p:tagLst xmlns:p="http://schemas.openxmlformats.org/presentationml/2006/main">
  <p:tag name="PA" val="v5.2.4"/>
</p:tagLst>
</file>

<file path=ppt/tags/tag116.xml><?xml version="1.0" encoding="utf-8"?>
<p:tagLst xmlns:p="http://schemas.openxmlformats.org/presentationml/2006/main">
  <p:tag name="PA" val="v5.2.4"/>
</p:tagLst>
</file>

<file path=ppt/tags/tag117.xml><?xml version="1.0" encoding="utf-8"?>
<p:tagLst xmlns:p="http://schemas.openxmlformats.org/presentationml/2006/main">
  <p:tag name="PA" val="v5.2.4"/>
</p:tagLst>
</file>

<file path=ppt/tags/tag118.xml><?xml version="1.0" encoding="utf-8"?>
<p:tagLst xmlns:p="http://schemas.openxmlformats.org/presentationml/2006/main">
  <p:tag name="PA" val="v5.2.4"/>
</p:tagLst>
</file>

<file path=ppt/tags/tag119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20.xml><?xml version="1.0" encoding="utf-8"?>
<p:tagLst xmlns:p="http://schemas.openxmlformats.org/presentationml/2006/main">
  <p:tag name="PA" val="v5.2.4"/>
</p:tagLst>
</file>

<file path=ppt/tags/tag121.xml><?xml version="1.0" encoding="utf-8"?>
<p:tagLst xmlns:p="http://schemas.openxmlformats.org/presentationml/2006/main">
  <p:tag name="PA" val="v5.2.4"/>
</p:tagLst>
</file>

<file path=ppt/tags/tag122.xml><?xml version="1.0" encoding="utf-8"?>
<p:tagLst xmlns:p="http://schemas.openxmlformats.org/presentationml/2006/main">
  <p:tag name="PA" val="v5.2.4"/>
</p:tagLst>
</file>

<file path=ppt/tags/tag123.xml><?xml version="1.0" encoding="utf-8"?>
<p:tagLst xmlns:p="http://schemas.openxmlformats.org/presentationml/2006/main">
  <p:tag name="PA" val="v5.2.4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30.xml><?xml version="1.0" encoding="utf-8"?>
<p:tagLst xmlns:p="http://schemas.openxmlformats.org/presentationml/2006/main">
  <p:tag name="PA" val="v5.2.4"/>
</p:tagLst>
</file>

<file path=ppt/tags/tag131.xml><?xml version="1.0" encoding="utf-8"?>
<p:tagLst xmlns:p="http://schemas.openxmlformats.org/presentationml/2006/main">
  <p:tag name="PA" val="v5.2.4"/>
</p:tagLst>
</file>

<file path=ppt/tags/tag132.xml><?xml version="1.0" encoding="utf-8"?>
<p:tagLst xmlns:p="http://schemas.openxmlformats.org/presentationml/2006/main">
  <p:tag name="PA" val="v5.2.4"/>
</p:tagLst>
</file>

<file path=ppt/tags/tag133.xml><?xml version="1.0" encoding="utf-8"?>
<p:tagLst xmlns:p="http://schemas.openxmlformats.org/presentationml/2006/main">
  <p:tag name="PA" val="v5.2.4"/>
</p:tagLst>
</file>

<file path=ppt/tags/tag134.xml><?xml version="1.0" encoding="utf-8"?>
<p:tagLst xmlns:p="http://schemas.openxmlformats.org/presentationml/2006/main">
  <p:tag name="PA" val="v5.2.4"/>
</p:tagLst>
</file>

<file path=ppt/tags/tag135.xml><?xml version="1.0" encoding="utf-8"?>
<p:tagLst xmlns:p="http://schemas.openxmlformats.org/presentationml/2006/main">
  <p:tag name="PA" val="v5.2.4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40.xml><?xml version="1.0" encoding="utf-8"?>
<p:tagLst xmlns:p="http://schemas.openxmlformats.org/presentationml/2006/main">
  <p:tag name="PA" val="v5.2.4"/>
</p:tagLst>
</file>

<file path=ppt/tags/tag141.xml><?xml version="1.0" encoding="utf-8"?>
<p:tagLst xmlns:p="http://schemas.openxmlformats.org/presentationml/2006/main">
  <p:tag name="PA" val="v5.2.4"/>
</p:tagLst>
</file>

<file path=ppt/tags/tag142.xml><?xml version="1.0" encoding="utf-8"?>
<p:tagLst xmlns:p="http://schemas.openxmlformats.org/presentationml/2006/main">
  <p:tag name="PA" val="v5.2.4"/>
</p:tagLst>
</file>

<file path=ppt/tags/tag143.xml><?xml version="1.0" encoding="utf-8"?>
<p:tagLst xmlns:p="http://schemas.openxmlformats.org/presentationml/2006/main">
  <p:tag name="PA" val="v5.2.4"/>
</p:tagLst>
</file>

<file path=ppt/tags/tag144.xml><?xml version="1.0" encoding="utf-8"?>
<p:tagLst xmlns:p="http://schemas.openxmlformats.org/presentationml/2006/main">
  <p:tag name="PA" val="v5.2.4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PA" val="v5.2.4"/>
</p:tagLst>
</file>

<file path=ppt/tags/tag154.xml><?xml version="1.0" encoding="utf-8"?>
<p:tagLst xmlns:p="http://schemas.openxmlformats.org/presentationml/2006/main">
  <p:tag name="PA" val="v5.2.4"/>
</p:tagLst>
</file>

<file path=ppt/tags/tag155.xml><?xml version="1.0" encoding="utf-8"?>
<p:tagLst xmlns:p="http://schemas.openxmlformats.org/presentationml/2006/main">
  <p:tag name="PA" val="v5.2.4"/>
</p:tagLst>
</file>

<file path=ppt/tags/tag156.xml><?xml version="1.0" encoding="utf-8"?>
<p:tagLst xmlns:p="http://schemas.openxmlformats.org/presentationml/2006/main">
  <p:tag name="PA" val="v5.2.4"/>
</p:tagLst>
</file>

<file path=ppt/tags/tag157.xml><?xml version="1.0" encoding="utf-8"?>
<p:tagLst xmlns:p="http://schemas.openxmlformats.org/presentationml/2006/main">
  <p:tag name="PA" val="v5.2.4"/>
</p:tagLst>
</file>

<file path=ppt/tags/tag158.xml><?xml version="1.0" encoding="utf-8"?>
<p:tagLst xmlns:p="http://schemas.openxmlformats.org/presentationml/2006/main">
  <p:tag name="PA" val="v5.2.4"/>
</p:tagLst>
</file>

<file path=ppt/tags/tag159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60.xml><?xml version="1.0" encoding="utf-8"?>
<p:tagLst xmlns:p="http://schemas.openxmlformats.org/presentationml/2006/main">
  <p:tag name="PA" val="v5.2.4"/>
</p:tagLst>
</file>

<file path=ppt/tags/tag161.xml><?xml version="1.0" encoding="utf-8"?>
<p:tagLst xmlns:p="http://schemas.openxmlformats.org/presentationml/2006/main">
  <p:tag name="PA" val="v5.2.4"/>
</p:tagLst>
</file>

<file path=ppt/tags/tag162.xml><?xml version="1.0" encoding="utf-8"?>
<p:tagLst xmlns:p="http://schemas.openxmlformats.org/presentationml/2006/main">
  <p:tag name="PA" val="v5.2.4"/>
</p:tagLst>
</file>

<file path=ppt/tags/tag163.xml><?xml version="1.0" encoding="utf-8"?>
<p:tagLst xmlns:p="http://schemas.openxmlformats.org/presentationml/2006/main">
  <p:tag name="PA" val="v5.2.4"/>
</p:tagLst>
</file>

<file path=ppt/tags/tag164.xml><?xml version="1.0" encoding="utf-8"?>
<p:tagLst xmlns:p="http://schemas.openxmlformats.org/presentationml/2006/main">
  <p:tag name="PA" val="v5.2.4"/>
</p:tagLst>
</file>

<file path=ppt/tags/tag165.xml><?xml version="1.0" encoding="utf-8"?>
<p:tagLst xmlns:p="http://schemas.openxmlformats.org/presentationml/2006/main">
  <p:tag name="PA" val="v5.2.4"/>
</p:tagLst>
</file>

<file path=ppt/tags/tag166.xml><?xml version="1.0" encoding="utf-8"?>
<p:tagLst xmlns:p="http://schemas.openxmlformats.org/presentationml/2006/main">
  <p:tag name="PA" val="v5.2.4"/>
</p:tagLst>
</file>

<file path=ppt/tags/tag167.xml><?xml version="1.0" encoding="utf-8"?>
<p:tagLst xmlns:p="http://schemas.openxmlformats.org/presentationml/2006/main">
  <p:tag name="PA" val="v5.2.4"/>
</p:tagLst>
</file>

<file path=ppt/tags/tag168.xml><?xml version="1.0" encoding="utf-8"?>
<p:tagLst xmlns:p="http://schemas.openxmlformats.org/presentationml/2006/main">
  <p:tag name="PA" val="v5.2.4"/>
</p:tagLst>
</file>

<file path=ppt/tags/tag169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70.xml><?xml version="1.0" encoding="utf-8"?>
<p:tagLst xmlns:p="http://schemas.openxmlformats.org/presentationml/2006/main">
  <p:tag name="PA" val="v5.2.4"/>
</p:tagLst>
</file>

<file path=ppt/tags/tag171.xml><?xml version="1.0" encoding="utf-8"?>
<p:tagLst xmlns:p="http://schemas.openxmlformats.org/presentationml/2006/main">
  <p:tag name="PA" val="v5.2.4"/>
</p:tagLst>
</file>

<file path=ppt/tags/tag172.xml><?xml version="1.0" encoding="utf-8"?>
<p:tagLst xmlns:p="http://schemas.openxmlformats.org/presentationml/2006/main">
  <p:tag name="PA" val="v5.2.4"/>
</p:tagLst>
</file>

<file path=ppt/tags/tag173.xml><?xml version="1.0" encoding="utf-8"?>
<p:tagLst xmlns:p="http://schemas.openxmlformats.org/presentationml/2006/main">
  <p:tag name="PA" val="v5.2.4"/>
</p:tagLst>
</file>

<file path=ppt/tags/tag174.xml><?xml version="1.0" encoding="utf-8"?>
<p:tagLst xmlns:p="http://schemas.openxmlformats.org/presentationml/2006/main">
  <p:tag name="PA" val="v5.2.4"/>
</p:tagLst>
</file>

<file path=ppt/tags/tag175.xml><?xml version="1.0" encoding="utf-8"?>
<p:tagLst xmlns:p="http://schemas.openxmlformats.org/presentationml/2006/main">
  <p:tag name="PA" val="v5.2.4"/>
</p:tagLst>
</file>

<file path=ppt/tags/tag176.xml><?xml version="1.0" encoding="utf-8"?>
<p:tagLst xmlns:p="http://schemas.openxmlformats.org/presentationml/2006/main">
  <p:tag name="PA" val="v5.2.4"/>
</p:tagLst>
</file>

<file path=ppt/tags/tag177.xml><?xml version="1.0" encoding="utf-8"?>
<p:tagLst xmlns:p="http://schemas.openxmlformats.org/presentationml/2006/main">
  <p:tag name="PA" val="v5.2.4"/>
</p:tagLst>
</file>

<file path=ppt/tags/tag178.xml><?xml version="1.0" encoding="utf-8"?>
<p:tagLst xmlns:p="http://schemas.openxmlformats.org/presentationml/2006/main">
  <p:tag name="PA" val="v5.2.4"/>
</p:tagLst>
</file>

<file path=ppt/tags/tag179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80.xml><?xml version="1.0" encoding="utf-8"?>
<p:tagLst xmlns:p="http://schemas.openxmlformats.org/presentationml/2006/main">
  <p:tag name="PA" val="v5.2.4"/>
</p:tagLst>
</file>

<file path=ppt/tags/tag181.xml><?xml version="1.0" encoding="utf-8"?>
<p:tagLst xmlns:p="http://schemas.openxmlformats.org/presentationml/2006/main">
  <p:tag name="PA" val="v5.2.4"/>
</p:tagLst>
</file>

<file path=ppt/tags/tag182.xml><?xml version="1.0" encoding="utf-8"?>
<p:tagLst xmlns:p="http://schemas.openxmlformats.org/presentationml/2006/main">
  <p:tag name="PA" val="v5.2.4"/>
</p:tagLst>
</file>

<file path=ppt/tags/tag183.xml><?xml version="1.0" encoding="utf-8"?>
<p:tagLst xmlns:p="http://schemas.openxmlformats.org/presentationml/2006/main">
  <p:tag name="PA" val="v5.2.4"/>
</p:tagLst>
</file>

<file path=ppt/tags/tag184.xml><?xml version="1.0" encoding="utf-8"?>
<p:tagLst xmlns:p="http://schemas.openxmlformats.org/presentationml/2006/main">
  <p:tag name="PA" val="v5.2.4"/>
</p:tagLst>
</file>

<file path=ppt/tags/tag185.xml><?xml version="1.0" encoding="utf-8"?>
<p:tagLst xmlns:p="http://schemas.openxmlformats.org/presentationml/2006/main">
  <p:tag name="PA" val="v5.2.4"/>
</p:tagLst>
</file>

<file path=ppt/tags/tag186.xml><?xml version="1.0" encoding="utf-8"?>
<p:tagLst xmlns:p="http://schemas.openxmlformats.org/presentationml/2006/main">
  <p:tag name="PA" val="v5.2.4"/>
</p:tagLst>
</file>

<file path=ppt/tags/tag187.xml><?xml version="1.0" encoding="utf-8"?>
<p:tagLst xmlns:p="http://schemas.openxmlformats.org/presentationml/2006/main">
  <p:tag name="PA" val="v5.2.4"/>
</p:tagLst>
</file>

<file path=ppt/tags/tag188.xml><?xml version="1.0" encoding="utf-8"?>
<p:tagLst xmlns:p="http://schemas.openxmlformats.org/presentationml/2006/main">
  <p:tag name="PA" val="v5.2.4"/>
</p:tagLst>
</file>

<file path=ppt/tags/tag189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190.xml><?xml version="1.0" encoding="utf-8"?>
<p:tagLst xmlns:p="http://schemas.openxmlformats.org/presentationml/2006/main">
  <p:tag name="PA" val="v5.2.4"/>
</p:tagLst>
</file>

<file path=ppt/tags/tag191.xml><?xml version="1.0" encoding="utf-8"?>
<p:tagLst xmlns:p="http://schemas.openxmlformats.org/presentationml/2006/main">
  <p:tag name="PA" val="v5.2.4"/>
</p:tagLst>
</file>

<file path=ppt/tags/tag192.xml><?xml version="1.0" encoding="utf-8"?>
<p:tagLst xmlns:p="http://schemas.openxmlformats.org/presentationml/2006/main">
  <p:tag name="PA" val="v5.2.4"/>
</p:tagLst>
</file>

<file path=ppt/tags/tag193.xml><?xml version="1.0" encoding="utf-8"?>
<p:tagLst xmlns:p="http://schemas.openxmlformats.org/presentationml/2006/main">
  <p:tag name="PA" val="v5.2.4"/>
</p:tagLst>
</file>

<file path=ppt/tags/tag194.xml><?xml version="1.0" encoding="utf-8"?>
<p:tagLst xmlns:p="http://schemas.openxmlformats.org/presentationml/2006/main">
  <p:tag name="PA" val="v5.2.4"/>
</p:tagLst>
</file>

<file path=ppt/tags/tag195.xml><?xml version="1.0" encoding="utf-8"?>
<p:tagLst xmlns:p="http://schemas.openxmlformats.org/presentationml/2006/main">
  <p:tag name="PA" val="v5.2.4"/>
</p:tagLst>
</file>

<file path=ppt/tags/tag196.xml><?xml version="1.0" encoding="utf-8"?>
<p:tagLst xmlns:p="http://schemas.openxmlformats.org/presentationml/2006/main">
  <p:tag name="PA" val="v5.2.4"/>
</p:tagLst>
</file>

<file path=ppt/tags/tag197.xml><?xml version="1.0" encoding="utf-8"?>
<p:tagLst xmlns:p="http://schemas.openxmlformats.org/presentationml/2006/main">
  <p:tag name="PA" val="v5.2.4"/>
</p:tagLst>
</file>

<file path=ppt/tags/tag198.xml><?xml version="1.0" encoding="utf-8"?>
<p:tagLst xmlns:p="http://schemas.openxmlformats.org/presentationml/2006/main">
  <p:tag name="PA" val="v5.2.4"/>
</p:tagLst>
</file>

<file path=ppt/tags/tag19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5.2.4"/>
</p:tagLst>
</file>

<file path=ppt/tags/tag200.xml><?xml version="1.0" encoding="utf-8"?>
<p:tagLst xmlns:p="http://schemas.openxmlformats.org/presentationml/2006/main">
  <p:tag name="PA" val="v5.2.4"/>
</p:tagLst>
</file>

<file path=ppt/tags/tag201.xml><?xml version="1.0" encoding="utf-8"?>
<p:tagLst xmlns:p="http://schemas.openxmlformats.org/presentationml/2006/main">
  <p:tag name="PA" val="v5.2.4"/>
</p:tagLst>
</file>

<file path=ppt/tags/tag202.xml><?xml version="1.0" encoding="utf-8"?>
<p:tagLst xmlns:p="http://schemas.openxmlformats.org/presentationml/2006/main">
  <p:tag name="PA" val="v5.2.4"/>
</p:tagLst>
</file>

<file path=ppt/tags/tag203.xml><?xml version="1.0" encoding="utf-8"?>
<p:tagLst xmlns:p="http://schemas.openxmlformats.org/presentationml/2006/main">
  <p:tag name="PA" val="v5.2.4"/>
</p:tagLst>
</file>

<file path=ppt/tags/tag204.xml><?xml version="1.0" encoding="utf-8"?>
<p:tagLst xmlns:p="http://schemas.openxmlformats.org/presentationml/2006/main">
  <p:tag name="PA" val="v5.2.4"/>
</p:tagLst>
</file>

<file path=ppt/tags/tag205.xml><?xml version="1.0" encoding="utf-8"?>
<p:tagLst xmlns:p="http://schemas.openxmlformats.org/presentationml/2006/main">
  <p:tag name="PA" val="v5.2.4"/>
</p:tagLst>
</file>

<file path=ppt/tags/tag206.xml><?xml version="1.0" encoding="utf-8"?>
<p:tagLst xmlns:p="http://schemas.openxmlformats.org/presentationml/2006/main">
  <p:tag name="PA" val="v5.2.4"/>
</p:tagLst>
</file>

<file path=ppt/tags/tag207.xml><?xml version="1.0" encoding="utf-8"?>
<p:tagLst xmlns:p="http://schemas.openxmlformats.org/presentationml/2006/main">
  <p:tag name="PA" val="v5.2.4"/>
</p:tagLst>
</file>

<file path=ppt/tags/tag208.xml><?xml version="1.0" encoding="utf-8"?>
<p:tagLst xmlns:p="http://schemas.openxmlformats.org/presentationml/2006/main">
  <p:tag name="PA" val="v5.2.4"/>
</p:tagLst>
</file>

<file path=ppt/tags/tag209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10.xml><?xml version="1.0" encoding="utf-8"?>
<p:tagLst xmlns:p="http://schemas.openxmlformats.org/presentationml/2006/main">
  <p:tag name="PA" val="v5.2.4"/>
</p:tagLst>
</file>

<file path=ppt/tags/tag211.xml><?xml version="1.0" encoding="utf-8"?>
<p:tagLst xmlns:p="http://schemas.openxmlformats.org/presentationml/2006/main">
  <p:tag name="PA" val="v5.2.4"/>
</p:tagLst>
</file>

<file path=ppt/tags/tag212.xml><?xml version="1.0" encoding="utf-8"?>
<p:tagLst xmlns:p="http://schemas.openxmlformats.org/presentationml/2006/main">
  <p:tag name="PA" val="v5.2.4"/>
</p:tagLst>
</file>

<file path=ppt/tags/tag213.xml><?xml version="1.0" encoding="utf-8"?>
<p:tagLst xmlns:p="http://schemas.openxmlformats.org/presentationml/2006/main">
  <p:tag name="PA" val="v5.2.4"/>
</p:tagLst>
</file>

<file path=ppt/tags/tag214.xml><?xml version="1.0" encoding="utf-8"?>
<p:tagLst xmlns:p="http://schemas.openxmlformats.org/presentationml/2006/main">
  <p:tag name="PA" val="v5.2.4"/>
</p:tagLst>
</file>

<file path=ppt/tags/tag215.xml><?xml version="1.0" encoding="utf-8"?>
<p:tagLst xmlns:p="http://schemas.openxmlformats.org/presentationml/2006/main">
  <p:tag name="PA" val="v5.2.4"/>
</p:tagLst>
</file>

<file path=ppt/tags/tag216.xml><?xml version="1.0" encoding="utf-8"?>
<p:tagLst xmlns:p="http://schemas.openxmlformats.org/presentationml/2006/main">
  <p:tag name="PA" val="v5.2.4"/>
</p:tagLst>
</file>

<file path=ppt/tags/tag217.xml><?xml version="1.0" encoding="utf-8"?>
<p:tagLst xmlns:p="http://schemas.openxmlformats.org/presentationml/2006/main">
  <p:tag name="PA" val="v5.2.4"/>
</p:tagLst>
</file>

<file path=ppt/tags/tag218.xml><?xml version="1.0" encoding="utf-8"?>
<p:tagLst xmlns:p="http://schemas.openxmlformats.org/presentationml/2006/main">
  <p:tag name="PA" val="v5.2.4"/>
</p:tagLst>
</file>

<file path=ppt/tags/tag219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20.xml><?xml version="1.0" encoding="utf-8"?>
<p:tagLst xmlns:p="http://schemas.openxmlformats.org/presentationml/2006/main">
  <p:tag name="PA" val="v5.2.4"/>
</p:tagLst>
</file>

<file path=ppt/tags/tag221.xml><?xml version="1.0" encoding="utf-8"?>
<p:tagLst xmlns:p="http://schemas.openxmlformats.org/presentationml/2006/main">
  <p:tag name="PA" val="v5.2.4"/>
</p:tagLst>
</file>

<file path=ppt/tags/tag222.xml><?xml version="1.0" encoding="utf-8"?>
<p:tagLst xmlns:p="http://schemas.openxmlformats.org/presentationml/2006/main">
  <p:tag name="PA" val="v5.2.4"/>
</p:tagLst>
</file>

<file path=ppt/tags/tag223.xml><?xml version="1.0" encoding="utf-8"?>
<p:tagLst xmlns:p="http://schemas.openxmlformats.org/presentationml/2006/main">
  <p:tag name="PA" val="v5.2.4"/>
</p:tagLst>
</file>

<file path=ppt/tags/tag224.xml><?xml version="1.0" encoding="utf-8"?>
<p:tagLst xmlns:p="http://schemas.openxmlformats.org/presentationml/2006/main">
  <p:tag name="PA" val="v5.2.4"/>
</p:tagLst>
</file>

<file path=ppt/tags/tag225.xml><?xml version="1.0" encoding="utf-8"?>
<p:tagLst xmlns:p="http://schemas.openxmlformats.org/presentationml/2006/main">
  <p:tag name="PA" val="v5.2.4"/>
</p:tagLst>
</file>

<file path=ppt/tags/tag226.xml><?xml version="1.0" encoding="utf-8"?>
<p:tagLst xmlns:p="http://schemas.openxmlformats.org/presentationml/2006/main">
  <p:tag name="PA" val="v5.2.4"/>
</p:tagLst>
</file>

<file path=ppt/tags/tag227.xml><?xml version="1.0" encoding="utf-8"?>
<p:tagLst xmlns:p="http://schemas.openxmlformats.org/presentationml/2006/main">
  <p:tag name="PA" val="v5.2.4"/>
</p:tagLst>
</file>

<file path=ppt/tags/tag228.xml><?xml version="1.0" encoding="utf-8"?>
<p:tagLst xmlns:p="http://schemas.openxmlformats.org/presentationml/2006/main">
  <p:tag name="PA" val="v5.2.4"/>
</p:tagLst>
</file>

<file path=ppt/tags/tag229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30.xml><?xml version="1.0" encoding="utf-8"?>
<p:tagLst xmlns:p="http://schemas.openxmlformats.org/presentationml/2006/main">
  <p:tag name="PA" val="v5.2.4"/>
</p:tagLst>
</file>

<file path=ppt/tags/tag231.xml><?xml version="1.0" encoding="utf-8"?>
<p:tagLst xmlns:p="http://schemas.openxmlformats.org/presentationml/2006/main">
  <p:tag name="PA" val="v5.2.4"/>
</p:tagLst>
</file>

<file path=ppt/tags/tag232.xml><?xml version="1.0" encoding="utf-8"?>
<p:tagLst xmlns:p="http://schemas.openxmlformats.org/presentationml/2006/main">
  <p:tag name="PA" val="v5.2.4"/>
</p:tagLst>
</file>

<file path=ppt/tags/tag233.xml><?xml version="1.0" encoding="utf-8"?>
<p:tagLst xmlns:p="http://schemas.openxmlformats.org/presentationml/2006/main">
  <p:tag name="PA" val="v5.2.4"/>
</p:tagLst>
</file>

<file path=ppt/tags/tag234.xml><?xml version="1.0" encoding="utf-8"?>
<p:tagLst xmlns:p="http://schemas.openxmlformats.org/presentationml/2006/main">
  <p:tag name="PA" val="v5.2.4"/>
</p:tagLst>
</file>

<file path=ppt/tags/tag235.xml><?xml version="1.0" encoding="utf-8"?>
<p:tagLst xmlns:p="http://schemas.openxmlformats.org/presentationml/2006/main">
  <p:tag name="PA" val="v5.2.4"/>
</p:tagLst>
</file>

<file path=ppt/tags/tag236.xml><?xml version="1.0" encoding="utf-8"?>
<p:tagLst xmlns:p="http://schemas.openxmlformats.org/presentationml/2006/main">
  <p:tag name="PA" val="v5.2.4"/>
</p:tagLst>
</file>

<file path=ppt/tags/tag237.xml><?xml version="1.0" encoding="utf-8"?>
<p:tagLst xmlns:p="http://schemas.openxmlformats.org/presentationml/2006/main">
  <p:tag name="PA" val="v5.2.4"/>
</p:tagLst>
</file>

<file path=ppt/tags/tag238.xml><?xml version="1.0" encoding="utf-8"?>
<p:tagLst xmlns:p="http://schemas.openxmlformats.org/presentationml/2006/main">
  <p:tag name="PA" val="v5.2.4"/>
</p:tagLst>
</file>

<file path=ppt/tags/tag239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40.xml><?xml version="1.0" encoding="utf-8"?>
<p:tagLst xmlns:p="http://schemas.openxmlformats.org/presentationml/2006/main">
  <p:tag name="PA" val="v5.2.4"/>
</p:tagLst>
</file>

<file path=ppt/tags/tag241.xml><?xml version="1.0" encoding="utf-8"?>
<p:tagLst xmlns:p="http://schemas.openxmlformats.org/presentationml/2006/main">
  <p:tag name="PA" val="v5.2.4"/>
</p:tagLst>
</file>

<file path=ppt/tags/tag242.xml><?xml version="1.0" encoding="utf-8"?>
<p:tagLst xmlns:p="http://schemas.openxmlformats.org/presentationml/2006/main">
  <p:tag name="PA" val="v5.2.4"/>
</p:tagLst>
</file>

<file path=ppt/tags/tag243.xml><?xml version="1.0" encoding="utf-8"?>
<p:tagLst xmlns:p="http://schemas.openxmlformats.org/presentationml/2006/main">
  <p:tag name="PA" val="v5.2.4"/>
</p:tagLst>
</file>

<file path=ppt/tags/tag244.xml><?xml version="1.0" encoding="utf-8"?>
<p:tagLst xmlns:p="http://schemas.openxmlformats.org/presentationml/2006/main">
  <p:tag name="PA" val="v5.2.4"/>
</p:tagLst>
</file>

<file path=ppt/tags/tag245.xml><?xml version="1.0" encoding="utf-8"?>
<p:tagLst xmlns:p="http://schemas.openxmlformats.org/presentationml/2006/main">
  <p:tag name="PA" val="v5.2.4"/>
</p:tagLst>
</file>

<file path=ppt/tags/tag246.xml><?xml version="1.0" encoding="utf-8"?>
<p:tagLst xmlns:p="http://schemas.openxmlformats.org/presentationml/2006/main">
  <p:tag name="PA" val="v5.2.4"/>
</p:tagLst>
</file>

<file path=ppt/tags/tag247.xml><?xml version="1.0" encoding="utf-8"?>
<p:tagLst xmlns:p="http://schemas.openxmlformats.org/presentationml/2006/main">
  <p:tag name="PA" val="v5.2.4"/>
</p:tagLst>
</file>

<file path=ppt/tags/tag248.xml><?xml version="1.0" encoding="utf-8"?>
<p:tagLst xmlns:p="http://schemas.openxmlformats.org/presentationml/2006/main">
  <p:tag name="PA" val="v5.2.4"/>
</p:tagLst>
</file>

<file path=ppt/tags/tag249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50.xml><?xml version="1.0" encoding="utf-8"?>
<p:tagLst xmlns:p="http://schemas.openxmlformats.org/presentationml/2006/main">
  <p:tag name="PA" val="v5.2.4"/>
</p:tagLst>
</file>

<file path=ppt/tags/tag251.xml><?xml version="1.0" encoding="utf-8"?>
<p:tagLst xmlns:p="http://schemas.openxmlformats.org/presentationml/2006/main">
  <p:tag name="PA" val="v5.2.4"/>
</p:tagLst>
</file>

<file path=ppt/tags/tag252.xml><?xml version="1.0" encoding="utf-8"?>
<p:tagLst xmlns:p="http://schemas.openxmlformats.org/presentationml/2006/main">
  <p:tag name="PA" val="v5.2.4"/>
</p:tagLst>
</file>

<file path=ppt/tags/tag253.xml><?xml version="1.0" encoding="utf-8"?>
<p:tagLst xmlns:p="http://schemas.openxmlformats.org/presentationml/2006/main">
  <p:tag name="PA" val="v5.2.4"/>
</p:tagLst>
</file>

<file path=ppt/tags/tag254.xml><?xml version="1.0" encoding="utf-8"?>
<p:tagLst xmlns:p="http://schemas.openxmlformats.org/presentationml/2006/main">
  <p:tag name="PA" val="v5.2.4"/>
</p:tagLst>
</file>

<file path=ppt/tags/tag255.xml><?xml version="1.0" encoding="utf-8"?>
<p:tagLst xmlns:p="http://schemas.openxmlformats.org/presentationml/2006/main">
  <p:tag name="PA" val="v5.2.4"/>
</p:tagLst>
</file>

<file path=ppt/tags/tag256.xml><?xml version="1.0" encoding="utf-8"?>
<p:tagLst xmlns:p="http://schemas.openxmlformats.org/presentationml/2006/main">
  <p:tag name="PA" val="v5.2.4"/>
</p:tagLst>
</file>

<file path=ppt/tags/tag257.xml><?xml version="1.0" encoding="utf-8"?>
<p:tagLst xmlns:p="http://schemas.openxmlformats.org/presentationml/2006/main">
  <p:tag name="PA" val="v3.0.1"/>
</p:tagLst>
</file>

<file path=ppt/tags/tag258.xml><?xml version="1.0" encoding="utf-8"?>
<p:tagLst xmlns:p="http://schemas.openxmlformats.org/presentationml/2006/main">
  <p:tag name="PA" val="v3.0.1"/>
</p:tagLst>
</file>

<file path=ppt/tags/tag259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5.2.4"/>
</p:tagLst>
</file>

<file path=ppt/tags/tag260.xml><?xml version="1.0" encoding="utf-8"?>
<p:tagLst xmlns:p="http://schemas.openxmlformats.org/presentationml/2006/main">
  <p:tag name="KSO_WM_DOC_GUID" val="{27f00886-d193-4f11-bba7-b9fb4a659daa}"/>
  <p:tag name="KSO_WPP_MARK_KEY" val="e412dbe8-9a56-4090-9cb0-2821a2b41f3e"/>
  <p:tag name="COMMONDATA" val="eyJoZGlkIjoiODU4NzNkMDU5NzRkNWFiOGI1ZjVkMGQ0MmJjYmJmYjEifQ=="/>
  <p:tag name="commondata" val="eyJoZGlkIjoiNTgzZDA5ZTA2YzU0MTkyYmEzZDZkMjkzZTNhNmU3YTAifQ==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alpha val="62000"/>
          </a:schemeClr>
        </a:solidFill>
        <a:ln>
          <a:noFill/>
        </a:ln>
      </a:spPr>
      <a:bodyPr rtlCol="0" anchor="ctr"/>
      <a:lstStyle>
        <a:defPPr>
          <a:defRPr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9163</Words>
  <Application>WPS 演示</Application>
  <PresentationFormat>全屏显示(4:3)</PresentationFormat>
  <Paragraphs>1614</Paragraphs>
  <Slides>60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方正姚体</vt:lpstr>
      <vt:lpstr>Arial Unicode MS</vt:lpstr>
      <vt:lpstr>Calibri Light</vt:lpstr>
      <vt:lpstr>Calibri</vt:lpstr>
      <vt:lpstr>Bradley Hand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1001</cp:revision>
  <dcterms:created xsi:type="dcterms:W3CDTF">2016-04-09T13:02:00Z</dcterms:created>
  <dcterms:modified xsi:type="dcterms:W3CDTF">2023-10-08T05:57:57Z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1B225F73A1C441FD904BDE49551C54B0</vt:lpwstr>
  </property>
</Properties>
</file>