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95" r:id="rId2"/>
    <p:sldId id="257" r:id="rId3"/>
    <p:sldId id="324" r:id="rId4"/>
    <p:sldId id="311" r:id="rId5"/>
    <p:sldId id="308" r:id="rId6"/>
    <p:sldId id="278" r:id="rId7"/>
    <p:sldId id="260" r:id="rId8"/>
    <p:sldId id="325" r:id="rId9"/>
    <p:sldId id="261" r:id="rId10"/>
    <p:sldId id="326" r:id="rId11"/>
    <p:sldId id="272" r:id="rId12"/>
    <p:sldId id="282" r:id="rId13"/>
    <p:sldId id="283" r:id="rId14"/>
    <p:sldId id="328" r:id="rId15"/>
    <p:sldId id="294" r:id="rId16"/>
    <p:sldId id="344" r:id="rId17"/>
    <p:sldId id="345" r:id="rId18"/>
    <p:sldId id="347" r:id="rId19"/>
    <p:sldId id="346" r:id="rId20"/>
    <p:sldId id="348" r:id="rId21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837A61-4419-431E-B668-9B9144E16BB8}">
          <p14:sldIdLst>
            <p14:sldId id="295"/>
          </p14:sldIdLst>
        </p14:section>
        <p14:section name="I 计算机系统简介" id="{63DFAEEC-6EF3-459A-A94E-F20B327C2AD1}">
          <p14:sldIdLst>
            <p14:sldId id="257"/>
            <p14:sldId id="324"/>
            <p14:sldId id="311"/>
            <p14:sldId id="308"/>
            <p14:sldId id="278"/>
            <p14:sldId id="260"/>
          </p14:sldIdLst>
        </p14:section>
        <p14:section name="II 计算机的基本组成" id="{A89C877D-EF61-48E6-A665-352FA51740E0}">
          <p14:sldIdLst>
            <p14:sldId id="325"/>
            <p14:sldId id="261"/>
            <p14:sldId id="326"/>
            <p14:sldId id="272"/>
            <p14:sldId id="282"/>
            <p14:sldId id="283"/>
            <p14:sldId id="328"/>
            <p14:sldId id="294"/>
          </p14:sldIdLst>
        </p14:section>
        <p14:section name="计算机性能和定量准则" id="{FB982DAD-9295-40F5-B332-4E557C39D811}">
          <p14:sldIdLst>
            <p14:sldId id="344"/>
            <p14:sldId id="345"/>
            <p14:sldId id="347"/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9" autoAdjust="0"/>
  </p:normalViewPr>
  <p:slideViewPr>
    <p:cSldViewPr>
      <p:cViewPr varScale="1">
        <p:scale>
          <a:sx n="80" d="100"/>
          <a:sy n="80" d="100"/>
        </p:scale>
        <p:origin x="102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02CC95E-1B9B-EEBA-A7B9-6D434366C2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A4F975-DD36-13E6-E3B5-CD76EE0E17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A5F4A6-C0CA-3DC9-8F3C-088EFD1E59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20C20FED-619D-A5AA-A5FA-509E125DD8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8485558-B7BC-BA8C-5417-BF3AD9C514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8A0CD80-166C-358B-FF32-733C6150F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692169-414E-48DA-812A-70108D8005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7D256-C679-4F10-9CB8-2745262D2E5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4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DA5A-F401-4C99-8A86-1658409FCB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5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D9146-D82F-4567-ACEB-38DF5DA93AF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1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7A689-D003-4664-932C-60F6C245480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81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6D00F-46D9-454C-9B16-6FE6877360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7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06320-F644-4925-B663-7FE416AD7C6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18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046D1-69B2-4961-871B-0BACDE7C759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39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D04BE-71BC-49BA-80D9-B8474ED22BD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5911-891C-4AE9-B60B-38D9815A2C9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36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345B5-B8F9-406B-ABFC-9756BE22732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1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319A5-6519-4D41-AA05-E67107E8571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3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040FDC-7A7B-4D42-B498-A5D2737C7C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D35C42B-356D-7BD5-2423-F523C1AB4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352" y="2049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计算机系统概论</a:t>
            </a: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B19474B6-2D05-0BB3-DC17-C5E60AFA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87" y="1591094"/>
            <a:ext cx="33650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</a:rPr>
              <a:t> 计算机系统简介</a:t>
            </a:r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FE16AA30-A532-0A77-54FB-EFEB2020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85" y="3919959"/>
            <a:ext cx="4799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III </a:t>
            </a:r>
            <a:r>
              <a:rPr lang="zh-CN" altLang="en-US" sz="3200" dirty="0">
                <a:latin typeface="Times New Roman" panose="02020603050405020304" pitchFamily="18" charset="0"/>
              </a:rPr>
              <a:t>计算机性能和定量准则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FC1EC730-BD93-4DC8-B2B3-242B2622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86" y="2754734"/>
            <a:ext cx="38427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II</a:t>
            </a:r>
            <a:r>
              <a:rPr lang="zh-CN" altLang="en-US" sz="3200" dirty="0">
                <a:latin typeface="Times New Roman" panose="02020603050405020304" pitchFamily="18" charset="0"/>
              </a:rPr>
              <a:t> 计算机的基本组成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38EE639E-606C-E71D-86F7-1DBAEDC3E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204787"/>
            <a:ext cx="6446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二、计算机硬件框图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7FA8450F-6454-0CFF-3D30-42A54372F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072357"/>
            <a:ext cx="671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1. 以存储器为中心的计算机硬件框图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50F1F03-B4F8-5E4E-96A9-9A846F06FBAC}"/>
              </a:ext>
            </a:extLst>
          </p:cNvPr>
          <p:cNvGrpSpPr>
            <a:grpSpLocks/>
          </p:cNvGrpSpPr>
          <p:nvPr/>
        </p:nvGrpSpPr>
        <p:grpSpPr bwMode="auto">
          <a:xfrm>
            <a:off x="1703512" y="2276872"/>
            <a:ext cx="8626475" cy="4114800"/>
            <a:chOff x="144" y="1495"/>
            <a:chExt cx="5434" cy="259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BD1C5221-BC71-64C5-16E0-A77BCEE4B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5" name="Rectangle 7">
                <a:extLst>
                  <a:ext uri="{FF2B5EF4-FFF2-40B4-BE49-F238E27FC236}">
                    <a16:creationId xmlns:a16="http://schemas.microsoft.com/office/drawing/2014/main" id="{E65EEDA8-EFBA-2CFD-37E2-44A9E62B8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" name="Text Box 8">
                <a:extLst>
                  <a:ext uri="{FF2B5EF4-FFF2-40B4-BE49-F238E27FC236}">
                    <a16:creationId xmlns:a16="http://schemas.microsoft.com/office/drawing/2014/main" id="{AA036CFF-308E-1406-B423-27108E69C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程序</a:t>
                </a:r>
              </a:p>
            </p:txBody>
          </p:sp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9C073C09-9936-557D-7246-7722F6CCE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A9DF0A1C-104B-4B19-6129-8FE8BA298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存储器</a:t>
                </a:r>
              </a:p>
            </p:txBody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DBA0B514-2C1D-93F4-DA08-9B496319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输出设备</a:t>
                </a:r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EFF7E4B-979F-6AA8-1A3E-9165B487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输入设备</a:t>
                </a: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660F8F1D-9A2A-9FC4-1006-707FCEAA2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运算器</a:t>
                </a:r>
              </a:p>
            </p:txBody>
          </p: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419FED58-1E30-EBAE-76B1-7A80068C6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控制器</a:t>
                </a:r>
              </a:p>
            </p:txBody>
          </p:sp>
          <p:sp>
            <p:nvSpPr>
              <p:cNvPr id="13" name="AutoShape 15">
                <a:extLst>
                  <a:ext uri="{FF2B5EF4-FFF2-40B4-BE49-F238E27FC236}">
                    <a16:creationId xmlns:a16="http://schemas.microsoft.com/office/drawing/2014/main" id="{F45EF92D-0B3C-BACA-BA32-8134FF5FF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" name="AutoShape 16">
                <a:extLst>
                  <a:ext uri="{FF2B5EF4-FFF2-40B4-BE49-F238E27FC236}">
                    <a16:creationId xmlns:a16="http://schemas.microsoft.com/office/drawing/2014/main" id="{8A71664D-E811-097B-A169-8EA0DB2C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AutoShape 17">
                <a:extLst>
                  <a:ext uri="{FF2B5EF4-FFF2-40B4-BE49-F238E27FC236}">
                    <a16:creationId xmlns:a16="http://schemas.microsoft.com/office/drawing/2014/main" id="{0DE06960-2181-BF36-32B5-4036DA28A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F08D54D7-284C-8A92-8039-AB037DEF4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7B0A81D1-74BE-8A37-04E9-E37EE8EFC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882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8AFA7D6F-11AE-9354-C23B-6DCF3CBA7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C6BD3828-6998-3BFC-3E66-6CA815928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AutoShape 22">
                <a:extLst>
                  <a:ext uri="{FF2B5EF4-FFF2-40B4-BE49-F238E27FC236}">
                    <a16:creationId xmlns:a16="http://schemas.microsoft.com/office/drawing/2014/main" id="{2F79AA37-54FF-B8E3-1768-2CBD1BB8A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C19A940C-8C73-22C3-7CFC-969AED9A7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696 h 912"/>
                  <a:gd name="T4" fmla="*/ 432 w 432"/>
                  <a:gd name="T5" fmla="*/ 696 h 9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AutoShape 24">
                <a:extLst>
                  <a:ext uri="{FF2B5EF4-FFF2-40B4-BE49-F238E27FC236}">
                    <a16:creationId xmlns:a16="http://schemas.microsoft.com/office/drawing/2014/main" id="{9719448D-FE4C-4FE5-6826-FDE213701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AutoShape 25">
                <a:extLst>
                  <a:ext uri="{FF2B5EF4-FFF2-40B4-BE49-F238E27FC236}">
                    <a16:creationId xmlns:a16="http://schemas.microsoft.com/office/drawing/2014/main" id="{86FA25D5-27FC-FB52-3BBF-BDD1FF7B5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A171F473-A332-244A-B2DA-A8C381679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F0CADB84-490A-1668-99B2-6B04F3DFF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994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AC5F3BD8-7A39-5554-3787-FE652D2A7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948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3D17A095-6155-0423-A874-71EBFFBF2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650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2522839E-35F7-C966-D6EA-39B94224E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743 w 960"/>
                  <a:gd name="T1" fmla="*/ 720 h 720"/>
                  <a:gd name="T2" fmla="*/ 743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7D35E0DC-DDB1-D615-1369-DFA7270CA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Text Box 32">
                <a:extLst>
                  <a:ext uri="{FF2B5EF4-FFF2-40B4-BE49-F238E27FC236}">
                    <a16:creationId xmlns:a16="http://schemas.microsoft.com/office/drawing/2014/main" id="{FA921F66-F87A-7650-1F52-B1A3BF34B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31" name="Text Box 33">
                <a:extLst>
                  <a:ext uri="{FF2B5EF4-FFF2-40B4-BE49-F238E27FC236}">
                    <a16:creationId xmlns:a16="http://schemas.microsoft.com/office/drawing/2014/main" id="{55D953DF-7C5E-ED83-B680-E98D6C4B1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结果</a:t>
                </a:r>
              </a:p>
            </p:txBody>
          </p:sp>
          <p:sp>
            <p:nvSpPr>
              <p:cNvPr id="32" name="Text Box 34">
                <a:extLst>
                  <a:ext uri="{FF2B5EF4-FFF2-40B4-BE49-F238E27FC236}">
                    <a16:creationId xmlns:a16="http://schemas.microsoft.com/office/drawing/2014/main" id="{EA13DC60-6F2C-F110-ACCA-BABE0BA78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计算</a:t>
                </a:r>
              </a:p>
            </p:txBody>
          </p:sp>
        </p:grpSp>
        <p:sp>
          <p:nvSpPr>
            <p:cNvPr id="4" name="Freeform 35">
              <a:extLst>
                <a:ext uri="{FF2B5EF4-FFF2-40B4-BE49-F238E27FC236}">
                  <a16:creationId xmlns:a16="http://schemas.microsoft.com/office/drawing/2014/main" id="{341DEC58-42D2-E8D9-DBCA-4B68DBEB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 cap="flat" cmpd="sng">
              <a:solidFill>
                <a:srgbClr val="0033D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75">
            <a:extLst>
              <a:ext uri="{FF2B5EF4-FFF2-40B4-BE49-F238E27FC236}">
                <a16:creationId xmlns:a16="http://schemas.microsoft.com/office/drawing/2014/main" id="{BFCCC5E5-62A8-FE88-DBF7-E79C4967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3" y="195310"/>
            <a:ext cx="5794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/>
              <a:t>.现代计算机硬件框图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941469D6-BF2C-4704-BB5D-1C007EEB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FF75BD8-AEF4-B25E-1B93-89EC36881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主存</a:t>
            </a:r>
          </a:p>
          <a:p>
            <a:pPr eaLnBrk="1" hangingPunct="1"/>
            <a:r>
              <a:rPr lang="zh-CN" altLang="en-US" sz="2800"/>
              <a:t>辅存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F151E897-1AA8-B4E4-B189-9E099896AD6A}"/>
              </a:ext>
            </a:extLst>
          </p:cNvPr>
          <p:cNvSpPr>
            <a:spLocks/>
          </p:cNvSpPr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EF2C6A64-B16A-301E-A8F4-A3CA5ACDF6E0}"/>
              </a:ext>
            </a:extLst>
          </p:cNvPr>
          <p:cNvSpPr>
            <a:spLocks/>
          </p:cNvSpPr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29638645-FB71-2A69-8C1C-1535929FF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E1B26639-68BB-3601-7C71-84377A069004}"/>
              </a:ext>
            </a:extLst>
          </p:cNvPr>
          <p:cNvSpPr>
            <a:spLocks/>
          </p:cNvSpPr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4814CDEF-E50F-651C-1FFA-77CD82E3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主机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8FD9BE0-2CCA-38F5-626B-6CDF885E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E8D1D9C1-C55F-EBC8-CE8E-FA6A0D87D726}"/>
              </a:ext>
            </a:extLst>
          </p:cNvPr>
          <p:cNvSpPr>
            <a:spLocks/>
          </p:cNvSpPr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BDA6DC6A-C21F-666C-9627-3CC28BCD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硬件</a:t>
            </a:r>
          </a:p>
        </p:txBody>
      </p:sp>
      <p:sp>
        <p:nvSpPr>
          <p:cNvPr id="12" name="Text Box 68">
            <a:extLst>
              <a:ext uri="{FF2B5EF4-FFF2-40B4-BE49-F238E27FC236}">
                <a16:creationId xmlns:a16="http://schemas.microsoft.com/office/drawing/2014/main" id="{26213F0E-9F7C-B0F0-6877-DD7FED27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CU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3" name="Group 105">
            <a:extLst>
              <a:ext uri="{FF2B5EF4-FFF2-40B4-BE49-F238E27FC236}">
                <a16:creationId xmlns:a16="http://schemas.microsoft.com/office/drawing/2014/main" id="{3A7A6BBB-F1A3-5DF5-D8DC-CA1799835F5F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7F1F1C35-1130-102A-C70A-3DC88DA38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存储器</a:t>
              </a: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71E34553-0CF6-9DEA-8827-77D017BC2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输入设备</a:t>
              </a: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0CE65119-D1CD-57C2-7722-488525686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运算器</a:t>
              </a:r>
            </a:p>
          </p:txBody>
        </p:sp>
        <p:sp>
          <p:nvSpPr>
            <p:cNvPr id="17" name="Text Box 76">
              <a:extLst>
                <a:ext uri="{FF2B5EF4-FFF2-40B4-BE49-F238E27FC236}">
                  <a16:creationId xmlns:a16="http://schemas.microsoft.com/office/drawing/2014/main" id="{3F2974FC-3A7A-93EE-50CC-BCFB1500F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输出设备</a:t>
              </a:r>
            </a:p>
          </p:txBody>
        </p: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D53B66A8-DB73-5432-AEAA-6862A27B2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/>
                <a:t>控制器</a:t>
              </a:r>
            </a:p>
          </p:txBody>
        </p:sp>
      </p:grpSp>
      <p:grpSp>
        <p:nvGrpSpPr>
          <p:cNvPr id="19" name="Group 110">
            <a:extLst>
              <a:ext uri="{FF2B5EF4-FFF2-40B4-BE49-F238E27FC236}">
                <a16:creationId xmlns:a16="http://schemas.microsoft.com/office/drawing/2014/main" id="{B0B5CCDD-6568-3FD9-FAAC-873798B68353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53C80DC7-3A7F-6DE6-AFC7-1B1096BE6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76CAC563-EB22-B2CF-9ACC-61A017F8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22" name="Rectangle 54">
              <a:extLst>
                <a:ext uri="{FF2B5EF4-FFF2-40B4-BE49-F238E27FC236}">
                  <a16:creationId xmlns:a16="http://schemas.microsoft.com/office/drawing/2014/main" id="{824C9D51-42D0-9678-B550-46ACD9C3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/>
            </a:p>
          </p:txBody>
        </p:sp>
        <p:sp>
          <p:nvSpPr>
            <p:cNvPr id="23" name="Rectangle 55">
              <a:extLst>
                <a:ext uri="{FF2B5EF4-FFF2-40B4-BE49-F238E27FC236}">
                  <a16:creationId xmlns:a16="http://schemas.microsoft.com/office/drawing/2014/main" id="{976D4986-DD27-E4AA-921B-A2F91D81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57">
              <a:extLst>
                <a:ext uri="{FF2B5EF4-FFF2-40B4-BE49-F238E27FC236}">
                  <a16:creationId xmlns:a16="http://schemas.microsoft.com/office/drawing/2014/main" id="{EC697C54-D2B7-F278-A331-A8FB6557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694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主机</a:t>
              </a:r>
            </a:p>
          </p:txBody>
        </p:sp>
        <p:sp>
          <p:nvSpPr>
            <p:cNvPr id="25" name="Rectangle 38">
              <a:extLst>
                <a:ext uri="{FF2B5EF4-FFF2-40B4-BE49-F238E27FC236}">
                  <a16:creationId xmlns:a16="http://schemas.microsoft.com/office/drawing/2014/main" id="{9225663F-CA1F-DF9B-C992-4D679FBB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62">
              <a:extLst>
                <a:ext uri="{FF2B5EF4-FFF2-40B4-BE49-F238E27FC236}">
                  <a16:creationId xmlns:a16="http://schemas.microsoft.com/office/drawing/2014/main" id="{8AD7224E-7B01-BF79-9C8D-5B9AB08B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I/O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27" name="Rectangle 78">
              <a:extLst>
                <a:ext uri="{FF2B5EF4-FFF2-40B4-BE49-F238E27FC236}">
                  <a16:creationId xmlns:a16="http://schemas.microsoft.com/office/drawing/2014/main" id="{24B4CF46-AE99-3FF7-E6A2-B63C314A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F9FCCC90-4C37-9CD8-B4E4-B5F8DC314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67DD08D8-7B32-BE9D-F859-EB441B883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30" name="Text Box 81">
              <a:extLst>
                <a:ext uri="{FF2B5EF4-FFF2-40B4-BE49-F238E27FC236}">
                  <a16:creationId xmlns:a16="http://schemas.microsoft.com/office/drawing/2014/main" id="{792C8906-A1CA-5147-E1C8-5912816F0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主</a:t>
              </a:r>
            </a:p>
            <a:p>
              <a:pPr algn="ctr" eaLnBrk="1" hangingPunct="1"/>
              <a:r>
                <a:rPr lang="zh-CN" altLang="en-US" sz="2800"/>
                <a:t>存</a:t>
              </a:r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7050C5DD-236F-FC88-A3EF-85014A54C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6DF8DCA3-837F-9591-01B7-3EA398E2B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99">
              <a:extLst>
                <a:ext uri="{FF2B5EF4-FFF2-40B4-BE49-F238E27FC236}">
                  <a16:creationId xmlns:a16="http://schemas.microsoft.com/office/drawing/2014/main" id="{C5B9897F-595D-C9E7-254E-25206349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AutoShape 100">
              <a:extLst>
                <a:ext uri="{FF2B5EF4-FFF2-40B4-BE49-F238E27FC236}">
                  <a16:creationId xmlns:a16="http://schemas.microsoft.com/office/drawing/2014/main" id="{0790435E-6CD2-6EC5-E765-04838DA7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5" name="AutoShape 106">
            <a:extLst>
              <a:ext uri="{FF2B5EF4-FFF2-40B4-BE49-F238E27FC236}">
                <a16:creationId xmlns:a16="http://schemas.microsoft.com/office/drawing/2014/main" id="{7129C3E2-7A07-FEE8-0805-9C0673AAD94A}"/>
              </a:ext>
            </a:extLst>
          </p:cNvPr>
          <p:cNvSpPr>
            <a:spLocks/>
          </p:cNvSpPr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utoUpdateAnimBg="0"/>
      <p:bldP spid="8" grpId="0" autoUpdateAnimBg="0"/>
      <p:bldP spid="9" grpId="0" autoUpdateAnimBg="0"/>
      <p:bldP spid="11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AD81483A-BA1C-31F2-0616-BA93F813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1190625"/>
            <a:ext cx="4787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</a:t>
            </a:r>
            <a:r>
              <a:rPr lang="zh-CN" altLang="en-US" sz="3200"/>
              <a:t>.上机前的准备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E4493D89-B144-1AD1-B2F7-251DC70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8" y="1866903"/>
            <a:ext cx="317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/>
              <a:t> 建立数学模型     </a:t>
            </a:r>
          </a:p>
        </p:txBody>
      </p:sp>
      <p:grpSp>
        <p:nvGrpSpPr>
          <p:cNvPr id="35945" name="Group 105">
            <a:extLst>
              <a:ext uri="{FF2B5EF4-FFF2-40B4-BE49-F238E27FC236}">
                <a16:creationId xmlns:a16="http://schemas.microsoft.com/office/drawing/2014/main" id="{D82B9684-5920-F6DC-93DC-2E5D964B4193}"/>
              </a:ext>
            </a:extLst>
          </p:cNvPr>
          <p:cNvGrpSpPr>
            <a:grpSpLocks/>
          </p:cNvGrpSpPr>
          <p:nvPr/>
        </p:nvGrpSpPr>
        <p:grpSpPr bwMode="auto">
          <a:xfrm>
            <a:off x="3505203" y="3105150"/>
            <a:ext cx="5383213" cy="838200"/>
            <a:chOff x="1248" y="1956"/>
            <a:chExt cx="3391" cy="528"/>
          </a:xfrm>
        </p:grpSpPr>
        <p:sp>
          <p:nvSpPr>
            <p:cNvPr id="15393" name="Line 8">
              <a:extLst>
                <a:ext uri="{FF2B5EF4-FFF2-40B4-BE49-F238E27FC236}">
                  <a16:creationId xmlns:a16="http://schemas.microsoft.com/office/drawing/2014/main" id="{57E1C011-8941-EA46-C38A-765D55D5F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9">
              <a:extLst>
                <a:ext uri="{FF2B5EF4-FFF2-40B4-BE49-F238E27FC236}">
                  <a16:creationId xmlns:a16="http://schemas.microsoft.com/office/drawing/2014/main" id="{E79B70F0-04A0-D957-78C7-E578B787D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0">
              <a:extLst>
                <a:ext uri="{FF2B5EF4-FFF2-40B4-BE49-F238E27FC236}">
                  <a16:creationId xmlns:a16="http://schemas.microsoft.com/office/drawing/2014/main" id="{FD399DF3-5550-FDCF-E0E2-20049F23B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1">
              <a:extLst>
                <a:ext uri="{FF2B5EF4-FFF2-40B4-BE49-F238E27FC236}">
                  <a16:creationId xmlns:a16="http://schemas.microsoft.com/office/drawing/2014/main" id="{4AB9211C-F1AA-B881-B05E-BE1457A2F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Rectangle 13">
              <a:extLst>
                <a:ext uri="{FF2B5EF4-FFF2-40B4-BE49-F238E27FC236}">
                  <a16:creationId xmlns:a16="http://schemas.microsoft.com/office/drawing/2014/main" id="{4FA0A4E8-39FC-0BE1-4D28-F348581D8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5398" name="Rectangle 14">
              <a:extLst>
                <a:ext uri="{FF2B5EF4-FFF2-40B4-BE49-F238E27FC236}">
                  <a16:creationId xmlns:a16="http://schemas.microsoft.com/office/drawing/2014/main" id="{A2131D50-E394-97C1-B1CE-B299CDA0B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5399" name="Rectangle 15">
              <a:extLst>
                <a:ext uri="{FF2B5EF4-FFF2-40B4-BE49-F238E27FC236}">
                  <a16:creationId xmlns:a16="http://schemas.microsoft.com/office/drawing/2014/main" id="{46C04B40-67E3-FCF3-6997-5B92757E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5400" name="Rectangle 16">
              <a:extLst>
                <a:ext uri="{FF2B5EF4-FFF2-40B4-BE49-F238E27FC236}">
                  <a16:creationId xmlns:a16="http://schemas.microsoft.com/office/drawing/2014/main" id="{07439AE6-F152-F94A-4225-37E81725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5401" name="Rectangle 17">
              <a:extLst>
                <a:ext uri="{FF2B5EF4-FFF2-40B4-BE49-F238E27FC236}">
                  <a16:creationId xmlns:a16="http://schemas.microsoft.com/office/drawing/2014/main" id="{1ECCD92A-D7AF-71B5-2BCF-9838C1748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5402" name="Rectangle 18">
              <a:extLst>
                <a:ext uri="{FF2B5EF4-FFF2-40B4-BE49-F238E27FC236}">
                  <a16:creationId xmlns:a16="http://schemas.microsoft.com/office/drawing/2014/main" id="{16D41F91-1537-3C2A-BADB-07C72CA55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15403" name="Rectangle 19">
              <a:extLst>
                <a:ext uri="{FF2B5EF4-FFF2-40B4-BE49-F238E27FC236}">
                  <a16:creationId xmlns:a16="http://schemas.microsoft.com/office/drawing/2014/main" id="{69B8DE51-4552-E36A-2B91-185FD278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5404" name="Rectangle 20">
              <a:extLst>
                <a:ext uri="{FF2B5EF4-FFF2-40B4-BE49-F238E27FC236}">
                  <a16:creationId xmlns:a16="http://schemas.microsoft.com/office/drawing/2014/main" id="{C40B8FC2-B210-D4D7-832B-2C172294D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956"/>
              <a:ext cx="1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405" name="Rectangle 21">
              <a:extLst>
                <a:ext uri="{FF2B5EF4-FFF2-40B4-BE49-F238E27FC236}">
                  <a16:creationId xmlns:a16="http://schemas.microsoft.com/office/drawing/2014/main" id="{35303B46-FE1B-CBED-5EF9-DEEF0891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5406" name="Rectangle 22">
              <a:extLst>
                <a:ext uri="{FF2B5EF4-FFF2-40B4-BE49-F238E27FC236}">
                  <a16:creationId xmlns:a16="http://schemas.microsoft.com/office/drawing/2014/main" id="{5EA71A66-5FD0-D3B6-0E17-83F69217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956"/>
              <a:ext cx="1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407" name="Rectangle 23">
              <a:extLst>
                <a:ext uri="{FF2B5EF4-FFF2-40B4-BE49-F238E27FC236}">
                  <a16:creationId xmlns:a16="http://schemas.microsoft.com/office/drawing/2014/main" id="{752F08A4-D813-22BC-1417-AE094B13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5408" name="Rectangle 24">
              <a:extLst>
                <a:ext uri="{FF2B5EF4-FFF2-40B4-BE49-F238E27FC236}">
                  <a16:creationId xmlns:a16="http://schemas.microsoft.com/office/drawing/2014/main" id="{DC4ED804-BB53-2204-9A1E-2BEFD685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956"/>
              <a:ext cx="1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409" name="Rectangle 25">
              <a:extLst>
                <a:ext uri="{FF2B5EF4-FFF2-40B4-BE49-F238E27FC236}">
                  <a16:creationId xmlns:a16="http://schemas.microsoft.com/office/drawing/2014/main" id="{009C4D82-EA5A-DF7B-85D5-36E561D5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5410" name="Rectangle 26">
              <a:extLst>
                <a:ext uri="{FF2B5EF4-FFF2-40B4-BE49-F238E27FC236}">
                  <a16:creationId xmlns:a16="http://schemas.microsoft.com/office/drawing/2014/main" id="{4C745307-5CF4-FB3E-482E-8783D671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956"/>
              <a:ext cx="1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11" name="Rectangle 27">
              <a:extLst>
                <a:ext uri="{FF2B5EF4-FFF2-40B4-BE49-F238E27FC236}">
                  <a16:creationId xmlns:a16="http://schemas.microsoft.com/office/drawing/2014/main" id="{4CDA8EF2-8CB6-7EBB-A4BB-78DE9DEB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064"/>
              <a:ext cx="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5412" name="Rectangle 28">
              <a:extLst>
                <a:ext uri="{FF2B5EF4-FFF2-40B4-BE49-F238E27FC236}">
                  <a16:creationId xmlns:a16="http://schemas.microsoft.com/office/drawing/2014/main" id="{F1F327B1-E3D0-EFAA-3C85-EE9F58A71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064"/>
              <a:ext cx="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5413" name="Rectangle 29">
              <a:extLst>
                <a:ext uri="{FF2B5EF4-FFF2-40B4-BE49-F238E27FC236}">
                  <a16:creationId xmlns:a16="http://schemas.microsoft.com/office/drawing/2014/main" id="{88888BCB-AE0E-793F-63F4-EAD59DCB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15414" name="Rectangle 30">
              <a:extLst>
                <a:ext uri="{FF2B5EF4-FFF2-40B4-BE49-F238E27FC236}">
                  <a16:creationId xmlns:a16="http://schemas.microsoft.com/office/drawing/2014/main" id="{90174D1C-39F0-2C13-CB44-83E3738F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15415" name="Rectangle 31">
              <a:extLst>
                <a:ext uri="{FF2B5EF4-FFF2-40B4-BE49-F238E27FC236}">
                  <a16:creationId xmlns:a16="http://schemas.microsoft.com/office/drawing/2014/main" id="{E3EADB9A-E9C7-E902-A481-7187EA87E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15416" name="Rectangle 32">
              <a:extLst>
                <a:ext uri="{FF2B5EF4-FFF2-40B4-BE49-F238E27FC236}">
                  <a16:creationId xmlns:a16="http://schemas.microsoft.com/office/drawing/2014/main" id="{64135872-EF17-7A87-3A2D-D275E775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15417" name="Rectangle 33">
              <a:extLst>
                <a:ext uri="{FF2B5EF4-FFF2-40B4-BE49-F238E27FC236}">
                  <a16:creationId xmlns:a16="http://schemas.microsoft.com/office/drawing/2014/main" id="{8D1625AE-B241-62A6-37C9-DB473978F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sin</a:t>
              </a:r>
              <a:endParaRPr lang="en-US" altLang="zh-CN" sz="2800"/>
            </a:p>
          </p:txBody>
        </p:sp>
        <p:sp>
          <p:nvSpPr>
            <p:cNvPr id="15418" name="Text Box 39">
              <a:extLst>
                <a:ext uri="{FF2B5EF4-FFF2-40B4-BE49-F238E27FC236}">
                  <a16:creationId xmlns:a16="http://schemas.microsoft.com/office/drawing/2014/main" id="{3FDB5BBB-BB5C-B2EC-A26C-493AFC202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>
            <a:extLst>
              <a:ext uri="{FF2B5EF4-FFF2-40B4-BE49-F238E27FC236}">
                <a16:creationId xmlns:a16="http://schemas.microsoft.com/office/drawing/2014/main" id="{EA68DC1E-B660-BBCF-69BD-8C16D2E3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8" y="4730753"/>
            <a:ext cx="261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/>
              <a:t> 编制解题程序</a:t>
            </a:r>
          </a:p>
        </p:txBody>
      </p:sp>
      <p:sp>
        <p:nvSpPr>
          <p:cNvPr id="35923" name="Text Box 83">
            <a:extLst>
              <a:ext uri="{FF2B5EF4-FFF2-40B4-BE49-F238E27FC236}">
                <a16:creationId xmlns:a16="http://schemas.microsoft.com/office/drawing/2014/main" id="{BB013E55-5749-F2B1-CF9A-830363AC4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8" y="2597153"/>
            <a:ext cx="347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/>
              <a:t> 确定计算方法</a:t>
            </a:r>
          </a:p>
        </p:txBody>
      </p:sp>
      <p:sp>
        <p:nvSpPr>
          <p:cNvPr id="35924" name="Text Box 84">
            <a:extLst>
              <a:ext uri="{FF2B5EF4-FFF2-40B4-BE49-F238E27FC236}">
                <a16:creationId xmlns:a16="http://schemas.microsoft.com/office/drawing/2014/main" id="{525D8A99-0F43-5D58-B676-F120B908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72088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程序 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运算的 </a:t>
            </a:r>
            <a:r>
              <a:rPr lang="zh-CN" altLang="en-US" sz="2400">
                <a:solidFill>
                  <a:schemeClr val="folHlink"/>
                </a:solidFill>
              </a:rPr>
              <a:t>全部步骤</a:t>
            </a:r>
          </a:p>
        </p:txBody>
      </p:sp>
      <p:grpSp>
        <p:nvGrpSpPr>
          <p:cNvPr id="35941" name="Group 101">
            <a:extLst>
              <a:ext uri="{FF2B5EF4-FFF2-40B4-BE49-F238E27FC236}">
                <a16:creationId xmlns:a16="http://schemas.microsoft.com/office/drawing/2014/main" id="{59691AD9-6A9A-F58C-BB78-1C0CBE4ADBC2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3844925"/>
            <a:ext cx="5829300" cy="869950"/>
            <a:chOff x="1272" y="2422"/>
            <a:chExt cx="3672" cy="548"/>
          </a:xfrm>
        </p:grpSpPr>
        <p:sp>
          <p:nvSpPr>
            <p:cNvPr id="15373" name="Text Box 89">
              <a:extLst>
                <a:ext uri="{FF2B5EF4-FFF2-40B4-BE49-F238E27FC236}">
                  <a16:creationId xmlns:a16="http://schemas.microsoft.com/office/drawing/2014/main" id="{F10178E2-BA83-320C-E50D-61EC2F37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2520"/>
              <a:ext cx="1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0, 1, 2,</a:t>
              </a:r>
              <a:endParaRPr lang="zh-CN" altLang="en-US" sz="2400"/>
            </a:p>
          </p:txBody>
        </p:sp>
        <p:sp>
          <p:nvSpPr>
            <p:cNvPr id="15374" name="Freeform 46">
              <a:extLst>
                <a:ext uri="{FF2B5EF4-FFF2-40B4-BE49-F238E27FC236}">
                  <a16:creationId xmlns:a16="http://schemas.microsoft.com/office/drawing/2014/main" id="{38A5CD8E-6526-89FE-F46B-995DCCEF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2700"/>
              <a:ext cx="186" cy="1"/>
            </a:xfrm>
            <a:custGeom>
              <a:avLst/>
              <a:gdLst>
                <a:gd name="T0" fmla="*/ 0 w 186"/>
                <a:gd name="T1" fmla="*/ 0 h 1"/>
                <a:gd name="T2" fmla="*/ 186 w 18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6" h="1">
                  <a:moveTo>
                    <a:pt x="0" y="0"/>
                  </a:moveTo>
                  <a:lnTo>
                    <a:pt x="186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47">
              <a:extLst>
                <a:ext uri="{FF2B5EF4-FFF2-40B4-BE49-F238E27FC236}">
                  <a16:creationId xmlns:a16="http://schemas.microsoft.com/office/drawing/2014/main" id="{20161366-1C1D-D8C9-3F81-BAB84B39D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" y="2697"/>
              <a:ext cx="237" cy="3"/>
            </a:xfrm>
            <a:custGeom>
              <a:avLst/>
              <a:gdLst>
                <a:gd name="T0" fmla="*/ 0 w 237"/>
                <a:gd name="T1" fmla="*/ 3 h 3"/>
                <a:gd name="T2" fmla="*/ 237 w 237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7" h="3">
                  <a:moveTo>
                    <a:pt x="0" y="3"/>
                  </a:moveTo>
                  <a:lnTo>
                    <a:pt x="237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48">
              <a:extLst>
                <a:ext uri="{FF2B5EF4-FFF2-40B4-BE49-F238E27FC236}">
                  <a16:creationId xmlns:a16="http://schemas.microsoft.com/office/drawing/2014/main" id="{44DDDBAB-5F53-FBAD-6051-B375CE78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15377" name="Rectangle 52">
              <a:extLst>
                <a:ext uri="{FF2B5EF4-FFF2-40B4-BE49-F238E27FC236}">
                  <a16:creationId xmlns:a16="http://schemas.microsoft.com/office/drawing/2014/main" id="{9101CC07-E66A-288C-789F-F7D33558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15378" name="Rectangle 53">
              <a:extLst>
                <a:ext uri="{FF2B5EF4-FFF2-40B4-BE49-F238E27FC236}">
                  <a16:creationId xmlns:a16="http://schemas.microsoft.com/office/drawing/2014/main" id="{2531032A-FA17-8A31-BEFC-64CDB75A1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15379" name="Rectangle 54">
              <a:extLst>
                <a:ext uri="{FF2B5EF4-FFF2-40B4-BE49-F238E27FC236}">
                  <a16:creationId xmlns:a16="http://schemas.microsoft.com/office/drawing/2014/main" id="{0D00B2EB-DEE6-8811-05F1-B2097F6E4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15380" name="Rectangle 55">
              <a:extLst>
                <a:ext uri="{FF2B5EF4-FFF2-40B4-BE49-F238E27FC236}">
                  <a16:creationId xmlns:a16="http://schemas.microsoft.com/office/drawing/2014/main" id="{8C1B1582-BD3F-4E80-5795-E5EDACD1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endParaRPr lang="zh-CN" altLang="en-US" sz="2800"/>
            </a:p>
          </p:txBody>
        </p:sp>
        <p:sp>
          <p:nvSpPr>
            <p:cNvPr id="15381" name="Rectangle 56">
              <a:extLst>
                <a:ext uri="{FF2B5EF4-FFF2-40B4-BE49-F238E27FC236}">
                  <a16:creationId xmlns:a16="http://schemas.microsoft.com/office/drawing/2014/main" id="{31AD8378-47EA-3767-9013-1D2D61C7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2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1</a:t>
              </a:r>
              <a:endParaRPr lang="zh-CN" altLang="en-US" sz="2800"/>
            </a:p>
          </p:txBody>
        </p:sp>
        <p:sp>
          <p:nvSpPr>
            <p:cNvPr id="15382" name="Rectangle 62">
              <a:extLst>
                <a:ext uri="{FF2B5EF4-FFF2-40B4-BE49-F238E27FC236}">
                  <a16:creationId xmlns:a16="http://schemas.microsoft.com/office/drawing/2014/main" id="{E82BA65E-E9FC-03C0-24CD-15D9B49DF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520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15383" name="Rectangle 63">
              <a:extLst>
                <a:ext uri="{FF2B5EF4-FFF2-40B4-BE49-F238E27FC236}">
                  <a16:creationId xmlns:a16="http://schemas.microsoft.com/office/drawing/2014/main" id="{FACA32B9-669C-F30D-4E8B-E1E5CE2AB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647"/>
              <a:ext cx="1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384" name="Rectangle 64">
              <a:extLst>
                <a:ext uri="{FF2B5EF4-FFF2-40B4-BE49-F238E27FC236}">
                  <a16:creationId xmlns:a16="http://schemas.microsoft.com/office/drawing/2014/main" id="{F4309574-5AF4-BDFB-1B18-CEA7C0CD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2429"/>
              <a:ext cx="1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 x</a:t>
              </a:r>
              <a:endParaRPr lang="en-US" altLang="zh-CN" sz="2800"/>
            </a:p>
          </p:txBody>
        </p:sp>
        <p:sp>
          <p:nvSpPr>
            <p:cNvPr id="15385" name="Rectangle 65">
              <a:extLst>
                <a:ext uri="{FF2B5EF4-FFF2-40B4-BE49-F238E27FC236}">
                  <a16:creationId xmlns:a16="http://schemas.microsoft.com/office/drawing/2014/main" id="{38D88E1C-5E8F-7EA3-1C48-ECD483DBB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2520"/>
              <a:ext cx="1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386" name="Rectangle 66">
              <a:extLst>
                <a:ext uri="{FF2B5EF4-FFF2-40B4-BE49-F238E27FC236}">
                  <a16:creationId xmlns:a16="http://schemas.microsoft.com/office/drawing/2014/main" id="{F2FA1700-3DE2-D267-5C7A-9F941604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535"/>
              <a:ext cx="11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5387" name="Rectangle 71">
              <a:extLst>
                <a:ext uri="{FF2B5EF4-FFF2-40B4-BE49-F238E27FC236}">
                  <a16:creationId xmlns:a16="http://schemas.microsoft.com/office/drawing/2014/main" id="{F8A5E99D-515D-D09E-D716-0E58F61A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5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15388" name="Rectangle 72">
              <a:extLst>
                <a:ext uri="{FF2B5EF4-FFF2-40B4-BE49-F238E27FC236}">
                  <a16:creationId xmlns:a16="http://schemas.microsoft.com/office/drawing/2014/main" id="{AF554526-2820-968E-AC9B-B9CF999F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53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5389" name="Rectangle 73">
              <a:extLst>
                <a:ext uri="{FF2B5EF4-FFF2-40B4-BE49-F238E27FC236}">
                  <a16:creationId xmlns:a16="http://schemas.microsoft.com/office/drawing/2014/main" id="{C69C0F0D-2DF7-251A-D7A3-2F494E7E0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5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Symbol" panose="05050102010706020507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15390" name="Text Box 76">
              <a:extLst>
                <a:ext uri="{FF2B5EF4-FFF2-40B4-BE49-F238E27FC236}">
                  <a16:creationId xmlns:a16="http://schemas.microsoft.com/office/drawing/2014/main" id="{8772BB56-80E7-FC51-4BC4-DC6AE54A5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5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√</a:t>
              </a:r>
            </a:p>
          </p:txBody>
        </p:sp>
        <p:sp>
          <p:nvSpPr>
            <p:cNvPr id="15391" name="Line 77">
              <a:extLst>
                <a:ext uri="{FF2B5EF4-FFF2-40B4-BE49-F238E27FC236}">
                  <a16:creationId xmlns:a16="http://schemas.microsoft.com/office/drawing/2014/main" id="{ECB8ED83-8227-ABB7-D29C-893000FD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64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2" name="Text Box 82">
              <a:extLst>
                <a:ext uri="{FF2B5EF4-FFF2-40B4-BE49-F238E27FC236}">
                  <a16:creationId xmlns:a16="http://schemas.microsoft.com/office/drawing/2014/main" id="{DD00E9EF-597C-8DD4-9093-E8487F735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34" name="Text Box 94">
            <a:extLst>
              <a:ext uri="{FF2B5EF4-FFF2-40B4-BE49-F238E27FC236}">
                <a16:creationId xmlns:a16="http://schemas.microsoft.com/office/drawing/2014/main" id="{D25D3321-F26E-D2E4-D4C8-3900BA3E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29288"/>
            <a:ext cx="353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指令 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每 </a:t>
            </a:r>
            <a:r>
              <a:rPr lang="zh-CN" altLang="en-US" sz="2400">
                <a:solidFill>
                  <a:schemeClr val="folHlink"/>
                </a:solidFill>
              </a:rPr>
              <a:t>一个步骤</a:t>
            </a:r>
          </a:p>
        </p:txBody>
      </p:sp>
      <p:sp>
        <p:nvSpPr>
          <p:cNvPr id="15371" name="Text Box 97">
            <a:extLst>
              <a:ext uri="{FF2B5EF4-FFF2-40B4-BE49-F238E27FC236}">
                <a16:creationId xmlns:a16="http://schemas.microsoft.com/office/drawing/2014/main" id="{B57304BC-322A-DD98-617A-36DC19A6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87326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三、计算机的工作步骤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>
            <a:extLst>
              <a:ext uri="{FF2B5EF4-FFF2-40B4-BE49-F238E27FC236}">
                <a16:creationId xmlns:a16="http://schemas.microsoft.com/office/drawing/2014/main" id="{7FA781FA-D917-5B27-1A81-276BB88D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1881191"/>
            <a:ext cx="350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D818810E-A122-0F99-F75C-4B771C3B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2490791"/>
            <a:ext cx="3432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802CFB90-108E-4558-7479-12773F67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3100391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7F57BA4B-F48A-CAC4-D4DB-0EE642682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3709991"/>
            <a:ext cx="366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存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</a:rPr>
              <a:t>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F6A70D94-8894-1BE6-789B-77F7406C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4319591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CFB934F5-C1F6-035C-AB29-4240ACAAE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4929191"/>
            <a:ext cx="366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3FF48F42-1585-A5C2-261B-44629D7D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5538791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4ECEE138-0F69-1336-CCC2-9A33C042A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8" y="6148391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46A691B1-47EA-3583-9205-B00B7D590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375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3200" dirty="0">
                <a:cs typeface="Times New Roman" panose="02020603050405020304" pitchFamily="18" charset="0"/>
              </a:rPr>
              <a:t> (</a:t>
            </a:r>
            <a:r>
              <a:rPr lang="en-US" altLang="zh-CN" sz="3200" i="1" dirty="0">
                <a:latin typeface="Times New Roman" panose="02020603050405020304" pitchFamily="18" charset="0"/>
              </a:rPr>
              <a:t>ax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cs typeface="Times New Roman" panose="02020603050405020304" pitchFamily="18" charset="0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1DB51DD2-7C94-0024-C3C1-BCF68D63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81191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BB3E2F3F-992A-A108-78CA-0591C78F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90791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id="{7BC36279-CDD0-5680-CF65-364BC3E12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00391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A08C1077-BD21-3270-EE1E-EA4833A5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09991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D157C1F0-A4F7-97F2-AB27-724C855B0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19591"/>
            <a:ext cx="365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F0E43F83-3BAE-E4F3-1B52-7E02F1BC6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3" y="1143000"/>
            <a:ext cx="413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latin typeface="Times New Roman" panose="02020603050405020304" pitchFamily="18" charset="0"/>
              </a:rPr>
              <a:t>计算     </a:t>
            </a:r>
            <a:r>
              <a:rPr lang="en-US" altLang="zh-CN" sz="3200" i="1">
                <a:latin typeface="Times New Roman" panose="02020603050405020304" pitchFamily="18" charset="0"/>
              </a:rPr>
              <a:t>ax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i="1">
                <a:latin typeface="Times New Roman" panose="02020603050405020304" pitchFamily="18" charset="0"/>
              </a:rPr>
              <a:t>bx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endParaRPr lang="zh-CN" altLang="en-US" sz="3200" i="1">
              <a:latin typeface="Times New Roman" panose="02020603050405020304" pitchFamily="18" charset="0"/>
            </a:endParaRPr>
          </a:p>
        </p:txBody>
      </p:sp>
      <p:sp>
        <p:nvSpPr>
          <p:cNvPr id="16402" name="Text Box 26">
            <a:extLst>
              <a:ext uri="{FF2B5EF4-FFF2-40B4-BE49-F238E27FC236}">
                <a16:creationId xmlns:a16="http://schemas.microsoft.com/office/drawing/2014/main" id="{A72D82C2-493A-2032-AF84-E95A25B6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3" y="138322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编程举例</a:t>
            </a:r>
          </a:p>
        </p:txBody>
      </p:sp>
      <p:sp>
        <p:nvSpPr>
          <p:cNvPr id="2" name="Text Box 16">
            <a:extLst>
              <a:ext uri="{FF2B5EF4-FFF2-40B4-BE49-F238E27FC236}">
                <a16:creationId xmlns:a16="http://schemas.microsoft.com/office/drawing/2014/main" id="{6EDD911B-2357-FB28-4C90-2D9CA07C7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5425281"/>
            <a:ext cx="3759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思考：这两种算法执行时有什么区别？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  <p:bldP spid="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 Box 21">
            <a:extLst>
              <a:ext uri="{FF2B5EF4-FFF2-40B4-BE49-F238E27FC236}">
                <a16:creationId xmlns:a16="http://schemas.microsoft.com/office/drawing/2014/main" id="{DBCF13BD-19FA-7727-3820-4478F4D10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" y="238546"/>
            <a:ext cx="3687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指令格式举例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5AB57589-B62A-0B39-3B66-D3E6CBC1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7" y="28559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000001 </a:t>
            </a:r>
            <a:r>
              <a:rPr lang="zh-CN" altLang="en-US" sz="2800"/>
              <a:t>  </a:t>
            </a:r>
            <a:r>
              <a:rPr lang="zh-CN" altLang="en-US" sz="2800">
                <a:latin typeface="Times New Roman" panose="02020603050405020304" pitchFamily="18" charset="0"/>
              </a:rPr>
              <a:t>0000001000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3A10F615-195B-FB87-DE0F-7164B3BA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39" y="53863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打印     </a:t>
            </a:r>
            <a:r>
              <a:rPr lang="zh-CN" altLang="en-US" sz="900"/>
              <a:t> 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C6C0D1FE-5C27-C60E-F4F8-5510BECA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39" y="602615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停机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A63CB80C-9FF6-86CA-8075-DB1FC5BAB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39" y="22860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取数     </a:t>
            </a:r>
            <a:r>
              <a:rPr lang="en-US" altLang="zh-CN" sz="2800">
                <a:latin typeface="Times New Roman" panose="02020603050405020304" pitchFamily="18" charset="0"/>
              </a:rPr>
              <a:t>α</a:t>
            </a:r>
          </a:p>
        </p:txBody>
      </p:sp>
      <p:grpSp>
        <p:nvGrpSpPr>
          <p:cNvPr id="21" name="Group 6">
            <a:extLst>
              <a:ext uri="{FF2B5EF4-FFF2-40B4-BE49-F238E27FC236}">
                <a16:creationId xmlns:a16="http://schemas.microsoft.com/office/drawing/2014/main" id="{7061C541-4A4B-3089-8E52-D81151C6594C}"/>
              </a:ext>
            </a:extLst>
          </p:cNvPr>
          <p:cNvGrpSpPr>
            <a:grpSpLocks/>
          </p:cNvGrpSpPr>
          <p:nvPr/>
        </p:nvGrpSpPr>
        <p:grpSpPr bwMode="auto">
          <a:xfrm>
            <a:off x="6905302" y="2286000"/>
            <a:ext cx="2590800" cy="519113"/>
            <a:chOff x="3888" y="1488"/>
            <a:chExt cx="1632" cy="327"/>
          </a:xfrm>
        </p:grpSpPr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EED6DA42-7821-EA32-48CB-7CE4B4BA4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α</a:t>
              </a:r>
              <a:r>
                <a:rPr lang="en-US" altLang="zh-CN" sz="2800"/>
                <a:t>] 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673D0A27-012A-AD46-12CE-9CA0A6D0F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6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" name="Text Box 9">
            <a:extLst>
              <a:ext uri="{FF2B5EF4-FFF2-40B4-BE49-F238E27FC236}">
                <a16:creationId xmlns:a16="http://schemas.microsoft.com/office/drawing/2014/main" id="{9C352AC2-384E-B83D-795A-A541498C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39" y="35052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存数     </a:t>
            </a:r>
            <a:r>
              <a:rPr lang="en-US" altLang="zh-CN" sz="2800">
                <a:latin typeface="Times New Roman" panose="02020603050405020304" pitchFamily="18" charset="0"/>
              </a:rPr>
              <a:t>β</a:t>
            </a:r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5AADDB4E-683E-F05A-13B9-EA0122144116}"/>
              </a:ext>
            </a:extLst>
          </p:cNvPr>
          <p:cNvGrpSpPr>
            <a:grpSpLocks/>
          </p:cNvGrpSpPr>
          <p:nvPr/>
        </p:nvGrpSpPr>
        <p:grpSpPr bwMode="auto">
          <a:xfrm>
            <a:off x="6721152" y="3505200"/>
            <a:ext cx="4343400" cy="519113"/>
            <a:chOff x="3772" y="2256"/>
            <a:chExt cx="2736" cy="327"/>
          </a:xfrm>
        </p:grpSpPr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B76D31D4-E1EB-D0BB-0DFD-D80541A9D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   </a:t>
              </a:r>
              <a:r>
                <a:rPr lang="en-US" altLang="zh-CN" sz="1600"/>
                <a:t>   </a:t>
              </a:r>
              <a:r>
                <a:rPr lang="en-US" altLang="zh-CN" sz="2800">
                  <a:latin typeface="Times New Roman" panose="02020603050405020304" pitchFamily="18" charset="0"/>
                </a:rPr>
                <a:t>β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86027A6B-F149-7F90-4791-630067F8F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Text Box 13">
            <a:extLst>
              <a:ext uri="{FF2B5EF4-FFF2-40B4-BE49-F238E27FC236}">
                <a16:creationId xmlns:a16="http://schemas.microsoft.com/office/drawing/2014/main" id="{E1002FB1-02A8-DFEC-E92F-CB2F1B37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39" y="40909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加       </a:t>
            </a:r>
            <a:r>
              <a:rPr lang="en-US" altLang="zh-CN" sz="2800">
                <a:latin typeface="Times New Roman" panose="02020603050405020304" pitchFamily="18" charset="0"/>
              </a:rPr>
              <a:t>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0C0A96AF-D7DD-0CC9-5532-21C60EB80EF2}"/>
              </a:ext>
            </a:extLst>
          </p:cNvPr>
          <p:cNvGrpSpPr>
            <a:grpSpLocks/>
          </p:cNvGrpSpPr>
          <p:nvPr/>
        </p:nvGrpSpPr>
        <p:grpSpPr bwMode="auto">
          <a:xfrm>
            <a:off x="5814689" y="4090988"/>
            <a:ext cx="4495800" cy="519112"/>
            <a:chOff x="3201" y="2625"/>
            <a:chExt cx="2832" cy="327"/>
          </a:xfrm>
        </p:grpSpPr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C14E13DD-B6F0-0D11-D987-16F10F591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/>
                <a:t>[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ACC</a:t>
              </a:r>
              <a:r>
                <a:rPr lang="en-US" altLang="zh-CN" sz="2800" dirty="0"/>
                <a:t>]+[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γ</a:t>
              </a:r>
              <a:r>
                <a:rPr lang="en-US" altLang="zh-CN" sz="2800" dirty="0"/>
                <a:t>]   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ACC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23B2592-3028-3253-F061-5DED710E6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Text Box 17">
            <a:extLst>
              <a:ext uri="{FF2B5EF4-FFF2-40B4-BE49-F238E27FC236}">
                <a16:creationId xmlns:a16="http://schemas.microsoft.com/office/drawing/2014/main" id="{46D01C61-CDC2-A7A7-EA95-8D03CAF3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39" y="47767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乘       </a:t>
            </a:r>
            <a:r>
              <a:rPr lang="en-US" altLang="zh-CN" sz="2800">
                <a:latin typeface="Times New Roman" panose="02020603050405020304" pitchFamily="18" charset="0"/>
              </a:rPr>
              <a:t>δ</a:t>
            </a:r>
          </a:p>
        </p:txBody>
      </p:sp>
      <p:grpSp>
        <p:nvGrpSpPr>
          <p:cNvPr id="33" name="Group 18">
            <a:extLst>
              <a:ext uri="{FF2B5EF4-FFF2-40B4-BE49-F238E27FC236}">
                <a16:creationId xmlns:a16="http://schemas.microsoft.com/office/drawing/2014/main" id="{A3B0E6D9-8AB0-086B-A3A7-56F7C40480E0}"/>
              </a:ext>
            </a:extLst>
          </p:cNvPr>
          <p:cNvGrpSpPr>
            <a:grpSpLocks/>
          </p:cNvGrpSpPr>
          <p:nvPr/>
        </p:nvGrpSpPr>
        <p:grpSpPr bwMode="auto">
          <a:xfrm>
            <a:off x="5744839" y="4776788"/>
            <a:ext cx="4038600" cy="519112"/>
            <a:chOff x="3157" y="3057"/>
            <a:chExt cx="2544" cy="327"/>
          </a:xfrm>
        </p:grpSpPr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1DA94D0F-042A-6184-53FB-48ABE5A56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r>
                <a:rPr lang="en-US" altLang="zh-CN" sz="2800"/>
                <a:t>]</a:t>
              </a:r>
              <a:r>
                <a:rPr lang="en-US" altLang="zh-CN" sz="2000"/>
                <a:t>×</a:t>
              </a:r>
              <a:r>
                <a:rPr lang="en-US" altLang="zh-CN" sz="2800"/>
                <a:t>[</a:t>
              </a:r>
              <a:r>
                <a:rPr lang="en-US" altLang="zh-CN" sz="2800">
                  <a:latin typeface="Times New Roman" panose="02020603050405020304" pitchFamily="18" charset="0"/>
                </a:rPr>
                <a:t>δ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38D8EE10-63A2-594C-9201-28C729F85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23">
            <a:extLst>
              <a:ext uri="{FF2B5EF4-FFF2-40B4-BE49-F238E27FC236}">
                <a16:creationId xmlns:a16="http://schemas.microsoft.com/office/drawing/2014/main" id="{49C642F4-4AD5-A1A7-287C-F22D6C4D0E33}"/>
              </a:ext>
            </a:extLst>
          </p:cNvPr>
          <p:cNvGrpSpPr>
            <a:grpSpLocks/>
          </p:cNvGrpSpPr>
          <p:nvPr/>
        </p:nvGrpSpPr>
        <p:grpSpPr bwMode="auto">
          <a:xfrm>
            <a:off x="1488752" y="1447800"/>
            <a:ext cx="4173537" cy="617538"/>
            <a:chOff x="480" y="960"/>
            <a:chExt cx="2736" cy="389"/>
          </a:xfrm>
        </p:grpSpPr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64B33824-2F5A-00FB-FD53-45FA57E74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Text Box 25">
              <a:extLst>
                <a:ext uri="{FF2B5EF4-FFF2-40B4-BE49-F238E27FC236}">
                  <a16:creationId xmlns:a16="http://schemas.microsoft.com/office/drawing/2014/main" id="{12ACAE33-EAF9-E282-D16D-19DF2E3DC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操作码</a:t>
              </a:r>
            </a:p>
          </p:txBody>
        </p:sp>
        <p:sp>
          <p:nvSpPr>
            <p:cNvPr id="39" name="Text Box 26">
              <a:extLst>
                <a:ext uri="{FF2B5EF4-FFF2-40B4-BE49-F238E27FC236}">
                  <a16:creationId xmlns:a16="http://schemas.microsoft.com/office/drawing/2014/main" id="{9A9B3D4D-7634-E451-BC8D-69F9F0806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地址码</a:t>
              </a:r>
            </a:p>
          </p:txBody>
        </p:sp>
        <p:sp>
          <p:nvSpPr>
            <p:cNvPr id="40" name="Line 27">
              <a:extLst>
                <a:ext uri="{FF2B5EF4-FFF2-40B4-BE49-F238E27FC236}">
                  <a16:creationId xmlns:a16="http://schemas.microsoft.com/office/drawing/2014/main" id="{BE6EAB27-8C45-C4B1-7CC2-D36137AF3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28">
            <a:extLst>
              <a:ext uri="{FF2B5EF4-FFF2-40B4-BE49-F238E27FC236}">
                <a16:creationId xmlns:a16="http://schemas.microsoft.com/office/drawing/2014/main" id="{1116703C-FAB1-8246-9C57-47835D86B162}"/>
              </a:ext>
            </a:extLst>
          </p:cNvPr>
          <p:cNvGrpSpPr>
            <a:grpSpLocks/>
          </p:cNvGrpSpPr>
          <p:nvPr/>
        </p:nvGrpSpPr>
        <p:grpSpPr bwMode="auto">
          <a:xfrm>
            <a:off x="5852789" y="5386388"/>
            <a:ext cx="4953000" cy="519112"/>
            <a:chOff x="3225" y="3441"/>
            <a:chExt cx="3120" cy="327"/>
          </a:xfrm>
        </p:grpSpPr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B9C9DCB3-1D60-58FE-2F8E-CB396F9E9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9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900">
                  <a:sym typeface="Symbol" panose="05050102010706020507" pitchFamily="18" charset="2"/>
                </a:rPr>
                <a:t>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4A0EA8F1-FB23-537F-6C17-43634A86D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4" grpId="0" autoUpdateAnimBg="0"/>
      <p:bldP spid="28" grpId="0" autoUpdateAnimBg="0"/>
      <p:bldP spid="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>
            <a:extLst>
              <a:ext uri="{FF2B5EF4-FFF2-40B4-BE49-F238E27FC236}">
                <a16:creationId xmlns:a16="http://schemas.microsoft.com/office/drawing/2014/main" id="{4136D236-732E-23B8-D23E-23D8D55D0853}"/>
              </a:ext>
            </a:extLst>
          </p:cNvPr>
          <p:cNvGraphicFramePr>
            <a:graphicFrameLocks noGrp="1"/>
          </p:cNvGraphicFramePr>
          <p:nvPr/>
        </p:nvGraphicFramePr>
        <p:xfrm>
          <a:off x="2135191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6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3">
                <a:tc row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指令和数据存于主存单元的地址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地址码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存于主存单元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存放结果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509" name="Text Box 159">
            <a:extLst>
              <a:ext uri="{FF2B5EF4-FFF2-40B4-BE49-F238E27FC236}">
                <a16:creationId xmlns:a16="http://schemas.microsoft.com/office/drawing/2014/main" id="{C5B53686-9EA9-F2B9-0491-06AC911D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109384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计算 </a:t>
            </a:r>
            <a:r>
              <a:rPr lang="en-US" altLang="zh-CN" sz="3600" i="1" dirty="0">
                <a:latin typeface="Times New Roman" panose="02020603050405020304" pitchFamily="18" charset="0"/>
              </a:rPr>
              <a:t>ax</a:t>
            </a:r>
            <a:r>
              <a:rPr lang="en-US" altLang="zh-CN" sz="36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 dirty="0">
                <a:latin typeface="Times New Roman" panose="02020603050405020304" pitchFamily="18" charset="0"/>
              </a:rPr>
              <a:t>bx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 dirty="0">
                <a:latin typeface="Times New Roman" panose="02020603050405020304" pitchFamily="18" charset="0"/>
              </a:rPr>
              <a:t>c</a:t>
            </a:r>
            <a:r>
              <a:rPr lang="en-US" altLang="zh-CN" sz="3600" dirty="0">
                <a:latin typeface="Times New Roman" panose="02020603050405020304" pitchFamily="18" charset="0"/>
              </a:rPr>
              <a:t>  </a:t>
            </a:r>
            <a:r>
              <a:rPr lang="zh-CN" altLang="en-US" sz="3600" dirty="0">
                <a:latin typeface="Times New Roman" panose="02020603050405020304" pitchFamily="18" charset="0"/>
              </a:rPr>
              <a:t>程序清单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15D267A-C5AF-9947-999F-76B8F7D2F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" y="22239"/>
            <a:ext cx="8229600" cy="827079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III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计算机性能和定量准则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E46DB2-44C7-7F85-FA9E-8FB82ED3EEA5}"/>
              </a:ext>
            </a:extLst>
          </p:cNvPr>
          <p:cNvSpPr txBox="1"/>
          <p:nvPr/>
        </p:nvSpPr>
        <p:spPr>
          <a:xfrm>
            <a:off x="695400" y="1691812"/>
            <a:ext cx="80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zh-CN" sz="3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一台计算机的性能比另一台好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9CAB0-4020-D602-300F-12FBBC2908C5}"/>
              </a:ext>
            </a:extLst>
          </p:cNvPr>
          <p:cNvSpPr txBox="1"/>
          <p:nvPr/>
        </p:nvSpPr>
        <p:spPr>
          <a:xfrm>
            <a:off x="7896200" y="1677154"/>
            <a:ext cx="11521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快？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79FFC6-14F0-A447-1DCD-719D5A1C996A}"/>
              </a:ext>
            </a:extLst>
          </p:cNvPr>
          <p:cNvSpPr txBox="1"/>
          <p:nvPr/>
        </p:nvSpPr>
        <p:spPr>
          <a:xfrm>
            <a:off x="1459903" y="2412776"/>
            <a:ext cx="5274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单个用户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执行时间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FE0CE9-AEBB-87DF-5CEC-E7558C459CD7}"/>
              </a:ext>
            </a:extLst>
          </p:cNvPr>
          <p:cNvSpPr txBox="1"/>
          <p:nvPr/>
        </p:nvSpPr>
        <p:spPr>
          <a:xfrm>
            <a:off x="1487488" y="2969665"/>
            <a:ext cx="3744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管理人员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吞吐率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76F7EE-C4B7-735A-0E94-62835122526B}"/>
              </a:ext>
            </a:extLst>
          </p:cNvPr>
          <p:cNvSpPr txBox="1"/>
          <p:nvPr/>
        </p:nvSpPr>
        <p:spPr>
          <a:xfrm>
            <a:off x="767408" y="3598839"/>
            <a:ext cx="80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执行时间？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0DAB47-8440-42F9-F691-66F8E8E1F2CB}"/>
              </a:ext>
            </a:extLst>
          </p:cNvPr>
          <p:cNvSpPr txBox="1"/>
          <p:nvPr/>
        </p:nvSpPr>
        <p:spPr>
          <a:xfrm>
            <a:off x="1487488" y="4294168"/>
            <a:ext cx="103171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单个用户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访问内存所需要的时间，访问磁盘所需要的时间，输入输出操作所需要的时间，操作系统开销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执行时间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。。。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A29DE-F395-0081-F34A-7656F6691E0D}"/>
              </a:ext>
            </a:extLst>
          </p:cNvPr>
          <p:cNvSpPr txBox="1"/>
          <p:nvPr/>
        </p:nvSpPr>
        <p:spPr>
          <a:xfrm>
            <a:off x="1487488" y="5373216"/>
            <a:ext cx="1031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多道程序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操作系统调度。。。太难了。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F1464-D462-2AA9-E4CC-E8C9D4EBDCC6}"/>
              </a:ext>
            </a:extLst>
          </p:cNvPr>
          <p:cNvSpPr txBox="1"/>
          <p:nvPr/>
        </p:nvSpPr>
        <p:spPr>
          <a:xfrm>
            <a:off x="1487488" y="6050659"/>
            <a:ext cx="1031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墙上时间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50F779-697F-01B1-C8E1-12227A8E95FF}"/>
              </a:ext>
            </a:extLst>
          </p:cNvPr>
          <p:cNvSpPr txBox="1">
            <a:spLocks noChangeArrowheads="1"/>
          </p:cNvSpPr>
          <p:nvPr/>
        </p:nvSpPr>
        <p:spPr>
          <a:xfrm>
            <a:off x="95250" y="790100"/>
            <a:ext cx="8229600" cy="82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如何评价性能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D8FE81C-5459-5A51-2DB8-3FC93CA38C76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44624"/>
            <a:ext cx="8229600" cy="82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416264-0483-C69A-3093-C09D24345D77}"/>
              </a:ext>
            </a:extLst>
          </p:cNvPr>
          <p:cNvSpPr txBox="1"/>
          <p:nvPr/>
        </p:nvSpPr>
        <p:spPr>
          <a:xfrm>
            <a:off x="551384" y="1124744"/>
            <a:ext cx="109452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 CPU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通常定义为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一个程序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总的时钟周期数（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），乘以每个时钟的时间长度（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）所得的积来表示。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200F44-F47A-9371-2CED-B6BBA9249A00}"/>
              </a:ext>
            </a:extLst>
          </p:cNvPr>
          <p:cNvSpPr txBox="1"/>
          <p:nvPr/>
        </p:nvSpPr>
        <p:spPr>
          <a:xfrm>
            <a:off x="1559496" y="2331892"/>
            <a:ext cx="770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09625" algn="just"/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C×T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CPI×IC×T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CPI×IC/f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03A0A-E506-13AB-B1E1-F7E3232147EC}"/>
              </a:ext>
            </a:extLst>
          </p:cNvPr>
          <p:cNvSpPr txBox="1"/>
          <p:nvPr/>
        </p:nvSpPr>
        <p:spPr>
          <a:xfrm>
            <a:off x="551384" y="3284984"/>
            <a:ext cx="10945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处理机执行速率 </a:t>
            </a:r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MIPS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平均每秒百万条指令数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0B90F7-DA68-6E84-DDAC-5C9D27E2EC6F}"/>
                  </a:ext>
                </a:extLst>
              </p:cNvPr>
              <p:cNvSpPr txBox="1"/>
              <p:nvPr/>
            </p:nvSpPr>
            <p:spPr>
              <a:xfrm>
                <a:off x="1559496" y="4149080"/>
                <a:ext cx="7704856" cy="703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809625" algn="just"/>
                <a:r>
                  <a:rPr lang="en-US" altLang="zh-CN" sz="2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MIPS</a:t>
                </a:r>
                <a:r>
                  <a:rPr lang="zh-CN" altLang="zh-CN" sz="2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kern="1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0" kern="1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kern="1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CPI</m:t>
                        </m:r>
                      </m:den>
                    </m:f>
                    <m:r>
                      <a:rPr lang="en-US" altLang="zh-CN" sz="2800" b="0" i="0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8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T</m:t>
                    </m:r>
                    <m:r>
                      <a:rPr lang="en-US" altLang="zh-CN" sz="2800" b="0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b="0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÷10</m:t>
                    </m:r>
                    <m:r>
                      <a:rPr lang="en-US" altLang="zh-CN" sz="2800" b="0" i="0" kern="100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sz="2800" i="0" kern="100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zh-CN" altLang="zh-CN" sz="2800" i="0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＝</m:t>
                    </m:r>
                    <m:f>
                      <m:fPr>
                        <m:ctrlPr>
                          <a:rPr lang="en-US" altLang="zh-CN" sz="280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800" i="0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0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CPI</m:t>
                        </m:r>
                      </m:den>
                    </m:f>
                    <m:r>
                      <a:rPr lang="en-US" altLang="zh-CN" sz="2800" i="0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800" b="0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2800" i="0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÷10</m:t>
                    </m:r>
                    <m:r>
                      <a:rPr lang="en-US" altLang="zh-CN" sz="2800" i="0" kern="100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0B90F7-DA68-6E84-DDAC-5C9D27E2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149080"/>
                <a:ext cx="7704856" cy="703526"/>
              </a:xfrm>
              <a:prstGeom prst="rect">
                <a:avLst/>
              </a:prstGeom>
              <a:blipFill>
                <a:blip r:embed="rId2"/>
                <a:stretch>
                  <a:fillRect t="-870" b="-1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7416264-0483-C69A-3093-C09D24345D77}"/>
              </a:ext>
            </a:extLst>
          </p:cNvPr>
          <p:cNvSpPr txBox="1"/>
          <p:nvPr/>
        </p:nvSpPr>
        <p:spPr>
          <a:xfrm>
            <a:off x="407368" y="260648"/>
            <a:ext cx="10945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 CPU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三个参数讨论：</a:t>
            </a:r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CPI    IC    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F5B278-D563-FE12-4B67-E0DBFB8822E7}"/>
              </a:ext>
            </a:extLst>
          </p:cNvPr>
          <p:cNvSpPr txBox="1"/>
          <p:nvPr/>
        </p:nvSpPr>
        <p:spPr>
          <a:xfrm>
            <a:off x="745436" y="3235604"/>
            <a:ext cx="100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93C7A6-AA7E-8555-A317-27B377977EDC}"/>
              </a:ext>
            </a:extLst>
          </p:cNvPr>
          <p:cNvSpPr txBox="1"/>
          <p:nvPr/>
        </p:nvSpPr>
        <p:spPr>
          <a:xfrm>
            <a:off x="836133" y="2059189"/>
            <a:ext cx="67239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 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87ACA9-1D51-0920-2BB5-F3743165EB54}"/>
              </a:ext>
            </a:extLst>
          </p:cNvPr>
          <p:cNvSpPr txBox="1"/>
          <p:nvPr/>
        </p:nvSpPr>
        <p:spPr>
          <a:xfrm>
            <a:off x="965652" y="4295988"/>
            <a:ext cx="41335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F1A8AF-36AB-8C10-BB6A-7D3ADDFD7004}"/>
              </a:ext>
            </a:extLst>
          </p:cNvPr>
          <p:cNvSpPr txBox="1"/>
          <p:nvPr/>
        </p:nvSpPr>
        <p:spPr>
          <a:xfrm>
            <a:off x="2423592" y="2679404"/>
            <a:ext cx="18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指令集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7C245D-82A2-9C86-D70C-DFE168A296E6}"/>
              </a:ext>
            </a:extLst>
          </p:cNvPr>
          <p:cNvSpPr txBox="1"/>
          <p:nvPr/>
        </p:nvSpPr>
        <p:spPr>
          <a:xfrm>
            <a:off x="2423592" y="3703656"/>
            <a:ext cx="18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逻辑实现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F30ED7-8471-BCE7-C420-C317B559D6F7}"/>
              </a:ext>
            </a:extLst>
          </p:cNvPr>
          <p:cNvSpPr txBox="1"/>
          <p:nvPr/>
        </p:nvSpPr>
        <p:spPr>
          <a:xfrm>
            <a:off x="2391286" y="1747552"/>
            <a:ext cx="2473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程序，编译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FC4742-F16B-BFE5-D41C-7D7D913E8AC3}"/>
              </a:ext>
            </a:extLst>
          </p:cNvPr>
          <p:cNvSpPr txBox="1"/>
          <p:nvPr/>
        </p:nvSpPr>
        <p:spPr>
          <a:xfrm>
            <a:off x="2423592" y="4762594"/>
            <a:ext cx="18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物理实现</a:t>
            </a:r>
            <a:endParaRPr lang="zh-CN" altLang="en-US" sz="2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715DDC-CA37-B964-6985-05A98952A01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1508531" y="2009162"/>
            <a:ext cx="882755" cy="311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ABBB06-4446-16EC-C7DD-FA0764ED5F6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508531" y="2320799"/>
            <a:ext cx="915061" cy="620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99FC86-ED8E-3C95-5579-B8D2F37F736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1753548" y="2941014"/>
            <a:ext cx="670044" cy="55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79C97A-89E6-5A26-B348-28E438523E20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1753548" y="3497214"/>
            <a:ext cx="670044" cy="468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0FDA62-C72B-8367-92A1-DEC18F1945B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1379011" y="3965266"/>
            <a:ext cx="1044581" cy="592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67AE31-D3A6-5C36-7E4E-39952E390CB2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1379011" y="4557598"/>
            <a:ext cx="1044581" cy="466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C28FBADE-254C-E84A-2864-E17D5D67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320799"/>
            <a:ext cx="6279008" cy="24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D8FE81C-5459-5A51-2DB8-3FC93CA38C76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44624"/>
            <a:ext cx="8229600" cy="82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基准程序测试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416264-0483-C69A-3093-C09D24345D77}"/>
              </a:ext>
            </a:extLst>
          </p:cNvPr>
          <p:cNvSpPr txBox="1"/>
          <p:nvPr/>
        </p:nvSpPr>
        <p:spPr>
          <a:xfrm>
            <a:off x="551384" y="1124744"/>
            <a:ext cx="1094521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1.  </a:t>
            </a:r>
            <a:r>
              <a:rPr lang="zh-CN" altLang="zh-CN" sz="2400" dirty="0"/>
              <a:t>计算机性能的一种常用的评估方式是使用基准评测程序，也就是</a:t>
            </a:r>
            <a:r>
              <a:rPr lang="en-US" altLang="zh-CN" sz="2400" dirty="0">
                <a:solidFill>
                  <a:srgbClr val="FF0000"/>
                </a:solidFill>
              </a:rPr>
              <a:t>benchmark</a:t>
            </a:r>
            <a:r>
              <a:rPr lang="zh-CN" altLang="zh-CN" sz="2400" dirty="0"/>
              <a:t>。基准评测程序是专门设计用来评价计算机性能的一组程序，从而反映机器在实际工作负载时的时间。在不同的机器上运行同一套基准程序，通过比较运行时间来评价机器性能。</a:t>
            </a:r>
          </a:p>
          <a:p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DC58F9-DEBA-F173-EA1B-27D14DEDC86C}"/>
              </a:ext>
            </a:extLst>
          </p:cNvPr>
          <p:cNvSpPr txBox="1"/>
          <p:nvPr/>
        </p:nvSpPr>
        <p:spPr>
          <a:xfrm>
            <a:off x="695400" y="2996952"/>
            <a:ext cx="10801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33375"/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SPEC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 Performance Evaluation Cooperative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是由许多计算机销售商联合出资赞助并支持的组织，目的是为现代计算机系统建立基准评测程序集，该组织成立于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1988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1989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建立了重点面向处理器性能的基准程序集，即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SPEC89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。历经五代发展，应用时间最长和最广泛的是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 CPU 2006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。它是由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SPECint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SPECfp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组成，前者包括了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个整数基准评测程序，后者包括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个基准评测程序。随着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 CPU 2017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的发布，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2006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已经于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2018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月正式退休。</a:t>
            </a:r>
          </a:p>
        </p:txBody>
      </p:sp>
    </p:spTree>
    <p:extLst>
      <p:ext uri="{BB962C8B-B14F-4D97-AF65-F5344CB8AC3E}">
        <p14:creationId xmlns:p14="http://schemas.microsoft.com/office/powerpoint/2010/main" val="22142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0360322-DD4F-F12E-17DB-F78956CE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3" y="8730"/>
            <a:ext cx="7772400" cy="996154"/>
          </a:xfrm>
        </p:spPr>
        <p:txBody>
          <a:bodyPr/>
          <a:lstStyle/>
          <a:p>
            <a:pPr eaLnBrk="1" hangingPunct="1"/>
            <a:r>
              <a:rPr lang="en-US" altLang="zh-CN" b="1" dirty="0"/>
              <a:t>I  </a:t>
            </a:r>
            <a:r>
              <a:rPr lang="zh-CN" altLang="en-US" b="1" dirty="0"/>
              <a:t>计算机系统简介</a:t>
            </a: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C22F2107-7E1D-5B61-8461-199EAB80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4653136"/>
            <a:ext cx="36471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由具有各类特殊功能</a:t>
            </a:r>
          </a:p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的信息（程序）组成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  <p:sp>
        <p:nvSpPr>
          <p:cNvPr id="6181" name="Text Box 37">
            <a:extLst>
              <a:ext uri="{FF2B5EF4-FFF2-40B4-BE49-F238E27FC236}">
                <a16:creationId xmlns:a16="http://schemas.microsoft.com/office/drawing/2014/main" id="{BD1132D5-93C2-E9B6-E458-178B5AD4D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021" y="1997249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zh-CN" altLang="en-US" sz="3200"/>
              <a:t>计算机系统</a:t>
            </a:r>
          </a:p>
        </p:txBody>
      </p:sp>
      <p:sp>
        <p:nvSpPr>
          <p:cNvPr id="6184" name="Text Box 40">
            <a:extLst>
              <a:ext uri="{FF2B5EF4-FFF2-40B4-BE49-F238E27FC236}">
                <a16:creationId xmlns:a16="http://schemas.microsoft.com/office/drawing/2014/main" id="{F710AD0A-8380-B5E2-ED13-E8398833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93" y="2729083"/>
            <a:ext cx="64633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/>
              <a:t>计算机系统</a:t>
            </a:r>
          </a:p>
        </p:txBody>
      </p:sp>
      <p:sp>
        <p:nvSpPr>
          <p:cNvPr id="6185" name="Text Box 41">
            <a:extLst>
              <a:ext uri="{FF2B5EF4-FFF2-40B4-BE49-F238E27FC236}">
                <a16:creationId xmlns:a16="http://schemas.microsoft.com/office/drawing/2014/main" id="{67E97482-96E1-CECB-B22F-71B84B4C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7" y="3105324"/>
            <a:ext cx="4243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000"/>
              <a:t>计算机的实体，</a:t>
            </a:r>
          </a:p>
          <a:p>
            <a:r>
              <a:rPr lang="zh-CN" altLang="en-US" sz="3000"/>
              <a:t>如主机、外设等</a:t>
            </a:r>
            <a:endParaRPr lang="en-US" altLang="zh-CN" sz="3000"/>
          </a:p>
        </p:txBody>
      </p:sp>
      <p:sp>
        <p:nvSpPr>
          <p:cNvPr id="6189" name="Text Box 45">
            <a:extLst>
              <a:ext uri="{FF2B5EF4-FFF2-40B4-BE49-F238E27FC236}">
                <a16:creationId xmlns:a16="http://schemas.microsoft.com/office/drawing/2014/main" id="{50D62934-493D-EDA5-C2B3-1D3515488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4" y="1097133"/>
            <a:ext cx="8228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 计算机的软硬件概念</a:t>
            </a:r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D7831FE6-A157-90E7-5CCD-B468F8F26CB7}"/>
              </a:ext>
            </a:extLst>
          </p:cNvPr>
          <p:cNvSpPr>
            <a:spLocks/>
          </p:cNvSpPr>
          <p:nvPr/>
        </p:nvSpPr>
        <p:spPr bwMode="auto">
          <a:xfrm>
            <a:off x="2750021" y="3338683"/>
            <a:ext cx="304800" cy="1676400"/>
          </a:xfrm>
          <a:custGeom>
            <a:avLst/>
            <a:gdLst>
              <a:gd name="T0" fmla="*/ 2147483646 w 40"/>
              <a:gd name="T1" fmla="*/ 0 h 347"/>
              <a:gd name="T2" fmla="*/ 2147483646 w 40"/>
              <a:gd name="T3" fmla="*/ 2147483646 h 347"/>
              <a:gd name="T4" fmla="*/ 2147483646 w 40"/>
              <a:gd name="T5" fmla="*/ 2147483646 h 347"/>
              <a:gd name="T6" fmla="*/ 0 w 40"/>
              <a:gd name="T7" fmla="*/ 2147483646 h 347"/>
              <a:gd name="T8" fmla="*/ 2147483646 w 40"/>
              <a:gd name="T9" fmla="*/ 2147483646 h 347"/>
              <a:gd name="T10" fmla="*/ 2147483646 w 40"/>
              <a:gd name="T11" fmla="*/ 2147483646 h 347"/>
              <a:gd name="T12" fmla="*/ 2147483646 w 40"/>
              <a:gd name="T13" fmla="*/ 2147483646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93" name="Group 49">
            <a:extLst>
              <a:ext uri="{FF2B5EF4-FFF2-40B4-BE49-F238E27FC236}">
                <a16:creationId xmlns:a16="http://schemas.microsoft.com/office/drawing/2014/main" id="{3F019570-AEE4-826F-8397-3341497BE365}"/>
              </a:ext>
            </a:extLst>
          </p:cNvPr>
          <p:cNvGrpSpPr>
            <a:grpSpLocks/>
          </p:cNvGrpSpPr>
          <p:nvPr/>
        </p:nvGrpSpPr>
        <p:grpSpPr bwMode="auto">
          <a:xfrm>
            <a:off x="3115146" y="3105324"/>
            <a:ext cx="946150" cy="2097087"/>
            <a:chOff x="1958" y="2061"/>
            <a:chExt cx="596" cy="1321"/>
          </a:xfrm>
        </p:grpSpPr>
        <p:sp>
          <p:nvSpPr>
            <p:cNvPr id="4107" name="Text Box 46">
              <a:extLst>
                <a:ext uri="{FF2B5EF4-FFF2-40B4-BE49-F238E27FC236}">
                  <a16:creationId xmlns:a16="http://schemas.microsoft.com/office/drawing/2014/main" id="{562B93C1-D730-5D2D-FF9C-F6A5A603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</a:p>
          </p:txBody>
        </p:sp>
        <p:sp>
          <p:nvSpPr>
            <p:cNvPr id="4108" name="Text Box 47">
              <a:extLst>
                <a:ext uri="{FF2B5EF4-FFF2-40B4-BE49-F238E27FC236}">
                  <a16:creationId xmlns:a16="http://schemas.microsoft.com/office/drawing/2014/main" id="{65A43469-2461-C40E-6B0B-0F1D8F67C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utoUpdateAnimBg="0"/>
      <p:bldP spid="6181" grpId="0" autoUpdateAnimBg="0"/>
      <p:bldP spid="6184" grpId="0" autoUpdateAnimBg="0"/>
      <p:bldP spid="6185" grpId="0" autoUpdateAnimBg="0"/>
      <p:bldP spid="61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A97C0E-6EDB-BC7B-4D7E-575A2B3DE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53290"/>
              </p:ext>
            </p:extLst>
          </p:nvPr>
        </p:nvGraphicFramePr>
        <p:xfrm>
          <a:off x="0" y="482996"/>
          <a:ext cx="12191999" cy="5892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258">
                  <a:extLst>
                    <a:ext uri="{9D8B030D-6E8A-4147-A177-3AD203B41FA5}">
                      <a16:colId xmlns:a16="http://schemas.microsoft.com/office/drawing/2014/main" val="4115756617"/>
                    </a:ext>
                  </a:extLst>
                </a:gridCol>
                <a:gridCol w="1647311">
                  <a:extLst>
                    <a:ext uri="{9D8B030D-6E8A-4147-A177-3AD203B41FA5}">
                      <a16:colId xmlns:a16="http://schemas.microsoft.com/office/drawing/2014/main" val="955510800"/>
                    </a:ext>
                  </a:extLst>
                </a:gridCol>
                <a:gridCol w="1648886">
                  <a:extLst>
                    <a:ext uri="{9D8B030D-6E8A-4147-A177-3AD203B41FA5}">
                      <a16:colId xmlns:a16="http://schemas.microsoft.com/office/drawing/2014/main" val="4035234640"/>
                    </a:ext>
                  </a:extLst>
                </a:gridCol>
                <a:gridCol w="1648886">
                  <a:extLst>
                    <a:ext uri="{9D8B030D-6E8A-4147-A177-3AD203B41FA5}">
                      <a16:colId xmlns:a16="http://schemas.microsoft.com/office/drawing/2014/main" val="3960504587"/>
                    </a:ext>
                  </a:extLst>
                </a:gridCol>
                <a:gridCol w="1648886">
                  <a:extLst>
                    <a:ext uri="{9D8B030D-6E8A-4147-A177-3AD203B41FA5}">
                      <a16:colId xmlns:a16="http://schemas.microsoft.com/office/drawing/2014/main" val="3078769252"/>
                    </a:ext>
                  </a:extLst>
                </a:gridCol>
                <a:gridCol w="1648886">
                  <a:extLst>
                    <a:ext uri="{9D8B030D-6E8A-4147-A177-3AD203B41FA5}">
                      <a16:colId xmlns:a16="http://schemas.microsoft.com/office/drawing/2014/main" val="1708007263"/>
                    </a:ext>
                  </a:extLst>
                </a:gridCol>
                <a:gridCol w="1648886">
                  <a:extLst>
                    <a:ext uri="{9D8B030D-6E8A-4147-A177-3AD203B41FA5}">
                      <a16:colId xmlns:a16="http://schemas.microsoft.com/office/drawing/2014/main" val="874368567"/>
                    </a:ext>
                  </a:extLst>
                </a:gridCol>
              </a:tblGrid>
              <a:tr h="80682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IC</a:t>
                      </a:r>
                      <a:endParaRPr lang="zh-CN" sz="3600" kern="100">
                        <a:effectLst/>
                      </a:endParaRPr>
                    </a:p>
                    <a:p>
                      <a:pPr algn="ctr"/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10</a:t>
                      </a:r>
                      <a:r>
                        <a:rPr lang="en-US" sz="2400" kern="100" baseline="30000">
                          <a:effectLst/>
                        </a:rPr>
                        <a:t>9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CPI</a:t>
                      </a:r>
                      <a:endParaRPr lang="zh-CN" sz="36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周期时间</a:t>
                      </a:r>
                      <a:endParaRPr lang="zh-CN" sz="3600" kern="100">
                        <a:effectLst/>
                      </a:endParaRPr>
                    </a:p>
                    <a:p>
                      <a:pPr algn="ctr"/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10</a:t>
                      </a:r>
                      <a:r>
                        <a:rPr lang="en-US" sz="2400" kern="100" baseline="30000">
                          <a:effectLst/>
                        </a:rPr>
                        <a:t>-9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执行</a:t>
                      </a:r>
                      <a:endParaRPr lang="zh-CN" sz="3600" kern="100">
                        <a:effectLst/>
                      </a:endParaRPr>
                    </a:p>
                    <a:p>
                      <a:pPr algn="ctr"/>
                      <a:r>
                        <a:rPr lang="zh-CN" sz="2400" kern="100">
                          <a:effectLst/>
                        </a:rPr>
                        <a:t>时间（秒）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参考</a:t>
                      </a:r>
                      <a:endParaRPr lang="zh-CN" sz="3600" kern="100">
                        <a:effectLst/>
                      </a:endParaRPr>
                    </a:p>
                    <a:p>
                      <a:pPr algn="ctr"/>
                      <a:r>
                        <a:rPr lang="zh-CN" sz="2400" kern="100">
                          <a:effectLst/>
                        </a:rPr>
                        <a:t>时间（秒）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SPEC</a:t>
                      </a:r>
                      <a:endParaRPr lang="zh-CN" sz="3600" kern="100">
                        <a:effectLst/>
                      </a:endParaRPr>
                    </a:p>
                    <a:p>
                      <a:pPr algn="ctr"/>
                      <a:r>
                        <a:rPr lang="zh-CN" sz="2400" kern="100">
                          <a:effectLst/>
                        </a:rPr>
                        <a:t>分值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943086"/>
                  </a:ext>
                </a:extLst>
              </a:tr>
              <a:tr h="46193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字符串处理程序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2252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0.60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508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9770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19.2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46844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块排序压缩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2390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0.70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629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9650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15.4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37740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GNU C</a:t>
                      </a:r>
                      <a:r>
                        <a:rPr lang="zh-CN" sz="2400" kern="100">
                          <a:effectLst/>
                        </a:rPr>
                        <a:t>编译器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794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1.20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358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8050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22.5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17535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组合优化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221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2.66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221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9120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41.2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69672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围棋游戏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1274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1.10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10490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19.9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73237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基因序列搜索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2616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0.60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590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9330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15.8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6517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国际象棋游戏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1948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586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12100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20.7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710234"/>
                  </a:ext>
                </a:extLst>
              </a:tr>
              <a:tr h="459848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量子计算机模拟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659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0.44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109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20720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190.0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3996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视频压缩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3793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0.50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713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22130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31.0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957907"/>
                  </a:ext>
                </a:extLst>
              </a:tr>
              <a:tr h="53269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离散事件模拟库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367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2.10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290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6250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21.5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52670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游戏</a:t>
                      </a:r>
                      <a:r>
                        <a:rPr lang="en-US" sz="2400" kern="100">
                          <a:effectLst/>
                        </a:rPr>
                        <a:t>/</a:t>
                      </a:r>
                      <a:r>
                        <a:rPr lang="zh-CN" sz="2400" kern="100">
                          <a:effectLst/>
                        </a:rPr>
                        <a:t>寻径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1250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1.00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470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7020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14.9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2772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XML</a:t>
                      </a:r>
                      <a:r>
                        <a:rPr lang="zh-CN" sz="2400" kern="100">
                          <a:effectLst/>
                        </a:rPr>
                        <a:t>解析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1045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0.70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0.376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275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6900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25.1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33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98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193215CF-C1E0-3570-8E07-44CF9DB8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760" y="4725144"/>
            <a:ext cx="640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按任务需要编制成的各种程序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92CFFDB5-809F-F731-D5FD-00D5EE13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760" y="946894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用来管理整个计算机系统 </a:t>
            </a:r>
            <a:endParaRPr lang="zh-CN" altLang="en-US" sz="3200"/>
          </a:p>
        </p:txBody>
      </p:sp>
      <p:sp>
        <p:nvSpPr>
          <p:cNvPr id="100356" name="AutoShape 4">
            <a:extLst>
              <a:ext uri="{FF2B5EF4-FFF2-40B4-BE49-F238E27FC236}">
                <a16:creationId xmlns:a16="http://schemas.microsoft.com/office/drawing/2014/main" id="{AD3C275B-AD78-6061-95F1-11C79CF1AD20}"/>
              </a:ext>
            </a:extLst>
          </p:cNvPr>
          <p:cNvSpPr>
            <a:spLocks/>
          </p:cNvSpPr>
          <p:nvPr/>
        </p:nvSpPr>
        <p:spPr bwMode="auto">
          <a:xfrm>
            <a:off x="1503710" y="1251694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0357" name="Group 5">
            <a:extLst>
              <a:ext uri="{FF2B5EF4-FFF2-40B4-BE49-F238E27FC236}">
                <a16:creationId xmlns:a16="http://schemas.microsoft.com/office/drawing/2014/main" id="{212C55DC-4F0B-E6B0-0F31-B03E71E48EC5}"/>
              </a:ext>
            </a:extLst>
          </p:cNvPr>
          <p:cNvGrpSpPr>
            <a:grpSpLocks/>
          </p:cNvGrpSpPr>
          <p:nvPr/>
        </p:nvGrpSpPr>
        <p:grpSpPr bwMode="auto">
          <a:xfrm>
            <a:off x="1808510" y="946894"/>
            <a:ext cx="2286000" cy="4357688"/>
            <a:chOff x="864" y="672"/>
            <a:chExt cx="1440" cy="2745"/>
          </a:xfrm>
        </p:grpSpPr>
        <p:sp>
          <p:nvSpPr>
            <p:cNvPr id="5134" name="Text Box 6">
              <a:extLst>
                <a:ext uri="{FF2B5EF4-FFF2-40B4-BE49-F238E27FC236}">
                  <a16:creationId xmlns:a16="http://schemas.microsoft.com/office/drawing/2014/main" id="{2DFD2E23-44EF-6B7C-01D9-0ECB696EF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系统软件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5135" name="Text Box 7">
              <a:extLst>
                <a:ext uri="{FF2B5EF4-FFF2-40B4-BE49-F238E27FC236}">
                  <a16:creationId xmlns:a16="http://schemas.microsoft.com/office/drawing/2014/main" id="{A06407D7-00EA-482B-2E56-242E73A7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应用软件</a:t>
              </a:r>
            </a:p>
          </p:txBody>
        </p:sp>
      </p:grpSp>
      <p:sp>
        <p:nvSpPr>
          <p:cNvPr id="100360" name="Text Box 8">
            <a:extLst>
              <a:ext uri="{FF2B5EF4-FFF2-40B4-BE49-F238E27FC236}">
                <a16:creationId xmlns:a16="http://schemas.microsoft.com/office/drawing/2014/main" id="{7FB6AD22-75DC-79BE-7E0A-A8B978D3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913" y="1662857"/>
            <a:ext cx="2798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语言处理程序</a:t>
            </a: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3D58930E-AE8F-0E87-4D29-24D9B046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910" y="2226422"/>
            <a:ext cx="214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操作系统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08CB006B-12EB-AC32-F5FE-6763D833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910" y="2789982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服务性程序</a:t>
            </a:r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1871585E-40EC-A8D2-F65D-140B635E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910" y="3353547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数据库管理系统</a:t>
            </a:r>
          </a:p>
        </p:txBody>
      </p:sp>
      <p:sp>
        <p:nvSpPr>
          <p:cNvPr id="100364" name="Text Box 12">
            <a:extLst>
              <a:ext uri="{FF2B5EF4-FFF2-40B4-BE49-F238E27FC236}">
                <a16:creationId xmlns:a16="http://schemas.microsoft.com/office/drawing/2014/main" id="{A9BA3F29-D585-62AF-B68F-F086EFF4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910" y="3918697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网络软件</a:t>
            </a:r>
          </a:p>
        </p:txBody>
      </p:sp>
      <p:sp>
        <p:nvSpPr>
          <p:cNvPr id="5131" name="Text Box 13">
            <a:extLst>
              <a:ext uri="{FF2B5EF4-FFF2-40B4-BE49-F238E27FC236}">
                <a16:creationId xmlns:a16="http://schemas.microsoft.com/office/drawing/2014/main" id="{7E5809B9-7878-E263-75E6-7C5CCA6B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63" y="2466135"/>
            <a:ext cx="6463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软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件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60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75" name="Group 27">
            <a:extLst>
              <a:ext uri="{FF2B5EF4-FFF2-40B4-BE49-F238E27FC236}">
                <a16:creationId xmlns:a16="http://schemas.microsoft.com/office/drawing/2014/main" id="{8728288A-8B21-810C-C380-60FAEC8299B2}"/>
              </a:ext>
            </a:extLst>
          </p:cNvPr>
          <p:cNvGrpSpPr>
            <a:grpSpLocks/>
          </p:cNvGrpSpPr>
          <p:nvPr/>
        </p:nvGrpSpPr>
        <p:grpSpPr bwMode="auto">
          <a:xfrm>
            <a:off x="3118165" y="1916832"/>
            <a:ext cx="5562600" cy="3932238"/>
            <a:chOff x="1296" y="1248"/>
            <a:chExt cx="3504" cy="2477"/>
          </a:xfrm>
        </p:grpSpPr>
        <p:sp>
          <p:nvSpPr>
            <p:cNvPr id="6167" name="Rectangle 3">
              <a:extLst>
                <a:ext uri="{FF2B5EF4-FFF2-40B4-BE49-F238E27FC236}">
                  <a16:creationId xmlns:a16="http://schemas.microsoft.com/office/drawing/2014/main" id="{755C28C0-C3F0-B5BE-F88B-4C8D5B3F3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Text Box 4">
              <a:extLst>
                <a:ext uri="{FF2B5EF4-FFF2-40B4-BE49-F238E27FC236}">
                  <a16:creationId xmlns:a16="http://schemas.microsoft.com/office/drawing/2014/main" id="{44949290-0483-6DBC-20F0-D16E7992A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计算机</a:t>
              </a:r>
            </a:p>
          </p:txBody>
        </p:sp>
      </p:grpSp>
      <p:grpSp>
        <p:nvGrpSpPr>
          <p:cNvPr id="78874" name="Group 26">
            <a:extLst>
              <a:ext uri="{FF2B5EF4-FFF2-40B4-BE49-F238E27FC236}">
                <a16:creationId xmlns:a16="http://schemas.microsoft.com/office/drawing/2014/main" id="{396A12E4-CFEC-21FC-996A-C17E33A9C2DF}"/>
              </a:ext>
            </a:extLst>
          </p:cNvPr>
          <p:cNvGrpSpPr>
            <a:grpSpLocks/>
          </p:cNvGrpSpPr>
          <p:nvPr/>
        </p:nvGrpSpPr>
        <p:grpSpPr bwMode="auto">
          <a:xfrm>
            <a:off x="1670365" y="2877270"/>
            <a:ext cx="1905000" cy="1104900"/>
            <a:chOff x="384" y="1853"/>
            <a:chExt cx="1200" cy="696"/>
          </a:xfrm>
        </p:grpSpPr>
        <p:sp>
          <p:nvSpPr>
            <p:cNvPr id="6164" name="Rectangle 6">
              <a:extLst>
                <a:ext uri="{FF2B5EF4-FFF2-40B4-BE49-F238E27FC236}">
                  <a16:creationId xmlns:a16="http://schemas.microsoft.com/office/drawing/2014/main" id="{C3F1BF5B-79AC-5DED-3546-78BB0D68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853"/>
              <a:ext cx="77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高级语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6165" name="Text Box 7">
              <a:extLst>
                <a:ext uri="{FF2B5EF4-FFF2-40B4-BE49-F238E27FC236}">
                  <a16:creationId xmlns:a16="http://schemas.microsoft.com/office/drawing/2014/main" id="{7D66F37C-8EA6-1DB7-22DD-EB81EEBAB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言程序</a:t>
              </a:r>
            </a:p>
          </p:txBody>
        </p:sp>
        <p:sp>
          <p:nvSpPr>
            <p:cNvPr id="6166" name="Line 8">
              <a:extLst>
                <a:ext uri="{FF2B5EF4-FFF2-40B4-BE49-F238E27FC236}">
                  <a16:creationId xmlns:a16="http://schemas.microsoft.com/office/drawing/2014/main" id="{97E44EA7-6EEE-1ED3-598E-A78212756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873" name="Group 25">
            <a:extLst>
              <a:ext uri="{FF2B5EF4-FFF2-40B4-BE49-F238E27FC236}">
                <a16:creationId xmlns:a16="http://schemas.microsoft.com/office/drawing/2014/main" id="{FC24D9DF-0FF8-1AAD-9920-0D9EE79AB109}"/>
              </a:ext>
            </a:extLst>
          </p:cNvPr>
          <p:cNvGrpSpPr>
            <a:grpSpLocks/>
          </p:cNvGrpSpPr>
          <p:nvPr/>
        </p:nvGrpSpPr>
        <p:grpSpPr bwMode="auto">
          <a:xfrm>
            <a:off x="5327968" y="2877274"/>
            <a:ext cx="1174751" cy="1109663"/>
            <a:chOff x="2688" y="1853"/>
            <a:chExt cx="740" cy="699"/>
          </a:xfrm>
        </p:grpSpPr>
        <p:sp>
          <p:nvSpPr>
            <p:cNvPr id="6161" name="Rectangle 10">
              <a:extLst>
                <a:ext uri="{FF2B5EF4-FFF2-40B4-BE49-F238E27FC236}">
                  <a16:creationId xmlns:a16="http://schemas.microsoft.com/office/drawing/2014/main" id="{6795A33B-53AE-A805-B5BC-C06208F9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53"/>
              <a:ext cx="51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目标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11">
              <a:extLst>
                <a:ext uri="{FF2B5EF4-FFF2-40B4-BE49-F238E27FC236}">
                  <a16:creationId xmlns:a16="http://schemas.microsoft.com/office/drawing/2014/main" id="{EDA9457A-0ABA-A945-F075-0CDDDB0E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242"/>
              <a:ext cx="51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程序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63" name="Freeform 12">
              <a:extLst>
                <a:ext uri="{FF2B5EF4-FFF2-40B4-BE49-F238E27FC236}">
                  <a16:creationId xmlns:a16="http://schemas.microsoft.com/office/drawing/2014/main" id="{5A7A4613-55DA-95AF-11F4-BB956C96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208"/>
              <a:ext cx="740" cy="234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9" name="Rectangle 14">
            <a:extLst>
              <a:ext uri="{FF2B5EF4-FFF2-40B4-BE49-F238E27FC236}">
                <a16:creationId xmlns:a16="http://schemas.microsoft.com/office/drawing/2014/main" id="{E147C675-21FC-49E5-FF73-C565303A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072" y="3156671"/>
            <a:ext cx="914400" cy="49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结果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78871" name="Group 23">
            <a:extLst>
              <a:ext uri="{FF2B5EF4-FFF2-40B4-BE49-F238E27FC236}">
                <a16:creationId xmlns:a16="http://schemas.microsoft.com/office/drawing/2014/main" id="{A58777D9-25B4-B759-7791-825122E8E797}"/>
              </a:ext>
            </a:extLst>
          </p:cNvPr>
          <p:cNvGrpSpPr>
            <a:grpSpLocks/>
          </p:cNvGrpSpPr>
          <p:nvPr/>
        </p:nvGrpSpPr>
        <p:grpSpPr bwMode="auto">
          <a:xfrm>
            <a:off x="3607115" y="2907432"/>
            <a:ext cx="1703388" cy="1143000"/>
            <a:chOff x="1604" y="1872"/>
            <a:chExt cx="1073" cy="720"/>
          </a:xfrm>
        </p:grpSpPr>
        <p:sp>
          <p:nvSpPr>
            <p:cNvPr id="6157" name="Rectangle 17">
              <a:extLst>
                <a:ext uri="{FF2B5EF4-FFF2-40B4-BE49-F238E27FC236}">
                  <a16:creationId xmlns:a16="http://schemas.microsoft.com/office/drawing/2014/main" id="{D958363E-AFAA-7984-5356-28404B660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Text Box 18">
              <a:extLst>
                <a:ext uri="{FF2B5EF4-FFF2-40B4-BE49-F238E27FC236}">
                  <a16:creationId xmlns:a16="http://schemas.microsoft.com/office/drawing/2014/main" id="{38798B5F-7E0C-6413-6F58-861A47D02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翻译</a:t>
              </a:r>
              <a:endParaRPr lang="zh-CN" altLang="en-US" sz="3200"/>
            </a:p>
          </p:txBody>
        </p:sp>
      </p:grpSp>
      <p:grpSp>
        <p:nvGrpSpPr>
          <p:cNvPr id="78870" name="Group 22">
            <a:extLst>
              <a:ext uri="{FF2B5EF4-FFF2-40B4-BE49-F238E27FC236}">
                <a16:creationId xmlns:a16="http://schemas.microsoft.com/office/drawing/2014/main" id="{6262EA8C-42B1-6102-3F93-36643D735CC9}"/>
              </a:ext>
            </a:extLst>
          </p:cNvPr>
          <p:cNvGrpSpPr>
            <a:grpSpLocks/>
          </p:cNvGrpSpPr>
          <p:nvPr/>
        </p:nvGrpSpPr>
        <p:grpSpPr bwMode="auto">
          <a:xfrm>
            <a:off x="6502718" y="2907432"/>
            <a:ext cx="1673225" cy="1219200"/>
            <a:chOff x="3428" y="1872"/>
            <a:chExt cx="1054" cy="768"/>
          </a:xfrm>
        </p:grpSpPr>
        <p:sp>
          <p:nvSpPr>
            <p:cNvPr id="6155" name="Rectangle 20">
              <a:extLst>
                <a:ext uri="{FF2B5EF4-FFF2-40B4-BE49-F238E27FC236}">
                  <a16:creationId xmlns:a16="http://schemas.microsoft.com/office/drawing/2014/main" id="{4F5B5EAA-D82D-3401-BF82-88F08989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Text Box 21">
              <a:extLst>
                <a:ext uri="{FF2B5EF4-FFF2-40B4-BE49-F238E27FC236}">
                  <a16:creationId xmlns:a16="http://schemas.microsoft.com/office/drawing/2014/main" id="{9AF3CF4A-8DA8-DFC7-231A-E012DE139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运行</a:t>
              </a:r>
            </a:p>
          </p:txBody>
        </p:sp>
      </p:grpSp>
      <p:sp>
        <p:nvSpPr>
          <p:cNvPr id="6153" name="Text Box 29">
            <a:extLst>
              <a:ext uri="{FF2B5EF4-FFF2-40B4-BE49-F238E27FC236}">
                <a16:creationId xmlns:a16="http://schemas.microsoft.com/office/drawing/2014/main" id="{C3429364-C412-C8F0-1B38-C6E9D242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94" y="284882"/>
            <a:ext cx="582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计算机的解题过程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7E34A478-9456-B9EA-8F1E-87D766BB7E9B}"/>
              </a:ext>
            </a:extLst>
          </p:cNvPr>
          <p:cNvSpPr>
            <a:spLocks/>
          </p:cNvSpPr>
          <p:nvPr/>
        </p:nvSpPr>
        <p:spPr bwMode="auto">
          <a:xfrm>
            <a:off x="8175943" y="3440837"/>
            <a:ext cx="1174751" cy="371475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>
            <a:extLst>
              <a:ext uri="{FF2B5EF4-FFF2-40B4-BE49-F238E27FC236}">
                <a16:creationId xmlns:a16="http://schemas.microsoft.com/office/drawing/2014/main" id="{5E29A6F6-2484-68B5-B169-C56600C9A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99216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二、计算机系统的层次结构</a:t>
            </a:r>
            <a:endParaRPr kumimoji="1"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266B5835-9FF7-2535-1EA9-B6B30A24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高级语言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CA4EA247-1DFD-65CC-F7FC-23AC08EC2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3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2FF7F7D9-904C-8CCE-3826-2FE2BAE1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985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汇编语言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5C231A6A-89F4-00E5-39B2-72632065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0985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69640" name="Group 8">
            <a:extLst>
              <a:ext uri="{FF2B5EF4-FFF2-40B4-BE49-F238E27FC236}">
                <a16:creationId xmlns:a16="http://schemas.microsoft.com/office/drawing/2014/main" id="{0D826E3F-CD52-76C7-2A08-AEBDA63D032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19497"/>
            <a:ext cx="6096000" cy="584200"/>
            <a:chOff x="864" y="2280"/>
            <a:chExt cx="3840" cy="368"/>
          </a:xfrm>
        </p:grpSpPr>
        <p:sp>
          <p:nvSpPr>
            <p:cNvPr id="7186" name="Text Box 9">
              <a:extLst>
                <a:ext uri="{FF2B5EF4-FFF2-40B4-BE49-F238E27FC236}">
                  <a16:creationId xmlns:a16="http://schemas.microsoft.com/office/drawing/2014/main" id="{CC968F9F-6433-53FE-4801-9278A0ED6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68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操作系统</a:t>
              </a:r>
            </a:p>
          </p:txBody>
        </p:sp>
        <p:sp>
          <p:nvSpPr>
            <p:cNvPr id="7187" name="Text Box 10">
              <a:extLst>
                <a:ext uri="{FF2B5EF4-FFF2-40B4-BE49-F238E27FC236}">
                  <a16:creationId xmlns:a16="http://schemas.microsoft.com/office/drawing/2014/main" id="{67FF65EC-79EF-41B5-2D29-F82866185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30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</a:t>
              </a:r>
            </a:p>
          </p:txBody>
        </p:sp>
      </p:grpSp>
      <p:sp>
        <p:nvSpPr>
          <p:cNvPr id="69643" name="Text Box 11">
            <a:extLst>
              <a:ext uri="{FF2B5EF4-FFF2-40B4-BE49-F238E27FC236}">
                <a16:creationId xmlns:a16="http://schemas.microsoft.com/office/drawing/2014/main" id="{53F4DCD3-93D6-757F-5EB8-84817828C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2915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机器语言</a:t>
            </a: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84B3C3D3-7FC1-D8B1-50ED-6993AFAF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2915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BEC138F2-648B-107F-7B27-8CDD064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微指令系统</a:t>
            </a: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899C8A03-EA2A-FE1C-3BCA-C57766E1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63880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9A325E7-07BC-B0B2-8C5D-C7FEB93E7240}"/>
              </a:ext>
            </a:extLst>
          </p:cNvPr>
          <p:cNvCxnSpPr>
            <a:stCxn id="69637" idx="2"/>
            <a:endCxn id="69639" idx="0"/>
          </p:cNvCxnSpPr>
          <p:nvPr/>
        </p:nvCxnSpPr>
        <p:spPr>
          <a:xfrm>
            <a:off x="7620000" y="2123420"/>
            <a:ext cx="0" cy="48643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C573A17-797C-48BB-D55F-636CD5A8E57A}"/>
              </a:ext>
            </a:extLst>
          </p:cNvPr>
          <p:cNvCxnSpPr/>
          <p:nvPr/>
        </p:nvCxnSpPr>
        <p:spPr>
          <a:xfrm>
            <a:off x="7620000" y="3140968"/>
            <a:ext cx="0" cy="48643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8EC0A75-90EB-1F88-D973-419275997F97}"/>
              </a:ext>
            </a:extLst>
          </p:cNvPr>
          <p:cNvCxnSpPr/>
          <p:nvPr/>
        </p:nvCxnSpPr>
        <p:spPr>
          <a:xfrm>
            <a:off x="7608168" y="4142720"/>
            <a:ext cx="0" cy="48643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33D5A1A-B65A-634A-79A6-37F18E524EBF}"/>
              </a:ext>
            </a:extLst>
          </p:cNvPr>
          <p:cNvCxnSpPr/>
          <p:nvPr/>
        </p:nvCxnSpPr>
        <p:spPr>
          <a:xfrm>
            <a:off x="7608168" y="5152370"/>
            <a:ext cx="0" cy="48643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7">
            <a:extLst>
              <a:ext uri="{FF2B5EF4-FFF2-40B4-BE49-F238E27FC236}">
                <a16:creationId xmlns:a16="http://schemas.microsoft.com/office/drawing/2014/main" id="{0FA7339B-6A21-2F5B-569D-B3D61C92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693" y="773116"/>
            <a:ext cx="2339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用编译程序翻译</a:t>
            </a:r>
          </a:p>
          <a:p>
            <a:pPr algn="ctr" eaLnBrk="1" hangingPunct="1"/>
            <a:r>
              <a:rPr lang="zh-CN" altLang="en-US" sz="2400"/>
              <a:t>成汇编语言程序</a:t>
            </a:r>
          </a:p>
        </p:txBody>
      </p:sp>
      <p:sp>
        <p:nvSpPr>
          <p:cNvPr id="8195" name="Text Box 29">
            <a:extLst>
              <a:ext uri="{FF2B5EF4-FFF2-40B4-BE49-F238E27FC236}">
                <a16:creationId xmlns:a16="http://schemas.microsoft.com/office/drawing/2014/main" id="{66C47A8F-DB1B-1D4E-ACF6-6A0489FE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693" y="2033591"/>
            <a:ext cx="2339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用汇编程序翻译</a:t>
            </a:r>
          </a:p>
          <a:p>
            <a:pPr algn="ctr" eaLnBrk="1" hangingPunct="1"/>
            <a:r>
              <a:rPr lang="zh-CN" altLang="en-US" sz="2400"/>
              <a:t>成机器语言程序</a:t>
            </a:r>
          </a:p>
        </p:txBody>
      </p:sp>
      <p:sp>
        <p:nvSpPr>
          <p:cNvPr id="8196" name="Text Box 30">
            <a:extLst>
              <a:ext uri="{FF2B5EF4-FFF2-40B4-BE49-F238E27FC236}">
                <a16:creationId xmlns:a16="http://schemas.microsoft.com/office/drawing/2014/main" id="{D3B40D4D-3D16-1564-940C-B00798BB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348138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用机器语言解释操作系统</a:t>
            </a:r>
          </a:p>
        </p:txBody>
      </p:sp>
      <p:sp>
        <p:nvSpPr>
          <p:cNvPr id="8197" name="Text Box 31">
            <a:extLst>
              <a:ext uri="{FF2B5EF4-FFF2-40B4-BE49-F238E27FC236}">
                <a16:creationId xmlns:a16="http://schemas.microsoft.com/office/drawing/2014/main" id="{A4BCFC42-8EBA-C15E-7768-377187500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6" y="471487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用微指令解释机器指令</a:t>
            </a:r>
          </a:p>
        </p:txBody>
      </p:sp>
      <p:sp>
        <p:nvSpPr>
          <p:cNvPr id="8198" name="Text Box 32">
            <a:extLst>
              <a:ext uri="{FF2B5EF4-FFF2-40B4-BE49-F238E27FC236}">
                <a16:creationId xmlns:a16="http://schemas.microsoft.com/office/drawing/2014/main" id="{4CA543BE-5CD2-491A-C46C-B971E8116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6" y="593407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由硬件直接执行微指令</a:t>
            </a:r>
          </a:p>
        </p:txBody>
      </p:sp>
      <p:grpSp>
        <p:nvGrpSpPr>
          <p:cNvPr id="30761" name="Group 41">
            <a:extLst>
              <a:ext uri="{FF2B5EF4-FFF2-40B4-BE49-F238E27FC236}">
                <a16:creationId xmlns:a16="http://schemas.microsoft.com/office/drawing/2014/main" id="{3D70FFF6-710A-861A-72FC-B055A4680987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2589213"/>
            <a:ext cx="8847138" cy="3244850"/>
            <a:chOff x="187" y="1631"/>
            <a:chExt cx="5573" cy="2044"/>
          </a:xfrm>
        </p:grpSpPr>
        <p:sp>
          <p:nvSpPr>
            <p:cNvPr id="8212" name="Line 33">
              <a:extLst>
                <a:ext uri="{FF2B5EF4-FFF2-40B4-BE49-F238E27FC236}">
                  <a16:creationId xmlns:a16="http://schemas.microsoft.com/office/drawing/2014/main" id="{CB3C4150-1C0C-7663-59C5-467D7DBF2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" name="Text Box 34">
              <a:extLst>
                <a:ext uri="{FF2B5EF4-FFF2-40B4-BE49-F238E27FC236}">
                  <a16:creationId xmlns:a16="http://schemas.microsoft.com/office/drawing/2014/main" id="{E5BA3789-CA95-A7D8-4C50-EF31A77A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1631"/>
              <a:ext cx="43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prstDash val="lg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</a:p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  <p:sp>
          <p:nvSpPr>
            <p:cNvPr id="8214" name="Text Box 35">
              <a:extLst>
                <a:ext uri="{FF2B5EF4-FFF2-40B4-BE49-F238E27FC236}">
                  <a16:creationId xmlns:a16="http://schemas.microsoft.com/office/drawing/2014/main" id="{15CF80D5-841E-81A0-5904-C2B1780CE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2841"/>
              <a:ext cx="43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prstDash val="lg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</a:p>
            <a:p>
              <a:pPr algn="ctr" eaLnBrk="1" hangingPunct="1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</p:grpSp>
      <p:grpSp>
        <p:nvGrpSpPr>
          <p:cNvPr id="8201" name="Group 67">
            <a:extLst>
              <a:ext uri="{FF2B5EF4-FFF2-40B4-BE49-F238E27FC236}">
                <a16:creationId xmlns:a16="http://schemas.microsoft.com/office/drawing/2014/main" id="{D9DBFC00-60AD-8E0B-0F4F-E14588F9400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914400"/>
            <a:ext cx="2743200" cy="5392738"/>
            <a:chOff x="768" y="576"/>
            <a:chExt cx="1728" cy="3397"/>
          </a:xfrm>
        </p:grpSpPr>
        <p:sp>
          <p:nvSpPr>
            <p:cNvPr id="8203" name="Text Box 54">
              <a:extLst>
                <a:ext uri="{FF2B5EF4-FFF2-40B4-BE49-F238E27FC236}">
                  <a16:creationId xmlns:a16="http://schemas.microsoft.com/office/drawing/2014/main" id="{49E191D4-9BB3-77B4-2A3F-E84886FEC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55">
              <a:extLst>
                <a:ext uri="{FF2B5EF4-FFF2-40B4-BE49-F238E27FC236}">
                  <a16:creationId xmlns:a16="http://schemas.microsoft.com/office/drawing/2014/main" id="{E30F0A56-5E31-47CC-85AD-88CA197B2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05" name="Text Box 56">
              <a:extLst>
                <a:ext uri="{FF2B5EF4-FFF2-40B4-BE49-F238E27FC236}">
                  <a16:creationId xmlns:a16="http://schemas.microsoft.com/office/drawing/2014/main" id="{4C3468E7-B04B-E520-53D8-13C6A5A06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06" name="Text Box 57">
              <a:extLst>
                <a:ext uri="{FF2B5EF4-FFF2-40B4-BE49-F238E27FC236}">
                  <a16:creationId xmlns:a16="http://schemas.microsoft.com/office/drawing/2014/main" id="{5549EC7B-C464-D292-D3B0-C348550DD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07" name="Text Box 58">
              <a:extLst>
                <a:ext uri="{FF2B5EF4-FFF2-40B4-BE49-F238E27FC236}">
                  <a16:creationId xmlns:a16="http://schemas.microsoft.com/office/drawing/2014/main" id="{A15D5B52-B976-47E9-1AEC-1E6CC7F96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08" name="Line 63">
              <a:extLst>
                <a:ext uri="{FF2B5EF4-FFF2-40B4-BE49-F238E27FC236}">
                  <a16:creationId xmlns:a16="http://schemas.microsoft.com/office/drawing/2014/main" id="{62E897C7-0DE3-EAA5-23DF-98E4B4624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" name="Line 64">
              <a:extLst>
                <a:ext uri="{FF2B5EF4-FFF2-40B4-BE49-F238E27FC236}">
                  <a16:creationId xmlns:a16="http://schemas.microsoft.com/office/drawing/2014/main" id="{DE5959F2-0F4D-2D3C-AFA7-064A2356A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" name="Line 65">
              <a:extLst>
                <a:ext uri="{FF2B5EF4-FFF2-40B4-BE49-F238E27FC236}">
                  <a16:creationId xmlns:a16="http://schemas.microsoft.com/office/drawing/2014/main" id="{704D816B-9D10-04FB-67CA-15BC91E31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" name="Line 66">
              <a:extLst>
                <a:ext uri="{FF2B5EF4-FFF2-40B4-BE49-F238E27FC236}">
                  <a16:creationId xmlns:a16="http://schemas.microsoft.com/office/drawing/2014/main" id="{C09E8C18-2DCC-5429-318C-419008855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>
            <a:extLst>
              <a:ext uri="{FF2B5EF4-FFF2-40B4-BE49-F238E27FC236}">
                <a16:creationId xmlns:a16="http://schemas.microsoft.com/office/drawing/2014/main" id="{120C0D95-F53F-8416-FFDF-DF3F3FC5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8216"/>
            <a:ext cx="7315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程序员所见到的计算机系统的属性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概念性的结构与功能特性</a:t>
            </a:r>
            <a:endParaRPr lang="zh-CN" altLang="en-US" sz="2800"/>
          </a:p>
        </p:txBody>
      </p:sp>
      <p:grpSp>
        <p:nvGrpSpPr>
          <p:cNvPr id="11280" name="Group 16">
            <a:extLst>
              <a:ext uri="{FF2B5EF4-FFF2-40B4-BE49-F238E27FC236}">
                <a16:creationId xmlns:a16="http://schemas.microsoft.com/office/drawing/2014/main" id="{2E35797C-75B9-7683-5D4C-4E1FDDD9A851}"/>
              </a:ext>
            </a:extLst>
          </p:cNvPr>
          <p:cNvGrpSpPr>
            <a:grpSpLocks/>
          </p:cNvGrpSpPr>
          <p:nvPr/>
        </p:nvGrpSpPr>
        <p:grpSpPr bwMode="auto">
          <a:xfrm>
            <a:off x="1624016" y="2147888"/>
            <a:ext cx="1825625" cy="3206750"/>
            <a:chOff x="63" y="1473"/>
            <a:chExt cx="1150" cy="2020"/>
          </a:xfrm>
        </p:grpSpPr>
        <p:sp>
          <p:nvSpPr>
            <p:cNvPr id="9228" name="Text Box 4">
              <a:extLst>
                <a:ext uri="{FF2B5EF4-FFF2-40B4-BE49-F238E27FC236}">
                  <a16:creationId xmlns:a16="http://schemas.microsoft.com/office/drawing/2014/main" id="{A04E1FFD-34E7-DD27-951C-678C703D0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" y="1473"/>
              <a:ext cx="115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</a:t>
              </a:r>
            </a:p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体系结构</a:t>
              </a:r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9229" name="Text Box 7">
              <a:extLst>
                <a:ext uri="{FF2B5EF4-FFF2-40B4-BE49-F238E27FC236}">
                  <a16:creationId xmlns:a16="http://schemas.microsoft.com/office/drawing/2014/main" id="{E88D9B0F-31C4-BC03-CD27-A4E76A6DB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" y="2814"/>
              <a:ext cx="89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chemeClr val="folHlink"/>
                  </a:solidFill>
                </a:rPr>
                <a:t>计算机</a:t>
              </a:r>
            </a:p>
            <a:p>
              <a:pPr algn="ctr" eaLnBrk="1" hangingPunct="1"/>
              <a:r>
                <a:rPr lang="zh-CN" altLang="en-US" sz="3200">
                  <a:solidFill>
                    <a:schemeClr val="folHlink"/>
                  </a:solidFill>
                </a:rPr>
                <a:t>组成</a:t>
              </a:r>
            </a:p>
          </p:txBody>
        </p:sp>
      </p:grpSp>
      <p:sp>
        <p:nvSpPr>
          <p:cNvPr id="11273" name="Text Box 9">
            <a:extLst>
              <a:ext uri="{FF2B5EF4-FFF2-40B4-BE49-F238E27FC236}">
                <a16:creationId xmlns:a16="http://schemas.microsoft.com/office/drawing/2014/main" id="{4D9A53EA-A26C-B22C-1A17-87A94C94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3" y="4303713"/>
            <a:ext cx="556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实现计算机体系结构所体现的属性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107C02BB-2357-DF3E-1770-A8C87A85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308" y="1436688"/>
            <a:ext cx="2196108" cy="537054"/>
          </a:xfrm>
          <a:prstGeom prst="wedgeRoundRectCallout">
            <a:avLst>
              <a:gd name="adj1" fmla="val -55736"/>
              <a:gd name="adj2" fmla="val 12930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5400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有无乘法指令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73E6C8AB-C521-7ABC-1D91-1A31C115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34" y="5884863"/>
            <a:ext cx="2900363" cy="537054"/>
          </a:xfrm>
          <a:prstGeom prst="wedgeRoundRectCallout">
            <a:avLst>
              <a:gd name="adj1" fmla="val -57463"/>
              <a:gd name="adj2" fmla="val -1535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5400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如何实现乘法指令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0A69B923-1BF0-D714-3CD3-6933DD0ED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036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（指令系统、数据类型、寻址技术、</a:t>
            </a:r>
            <a:r>
              <a:rPr lang="en-US" altLang="zh-CN" sz="2400"/>
              <a:t>I/O</a:t>
            </a:r>
            <a:r>
              <a:rPr lang="zh-CN" altLang="en-US" sz="2400"/>
              <a:t>机理）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7E51BC58-6419-D0EC-FF33-544110E3F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89513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（具体指令的实现）</a:t>
            </a:r>
            <a:endParaRPr lang="zh-CN" altLang="en-US" sz="2400"/>
          </a:p>
        </p:txBody>
      </p:sp>
      <p:sp>
        <p:nvSpPr>
          <p:cNvPr id="9226" name="Rectangle 20">
            <a:extLst>
              <a:ext uri="{FF2B5EF4-FFF2-40B4-BE49-F238E27FC236}">
                <a16:creationId xmlns:a16="http://schemas.microsoft.com/office/drawing/2014/main" id="{23D46713-1CEA-9BA1-D330-E3C67390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76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kumimoji="1"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计算机体系结构和计算机组成</a:t>
            </a:r>
            <a:endParaRPr kumimoji="1"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3" grpId="0" autoUpdateAnimBg="0"/>
      <p:bldP spid="11275" grpId="0" animBg="1" autoUpdateAnimBg="0"/>
      <p:bldP spid="11276" grpId="0" animBg="1" autoUpdateAnimBg="0"/>
      <p:bldP spid="11278" grpId="0" autoUpdateAnimBg="0"/>
      <p:bldP spid="112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1AEDB0-5977-0357-5575-21172184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36" y="-174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II </a:t>
            </a:r>
            <a:r>
              <a:rPr lang="zh-CN" altLang="en-US" b="1" dirty="0"/>
              <a:t>计算机的基本组成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A6379F67-DE0A-E802-EF1E-81E87E90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6" y="2093913"/>
            <a:ext cx="5653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</a:t>
            </a:r>
            <a:r>
              <a:rPr lang="zh-CN" altLang="en-US" sz="2800"/>
              <a:t> 计算机由五大部件组成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70FD7C47-457B-5860-A5E1-803378F3B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6" y="3952878"/>
            <a:ext cx="656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3.</a:t>
            </a:r>
            <a:r>
              <a:rPr lang="zh-CN" altLang="en-US" sz="2800"/>
              <a:t> 指令和数据用二进制表示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53953084-FCCA-6F03-EE0E-5940079C8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6" y="4576763"/>
            <a:ext cx="6415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4.</a:t>
            </a:r>
            <a:r>
              <a:rPr lang="zh-CN" altLang="en-US" sz="2800"/>
              <a:t> 指令由操作码和地址码组成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4540D02A-30FC-6597-145A-6F7EE603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6" y="5827713"/>
            <a:ext cx="5443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6.</a:t>
            </a:r>
            <a:r>
              <a:rPr lang="zh-CN" altLang="en-US" sz="2800"/>
              <a:t> 以运算器为中心</a:t>
            </a:r>
          </a:p>
        </p:txBody>
      </p: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11C198D4-876A-A007-A579-BFF4B0A95C74}"/>
              </a:ext>
            </a:extLst>
          </p:cNvPr>
          <p:cNvGrpSpPr>
            <a:grpSpLocks/>
          </p:cNvGrpSpPr>
          <p:nvPr/>
        </p:nvGrpSpPr>
        <p:grpSpPr bwMode="auto">
          <a:xfrm>
            <a:off x="2944816" y="2717800"/>
            <a:ext cx="6808787" cy="1106488"/>
            <a:chOff x="895" y="1712"/>
            <a:chExt cx="4289" cy="697"/>
          </a:xfrm>
        </p:grpSpPr>
        <p:sp>
          <p:nvSpPr>
            <p:cNvPr id="10252" name="Text Box 8">
              <a:extLst>
                <a:ext uri="{FF2B5EF4-FFF2-40B4-BE49-F238E27FC236}">
                  <a16:creationId xmlns:a16="http://schemas.microsoft.com/office/drawing/2014/main" id="{E61FC575-2E7D-2A9E-5241-41915879C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</a:p>
          </p:txBody>
        </p:sp>
        <p:sp>
          <p:nvSpPr>
            <p:cNvPr id="10253" name="Text Box 9">
              <a:extLst>
                <a:ext uri="{FF2B5EF4-FFF2-40B4-BE49-F238E27FC236}">
                  <a16:creationId xmlns:a16="http://schemas.microsoft.com/office/drawing/2014/main" id="{B33432B7-3049-E8DD-2B19-24EB70F92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</a:p>
          </p:txBody>
        </p:sp>
      </p:grp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3B86A44F-6953-B8FE-CD2B-8857BF162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6" y="5202238"/>
            <a:ext cx="359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5.</a:t>
            </a:r>
            <a:r>
              <a:rPr lang="zh-CN" altLang="en-US" sz="2800"/>
              <a:t> 存储程序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2493266A-134E-79FE-9C19-B2F51AF3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1289050"/>
            <a:ext cx="755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一、</a:t>
            </a:r>
            <a:r>
              <a:rPr lang="zh-CN" altLang="en-US" sz="3600"/>
              <a:t>冯</a:t>
            </a:r>
            <a:r>
              <a:rPr lang="zh-CN" altLang="en-US" sz="3600">
                <a:latin typeface="Times New Roman" panose="02020603050405020304" pitchFamily="18" charset="0"/>
              </a:rPr>
              <a:t>·</a:t>
            </a:r>
            <a:r>
              <a:rPr lang="zh-CN" altLang="en-US" sz="3600"/>
              <a:t>诺依曼计算机的特点</a:t>
            </a:r>
          </a:p>
        </p:txBody>
      </p:sp>
      <p:sp>
        <p:nvSpPr>
          <p:cNvPr id="101388" name="Text Box 12">
            <a:extLst>
              <a:ext uri="{FF2B5EF4-FFF2-40B4-BE49-F238E27FC236}">
                <a16:creationId xmlns:a16="http://schemas.microsoft.com/office/drawing/2014/main" id="{55AE4CE7-7D27-F7D8-11ED-D97B97FF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203828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>
                <a:solidFill>
                  <a:schemeClr val="folHlink"/>
                </a:solidFill>
              </a:rPr>
              <a:t> 存储程序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154">
            <a:extLst>
              <a:ext uri="{FF2B5EF4-FFF2-40B4-BE49-F238E27FC236}">
                <a16:creationId xmlns:a16="http://schemas.microsoft.com/office/drawing/2014/main" id="{A8D45C20-0D4F-8D07-DB80-8F25359B0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16632"/>
            <a:ext cx="54168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冯</a:t>
            </a:r>
            <a:r>
              <a:rPr lang="zh-CN" altLang="en-US" sz="3600" dirty="0">
                <a:latin typeface="Times New Roman" panose="02020603050405020304" pitchFamily="18" charset="0"/>
              </a:rPr>
              <a:t>·</a:t>
            </a:r>
            <a:r>
              <a:rPr lang="zh-CN" altLang="en-US" sz="3600" dirty="0"/>
              <a:t>诺依曼计算机硬件框图</a:t>
            </a:r>
          </a:p>
        </p:txBody>
      </p:sp>
      <p:sp>
        <p:nvSpPr>
          <p:cNvPr id="24" name="AutoShape 131">
            <a:extLst>
              <a:ext uri="{FF2B5EF4-FFF2-40B4-BE49-F238E27FC236}">
                <a16:creationId xmlns:a16="http://schemas.microsoft.com/office/drawing/2014/main" id="{447F0193-2498-77E4-CF49-96FAC0F2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03" y="1268742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算术运算</a:t>
            </a:r>
          </a:p>
          <a:p>
            <a:pPr algn="ctr" eaLnBrk="1" hangingPunct="1"/>
            <a:r>
              <a:rPr lang="zh-CN" altLang="en-US" sz="2800"/>
              <a:t>逻辑运算</a:t>
            </a:r>
          </a:p>
        </p:txBody>
      </p:sp>
      <p:sp>
        <p:nvSpPr>
          <p:cNvPr id="25" name="AutoShape 132">
            <a:extLst>
              <a:ext uri="{FF2B5EF4-FFF2-40B4-BE49-F238E27FC236}">
                <a16:creationId xmlns:a16="http://schemas.microsoft.com/office/drawing/2014/main" id="{8D1B165F-5BFF-3484-2E11-788EC36D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28" y="1192542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存放数据</a:t>
            </a:r>
          </a:p>
          <a:p>
            <a:pPr algn="ctr" eaLnBrk="1" hangingPunct="1"/>
            <a:r>
              <a:rPr lang="zh-CN" altLang="en-US" sz="2800"/>
              <a:t>和程序</a:t>
            </a:r>
          </a:p>
        </p:txBody>
      </p:sp>
      <p:sp>
        <p:nvSpPr>
          <p:cNvPr id="26" name="AutoShape 133">
            <a:extLst>
              <a:ext uri="{FF2B5EF4-FFF2-40B4-BE49-F238E27FC236}">
                <a16:creationId xmlns:a16="http://schemas.microsoft.com/office/drawing/2014/main" id="{8C81489C-B99C-9B4C-91A0-F47093FCC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41" y="1675142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将信息转换成机</a:t>
            </a:r>
          </a:p>
          <a:p>
            <a:pPr algn="ctr" eaLnBrk="1" hangingPunct="1"/>
            <a:r>
              <a:rPr lang="zh-CN" altLang="en-US" sz="2800"/>
              <a:t>器能识别的形式</a:t>
            </a:r>
          </a:p>
        </p:txBody>
      </p:sp>
      <p:sp>
        <p:nvSpPr>
          <p:cNvPr id="27" name="AutoShape 134">
            <a:extLst>
              <a:ext uri="{FF2B5EF4-FFF2-40B4-BE49-F238E27FC236}">
                <a16:creationId xmlns:a16="http://schemas.microsoft.com/office/drawing/2014/main" id="{D0A6807D-CE8F-5842-7223-B67EF756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853" y="1268742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将结果转换成</a:t>
            </a:r>
          </a:p>
          <a:p>
            <a:pPr algn="ctr" eaLnBrk="1" hangingPunct="1"/>
            <a:r>
              <a:rPr lang="zh-CN" altLang="en-US" sz="2800"/>
              <a:t>人们熟悉的形式</a:t>
            </a:r>
          </a:p>
        </p:txBody>
      </p:sp>
      <p:sp>
        <p:nvSpPr>
          <p:cNvPr id="28" name="AutoShape 135">
            <a:extLst>
              <a:ext uri="{FF2B5EF4-FFF2-40B4-BE49-F238E27FC236}">
                <a16:creationId xmlns:a16="http://schemas.microsoft.com/office/drawing/2014/main" id="{AD9716C2-CB95-4213-5E45-5BB51FCE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528" y="5383542"/>
            <a:ext cx="1801813" cy="1135062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指挥程序</a:t>
            </a:r>
          </a:p>
          <a:p>
            <a:pPr algn="ctr" eaLnBrk="1" hangingPunct="1"/>
            <a:r>
              <a:rPr lang="zh-CN" altLang="en-US" sz="2800"/>
              <a:t>运行</a:t>
            </a:r>
          </a:p>
        </p:txBody>
      </p:sp>
      <p:grpSp>
        <p:nvGrpSpPr>
          <p:cNvPr id="29" name="Group 169">
            <a:extLst>
              <a:ext uri="{FF2B5EF4-FFF2-40B4-BE49-F238E27FC236}">
                <a16:creationId xmlns:a16="http://schemas.microsoft.com/office/drawing/2014/main" id="{21E6DD87-4252-1812-6FDE-5A733D8A16BF}"/>
              </a:ext>
            </a:extLst>
          </p:cNvPr>
          <p:cNvGrpSpPr>
            <a:grpSpLocks/>
          </p:cNvGrpSpPr>
          <p:nvPr/>
        </p:nvGrpSpPr>
        <p:grpSpPr bwMode="auto">
          <a:xfrm>
            <a:off x="1847528" y="1887867"/>
            <a:ext cx="7805738" cy="3509962"/>
            <a:chOff x="288" y="1253"/>
            <a:chExt cx="4917" cy="2211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C99A5AC2-0451-0492-6BE0-8B2664ABB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AD619C6D-C252-619F-B065-2A26C747D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存储器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F2B72F3D-6815-7B0F-8E06-FA359F06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5BDC30DF-5608-6AFF-2084-131A1303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输入设备</a:t>
              </a:r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AE3AE9F0-1A51-59A9-BB9F-3E6B3675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Rectangle 63">
              <a:extLst>
                <a:ext uri="{FF2B5EF4-FFF2-40B4-BE49-F238E27FC236}">
                  <a16:creationId xmlns:a16="http://schemas.microsoft.com/office/drawing/2014/main" id="{5AED24A7-665E-ADD1-84B8-5A0C0A88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运算器</a:t>
              </a:r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C2F06427-5D28-4596-B68F-9D48EA6F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65">
              <a:extLst>
                <a:ext uri="{FF2B5EF4-FFF2-40B4-BE49-F238E27FC236}">
                  <a16:creationId xmlns:a16="http://schemas.microsoft.com/office/drawing/2014/main" id="{6DDEAFF8-31F4-6BF5-B995-BAB6C23F8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控制器</a:t>
              </a:r>
            </a:p>
          </p:txBody>
        </p:sp>
        <p:sp>
          <p:nvSpPr>
            <p:cNvPr id="38" name="Rectangle 73">
              <a:extLst>
                <a:ext uri="{FF2B5EF4-FFF2-40B4-BE49-F238E27FC236}">
                  <a16:creationId xmlns:a16="http://schemas.microsoft.com/office/drawing/2014/main" id="{244C265F-FB30-A47E-4B9E-FA66369DB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74">
              <a:extLst>
                <a:ext uri="{FF2B5EF4-FFF2-40B4-BE49-F238E27FC236}">
                  <a16:creationId xmlns:a16="http://schemas.microsoft.com/office/drawing/2014/main" id="{CA854B8C-8EBC-170F-4B25-F8DE5E36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输出设备</a:t>
              </a:r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202A43C7-1108-7BF5-5365-C3008F07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Freeform 156">
              <a:extLst>
                <a:ext uri="{FF2B5EF4-FFF2-40B4-BE49-F238E27FC236}">
                  <a16:creationId xmlns:a16="http://schemas.microsoft.com/office/drawing/2014/main" id="{05B4E162-1A70-5986-0A3B-BE1EE7510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Freeform 157">
              <a:extLst>
                <a:ext uri="{FF2B5EF4-FFF2-40B4-BE49-F238E27FC236}">
                  <a16:creationId xmlns:a16="http://schemas.microsoft.com/office/drawing/2014/main" id="{45509BA4-D8E8-F316-EB4D-6B4026DA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158">
              <a:extLst>
                <a:ext uri="{FF2B5EF4-FFF2-40B4-BE49-F238E27FC236}">
                  <a16:creationId xmlns:a16="http://schemas.microsoft.com/office/drawing/2014/main" id="{C804AB12-502D-59C0-157F-ECE9EE4E4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Freeform 159">
              <a:extLst>
                <a:ext uri="{FF2B5EF4-FFF2-40B4-BE49-F238E27FC236}">
                  <a16:creationId xmlns:a16="http://schemas.microsoft.com/office/drawing/2014/main" id="{9440457E-B79F-DA2F-9A5E-411EB817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0534512F-9B0F-282C-C7BA-BA75C5E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Freeform 161">
              <a:extLst>
                <a:ext uri="{FF2B5EF4-FFF2-40B4-BE49-F238E27FC236}">
                  <a16:creationId xmlns:a16="http://schemas.microsoft.com/office/drawing/2014/main" id="{19DA4C00-D853-0D3E-0E61-4D7FCA10D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oval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Freeform 162">
              <a:extLst>
                <a:ext uri="{FF2B5EF4-FFF2-40B4-BE49-F238E27FC236}">
                  <a16:creationId xmlns:a16="http://schemas.microsoft.com/office/drawing/2014/main" id="{A7FD729D-01EB-88AA-6E1C-45086F2F7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Freeform 163">
              <a:extLst>
                <a:ext uri="{FF2B5EF4-FFF2-40B4-BE49-F238E27FC236}">
                  <a16:creationId xmlns:a16="http://schemas.microsoft.com/office/drawing/2014/main" id="{548B7A69-7360-D240-3A9F-8773ED6E0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Freeform 164">
              <a:extLst>
                <a:ext uri="{FF2B5EF4-FFF2-40B4-BE49-F238E27FC236}">
                  <a16:creationId xmlns:a16="http://schemas.microsoft.com/office/drawing/2014/main" id="{0178C875-4A3D-5573-7417-EAAF54D34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Freeform 165">
              <a:extLst>
                <a:ext uri="{FF2B5EF4-FFF2-40B4-BE49-F238E27FC236}">
                  <a16:creationId xmlns:a16="http://schemas.microsoft.com/office/drawing/2014/main" id="{42B3ADC3-D092-FA2E-4314-70D7540D7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8414</TotalTime>
  <Words>1243</Words>
  <Application>Microsoft Office PowerPoint</Application>
  <PresentationFormat>宽屏</PresentationFormat>
  <Paragraphs>384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计算机系统概论</vt:lpstr>
      <vt:lpstr>I  计算机系统简介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III 计算机性能和定量准则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Guannan QU</dc:creator>
  <cp:lastModifiedBy>Guannan QU</cp:lastModifiedBy>
  <cp:revision>1579</cp:revision>
  <dcterms:created xsi:type="dcterms:W3CDTF">1601-01-01T00:00:00Z</dcterms:created>
  <dcterms:modified xsi:type="dcterms:W3CDTF">2023-08-29T00:42:39Z</dcterms:modified>
</cp:coreProperties>
</file>