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1"/>
  </p:notesMasterIdLst>
  <p:sldIdLst>
    <p:sldId id="374" r:id="rId2"/>
    <p:sldId id="375" r:id="rId3"/>
    <p:sldId id="376" r:id="rId4"/>
    <p:sldId id="377" r:id="rId5"/>
    <p:sldId id="378" r:id="rId6"/>
    <p:sldId id="379" r:id="rId7"/>
    <p:sldId id="380" r:id="rId8"/>
    <p:sldId id="381" r:id="rId9"/>
    <p:sldId id="382" r:id="rId10"/>
    <p:sldId id="383" r:id="rId11"/>
    <p:sldId id="384" r:id="rId12"/>
    <p:sldId id="385" r:id="rId13"/>
    <p:sldId id="1009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97" r:id="rId26"/>
    <p:sldId id="398" r:id="rId27"/>
    <p:sldId id="399" r:id="rId28"/>
    <p:sldId id="400" r:id="rId29"/>
    <p:sldId id="401" r:id="rId30"/>
    <p:sldId id="402" r:id="rId31"/>
    <p:sldId id="1007" r:id="rId32"/>
    <p:sldId id="997" r:id="rId33"/>
    <p:sldId id="1008" r:id="rId34"/>
    <p:sldId id="404" r:id="rId35"/>
    <p:sldId id="405" r:id="rId36"/>
    <p:sldId id="406" r:id="rId37"/>
    <p:sldId id="407" r:id="rId38"/>
    <p:sldId id="408" r:id="rId39"/>
    <p:sldId id="409" r:id="rId40"/>
  </p:sldIdLst>
  <p:sldSz cx="12192000" cy="6858000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02208F0-FFE4-4140-8E76-9B5366B1E687}">
          <p14:sldIdLst>
            <p14:sldId id="374"/>
          </p14:sldIdLst>
        </p14:section>
        <p14:section name="I 总线的概念" id="{38E03A17-9F61-485B-AEA0-04790EE4C362}">
          <p14:sldIdLst>
            <p14:sldId id="375"/>
            <p14:sldId id="376"/>
            <p14:sldId id="377"/>
            <p14:sldId id="378"/>
          </p14:sldIdLst>
        </p14:section>
        <p14:section name="II 总线的分类" id="{EFDDA1EB-2A89-40A4-A10E-13FDEBB0468E}">
          <p14:sldIdLst>
            <p14:sldId id="379"/>
            <p14:sldId id="380"/>
          </p14:sldIdLst>
        </p14:section>
        <p14:section name="III 总线特性及性能指标" id="{AB4CD90D-CD59-4F71-BE6D-3102FC4CDF90}">
          <p14:sldIdLst>
            <p14:sldId id="381"/>
            <p14:sldId id="382"/>
            <p14:sldId id="383"/>
            <p14:sldId id="384"/>
            <p14:sldId id="385"/>
          </p14:sldIdLst>
        </p14:section>
        <p14:section name="IV 总线结构" id="{1CAC706E-95DD-4980-8A86-FF38B0BCBB69}">
          <p14:sldIdLst>
            <p14:sldId id="1009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</p14:sldIdLst>
        </p14:section>
        <p14:section name="V 总线的控制" id="{4888E858-6CAE-48BE-842A-0922ABDABB69}">
          <p14:sldIdLst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1007"/>
            <p14:sldId id="997"/>
            <p14:sldId id="1008"/>
            <p14:sldId id="404"/>
            <p14:sldId id="405"/>
            <p14:sldId id="406"/>
            <p14:sldId id="407"/>
            <p14:sldId id="408"/>
            <p14:sldId id="4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3399"/>
    <a:srgbClr val="3366FF"/>
    <a:srgbClr val="0066FF"/>
    <a:srgbClr val="C28F3E"/>
    <a:srgbClr val="BC7D3E"/>
    <a:srgbClr val="B0753A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88697" autoAdjust="0"/>
  </p:normalViewPr>
  <p:slideViewPr>
    <p:cSldViewPr>
      <p:cViewPr varScale="1">
        <p:scale>
          <a:sx n="141" d="100"/>
          <a:sy n="141" d="100"/>
        </p:scale>
        <p:origin x="324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C022A620-75C5-EE15-1B12-C51854D4261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26588A9-EBA5-749A-64C9-A2800016FCB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CE17F8B-7271-8086-F195-A7336EC72C7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FC70E7F4-B1BB-FC68-0C10-0A853E84F1D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83B6749F-5440-5C45-ADBD-261901AE03C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44EE9EBB-4B02-046A-35D7-325C077713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F0A7555-B194-4831-87FB-4B40F9DC3EE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3A17FF31-460A-F326-AF71-C9FD5BC834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fld id="{D606EEFC-1262-4872-9D54-70C1E824FCD6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EAC2A0FE-1C2A-1AF8-491A-D9851A38C7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2CF0915D-B0F8-51D2-B0DF-1D9E73B80F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56E53A9C-ED29-C262-9A09-77C9A6BAF2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B57C19E6-3204-43D5-F66E-6C2730125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分散连接的缺点：线路复杂，可扩展性差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总线：</a:t>
            </a:r>
            <a:endParaRPr lang="en-US" altLang="zh-CN"/>
          </a:p>
          <a:p>
            <a:r>
              <a:rPr lang="zh-CN" altLang="en-US"/>
              <a:t>狭义：共享的传输介质；</a:t>
            </a:r>
            <a:endParaRPr lang="en-US" altLang="zh-CN"/>
          </a:p>
          <a:p>
            <a:r>
              <a:rPr lang="zh-CN" altLang="en-US"/>
              <a:t>广义：包括线、接口和整套的硬件模型和软件架构。</a:t>
            </a:r>
            <a:endParaRPr lang="en-US" altLang="zh-CN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95B7C45C-CFB7-CEAA-7967-A510236283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fld id="{15303DB9-0635-4220-B1F2-05749210F984}" type="slidenum">
              <a:rPr lang="zh-CN" altLang="en-US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1558D5E1-B429-3725-8D49-7C3EF1BCBC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fld id="{DCE59D1D-604D-4138-B585-1E29187075C0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ED488D90-743F-75E8-8338-E1B7A54248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91473859-CE86-A199-3BA1-704BF177A8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A045-8506-422D-9129-A8EE8816044F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246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8046-3FC5-4997-8C55-D5EACB316F7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09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1042-BA57-428D-92D1-4C65E432E86F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5477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6B99FE-6D6A-6CA6-1DC4-839B5F7A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8A2166-2EF0-87A1-F8AF-5E99C0822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F10134-56F8-6619-FAF0-078936DC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968C7C4-2027-447F-AEC7-CF21D31C083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974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4B51D-D932-4C68-BC64-EB70A90A389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423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2216-7819-44B2-835C-403832BC0F9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618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29F9B-1A4F-4922-B25B-02A6F90094C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522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3C62A-AB1E-4411-A24C-02713B45DD0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323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06D47-E752-4C58-8D82-6E133F7D4F0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46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420E-53DF-428E-AB3D-888ACD9868C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785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682E3-5952-41EC-A630-93ECA447BE8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185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509C-2015-45EE-9D36-10DCC51B6F7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787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6A286-DA03-4C0F-AC60-FD2BC838D360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085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0584E71-4B89-FE4A-5DF3-60C086DE88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5400" y="86986"/>
            <a:ext cx="7472362" cy="1325563"/>
          </a:xfrm>
        </p:spPr>
        <p:txBody>
          <a:bodyPr/>
          <a:lstStyle/>
          <a:p>
            <a:pPr eaLnBrk="1" hangingPunct="1"/>
            <a:r>
              <a:rPr lang="zh-CN" altLang="en-US" b="1" dirty="0"/>
              <a:t>系统总线</a:t>
            </a: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851C150B-AAA2-305D-E25C-082F0926D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881" y="1516360"/>
            <a:ext cx="329609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I </a:t>
            </a:r>
            <a:r>
              <a:rPr lang="zh-CN" altLang="en-US" sz="3200" dirty="0">
                <a:latin typeface="Times New Roman" panose="02020603050405020304" pitchFamily="18" charset="0"/>
              </a:rPr>
              <a:t>总线的基本概念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66FA5354-1ED0-20DA-8A38-8BDDA8E47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882" y="2354560"/>
            <a:ext cx="26116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II </a:t>
            </a:r>
            <a:r>
              <a:rPr lang="zh-CN" altLang="en-US" sz="3200" dirty="0">
                <a:latin typeface="Times New Roman" panose="02020603050405020304" pitchFamily="18" charset="0"/>
              </a:rPr>
              <a:t>总线的分类</a:t>
            </a:r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83B61746-BCF5-D6E5-E320-83AAFDA7B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882" y="3192760"/>
            <a:ext cx="4389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III </a:t>
            </a:r>
            <a:r>
              <a:rPr lang="zh-CN" altLang="en-US" sz="3200" dirty="0">
                <a:latin typeface="Times New Roman" panose="02020603050405020304" pitchFamily="18" charset="0"/>
              </a:rPr>
              <a:t>总线特性及性能指标</a:t>
            </a:r>
          </a:p>
        </p:txBody>
      </p:sp>
      <p:sp>
        <p:nvSpPr>
          <p:cNvPr id="4102" name="Text Box 6">
            <a:extLst>
              <a:ext uri="{FF2B5EF4-FFF2-40B4-BE49-F238E27FC236}">
                <a16:creationId xmlns:a16="http://schemas.microsoft.com/office/drawing/2014/main" id="{DBA62742-D55D-2B17-AEE4-BE6FEFA3F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881" y="4030960"/>
            <a:ext cx="2354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IV </a:t>
            </a:r>
            <a:r>
              <a:rPr lang="zh-CN" altLang="en-US" sz="3200" dirty="0">
                <a:latin typeface="Times New Roman" panose="02020603050405020304" pitchFamily="18" charset="0"/>
              </a:rPr>
              <a:t>总线结构</a:t>
            </a:r>
          </a:p>
        </p:txBody>
      </p:sp>
      <p:sp>
        <p:nvSpPr>
          <p:cNvPr id="4103" name="Text Box 7">
            <a:extLst>
              <a:ext uri="{FF2B5EF4-FFF2-40B4-BE49-F238E27FC236}">
                <a16:creationId xmlns:a16="http://schemas.microsoft.com/office/drawing/2014/main" id="{C56351E1-2A0C-DFAE-A68D-E9D00493B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881" y="4869160"/>
            <a:ext cx="22178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V </a:t>
            </a:r>
            <a:r>
              <a:rPr lang="zh-CN" altLang="en-US" sz="3200" dirty="0">
                <a:latin typeface="Times New Roman" panose="02020603050405020304" pitchFamily="18" charset="0"/>
              </a:rPr>
              <a:t>总线控制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EE6132A8-5138-3B4B-5947-C426DD9CD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094" y="192089"/>
            <a:ext cx="43132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</a:rPr>
              <a:t>三、总线的性能指标</a:t>
            </a:r>
          </a:p>
        </p:txBody>
      </p:sp>
      <p:grpSp>
        <p:nvGrpSpPr>
          <p:cNvPr id="164867" name="Group 3">
            <a:extLst>
              <a:ext uri="{FF2B5EF4-FFF2-40B4-BE49-F238E27FC236}">
                <a16:creationId xmlns:a16="http://schemas.microsoft.com/office/drawing/2014/main" id="{34E2AA75-D0B2-DB70-1489-7895ED630B7A}"/>
              </a:ext>
            </a:extLst>
          </p:cNvPr>
          <p:cNvGrpSpPr>
            <a:grpSpLocks/>
          </p:cNvGrpSpPr>
          <p:nvPr/>
        </p:nvGrpSpPr>
        <p:grpSpPr bwMode="auto">
          <a:xfrm>
            <a:off x="1436837" y="1117252"/>
            <a:ext cx="3141662" cy="5018088"/>
            <a:chOff x="240" y="864"/>
            <a:chExt cx="1979" cy="3161"/>
          </a:xfrm>
        </p:grpSpPr>
        <p:sp>
          <p:nvSpPr>
            <p:cNvPr id="15373" name="Text Box 4">
              <a:extLst>
                <a:ext uri="{FF2B5EF4-FFF2-40B4-BE49-F238E27FC236}">
                  <a16:creationId xmlns:a16="http://schemas.microsoft.com/office/drawing/2014/main" id="{FD044A15-8724-788D-5A8E-7F95438A6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864"/>
              <a:ext cx="14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Times New Roman" panose="02020603050405020304" pitchFamily="18" charset="0"/>
                </a:rPr>
                <a:t>1. 总线宽度</a:t>
              </a:r>
            </a:p>
          </p:txBody>
        </p:sp>
        <p:sp>
          <p:nvSpPr>
            <p:cNvPr id="15374" name="Text Box 5">
              <a:extLst>
                <a:ext uri="{FF2B5EF4-FFF2-40B4-BE49-F238E27FC236}">
                  <a16:creationId xmlns:a16="http://schemas.microsoft.com/office/drawing/2014/main" id="{C8C4942B-7447-1CB8-1BE6-4AD672AFFF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71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Times New Roman" panose="02020603050405020304" pitchFamily="18" charset="0"/>
                </a:rPr>
                <a:t>2. 总线带宽</a:t>
              </a:r>
            </a:p>
          </p:txBody>
        </p:sp>
        <p:sp>
          <p:nvSpPr>
            <p:cNvPr id="15375" name="Text Box 6">
              <a:extLst>
                <a:ext uri="{FF2B5EF4-FFF2-40B4-BE49-F238E27FC236}">
                  <a16:creationId xmlns:a16="http://schemas.microsoft.com/office/drawing/2014/main" id="{AF43E1EC-15E9-FD24-823C-481B6F72D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811"/>
              <a:ext cx="19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Times New Roman" panose="02020603050405020304" pitchFamily="18" charset="0"/>
                </a:rPr>
                <a:t>3. 时钟同步/异步</a:t>
              </a:r>
            </a:p>
          </p:txBody>
        </p:sp>
        <p:sp>
          <p:nvSpPr>
            <p:cNvPr id="15376" name="Text Box 7">
              <a:extLst>
                <a:ext uri="{FF2B5EF4-FFF2-40B4-BE49-F238E27FC236}">
                  <a16:creationId xmlns:a16="http://schemas.microsoft.com/office/drawing/2014/main" id="{6E750994-BF29-9855-97C0-64315BEB4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287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dist" eaLnBrk="1" hangingPunct="1"/>
              <a:r>
                <a:rPr lang="zh-CN" altLang="en-US" sz="3200">
                  <a:latin typeface="Times New Roman" panose="02020603050405020304" pitchFamily="18" charset="0"/>
                </a:rPr>
                <a:t>4. 总线复用</a:t>
              </a:r>
            </a:p>
          </p:txBody>
        </p:sp>
        <p:sp>
          <p:nvSpPr>
            <p:cNvPr id="15377" name="Text Box 8">
              <a:extLst>
                <a:ext uri="{FF2B5EF4-FFF2-40B4-BE49-F238E27FC236}">
                  <a16:creationId xmlns:a16="http://schemas.microsoft.com/office/drawing/2014/main" id="{73142A63-557E-E164-B4DE-5FBB612AC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744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Times New Roman" panose="02020603050405020304" pitchFamily="18" charset="0"/>
                </a:rPr>
                <a:t>5. 信号线数</a:t>
              </a:r>
            </a:p>
          </p:txBody>
        </p:sp>
        <p:sp>
          <p:nvSpPr>
            <p:cNvPr id="15378" name="Text Box 9">
              <a:extLst>
                <a:ext uri="{FF2B5EF4-FFF2-40B4-BE49-F238E27FC236}">
                  <a16:creationId xmlns:a16="http://schemas.microsoft.com/office/drawing/2014/main" id="{1A8823CE-BD42-5B09-CFEE-6AB9D20D33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202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Times New Roman" panose="02020603050405020304" pitchFamily="18" charset="0"/>
                </a:rPr>
                <a:t>6. 总线控制方式</a:t>
              </a:r>
            </a:p>
          </p:txBody>
        </p:sp>
        <p:sp>
          <p:nvSpPr>
            <p:cNvPr id="15379" name="Text Box 10">
              <a:extLst>
                <a:ext uri="{FF2B5EF4-FFF2-40B4-BE49-F238E27FC236}">
                  <a16:creationId xmlns:a16="http://schemas.microsoft.com/office/drawing/2014/main" id="{AA0AD5E9-E6A5-B5AB-AD7E-C4A21142A6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660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Times New Roman" panose="02020603050405020304" pitchFamily="18" charset="0"/>
                </a:rPr>
                <a:t>7. 其他指标</a:t>
              </a:r>
            </a:p>
          </p:txBody>
        </p:sp>
      </p:grpSp>
      <p:sp>
        <p:nvSpPr>
          <p:cNvPr id="164875" name="Text Box 11">
            <a:extLst>
              <a:ext uri="{FF2B5EF4-FFF2-40B4-BE49-F238E27FC236}">
                <a16:creationId xmlns:a16="http://schemas.microsoft.com/office/drawing/2014/main" id="{475D5072-272E-18A1-C1D4-89C7A6146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824" y="1149003"/>
            <a:ext cx="416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数据线</a:t>
            </a:r>
            <a:r>
              <a:rPr lang="zh-CN" altLang="en-US" sz="2800">
                <a:latin typeface="Times New Roman" panose="02020603050405020304" pitchFamily="18" charset="0"/>
              </a:rPr>
              <a:t> 的根数</a:t>
            </a:r>
          </a:p>
        </p:txBody>
      </p:sp>
      <p:sp>
        <p:nvSpPr>
          <p:cNvPr id="164876" name="Text Box 12">
            <a:extLst>
              <a:ext uri="{FF2B5EF4-FFF2-40B4-BE49-F238E27FC236}">
                <a16:creationId xmlns:a16="http://schemas.microsoft.com/office/drawing/2014/main" id="{92294B40-A459-8847-4AB3-49807FD74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824" y="1930053"/>
            <a:ext cx="537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每秒传输的最大字节数（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MBps</a:t>
            </a:r>
            <a:r>
              <a:rPr lang="en-US" altLang="zh-CN" sz="2800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164877" name="Text Box 13">
            <a:extLst>
              <a:ext uri="{FF2B5EF4-FFF2-40B4-BE49-F238E27FC236}">
                <a16:creationId xmlns:a16="http://schemas.microsoft.com/office/drawing/2014/main" id="{76B99CC1-B73A-1FF9-3CC2-7316CE49B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824" y="2646015"/>
            <a:ext cx="332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同步</a:t>
            </a:r>
            <a:r>
              <a:rPr lang="zh-CN" altLang="en-US" sz="2800">
                <a:latin typeface="Times New Roman" panose="02020603050405020304" pitchFamily="18" charset="0"/>
              </a:rPr>
              <a:t>、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不同步</a:t>
            </a:r>
          </a:p>
        </p:txBody>
      </p:sp>
      <p:sp>
        <p:nvSpPr>
          <p:cNvPr id="164878" name="Text Box 14">
            <a:extLst>
              <a:ext uri="{FF2B5EF4-FFF2-40B4-BE49-F238E27FC236}">
                <a16:creationId xmlns:a16="http://schemas.microsoft.com/office/drawing/2014/main" id="{2F40A9BD-182A-B5E3-4DD3-DA1A5C41B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824" y="3382615"/>
            <a:ext cx="4622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地址线 </a:t>
            </a:r>
            <a:r>
              <a:rPr lang="zh-CN" altLang="en-US" sz="2800">
                <a:latin typeface="Times New Roman" panose="02020603050405020304" pitchFamily="18" charset="0"/>
              </a:rPr>
              <a:t>与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数据线 </a:t>
            </a:r>
            <a:r>
              <a:rPr lang="zh-CN" altLang="en-US" sz="2800">
                <a:latin typeface="Times New Roman" panose="02020603050405020304" pitchFamily="18" charset="0"/>
              </a:rPr>
              <a:t>复用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64879" name="Text Box 15">
            <a:extLst>
              <a:ext uri="{FF2B5EF4-FFF2-40B4-BE49-F238E27FC236}">
                <a16:creationId xmlns:a16="http://schemas.microsoft.com/office/drawing/2014/main" id="{5C705E7B-307F-DB31-2516-5BD3DB7E9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824" y="4112865"/>
            <a:ext cx="599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地址线、数据线和控制线的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总和</a:t>
            </a:r>
            <a:endParaRPr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880" name="Text Box 16">
            <a:extLst>
              <a:ext uri="{FF2B5EF4-FFF2-40B4-BE49-F238E27FC236}">
                <a16:creationId xmlns:a16="http://schemas.microsoft.com/office/drawing/2014/main" id="{508F6D9E-7908-3467-8383-5B67D53AA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824" y="5589240"/>
            <a:ext cx="233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负载能力</a:t>
            </a:r>
          </a:p>
        </p:txBody>
      </p:sp>
      <p:sp>
        <p:nvSpPr>
          <p:cNvPr id="164881" name="Text Box 17">
            <a:extLst>
              <a:ext uri="{FF2B5EF4-FFF2-40B4-BE49-F238E27FC236}">
                <a16:creationId xmlns:a16="http://schemas.microsoft.com/office/drawing/2014/main" id="{8DAD03C6-72FF-761F-C289-D446DE942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824" y="4851053"/>
            <a:ext cx="568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突发、自动、仲裁、逻辑、计数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5" grpId="0" autoUpdateAnimBg="0"/>
      <p:bldP spid="164876" grpId="0" autoUpdateAnimBg="0"/>
      <p:bldP spid="164877" grpId="0" autoUpdateAnimBg="0"/>
      <p:bldP spid="164878" grpId="0" autoUpdateAnimBg="0"/>
      <p:bldP spid="164879" grpId="0" autoUpdateAnimBg="0"/>
      <p:bldP spid="164880" grpId="0" autoUpdateAnimBg="0"/>
      <p:bldP spid="16488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86D2E31D-79E8-E75A-0FF6-A2C64EBAE35E}"/>
              </a:ext>
            </a:extLst>
          </p:cNvPr>
          <p:cNvSpPr/>
          <p:nvPr/>
        </p:nvSpPr>
        <p:spPr>
          <a:xfrm>
            <a:off x="1801814" y="1652589"/>
            <a:ext cx="8785225" cy="439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6914" name="Text Box 2">
            <a:extLst>
              <a:ext uri="{FF2B5EF4-FFF2-40B4-BE49-F238E27FC236}">
                <a16:creationId xmlns:a16="http://schemas.microsoft.com/office/drawing/2014/main" id="{174DEC2F-6E4D-9DBD-3D0C-BE7AD40FC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4" y="2060576"/>
            <a:ext cx="3195637" cy="382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ISA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EISA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VESA(LV-BUS)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PCI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AGP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RS-232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USB</a:t>
            </a:r>
          </a:p>
        </p:txBody>
      </p:sp>
      <p:grpSp>
        <p:nvGrpSpPr>
          <p:cNvPr id="166915" name="Group 3">
            <a:extLst>
              <a:ext uri="{FF2B5EF4-FFF2-40B4-BE49-F238E27FC236}">
                <a16:creationId xmlns:a16="http://schemas.microsoft.com/office/drawing/2014/main" id="{0A79E183-7BF7-C784-D966-2ADB3C431992}"/>
              </a:ext>
            </a:extLst>
          </p:cNvPr>
          <p:cNvGrpSpPr>
            <a:grpSpLocks/>
          </p:cNvGrpSpPr>
          <p:nvPr/>
        </p:nvGrpSpPr>
        <p:grpSpPr bwMode="auto">
          <a:xfrm>
            <a:off x="2063750" y="2286000"/>
            <a:ext cx="1143000" cy="1143000"/>
            <a:chOff x="636" y="1440"/>
            <a:chExt cx="720" cy="720"/>
          </a:xfrm>
        </p:grpSpPr>
        <p:sp>
          <p:nvSpPr>
            <p:cNvPr id="17430" name="Oval 4">
              <a:extLst>
                <a:ext uri="{FF2B5EF4-FFF2-40B4-BE49-F238E27FC236}">
                  <a16:creationId xmlns:a16="http://schemas.microsoft.com/office/drawing/2014/main" id="{12FAE552-F240-48CA-AAB5-754BC368E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" y="1440"/>
              <a:ext cx="720" cy="72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31" name="Text Box 5">
              <a:extLst>
                <a:ext uri="{FF2B5EF4-FFF2-40B4-BE49-F238E27FC236}">
                  <a16:creationId xmlns:a16="http://schemas.microsoft.com/office/drawing/2014/main" id="{06893228-40B8-4357-CC1D-6783FF22F8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617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chemeClr val="bg2"/>
                  </a:solidFill>
                  <a:latin typeface="Times New Roman" panose="02020603050405020304" pitchFamily="18" charset="0"/>
                </a:rPr>
                <a:t>模块</a:t>
              </a:r>
            </a:p>
          </p:txBody>
        </p:sp>
      </p:grpSp>
      <p:grpSp>
        <p:nvGrpSpPr>
          <p:cNvPr id="166918" name="Group 6">
            <a:extLst>
              <a:ext uri="{FF2B5EF4-FFF2-40B4-BE49-F238E27FC236}">
                <a16:creationId xmlns:a16="http://schemas.microsoft.com/office/drawing/2014/main" id="{B8A22EA4-5EC7-538B-B764-D35F6BA5769F}"/>
              </a:ext>
            </a:extLst>
          </p:cNvPr>
          <p:cNvGrpSpPr>
            <a:grpSpLocks/>
          </p:cNvGrpSpPr>
          <p:nvPr/>
        </p:nvGrpSpPr>
        <p:grpSpPr bwMode="auto">
          <a:xfrm>
            <a:off x="5232400" y="4191000"/>
            <a:ext cx="1143000" cy="1143000"/>
            <a:chOff x="2412" y="2640"/>
            <a:chExt cx="720" cy="720"/>
          </a:xfrm>
        </p:grpSpPr>
        <p:sp>
          <p:nvSpPr>
            <p:cNvPr id="17428" name="Oval 7">
              <a:extLst>
                <a:ext uri="{FF2B5EF4-FFF2-40B4-BE49-F238E27FC236}">
                  <a16:creationId xmlns:a16="http://schemas.microsoft.com/office/drawing/2014/main" id="{FF4052D3-1CE2-5AB9-DA36-EF743080E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2" y="2640"/>
              <a:ext cx="720" cy="720"/>
            </a:xfrm>
            <a:prstGeom prst="ellipse">
              <a:avLst/>
            </a:prstGeom>
            <a:solidFill>
              <a:srgbClr val="EBF010"/>
            </a:solidFill>
            <a:ln w="9525">
              <a:solidFill>
                <a:srgbClr val="EBF01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32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9" name="Text Box 8">
              <a:extLst>
                <a:ext uri="{FF2B5EF4-FFF2-40B4-BE49-F238E27FC236}">
                  <a16:creationId xmlns:a16="http://schemas.microsoft.com/office/drawing/2014/main" id="{87624C66-5051-FBF7-2E42-1F463842B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797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01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EBF01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Times New Roman" panose="02020603050405020304" pitchFamily="18" charset="0"/>
                </a:rPr>
                <a:t>系统</a:t>
              </a:r>
            </a:p>
          </p:txBody>
        </p:sp>
      </p:grpSp>
      <p:sp>
        <p:nvSpPr>
          <p:cNvPr id="166921" name="AutoShape 9">
            <a:extLst>
              <a:ext uri="{FF2B5EF4-FFF2-40B4-BE49-F238E27FC236}">
                <a16:creationId xmlns:a16="http://schemas.microsoft.com/office/drawing/2014/main" id="{5C21A2EB-3CCF-2FAA-FF6C-8862280AA66F}"/>
              </a:ext>
            </a:extLst>
          </p:cNvPr>
          <p:cNvSpPr>
            <a:spLocks/>
          </p:cNvSpPr>
          <p:nvPr/>
        </p:nvSpPr>
        <p:spPr bwMode="auto">
          <a:xfrm>
            <a:off x="7504114" y="2371726"/>
            <a:ext cx="320675" cy="3275013"/>
          </a:xfrm>
          <a:prstGeom prst="leftBrace">
            <a:avLst>
              <a:gd name="adj1" fmla="val 8510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endParaRPr lang="zh-CN" altLang="en-US" sz="32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22" name="Text Box 10">
            <a:extLst>
              <a:ext uri="{FF2B5EF4-FFF2-40B4-BE49-F238E27FC236}">
                <a16:creationId xmlns:a16="http://schemas.microsoft.com/office/drawing/2014/main" id="{DE2A1179-C4DB-02BD-EF97-BC65727D4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164" y="2986089"/>
            <a:ext cx="541337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总</a:t>
            </a:r>
          </a:p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线</a:t>
            </a:r>
          </a:p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标</a:t>
            </a:r>
          </a:p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准</a:t>
            </a:r>
          </a:p>
        </p:txBody>
      </p:sp>
      <p:sp>
        <p:nvSpPr>
          <p:cNvPr id="17416" name="Text Box 11">
            <a:extLst>
              <a:ext uri="{FF2B5EF4-FFF2-40B4-BE49-F238E27FC236}">
                <a16:creationId xmlns:a16="http://schemas.microsoft.com/office/drawing/2014/main" id="{BCB1C9B0-A921-9B46-D05E-DC339F811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376" y="213377"/>
            <a:ext cx="5045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 四、总线标准</a:t>
            </a:r>
          </a:p>
        </p:txBody>
      </p:sp>
      <p:grpSp>
        <p:nvGrpSpPr>
          <p:cNvPr id="166924" name="Group 12">
            <a:extLst>
              <a:ext uri="{FF2B5EF4-FFF2-40B4-BE49-F238E27FC236}">
                <a16:creationId xmlns:a16="http://schemas.microsoft.com/office/drawing/2014/main" id="{DDE380A8-D153-7F4E-3E58-35612D796A78}"/>
              </a:ext>
            </a:extLst>
          </p:cNvPr>
          <p:cNvGrpSpPr>
            <a:grpSpLocks/>
          </p:cNvGrpSpPr>
          <p:nvPr/>
        </p:nvGrpSpPr>
        <p:grpSpPr bwMode="auto">
          <a:xfrm>
            <a:off x="1847850" y="4343400"/>
            <a:ext cx="1676400" cy="914400"/>
            <a:chOff x="396" y="2736"/>
            <a:chExt cx="1056" cy="576"/>
          </a:xfrm>
        </p:grpSpPr>
        <p:sp>
          <p:nvSpPr>
            <p:cNvPr id="17426" name="AutoShape 13">
              <a:extLst>
                <a:ext uri="{FF2B5EF4-FFF2-40B4-BE49-F238E27FC236}">
                  <a16:creationId xmlns:a16="http://schemas.microsoft.com/office/drawing/2014/main" id="{BCA40B5B-CCF8-7B14-A64E-1ACCDD651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" y="2736"/>
              <a:ext cx="1056" cy="576"/>
            </a:xfrm>
            <a:prstGeom prst="diamond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27" name="Text Box 14">
              <a:extLst>
                <a:ext uri="{FF2B5EF4-FFF2-40B4-BE49-F238E27FC236}">
                  <a16:creationId xmlns:a16="http://schemas.microsoft.com/office/drawing/2014/main" id="{BFFA50AF-3330-42E9-0018-24F4EAE214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" y="284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chemeClr val="bg2"/>
                  </a:solidFill>
                  <a:latin typeface="Times New Roman" panose="02020603050405020304" pitchFamily="18" charset="0"/>
                </a:rPr>
                <a:t>系统</a:t>
              </a:r>
            </a:p>
          </p:txBody>
        </p:sp>
      </p:grpSp>
      <p:grpSp>
        <p:nvGrpSpPr>
          <p:cNvPr id="166927" name="Group 15">
            <a:extLst>
              <a:ext uri="{FF2B5EF4-FFF2-40B4-BE49-F238E27FC236}">
                <a16:creationId xmlns:a16="http://schemas.microsoft.com/office/drawing/2014/main" id="{06D6B41D-374E-F80C-C7EA-B72878F09119}"/>
              </a:ext>
            </a:extLst>
          </p:cNvPr>
          <p:cNvGrpSpPr>
            <a:grpSpLocks/>
          </p:cNvGrpSpPr>
          <p:nvPr/>
        </p:nvGrpSpPr>
        <p:grpSpPr bwMode="auto">
          <a:xfrm>
            <a:off x="4895850" y="2362200"/>
            <a:ext cx="1676400" cy="914400"/>
            <a:chOff x="288" y="3504"/>
            <a:chExt cx="1056" cy="576"/>
          </a:xfrm>
        </p:grpSpPr>
        <p:sp>
          <p:nvSpPr>
            <p:cNvPr id="17424" name="AutoShape 16">
              <a:extLst>
                <a:ext uri="{FF2B5EF4-FFF2-40B4-BE49-F238E27FC236}">
                  <a16:creationId xmlns:a16="http://schemas.microsoft.com/office/drawing/2014/main" id="{B955D4E5-8B3D-181A-3501-3C71596C9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504"/>
              <a:ext cx="1056" cy="576"/>
            </a:xfrm>
            <a:prstGeom prst="diamond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25" name="Text Box 17">
              <a:extLst>
                <a:ext uri="{FF2B5EF4-FFF2-40B4-BE49-F238E27FC236}">
                  <a16:creationId xmlns:a16="http://schemas.microsoft.com/office/drawing/2014/main" id="{F5E705FE-3D7A-EBC2-B103-1AFD27685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613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chemeClr val="bg2"/>
                  </a:solidFill>
                  <a:latin typeface="Times New Roman" panose="02020603050405020304" pitchFamily="18" charset="0"/>
                </a:rPr>
                <a:t>模块</a:t>
              </a:r>
            </a:p>
          </p:txBody>
        </p:sp>
      </p:grpSp>
      <p:grpSp>
        <p:nvGrpSpPr>
          <p:cNvPr id="166931" name="Group 19">
            <a:extLst>
              <a:ext uri="{FF2B5EF4-FFF2-40B4-BE49-F238E27FC236}">
                <a16:creationId xmlns:a16="http://schemas.microsoft.com/office/drawing/2014/main" id="{C062E4A3-5DF7-6499-CB1F-AFFC5481B68F}"/>
              </a:ext>
            </a:extLst>
          </p:cNvPr>
          <p:cNvGrpSpPr>
            <a:grpSpLocks/>
          </p:cNvGrpSpPr>
          <p:nvPr/>
        </p:nvGrpSpPr>
        <p:grpSpPr bwMode="auto">
          <a:xfrm>
            <a:off x="3676650" y="1981200"/>
            <a:ext cx="1066800" cy="3886200"/>
            <a:chOff x="1548" y="1248"/>
            <a:chExt cx="672" cy="2448"/>
          </a:xfrm>
        </p:grpSpPr>
        <p:sp>
          <p:nvSpPr>
            <p:cNvPr id="17422" name="Rectangle 20">
              <a:extLst>
                <a:ext uri="{FF2B5EF4-FFF2-40B4-BE49-F238E27FC236}">
                  <a16:creationId xmlns:a16="http://schemas.microsoft.com/office/drawing/2014/main" id="{70F4A88F-3C3F-6419-2A33-C60767CCC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" y="1248"/>
              <a:ext cx="672" cy="2352"/>
            </a:xfrm>
            <a:prstGeom prst="rect">
              <a:avLst/>
            </a:prstGeom>
            <a:noFill/>
            <a:ln w="38100">
              <a:solidFill>
                <a:srgbClr val="EBF01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23" name="Text Box 21">
              <a:extLst>
                <a:ext uri="{FF2B5EF4-FFF2-40B4-BE49-F238E27FC236}">
                  <a16:creationId xmlns:a16="http://schemas.microsoft.com/office/drawing/2014/main" id="{92BD4DEE-0871-4BA5-05F4-0E6AF708D5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7" y="1680"/>
              <a:ext cx="465" cy="2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600">
                  <a:latin typeface="Times New Roman" panose="02020603050405020304" pitchFamily="18" charset="0"/>
                </a:rPr>
                <a:t>标 准 界 面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6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6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4" grpId="0" autoUpdateAnimBg="0"/>
      <p:bldP spid="166921" grpId="0" animBg="1" autoUpdateAnimBg="0"/>
      <p:bldP spid="16692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038" name="Group 102">
            <a:extLst>
              <a:ext uri="{FF2B5EF4-FFF2-40B4-BE49-F238E27FC236}">
                <a16:creationId xmlns:a16="http://schemas.microsoft.com/office/drawing/2014/main" id="{2E146C6B-E446-8694-BE38-E1F57B1C3E04}"/>
              </a:ext>
            </a:extLst>
          </p:cNvPr>
          <p:cNvGraphicFramePr>
            <a:graphicFrameLocks noGrp="1"/>
          </p:cNvGraphicFramePr>
          <p:nvPr>
            <p:ph/>
          </p:nvPr>
        </p:nvGraphicFramePr>
        <p:xfrm>
          <a:off x="1978025" y="1111250"/>
          <a:ext cx="8134350" cy="5378452"/>
        </p:xfrm>
        <a:graphic>
          <a:graphicData uri="http://schemas.openxmlformats.org/drawingml/2006/table">
            <a:tbl>
              <a:tblPr/>
              <a:tblGrid>
                <a:gridCol w="1798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8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8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43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总线标准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数据线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总线时钟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带宽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231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ISA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 MHz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（独立）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 MBps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231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EISA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 MHz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（独立）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33 MBps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7112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VESA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(VL-BUS)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33 MHz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CPU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133 MBps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7112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PCI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64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33 MHz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（独立）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66 MHz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（独立）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132 MBps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528 MBps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7112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AGP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66.7 MHz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（独立）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133 MHz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（独立）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266 MBps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533 MBps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7112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RS-232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串行通信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总线标准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数据终端设备（计算机）和数据通信设备（调制解调器）之间的标准接口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26299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USB</a:t>
                      </a: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串行接口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总线标准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普通无屏蔽双绞线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带屏蔽双绞线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最高</a:t>
                      </a: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1.5 Mbps (USB1.0)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 Mbps (USB1.0)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480 Mbps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(USB2.0)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482" name="Text Box 57">
            <a:extLst>
              <a:ext uri="{FF2B5EF4-FFF2-40B4-BE49-F238E27FC236}">
                <a16:creationId xmlns:a16="http://schemas.microsoft.com/office/drawing/2014/main" id="{04440447-A80E-66C4-0CCB-19E812A4A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84" y="173614"/>
            <a:ext cx="5045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</a:rPr>
              <a:t> 四、总线标准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08B0229-8ED5-0144-5D99-C0FD4D8C73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101" y="1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IV </a:t>
            </a:r>
            <a:r>
              <a:rPr lang="zh-CN" altLang="en-US" b="1" dirty="0"/>
              <a:t>总线结构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4FE443-BA93-4947-D20A-5E1DFD37E37C}"/>
              </a:ext>
            </a:extLst>
          </p:cNvPr>
          <p:cNvSpPr txBox="1">
            <a:spLocks noChangeArrowheads="1"/>
          </p:cNvSpPr>
          <p:nvPr/>
        </p:nvSpPr>
        <p:spPr>
          <a:xfrm>
            <a:off x="1703512" y="1556792"/>
            <a:ext cx="8496944" cy="2448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10000"/>
              </a:lnSpc>
            </a:pPr>
            <a:r>
              <a:rPr lang="zh-CN" altLang="en-US" sz="3600" b="1" dirty="0"/>
              <a:t>       思考：总线在结构上有什么特点？为什么这样组织？</a:t>
            </a:r>
          </a:p>
        </p:txBody>
      </p:sp>
    </p:spTree>
    <p:extLst>
      <p:ext uri="{BB962C8B-B14F-4D97-AF65-F5344CB8AC3E}">
        <p14:creationId xmlns:p14="http://schemas.microsoft.com/office/powerpoint/2010/main" val="274045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08B0229-8ED5-0144-5D99-C0FD4D8C73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101" y="1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IV </a:t>
            </a:r>
            <a:r>
              <a:rPr lang="zh-CN" altLang="en-US" b="1" dirty="0"/>
              <a:t>总线结构</a:t>
            </a:r>
          </a:p>
        </p:txBody>
      </p:sp>
      <p:sp>
        <p:nvSpPr>
          <p:cNvPr id="168963" name="Text Box 3">
            <a:extLst>
              <a:ext uri="{FF2B5EF4-FFF2-40B4-BE49-F238E27FC236}">
                <a16:creationId xmlns:a16="http://schemas.microsoft.com/office/drawing/2014/main" id="{CB352CBA-E51B-CAFF-B291-26739563A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413" y="1037943"/>
            <a:ext cx="4587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</a:rPr>
              <a:t>一、单总线结构</a:t>
            </a:r>
          </a:p>
        </p:txBody>
      </p:sp>
      <p:grpSp>
        <p:nvGrpSpPr>
          <p:cNvPr id="168964" name="Group 4">
            <a:extLst>
              <a:ext uri="{FF2B5EF4-FFF2-40B4-BE49-F238E27FC236}">
                <a16:creationId xmlns:a16="http://schemas.microsoft.com/office/drawing/2014/main" id="{B82F6BA3-C2C2-CF1C-72AF-94986A6584F9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781176"/>
            <a:ext cx="8229600" cy="695325"/>
            <a:chOff x="384" y="1056"/>
            <a:chExt cx="5184" cy="438"/>
          </a:xfrm>
        </p:grpSpPr>
        <p:sp>
          <p:nvSpPr>
            <p:cNvPr id="19484" name="Rectangle 5">
              <a:extLst>
                <a:ext uri="{FF2B5EF4-FFF2-40B4-BE49-F238E27FC236}">
                  <a16:creationId xmlns:a16="http://schemas.microsoft.com/office/drawing/2014/main" id="{CC87F28A-0F67-A905-4FF6-9D855CFB6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6" y="1056"/>
              <a:ext cx="20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folHlink"/>
                  </a:solidFill>
                </a:rPr>
                <a:t>单总线（系统总线）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5" name="Freeform 6">
              <a:extLst>
                <a:ext uri="{FF2B5EF4-FFF2-40B4-BE49-F238E27FC236}">
                  <a16:creationId xmlns:a16="http://schemas.microsoft.com/office/drawing/2014/main" id="{279FDDB7-BCC3-E5ED-DB86-D62D0A431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" y="1350"/>
              <a:ext cx="5184" cy="144"/>
            </a:xfrm>
            <a:custGeom>
              <a:avLst/>
              <a:gdLst>
                <a:gd name="T0" fmla="*/ 0 w 4569"/>
                <a:gd name="T1" fmla="*/ 56 h 148"/>
                <a:gd name="T2" fmla="*/ 649 w 4569"/>
                <a:gd name="T3" fmla="*/ 116 h 148"/>
                <a:gd name="T4" fmla="*/ 649 w 4569"/>
                <a:gd name="T5" fmla="*/ 97 h 148"/>
                <a:gd name="T6" fmla="*/ 13596 w 4569"/>
                <a:gd name="T7" fmla="*/ 97 h 148"/>
                <a:gd name="T8" fmla="*/ 13596 w 4569"/>
                <a:gd name="T9" fmla="*/ 116 h 148"/>
                <a:gd name="T10" fmla="*/ 14237 w 4569"/>
                <a:gd name="T11" fmla="*/ 56 h 148"/>
                <a:gd name="T12" fmla="*/ 13596 w 4569"/>
                <a:gd name="T13" fmla="*/ 0 h 148"/>
                <a:gd name="T14" fmla="*/ 13596 w 4569"/>
                <a:gd name="T15" fmla="*/ 18 h 148"/>
                <a:gd name="T16" fmla="*/ 649 w 4569"/>
                <a:gd name="T17" fmla="*/ 18 h 148"/>
                <a:gd name="T18" fmla="*/ 649 w 4569"/>
                <a:gd name="T19" fmla="*/ 0 h 148"/>
                <a:gd name="T20" fmla="*/ 0 w 4569"/>
                <a:gd name="T21" fmla="*/ 56 h 1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569" h="148">
                  <a:moveTo>
                    <a:pt x="0" y="74"/>
                  </a:moveTo>
                  <a:lnTo>
                    <a:pt x="208" y="148"/>
                  </a:lnTo>
                  <a:lnTo>
                    <a:pt x="208" y="124"/>
                  </a:lnTo>
                  <a:lnTo>
                    <a:pt x="4364" y="124"/>
                  </a:lnTo>
                  <a:lnTo>
                    <a:pt x="4364" y="148"/>
                  </a:lnTo>
                  <a:lnTo>
                    <a:pt x="4569" y="74"/>
                  </a:lnTo>
                  <a:lnTo>
                    <a:pt x="4364" y="0"/>
                  </a:lnTo>
                  <a:lnTo>
                    <a:pt x="4364" y="25"/>
                  </a:lnTo>
                  <a:lnTo>
                    <a:pt x="208" y="25"/>
                  </a:lnTo>
                  <a:lnTo>
                    <a:pt x="208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folHlink"/>
            </a:solidFill>
            <a:ln w="17463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8967" name="Group 7">
            <a:extLst>
              <a:ext uri="{FF2B5EF4-FFF2-40B4-BE49-F238E27FC236}">
                <a16:creationId xmlns:a16="http://schemas.microsoft.com/office/drawing/2014/main" id="{11014668-18AF-C1A3-05B5-A9246876FF53}"/>
              </a:ext>
            </a:extLst>
          </p:cNvPr>
          <p:cNvGrpSpPr>
            <a:grpSpLocks/>
          </p:cNvGrpSpPr>
          <p:nvPr/>
        </p:nvGrpSpPr>
        <p:grpSpPr bwMode="auto">
          <a:xfrm>
            <a:off x="2362201" y="2428876"/>
            <a:ext cx="7959725" cy="3819525"/>
            <a:chOff x="528" y="1368"/>
            <a:chExt cx="5014" cy="2406"/>
          </a:xfrm>
        </p:grpSpPr>
        <p:grpSp>
          <p:nvGrpSpPr>
            <p:cNvPr id="19464" name="Group 8">
              <a:extLst>
                <a:ext uri="{FF2B5EF4-FFF2-40B4-BE49-F238E27FC236}">
                  <a16:creationId xmlns:a16="http://schemas.microsoft.com/office/drawing/2014/main" id="{A302DEDC-AE9F-C2EA-3F39-711CA9AAEB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368"/>
              <a:ext cx="719" cy="2389"/>
              <a:chOff x="528" y="1615"/>
              <a:chExt cx="719" cy="2389"/>
            </a:xfrm>
          </p:grpSpPr>
          <p:sp>
            <p:nvSpPr>
              <p:cNvPr id="19482" name="Rectangle 9">
                <a:extLst>
                  <a:ext uri="{FF2B5EF4-FFF2-40B4-BE49-F238E27FC236}">
                    <a16:creationId xmlns:a16="http://schemas.microsoft.com/office/drawing/2014/main" id="{33106774-D5CC-F65D-F927-E5036CE4F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2352"/>
                <a:ext cx="719" cy="165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3200">
                  <a:latin typeface="Times New Roman" panose="02020603050405020304" pitchFamily="18" charset="0"/>
                </a:endParaRPr>
              </a:p>
              <a:p>
                <a:pPr eaLnBrk="1" hangingPunct="1"/>
                <a:endParaRPr lang="zh-CN" altLang="en-US" sz="320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zh-CN" sz="2800">
                    <a:latin typeface="Times New Roman" panose="02020603050405020304" pitchFamily="18" charset="0"/>
                  </a:rPr>
                  <a:t> CPU</a:t>
                </a:r>
              </a:p>
            </p:txBody>
          </p:sp>
          <p:sp>
            <p:nvSpPr>
              <p:cNvPr id="19483" name="Freeform 10">
                <a:extLst>
                  <a:ext uri="{FF2B5EF4-FFF2-40B4-BE49-F238E27FC236}">
                    <a16:creationId xmlns:a16="http://schemas.microsoft.com/office/drawing/2014/main" id="{F6CC6289-688E-7E05-1A75-6F9F2C7AF5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" y="1615"/>
                <a:ext cx="206" cy="737"/>
              </a:xfrm>
              <a:custGeom>
                <a:avLst/>
                <a:gdLst>
                  <a:gd name="T0" fmla="*/ 2105 w 141"/>
                  <a:gd name="T1" fmla="*/ 0 h 482"/>
                  <a:gd name="T2" fmla="*/ 4278 w 141"/>
                  <a:gd name="T3" fmla="*/ 4297 h 482"/>
                  <a:gd name="T4" fmla="*/ 3208 w 141"/>
                  <a:gd name="T5" fmla="*/ 4297 h 482"/>
                  <a:gd name="T6" fmla="*/ 3208 w 141"/>
                  <a:gd name="T7" fmla="*/ 17682 h 482"/>
                  <a:gd name="T8" fmla="*/ 4278 w 141"/>
                  <a:gd name="T9" fmla="*/ 17682 h 482"/>
                  <a:gd name="T10" fmla="*/ 2105 w 141"/>
                  <a:gd name="T11" fmla="*/ 22024 h 482"/>
                  <a:gd name="T12" fmla="*/ 0 w 141"/>
                  <a:gd name="T13" fmla="*/ 17682 h 482"/>
                  <a:gd name="T14" fmla="*/ 1040 w 141"/>
                  <a:gd name="T15" fmla="*/ 17682 h 482"/>
                  <a:gd name="T16" fmla="*/ 1040 w 141"/>
                  <a:gd name="T17" fmla="*/ 4297 h 482"/>
                  <a:gd name="T18" fmla="*/ 0 w 141"/>
                  <a:gd name="T19" fmla="*/ 4297 h 482"/>
                  <a:gd name="T20" fmla="*/ 2105 w 141"/>
                  <a:gd name="T21" fmla="*/ 0 h 4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465" name="Group 11">
              <a:extLst>
                <a:ext uri="{FF2B5EF4-FFF2-40B4-BE49-F238E27FC236}">
                  <a16:creationId xmlns:a16="http://schemas.microsoft.com/office/drawing/2014/main" id="{2B2E3CD6-3476-79C3-1813-53AB47E89E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1385"/>
              <a:ext cx="720" cy="2389"/>
              <a:chOff x="1392" y="1632"/>
              <a:chExt cx="720" cy="2389"/>
            </a:xfrm>
          </p:grpSpPr>
          <p:sp>
            <p:nvSpPr>
              <p:cNvPr id="19480" name="Rectangle 12">
                <a:extLst>
                  <a:ext uri="{FF2B5EF4-FFF2-40B4-BE49-F238E27FC236}">
                    <a16:creationId xmlns:a16="http://schemas.microsoft.com/office/drawing/2014/main" id="{79127DE0-B7E1-EC31-1DE4-B489E479E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369"/>
                <a:ext cx="720" cy="165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3200">
                  <a:latin typeface="Times New Roman" panose="02020603050405020304" pitchFamily="18" charset="0"/>
                </a:endParaRPr>
              </a:p>
              <a:p>
                <a:pPr eaLnBrk="1" hangingPunct="1"/>
                <a:endParaRPr lang="en-US" altLang="zh-CN" sz="320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zh-CN" sz="280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800">
                    <a:latin typeface="Times New Roman" panose="02020603050405020304" pitchFamily="18" charset="0"/>
                  </a:rPr>
                  <a:t>主存</a:t>
                </a:r>
              </a:p>
            </p:txBody>
          </p:sp>
          <p:sp>
            <p:nvSpPr>
              <p:cNvPr id="19481" name="Freeform 13">
                <a:extLst>
                  <a:ext uri="{FF2B5EF4-FFF2-40B4-BE49-F238E27FC236}">
                    <a16:creationId xmlns:a16="http://schemas.microsoft.com/office/drawing/2014/main" id="{8CF541B1-BF3C-174B-3D69-89BABAA0E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9" y="1632"/>
                <a:ext cx="206" cy="737"/>
              </a:xfrm>
              <a:custGeom>
                <a:avLst/>
                <a:gdLst>
                  <a:gd name="T0" fmla="*/ 2105 w 141"/>
                  <a:gd name="T1" fmla="*/ 0 h 482"/>
                  <a:gd name="T2" fmla="*/ 4278 w 141"/>
                  <a:gd name="T3" fmla="*/ 4297 h 482"/>
                  <a:gd name="T4" fmla="*/ 3208 w 141"/>
                  <a:gd name="T5" fmla="*/ 4297 h 482"/>
                  <a:gd name="T6" fmla="*/ 3208 w 141"/>
                  <a:gd name="T7" fmla="*/ 17682 h 482"/>
                  <a:gd name="T8" fmla="*/ 4278 w 141"/>
                  <a:gd name="T9" fmla="*/ 17682 h 482"/>
                  <a:gd name="T10" fmla="*/ 2105 w 141"/>
                  <a:gd name="T11" fmla="*/ 22024 h 482"/>
                  <a:gd name="T12" fmla="*/ 0 w 141"/>
                  <a:gd name="T13" fmla="*/ 17682 h 482"/>
                  <a:gd name="T14" fmla="*/ 1040 w 141"/>
                  <a:gd name="T15" fmla="*/ 17682 h 482"/>
                  <a:gd name="T16" fmla="*/ 1040 w 141"/>
                  <a:gd name="T17" fmla="*/ 4297 h 482"/>
                  <a:gd name="T18" fmla="*/ 0 w 141"/>
                  <a:gd name="T19" fmla="*/ 4297 h 482"/>
                  <a:gd name="T20" fmla="*/ 2105 w 141"/>
                  <a:gd name="T21" fmla="*/ 0 h 4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466" name="Rectangle 14">
              <a:extLst>
                <a:ext uri="{FF2B5EF4-FFF2-40B4-BE49-F238E27FC236}">
                  <a16:creationId xmlns:a16="http://schemas.microsoft.com/office/drawing/2014/main" id="{F252256A-C168-12C8-C265-A5C8E0EF6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11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  I/O</a:t>
              </a:r>
              <a:r>
                <a:rPr lang="zh-CN" altLang="en-US" sz="2400">
                  <a:latin typeface="Times New Roman" panose="02020603050405020304" pitchFamily="18" charset="0"/>
                </a:rPr>
                <a:t>接口</a:t>
              </a:r>
            </a:p>
          </p:txBody>
        </p:sp>
        <p:sp>
          <p:nvSpPr>
            <p:cNvPr id="19467" name="Freeform 15">
              <a:extLst>
                <a:ext uri="{FF2B5EF4-FFF2-40B4-BE49-F238E27FC236}">
                  <a16:creationId xmlns:a16="http://schemas.microsoft.com/office/drawing/2014/main" id="{9D786D32-9ACC-5458-5343-11914EC94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1391"/>
              <a:ext cx="192" cy="725"/>
            </a:xfrm>
            <a:custGeom>
              <a:avLst/>
              <a:gdLst>
                <a:gd name="T0" fmla="*/ 1292 w 139"/>
                <a:gd name="T1" fmla="*/ 0 h 495"/>
                <a:gd name="T2" fmla="*/ 2546 w 139"/>
                <a:gd name="T3" fmla="*/ 3071 h 495"/>
                <a:gd name="T4" fmla="*/ 1910 w 139"/>
                <a:gd name="T5" fmla="*/ 3071 h 495"/>
                <a:gd name="T6" fmla="*/ 1910 w 139"/>
                <a:gd name="T7" fmla="*/ 12272 h 495"/>
                <a:gd name="T8" fmla="*/ 2546 w 139"/>
                <a:gd name="T9" fmla="*/ 12272 h 495"/>
                <a:gd name="T10" fmla="*/ 1292 w 139"/>
                <a:gd name="T11" fmla="*/ 15351 h 495"/>
                <a:gd name="T12" fmla="*/ 0 w 139"/>
                <a:gd name="T13" fmla="*/ 12272 h 495"/>
                <a:gd name="T14" fmla="*/ 634 w 139"/>
                <a:gd name="T15" fmla="*/ 12272 h 495"/>
                <a:gd name="T16" fmla="*/ 634 w 139"/>
                <a:gd name="T17" fmla="*/ 3071 h 495"/>
                <a:gd name="T18" fmla="*/ 0 w 139"/>
                <a:gd name="T19" fmla="*/ 3071 h 495"/>
                <a:gd name="T20" fmla="*/ 1292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89928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8" name="Freeform 16">
              <a:extLst>
                <a:ext uri="{FF2B5EF4-FFF2-40B4-BE49-F238E27FC236}">
                  <a16:creationId xmlns:a16="http://schemas.microsoft.com/office/drawing/2014/main" id="{596657D1-F44F-76CF-D93F-84E40B8F8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9" y="2479"/>
              <a:ext cx="175" cy="671"/>
            </a:xfrm>
            <a:custGeom>
              <a:avLst/>
              <a:gdLst>
                <a:gd name="T0" fmla="*/ 563 w 139"/>
                <a:gd name="T1" fmla="*/ 0 h 467"/>
                <a:gd name="T2" fmla="*/ 1103 w 139"/>
                <a:gd name="T3" fmla="*/ 2457 h 467"/>
                <a:gd name="T4" fmla="*/ 827 w 139"/>
                <a:gd name="T5" fmla="*/ 2457 h 467"/>
                <a:gd name="T6" fmla="*/ 827 w 139"/>
                <a:gd name="T7" fmla="*/ 9756 h 467"/>
                <a:gd name="T8" fmla="*/ 1103 w 139"/>
                <a:gd name="T9" fmla="*/ 9756 h 467"/>
                <a:gd name="T10" fmla="*/ 563 w 139"/>
                <a:gd name="T11" fmla="*/ 12187 h 467"/>
                <a:gd name="T12" fmla="*/ 0 w 139"/>
                <a:gd name="T13" fmla="*/ 9756 h 467"/>
                <a:gd name="T14" fmla="*/ 276 w 139"/>
                <a:gd name="T15" fmla="*/ 9756 h 467"/>
                <a:gd name="T16" fmla="*/ 276 w 139"/>
                <a:gd name="T17" fmla="*/ 2457 h 467"/>
                <a:gd name="T18" fmla="*/ 0 w 139"/>
                <a:gd name="T19" fmla="*/ 2457 h 467"/>
                <a:gd name="T20" fmla="*/ 563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9" name="Rectangle 17">
              <a:extLst>
                <a:ext uri="{FF2B5EF4-FFF2-40B4-BE49-F238E27FC236}">
                  <a16:creationId xmlns:a16="http://schemas.microsoft.com/office/drawing/2014/main" id="{9DDD1839-E603-8550-7A53-E5C9C6139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150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   </a:t>
              </a:r>
              <a:r>
                <a:rPr lang="zh-CN" altLang="en-US" sz="1000">
                  <a:latin typeface="Times New Roman" panose="02020603050405020304" pitchFamily="18" charset="0"/>
                </a:rPr>
                <a:t>    </a:t>
              </a:r>
              <a:r>
                <a:rPr lang="en-US" altLang="zh-CN" sz="2400">
                  <a:latin typeface="Times New Roman" panose="02020603050405020304" pitchFamily="18" charset="0"/>
                </a:rPr>
                <a:t>I/O</a:t>
              </a:r>
              <a:endParaRPr lang="zh-CN" altLang="en-US" sz="24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   设备1</a:t>
              </a:r>
            </a:p>
          </p:txBody>
        </p:sp>
        <p:sp>
          <p:nvSpPr>
            <p:cNvPr id="19470" name="Rectangle 18">
              <a:extLst>
                <a:ext uri="{FF2B5EF4-FFF2-40B4-BE49-F238E27FC236}">
                  <a16:creationId xmlns:a16="http://schemas.microsoft.com/office/drawing/2014/main" id="{5D4183E5-7C97-678D-D241-2441AB817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150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   </a:t>
              </a:r>
              <a:r>
                <a:rPr lang="zh-CN" altLang="en-US" sz="1000">
                  <a:latin typeface="Times New Roman" panose="02020603050405020304" pitchFamily="18" charset="0"/>
                </a:rPr>
                <a:t>    </a:t>
              </a:r>
              <a:r>
                <a:rPr lang="en-US" altLang="zh-CN" sz="2400">
                  <a:latin typeface="Times New Roman" panose="02020603050405020304" pitchFamily="18" charset="0"/>
                </a:rPr>
                <a:t>I/O</a:t>
              </a:r>
              <a:endParaRPr lang="zh-CN" altLang="en-US" sz="24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   设备2</a:t>
              </a:r>
            </a:p>
          </p:txBody>
        </p:sp>
        <p:sp>
          <p:nvSpPr>
            <p:cNvPr id="19471" name="Rectangle 19">
              <a:extLst>
                <a:ext uri="{FF2B5EF4-FFF2-40B4-BE49-F238E27FC236}">
                  <a16:creationId xmlns:a16="http://schemas.microsoft.com/office/drawing/2014/main" id="{098B55DF-D4AE-9AFA-58E2-AEC9E17AD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11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  I/O</a:t>
              </a:r>
              <a:r>
                <a:rPr lang="zh-CN" altLang="en-US" sz="2400">
                  <a:latin typeface="Times New Roman" panose="02020603050405020304" pitchFamily="18" charset="0"/>
                </a:rPr>
                <a:t>接口</a:t>
              </a:r>
            </a:p>
          </p:txBody>
        </p:sp>
        <p:sp>
          <p:nvSpPr>
            <p:cNvPr id="19472" name="Freeform 20">
              <a:extLst>
                <a:ext uri="{FF2B5EF4-FFF2-40B4-BE49-F238E27FC236}">
                  <a16:creationId xmlns:a16="http://schemas.microsoft.com/office/drawing/2014/main" id="{8D937932-260D-DBE1-62B7-0947D8514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391"/>
              <a:ext cx="192" cy="725"/>
            </a:xfrm>
            <a:custGeom>
              <a:avLst/>
              <a:gdLst>
                <a:gd name="T0" fmla="*/ 1292 w 139"/>
                <a:gd name="T1" fmla="*/ 0 h 495"/>
                <a:gd name="T2" fmla="*/ 2546 w 139"/>
                <a:gd name="T3" fmla="*/ 3071 h 495"/>
                <a:gd name="T4" fmla="*/ 1910 w 139"/>
                <a:gd name="T5" fmla="*/ 3071 h 495"/>
                <a:gd name="T6" fmla="*/ 1910 w 139"/>
                <a:gd name="T7" fmla="*/ 12272 h 495"/>
                <a:gd name="T8" fmla="*/ 2546 w 139"/>
                <a:gd name="T9" fmla="*/ 12272 h 495"/>
                <a:gd name="T10" fmla="*/ 1292 w 139"/>
                <a:gd name="T11" fmla="*/ 15351 h 495"/>
                <a:gd name="T12" fmla="*/ 0 w 139"/>
                <a:gd name="T13" fmla="*/ 12272 h 495"/>
                <a:gd name="T14" fmla="*/ 634 w 139"/>
                <a:gd name="T15" fmla="*/ 12272 h 495"/>
                <a:gd name="T16" fmla="*/ 634 w 139"/>
                <a:gd name="T17" fmla="*/ 3071 h 495"/>
                <a:gd name="T18" fmla="*/ 0 w 139"/>
                <a:gd name="T19" fmla="*/ 3071 h 495"/>
                <a:gd name="T20" fmla="*/ 1292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89928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3" name="Freeform 21">
              <a:extLst>
                <a:ext uri="{FF2B5EF4-FFF2-40B4-BE49-F238E27FC236}">
                  <a16:creationId xmlns:a16="http://schemas.microsoft.com/office/drawing/2014/main" id="{3E7BFDCF-FFD2-8DBB-07B2-46A10E886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479"/>
              <a:ext cx="192" cy="671"/>
            </a:xfrm>
            <a:custGeom>
              <a:avLst/>
              <a:gdLst>
                <a:gd name="T0" fmla="*/ 1292 w 139"/>
                <a:gd name="T1" fmla="*/ 0 h 467"/>
                <a:gd name="T2" fmla="*/ 2546 w 139"/>
                <a:gd name="T3" fmla="*/ 2457 h 467"/>
                <a:gd name="T4" fmla="*/ 1910 w 139"/>
                <a:gd name="T5" fmla="*/ 2457 h 467"/>
                <a:gd name="T6" fmla="*/ 1910 w 139"/>
                <a:gd name="T7" fmla="*/ 9756 h 467"/>
                <a:gd name="T8" fmla="*/ 2546 w 139"/>
                <a:gd name="T9" fmla="*/ 9756 h 467"/>
                <a:gd name="T10" fmla="*/ 1292 w 139"/>
                <a:gd name="T11" fmla="*/ 12187 h 467"/>
                <a:gd name="T12" fmla="*/ 0 w 139"/>
                <a:gd name="T13" fmla="*/ 9756 h 467"/>
                <a:gd name="T14" fmla="*/ 634 w 139"/>
                <a:gd name="T15" fmla="*/ 9756 h 467"/>
                <a:gd name="T16" fmla="*/ 634 w 139"/>
                <a:gd name="T17" fmla="*/ 2457 h 467"/>
                <a:gd name="T18" fmla="*/ 0 w 139"/>
                <a:gd name="T19" fmla="*/ 2457 h 467"/>
                <a:gd name="T20" fmla="*/ 1292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4" name="Rectangle 22">
              <a:extLst>
                <a:ext uri="{FF2B5EF4-FFF2-40B4-BE49-F238E27FC236}">
                  <a16:creationId xmlns:a16="http://schemas.microsoft.com/office/drawing/2014/main" id="{11D89BC9-2027-1732-827F-E72DDCBC7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116"/>
              <a:ext cx="2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9475" name="Rectangle 23">
              <a:extLst>
                <a:ext uri="{FF2B5EF4-FFF2-40B4-BE49-F238E27FC236}">
                  <a16:creationId xmlns:a16="http://schemas.microsoft.com/office/drawing/2014/main" id="{1875D10B-BB00-E1C8-364B-CCD3F5BBC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150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   </a:t>
              </a:r>
              <a:r>
                <a:rPr lang="zh-CN" altLang="en-US" sz="1000">
                  <a:latin typeface="Times New Roman" panose="02020603050405020304" pitchFamily="18" charset="0"/>
                </a:rPr>
                <a:t>    </a:t>
              </a:r>
              <a:r>
                <a:rPr lang="en-US" altLang="zh-CN" sz="2400">
                  <a:latin typeface="Times New Roman" panose="02020603050405020304" pitchFamily="18" charset="0"/>
                </a:rPr>
                <a:t>I/O</a:t>
              </a:r>
              <a:endParaRPr lang="zh-CN" altLang="en-US" sz="24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   设备</a:t>
              </a:r>
              <a:r>
                <a:rPr lang="en-US" altLang="zh-CN" sz="2400" i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9476" name="Rectangle 24">
              <a:extLst>
                <a:ext uri="{FF2B5EF4-FFF2-40B4-BE49-F238E27FC236}">
                  <a16:creationId xmlns:a16="http://schemas.microsoft.com/office/drawing/2014/main" id="{588FC109-340C-A51D-BB7F-BE7102F9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11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  I/O</a:t>
              </a:r>
              <a:r>
                <a:rPr lang="zh-CN" altLang="en-US" sz="2400">
                  <a:latin typeface="Times New Roman" panose="02020603050405020304" pitchFamily="18" charset="0"/>
                </a:rPr>
                <a:t>接口</a:t>
              </a:r>
            </a:p>
          </p:txBody>
        </p:sp>
        <p:sp>
          <p:nvSpPr>
            <p:cNvPr id="19477" name="Freeform 25">
              <a:extLst>
                <a:ext uri="{FF2B5EF4-FFF2-40B4-BE49-F238E27FC236}">
                  <a16:creationId xmlns:a16="http://schemas.microsoft.com/office/drawing/2014/main" id="{9F92EE04-8B97-60A5-626B-44C6C8EEF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2" y="1374"/>
              <a:ext cx="192" cy="740"/>
            </a:xfrm>
            <a:custGeom>
              <a:avLst/>
              <a:gdLst>
                <a:gd name="T0" fmla="*/ 1292 w 139"/>
                <a:gd name="T1" fmla="*/ 0 h 495"/>
                <a:gd name="T2" fmla="*/ 2546 w 139"/>
                <a:gd name="T3" fmla="*/ 3681 h 495"/>
                <a:gd name="T4" fmla="*/ 1910 w 139"/>
                <a:gd name="T5" fmla="*/ 3681 h 495"/>
                <a:gd name="T6" fmla="*/ 1910 w 139"/>
                <a:gd name="T7" fmla="*/ 14770 h 495"/>
                <a:gd name="T8" fmla="*/ 2546 w 139"/>
                <a:gd name="T9" fmla="*/ 14770 h 495"/>
                <a:gd name="T10" fmla="*/ 1292 w 139"/>
                <a:gd name="T11" fmla="*/ 18449 h 495"/>
                <a:gd name="T12" fmla="*/ 0 w 139"/>
                <a:gd name="T13" fmla="*/ 14770 h 495"/>
                <a:gd name="T14" fmla="*/ 634 w 139"/>
                <a:gd name="T15" fmla="*/ 14770 h 495"/>
                <a:gd name="T16" fmla="*/ 634 w 139"/>
                <a:gd name="T17" fmla="*/ 3681 h 495"/>
                <a:gd name="T18" fmla="*/ 0 w 139"/>
                <a:gd name="T19" fmla="*/ 3681 h 495"/>
                <a:gd name="T20" fmla="*/ 1292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89928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Freeform 26">
              <a:extLst>
                <a:ext uri="{FF2B5EF4-FFF2-40B4-BE49-F238E27FC236}">
                  <a16:creationId xmlns:a16="http://schemas.microsoft.com/office/drawing/2014/main" id="{0AB51B1A-0C4C-D9DA-3791-96E18EE61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3" y="2478"/>
              <a:ext cx="191" cy="672"/>
            </a:xfrm>
            <a:custGeom>
              <a:avLst/>
              <a:gdLst>
                <a:gd name="T0" fmla="*/ 1256 w 139"/>
                <a:gd name="T1" fmla="*/ 0 h 467"/>
                <a:gd name="T2" fmla="*/ 2423 w 139"/>
                <a:gd name="T3" fmla="*/ 2472 h 467"/>
                <a:gd name="T4" fmla="*/ 1811 w 139"/>
                <a:gd name="T5" fmla="*/ 2472 h 467"/>
                <a:gd name="T6" fmla="*/ 1811 w 139"/>
                <a:gd name="T7" fmla="*/ 9891 h 467"/>
                <a:gd name="T8" fmla="*/ 2423 w 139"/>
                <a:gd name="T9" fmla="*/ 9891 h 467"/>
                <a:gd name="T10" fmla="*/ 1256 w 139"/>
                <a:gd name="T11" fmla="*/ 12354 h 467"/>
                <a:gd name="T12" fmla="*/ 0 w 139"/>
                <a:gd name="T13" fmla="*/ 9891 h 467"/>
                <a:gd name="T14" fmla="*/ 611 w 139"/>
                <a:gd name="T15" fmla="*/ 9891 h 467"/>
                <a:gd name="T16" fmla="*/ 611 w 139"/>
                <a:gd name="T17" fmla="*/ 2472 h 467"/>
                <a:gd name="T18" fmla="*/ 0 w 139"/>
                <a:gd name="T19" fmla="*/ 2472 h 467"/>
                <a:gd name="T20" fmla="*/ 1256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9" name="Rectangle 27">
              <a:extLst>
                <a:ext uri="{FF2B5EF4-FFF2-40B4-BE49-F238E27FC236}">
                  <a16:creationId xmlns:a16="http://schemas.microsoft.com/office/drawing/2014/main" id="{7FD006BB-A0FF-F6D3-71D8-403036348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294"/>
              <a:ext cx="3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</p:grp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440CCFB7-D9EE-6F69-31E1-5304FAB65B33}"/>
              </a:ext>
            </a:extLst>
          </p:cNvPr>
          <p:cNvSpPr/>
          <p:nvPr/>
        </p:nvSpPr>
        <p:spPr>
          <a:xfrm>
            <a:off x="7529514" y="276225"/>
            <a:ext cx="2833687" cy="1543050"/>
          </a:xfrm>
          <a:prstGeom prst="wedgeRoundRectCallout">
            <a:avLst>
              <a:gd name="adj1" fmla="val -25262"/>
              <a:gd name="adj2" fmla="val 665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瓶颈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多设备信息传输冲突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用于</a:t>
            </a:r>
            <a:r>
              <a:rPr lang="en-US" altLang="zh-CN" dirty="0"/>
              <a:t>I/O</a:t>
            </a:r>
            <a:r>
              <a:rPr lang="zh-CN" altLang="en-US" dirty="0"/>
              <a:t>设备不太多的小型机器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2">
            <a:extLst>
              <a:ext uri="{FF2B5EF4-FFF2-40B4-BE49-F238E27FC236}">
                <a16:creationId xmlns:a16="http://schemas.microsoft.com/office/drawing/2014/main" id="{03B2B505-32F6-BCFB-241C-CB6D47B81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1114" y="1390650"/>
            <a:ext cx="2630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1. 双总线结构</a:t>
            </a:r>
          </a:p>
        </p:txBody>
      </p:sp>
      <p:sp>
        <p:nvSpPr>
          <p:cNvPr id="169987" name="AutoShape 3">
            <a:extLst>
              <a:ext uri="{FF2B5EF4-FFF2-40B4-BE49-F238E27FC236}">
                <a16:creationId xmlns:a16="http://schemas.microsoft.com/office/drawing/2014/main" id="{508EC266-7D58-8CE4-3BFF-0FB9BC765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4581526"/>
            <a:ext cx="3064093" cy="783193"/>
          </a:xfrm>
          <a:prstGeom prst="wedgeRoundRectCallout">
            <a:avLst>
              <a:gd name="adj1" fmla="val 74162"/>
              <a:gd name="adj2" fmla="val -167083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具有特殊功能的处理器，</a:t>
            </a:r>
          </a:p>
          <a:p>
            <a:pPr eaLnBrk="1" hangingPunct="1"/>
            <a:r>
              <a:rPr lang="zh-CN" altLang="en-US" sz="2000">
                <a:latin typeface="Times New Roman" panose="02020603050405020304" pitchFamily="18" charset="0"/>
              </a:rPr>
              <a:t>由通道对</a:t>
            </a:r>
            <a:r>
              <a:rPr lang="en-US" altLang="zh-CN" sz="2000">
                <a:latin typeface="Times New Roman" panose="02020603050405020304" pitchFamily="18" charset="0"/>
              </a:rPr>
              <a:t>I/O</a:t>
            </a:r>
            <a:r>
              <a:rPr lang="zh-CN" altLang="en-US" sz="2000">
                <a:latin typeface="Times New Roman" panose="02020603050405020304" pitchFamily="18" charset="0"/>
              </a:rPr>
              <a:t>统一管理</a:t>
            </a:r>
          </a:p>
        </p:txBody>
      </p:sp>
      <p:grpSp>
        <p:nvGrpSpPr>
          <p:cNvPr id="169988" name="Group 4">
            <a:extLst>
              <a:ext uri="{FF2B5EF4-FFF2-40B4-BE49-F238E27FC236}">
                <a16:creationId xmlns:a16="http://schemas.microsoft.com/office/drawing/2014/main" id="{DDBCA5E7-043F-C400-7233-8E0B87A78FC5}"/>
              </a:ext>
            </a:extLst>
          </p:cNvPr>
          <p:cNvGrpSpPr>
            <a:grpSpLocks/>
          </p:cNvGrpSpPr>
          <p:nvPr/>
        </p:nvGrpSpPr>
        <p:grpSpPr bwMode="auto">
          <a:xfrm>
            <a:off x="5859464" y="2589214"/>
            <a:ext cx="1379537" cy="1525587"/>
            <a:chOff x="2731" y="1631"/>
            <a:chExt cx="869" cy="961"/>
          </a:xfrm>
        </p:grpSpPr>
        <p:sp>
          <p:nvSpPr>
            <p:cNvPr id="20518" name="Rectangle 5">
              <a:extLst>
                <a:ext uri="{FF2B5EF4-FFF2-40B4-BE49-F238E27FC236}">
                  <a16:creationId xmlns:a16="http://schemas.microsoft.com/office/drawing/2014/main" id="{9512BB70-34D5-DE27-3175-D800B5487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4" y="1978"/>
              <a:ext cx="3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通道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0519" name="Freeform 6">
              <a:extLst>
                <a:ext uri="{FF2B5EF4-FFF2-40B4-BE49-F238E27FC236}">
                  <a16:creationId xmlns:a16="http://schemas.microsoft.com/office/drawing/2014/main" id="{4452A5E9-7134-B8EA-7648-58A6C168A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4" y="1631"/>
              <a:ext cx="142" cy="289"/>
            </a:xfrm>
            <a:custGeom>
              <a:avLst/>
              <a:gdLst>
                <a:gd name="T0" fmla="*/ 69 w 142"/>
                <a:gd name="T1" fmla="*/ 0 h 289"/>
                <a:gd name="T2" fmla="*/ 142 w 142"/>
                <a:gd name="T3" fmla="*/ 55 h 289"/>
                <a:gd name="T4" fmla="*/ 107 w 142"/>
                <a:gd name="T5" fmla="*/ 55 h 289"/>
                <a:gd name="T6" fmla="*/ 107 w 142"/>
                <a:gd name="T7" fmla="*/ 230 h 289"/>
                <a:gd name="T8" fmla="*/ 142 w 142"/>
                <a:gd name="T9" fmla="*/ 230 h 289"/>
                <a:gd name="T10" fmla="*/ 69 w 142"/>
                <a:gd name="T11" fmla="*/ 289 h 289"/>
                <a:gd name="T12" fmla="*/ 0 w 142"/>
                <a:gd name="T13" fmla="*/ 230 h 289"/>
                <a:gd name="T14" fmla="*/ 34 w 142"/>
                <a:gd name="T15" fmla="*/ 230 h 289"/>
                <a:gd name="T16" fmla="*/ 34 w 142"/>
                <a:gd name="T17" fmla="*/ 55 h 289"/>
                <a:gd name="T18" fmla="*/ 0 w 142"/>
                <a:gd name="T19" fmla="*/ 55 h 289"/>
                <a:gd name="T20" fmla="*/ 69 w 142"/>
                <a:gd name="T21" fmla="*/ 0 h 28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42" h="289">
                  <a:moveTo>
                    <a:pt x="69" y="0"/>
                  </a:moveTo>
                  <a:lnTo>
                    <a:pt x="142" y="55"/>
                  </a:lnTo>
                  <a:lnTo>
                    <a:pt x="107" y="55"/>
                  </a:lnTo>
                  <a:lnTo>
                    <a:pt x="107" y="230"/>
                  </a:lnTo>
                  <a:lnTo>
                    <a:pt x="142" y="230"/>
                  </a:lnTo>
                  <a:lnTo>
                    <a:pt x="69" y="289"/>
                  </a:lnTo>
                  <a:lnTo>
                    <a:pt x="0" y="230"/>
                  </a:lnTo>
                  <a:lnTo>
                    <a:pt x="34" y="230"/>
                  </a:lnTo>
                  <a:lnTo>
                    <a:pt x="34" y="55"/>
                  </a:lnTo>
                  <a:lnTo>
                    <a:pt x="0" y="55"/>
                  </a:lnTo>
                  <a:lnTo>
                    <a:pt x="69" y="0"/>
                  </a:lnTo>
                  <a:close/>
                </a:path>
              </a:pathLst>
            </a:custGeom>
            <a:noFill/>
            <a:ln w="28575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Freeform 7">
              <a:extLst>
                <a:ext uri="{FF2B5EF4-FFF2-40B4-BE49-F238E27FC236}">
                  <a16:creationId xmlns:a16="http://schemas.microsoft.com/office/drawing/2014/main" id="{D1A4A4F1-F6FB-233D-BD59-1F0F78732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4" y="2282"/>
              <a:ext cx="142" cy="310"/>
            </a:xfrm>
            <a:custGeom>
              <a:avLst/>
              <a:gdLst>
                <a:gd name="T0" fmla="*/ 73 w 142"/>
                <a:gd name="T1" fmla="*/ 0 h 310"/>
                <a:gd name="T2" fmla="*/ 142 w 142"/>
                <a:gd name="T3" fmla="*/ 63 h 310"/>
                <a:gd name="T4" fmla="*/ 107 w 142"/>
                <a:gd name="T5" fmla="*/ 63 h 310"/>
                <a:gd name="T6" fmla="*/ 107 w 142"/>
                <a:gd name="T7" fmla="*/ 248 h 310"/>
                <a:gd name="T8" fmla="*/ 142 w 142"/>
                <a:gd name="T9" fmla="*/ 248 h 310"/>
                <a:gd name="T10" fmla="*/ 73 w 142"/>
                <a:gd name="T11" fmla="*/ 310 h 310"/>
                <a:gd name="T12" fmla="*/ 0 w 142"/>
                <a:gd name="T13" fmla="*/ 248 h 310"/>
                <a:gd name="T14" fmla="*/ 34 w 142"/>
                <a:gd name="T15" fmla="*/ 248 h 310"/>
                <a:gd name="T16" fmla="*/ 34 w 142"/>
                <a:gd name="T17" fmla="*/ 63 h 310"/>
                <a:gd name="T18" fmla="*/ 0 w 142"/>
                <a:gd name="T19" fmla="*/ 63 h 310"/>
                <a:gd name="T20" fmla="*/ 73 w 142"/>
                <a:gd name="T21" fmla="*/ 0 h 3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42" h="310">
                  <a:moveTo>
                    <a:pt x="73" y="0"/>
                  </a:moveTo>
                  <a:lnTo>
                    <a:pt x="142" y="63"/>
                  </a:lnTo>
                  <a:lnTo>
                    <a:pt x="107" y="63"/>
                  </a:lnTo>
                  <a:lnTo>
                    <a:pt x="107" y="248"/>
                  </a:lnTo>
                  <a:lnTo>
                    <a:pt x="142" y="248"/>
                  </a:lnTo>
                  <a:lnTo>
                    <a:pt x="73" y="310"/>
                  </a:lnTo>
                  <a:lnTo>
                    <a:pt x="0" y="248"/>
                  </a:lnTo>
                  <a:lnTo>
                    <a:pt x="34" y="248"/>
                  </a:lnTo>
                  <a:lnTo>
                    <a:pt x="34" y="63"/>
                  </a:lnTo>
                  <a:lnTo>
                    <a:pt x="0" y="63"/>
                  </a:lnTo>
                  <a:lnTo>
                    <a:pt x="73" y="0"/>
                  </a:lnTo>
                  <a:close/>
                </a:path>
              </a:pathLst>
            </a:custGeom>
            <a:noFill/>
            <a:ln w="28575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1" name="Rectangle 8">
              <a:extLst>
                <a:ext uri="{FF2B5EF4-FFF2-40B4-BE49-F238E27FC236}">
                  <a16:creationId xmlns:a16="http://schemas.microsoft.com/office/drawing/2014/main" id="{3D27373F-22F8-482F-A071-8F4BE46F8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1" y="1920"/>
              <a:ext cx="869" cy="349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69993" name="Group 9">
            <a:extLst>
              <a:ext uri="{FF2B5EF4-FFF2-40B4-BE49-F238E27FC236}">
                <a16:creationId xmlns:a16="http://schemas.microsoft.com/office/drawing/2014/main" id="{100F1BFC-1486-681E-8BDD-1818A30A917C}"/>
              </a:ext>
            </a:extLst>
          </p:cNvPr>
          <p:cNvGrpSpPr>
            <a:grpSpLocks/>
          </p:cNvGrpSpPr>
          <p:nvPr/>
        </p:nvGrpSpPr>
        <p:grpSpPr bwMode="auto">
          <a:xfrm>
            <a:off x="2201863" y="2590801"/>
            <a:ext cx="7345362" cy="3698875"/>
            <a:chOff x="427" y="1632"/>
            <a:chExt cx="4627" cy="2330"/>
          </a:xfrm>
        </p:grpSpPr>
        <p:grpSp>
          <p:nvGrpSpPr>
            <p:cNvPr id="20496" name="Group 10">
              <a:extLst>
                <a:ext uri="{FF2B5EF4-FFF2-40B4-BE49-F238E27FC236}">
                  <a16:creationId xmlns:a16="http://schemas.microsoft.com/office/drawing/2014/main" id="{8F73AA70-5C54-19B7-E3CB-5F89395F57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1" y="2664"/>
              <a:ext cx="2323" cy="1298"/>
              <a:chOff x="2731" y="2664"/>
              <a:chExt cx="2323" cy="1298"/>
            </a:xfrm>
          </p:grpSpPr>
          <p:sp>
            <p:nvSpPr>
              <p:cNvPr id="20504" name="Freeform 11">
                <a:extLst>
                  <a:ext uri="{FF2B5EF4-FFF2-40B4-BE49-F238E27FC236}">
                    <a16:creationId xmlns:a16="http://schemas.microsoft.com/office/drawing/2014/main" id="{B72DC76E-18EA-3F82-CE54-A712852DC6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4" y="2664"/>
                <a:ext cx="142" cy="289"/>
              </a:xfrm>
              <a:custGeom>
                <a:avLst/>
                <a:gdLst>
                  <a:gd name="T0" fmla="*/ 73 w 142"/>
                  <a:gd name="T1" fmla="*/ 0 h 289"/>
                  <a:gd name="T2" fmla="*/ 142 w 142"/>
                  <a:gd name="T3" fmla="*/ 59 h 289"/>
                  <a:gd name="T4" fmla="*/ 107 w 142"/>
                  <a:gd name="T5" fmla="*/ 59 h 289"/>
                  <a:gd name="T6" fmla="*/ 107 w 142"/>
                  <a:gd name="T7" fmla="*/ 230 h 289"/>
                  <a:gd name="T8" fmla="*/ 142 w 142"/>
                  <a:gd name="T9" fmla="*/ 230 h 289"/>
                  <a:gd name="T10" fmla="*/ 73 w 142"/>
                  <a:gd name="T11" fmla="*/ 289 h 289"/>
                  <a:gd name="T12" fmla="*/ 0 w 142"/>
                  <a:gd name="T13" fmla="*/ 230 h 289"/>
                  <a:gd name="T14" fmla="*/ 34 w 142"/>
                  <a:gd name="T15" fmla="*/ 230 h 289"/>
                  <a:gd name="T16" fmla="*/ 34 w 142"/>
                  <a:gd name="T17" fmla="*/ 59 h 289"/>
                  <a:gd name="T18" fmla="*/ 0 w 142"/>
                  <a:gd name="T19" fmla="*/ 59 h 289"/>
                  <a:gd name="T20" fmla="*/ 73 w 142"/>
                  <a:gd name="T21" fmla="*/ 0 h 2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42" h="289">
                    <a:moveTo>
                      <a:pt x="73" y="0"/>
                    </a:moveTo>
                    <a:lnTo>
                      <a:pt x="142" y="59"/>
                    </a:lnTo>
                    <a:lnTo>
                      <a:pt x="107" y="59"/>
                    </a:lnTo>
                    <a:lnTo>
                      <a:pt x="107" y="230"/>
                    </a:lnTo>
                    <a:lnTo>
                      <a:pt x="142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4" y="230"/>
                    </a:lnTo>
                    <a:lnTo>
                      <a:pt x="34" y="59"/>
                    </a:lnTo>
                    <a:lnTo>
                      <a:pt x="0" y="59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5" name="Rectangle 12">
                <a:extLst>
                  <a:ext uri="{FF2B5EF4-FFF2-40B4-BE49-F238E27FC236}">
                    <a16:creationId xmlns:a16="http://schemas.microsoft.com/office/drawing/2014/main" id="{AEEAB4EC-15E3-4A33-10A5-6D9A8C1FC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1" y="3601"/>
                <a:ext cx="869" cy="34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06" name="Freeform 13">
                <a:extLst>
                  <a:ext uri="{FF2B5EF4-FFF2-40B4-BE49-F238E27FC236}">
                    <a16:creationId xmlns:a16="http://schemas.microsoft.com/office/drawing/2014/main" id="{B61F79E0-9AB8-E969-F7AA-6EEDB84DC7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4" y="3312"/>
                <a:ext cx="142" cy="289"/>
              </a:xfrm>
              <a:custGeom>
                <a:avLst/>
                <a:gdLst>
                  <a:gd name="T0" fmla="*/ 73 w 142"/>
                  <a:gd name="T1" fmla="*/ 0 h 289"/>
                  <a:gd name="T2" fmla="*/ 142 w 142"/>
                  <a:gd name="T3" fmla="*/ 59 h 289"/>
                  <a:gd name="T4" fmla="*/ 108 w 142"/>
                  <a:gd name="T5" fmla="*/ 59 h 289"/>
                  <a:gd name="T6" fmla="*/ 108 w 142"/>
                  <a:gd name="T7" fmla="*/ 230 h 289"/>
                  <a:gd name="T8" fmla="*/ 142 w 142"/>
                  <a:gd name="T9" fmla="*/ 230 h 289"/>
                  <a:gd name="T10" fmla="*/ 73 w 142"/>
                  <a:gd name="T11" fmla="*/ 289 h 289"/>
                  <a:gd name="T12" fmla="*/ 0 w 142"/>
                  <a:gd name="T13" fmla="*/ 230 h 289"/>
                  <a:gd name="T14" fmla="*/ 35 w 142"/>
                  <a:gd name="T15" fmla="*/ 230 h 289"/>
                  <a:gd name="T16" fmla="*/ 35 w 142"/>
                  <a:gd name="T17" fmla="*/ 59 h 289"/>
                  <a:gd name="T18" fmla="*/ 0 w 142"/>
                  <a:gd name="T19" fmla="*/ 59 h 289"/>
                  <a:gd name="T20" fmla="*/ 73 w 142"/>
                  <a:gd name="T21" fmla="*/ 0 h 2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42" h="289">
                    <a:moveTo>
                      <a:pt x="73" y="0"/>
                    </a:moveTo>
                    <a:lnTo>
                      <a:pt x="142" y="59"/>
                    </a:lnTo>
                    <a:lnTo>
                      <a:pt x="108" y="59"/>
                    </a:lnTo>
                    <a:lnTo>
                      <a:pt x="108" y="230"/>
                    </a:lnTo>
                    <a:lnTo>
                      <a:pt x="142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5" y="230"/>
                    </a:lnTo>
                    <a:lnTo>
                      <a:pt x="35" y="59"/>
                    </a:lnTo>
                    <a:lnTo>
                      <a:pt x="0" y="59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7" name="Text Box 14">
                <a:extLst>
                  <a:ext uri="{FF2B5EF4-FFF2-40B4-BE49-F238E27FC236}">
                    <a16:creationId xmlns:a16="http://schemas.microsoft.com/office/drawing/2014/main" id="{AD3A8FA6-B7DF-CCED-23F0-20851C8E52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1" y="2994"/>
                <a:ext cx="82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 I/O</a:t>
                </a:r>
                <a:r>
                  <a:rPr lang="zh-CN" altLang="en-US" sz="2400">
                    <a:latin typeface="Times New Roman" panose="02020603050405020304" pitchFamily="18" charset="0"/>
                  </a:rPr>
                  <a:t>接口</a:t>
                </a:r>
              </a:p>
            </p:txBody>
          </p:sp>
          <p:sp>
            <p:nvSpPr>
              <p:cNvPr id="20508" name="Text Box 15">
                <a:extLst>
                  <a:ext uri="{FF2B5EF4-FFF2-40B4-BE49-F238E27FC236}">
                    <a16:creationId xmlns:a16="http://schemas.microsoft.com/office/drawing/2014/main" id="{D2A7C5F9-F062-1C66-6912-41A53A6CFB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9" y="3610"/>
                <a:ext cx="81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latin typeface="Times New Roman" panose="02020603050405020304" pitchFamily="18" charset="0"/>
                  </a:rPr>
                  <a:t>  设备</a:t>
                </a:r>
                <a:r>
                  <a:rPr lang="en-US" altLang="zh-CN" sz="2400" i="1"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  </a:t>
                </a:r>
              </a:p>
            </p:txBody>
          </p:sp>
          <p:sp>
            <p:nvSpPr>
              <p:cNvPr id="20509" name="Text Box 16">
                <a:extLst>
                  <a:ext uri="{FF2B5EF4-FFF2-40B4-BE49-F238E27FC236}">
                    <a16:creationId xmlns:a16="http://schemas.microsoft.com/office/drawing/2014/main" id="{DD2EDDF9-5FEA-5971-BAFB-C49873800A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4" y="3505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20510" name="Text Box 17">
                <a:extLst>
                  <a:ext uri="{FF2B5EF4-FFF2-40B4-BE49-F238E27FC236}">
                    <a16:creationId xmlns:a16="http://schemas.microsoft.com/office/drawing/2014/main" id="{1CC9729A-A20F-1BDA-E127-AEB61C5FE1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4" y="2953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20511" name="Rectangle 18">
                <a:extLst>
                  <a:ext uri="{FF2B5EF4-FFF2-40B4-BE49-F238E27FC236}">
                    <a16:creationId xmlns:a16="http://schemas.microsoft.com/office/drawing/2014/main" id="{6BFCCC0F-65BD-E619-C50D-8A4AC3916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1" y="2953"/>
                <a:ext cx="869" cy="34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12" name="Freeform 19">
                <a:extLst>
                  <a:ext uri="{FF2B5EF4-FFF2-40B4-BE49-F238E27FC236}">
                    <a16:creationId xmlns:a16="http://schemas.microsoft.com/office/drawing/2014/main" id="{F6F8709F-E759-13C2-35E2-0B301799D7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4" y="2665"/>
                <a:ext cx="142" cy="289"/>
              </a:xfrm>
              <a:custGeom>
                <a:avLst/>
                <a:gdLst>
                  <a:gd name="T0" fmla="*/ 73 w 142"/>
                  <a:gd name="T1" fmla="*/ 0 h 289"/>
                  <a:gd name="T2" fmla="*/ 142 w 142"/>
                  <a:gd name="T3" fmla="*/ 59 h 289"/>
                  <a:gd name="T4" fmla="*/ 107 w 142"/>
                  <a:gd name="T5" fmla="*/ 59 h 289"/>
                  <a:gd name="T6" fmla="*/ 107 w 142"/>
                  <a:gd name="T7" fmla="*/ 230 h 289"/>
                  <a:gd name="T8" fmla="*/ 142 w 142"/>
                  <a:gd name="T9" fmla="*/ 230 h 289"/>
                  <a:gd name="T10" fmla="*/ 73 w 142"/>
                  <a:gd name="T11" fmla="*/ 289 h 289"/>
                  <a:gd name="T12" fmla="*/ 0 w 142"/>
                  <a:gd name="T13" fmla="*/ 230 h 289"/>
                  <a:gd name="T14" fmla="*/ 34 w 142"/>
                  <a:gd name="T15" fmla="*/ 230 h 289"/>
                  <a:gd name="T16" fmla="*/ 34 w 142"/>
                  <a:gd name="T17" fmla="*/ 59 h 289"/>
                  <a:gd name="T18" fmla="*/ 0 w 142"/>
                  <a:gd name="T19" fmla="*/ 59 h 289"/>
                  <a:gd name="T20" fmla="*/ 73 w 142"/>
                  <a:gd name="T21" fmla="*/ 0 h 2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42" h="289">
                    <a:moveTo>
                      <a:pt x="73" y="0"/>
                    </a:moveTo>
                    <a:lnTo>
                      <a:pt x="142" y="59"/>
                    </a:lnTo>
                    <a:lnTo>
                      <a:pt x="107" y="59"/>
                    </a:lnTo>
                    <a:lnTo>
                      <a:pt x="107" y="230"/>
                    </a:lnTo>
                    <a:lnTo>
                      <a:pt x="142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4" y="230"/>
                    </a:lnTo>
                    <a:lnTo>
                      <a:pt x="34" y="59"/>
                    </a:lnTo>
                    <a:lnTo>
                      <a:pt x="0" y="59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3" name="Rectangle 20">
                <a:extLst>
                  <a:ext uri="{FF2B5EF4-FFF2-40B4-BE49-F238E27FC236}">
                    <a16:creationId xmlns:a16="http://schemas.microsoft.com/office/drawing/2014/main" id="{69792650-1E72-6F18-D977-8FCF04A99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1" y="3613"/>
                <a:ext cx="869" cy="34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14" name="Freeform 21">
                <a:extLst>
                  <a:ext uri="{FF2B5EF4-FFF2-40B4-BE49-F238E27FC236}">
                    <a16:creationId xmlns:a16="http://schemas.microsoft.com/office/drawing/2014/main" id="{82A55EDD-CD4C-B29A-1AE7-948A50E503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4" y="3324"/>
                <a:ext cx="142" cy="289"/>
              </a:xfrm>
              <a:custGeom>
                <a:avLst/>
                <a:gdLst>
                  <a:gd name="T0" fmla="*/ 73 w 142"/>
                  <a:gd name="T1" fmla="*/ 0 h 289"/>
                  <a:gd name="T2" fmla="*/ 142 w 142"/>
                  <a:gd name="T3" fmla="*/ 59 h 289"/>
                  <a:gd name="T4" fmla="*/ 108 w 142"/>
                  <a:gd name="T5" fmla="*/ 59 h 289"/>
                  <a:gd name="T6" fmla="*/ 108 w 142"/>
                  <a:gd name="T7" fmla="*/ 230 h 289"/>
                  <a:gd name="T8" fmla="*/ 142 w 142"/>
                  <a:gd name="T9" fmla="*/ 230 h 289"/>
                  <a:gd name="T10" fmla="*/ 73 w 142"/>
                  <a:gd name="T11" fmla="*/ 289 h 289"/>
                  <a:gd name="T12" fmla="*/ 0 w 142"/>
                  <a:gd name="T13" fmla="*/ 230 h 289"/>
                  <a:gd name="T14" fmla="*/ 35 w 142"/>
                  <a:gd name="T15" fmla="*/ 230 h 289"/>
                  <a:gd name="T16" fmla="*/ 35 w 142"/>
                  <a:gd name="T17" fmla="*/ 59 h 289"/>
                  <a:gd name="T18" fmla="*/ 0 w 142"/>
                  <a:gd name="T19" fmla="*/ 59 h 289"/>
                  <a:gd name="T20" fmla="*/ 73 w 142"/>
                  <a:gd name="T21" fmla="*/ 0 h 2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42" h="289">
                    <a:moveTo>
                      <a:pt x="73" y="0"/>
                    </a:moveTo>
                    <a:lnTo>
                      <a:pt x="142" y="59"/>
                    </a:lnTo>
                    <a:lnTo>
                      <a:pt x="108" y="59"/>
                    </a:lnTo>
                    <a:lnTo>
                      <a:pt x="108" y="230"/>
                    </a:lnTo>
                    <a:lnTo>
                      <a:pt x="142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5" y="230"/>
                    </a:lnTo>
                    <a:lnTo>
                      <a:pt x="35" y="59"/>
                    </a:lnTo>
                    <a:lnTo>
                      <a:pt x="0" y="59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5" name="Text Box 22">
                <a:extLst>
                  <a:ext uri="{FF2B5EF4-FFF2-40B4-BE49-F238E27FC236}">
                    <a16:creationId xmlns:a16="http://schemas.microsoft.com/office/drawing/2014/main" id="{59D24A06-5BA1-01F0-6FDD-C888D788B7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1" y="3011"/>
                <a:ext cx="82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 I/O</a:t>
                </a:r>
                <a:r>
                  <a:rPr lang="zh-CN" altLang="en-US" sz="2400">
                    <a:latin typeface="Times New Roman" panose="02020603050405020304" pitchFamily="18" charset="0"/>
                  </a:rPr>
                  <a:t>接口</a:t>
                </a:r>
              </a:p>
            </p:txBody>
          </p:sp>
          <p:sp>
            <p:nvSpPr>
              <p:cNvPr id="20516" name="Text Box 23">
                <a:extLst>
                  <a:ext uri="{FF2B5EF4-FFF2-40B4-BE49-F238E27FC236}">
                    <a16:creationId xmlns:a16="http://schemas.microsoft.com/office/drawing/2014/main" id="{049EF27D-DAB8-2FB4-96F1-9BA54D99A6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2" y="3622"/>
                <a:ext cx="75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latin typeface="Times New Roman" panose="02020603050405020304" pitchFamily="18" charset="0"/>
                  </a:rPr>
                  <a:t> 设备</a:t>
                </a:r>
                <a:r>
                  <a:rPr lang="en-US" altLang="zh-CN" sz="2400">
                    <a:latin typeface="Times New Roman" panose="02020603050405020304" pitchFamily="18" charset="0"/>
                  </a:rPr>
                  <a:t>0</a:t>
                </a:r>
                <a:r>
                  <a:rPr lang="en-US" altLang="zh-CN" sz="2800">
                    <a:latin typeface="Times New Roman" panose="02020603050405020304" pitchFamily="18" charset="0"/>
                  </a:rPr>
                  <a:t>  </a:t>
                </a:r>
              </a:p>
            </p:txBody>
          </p:sp>
          <p:sp>
            <p:nvSpPr>
              <p:cNvPr id="20517" name="Rectangle 24">
                <a:extLst>
                  <a:ext uri="{FF2B5EF4-FFF2-40B4-BE49-F238E27FC236}">
                    <a16:creationId xmlns:a16="http://schemas.microsoft.com/office/drawing/2014/main" id="{B6ED9735-C102-33CE-D985-B3CE597649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1" y="2970"/>
                <a:ext cx="869" cy="34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0497" name="Group 25">
              <a:extLst>
                <a:ext uri="{FF2B5EF4-FFF2-40B4-BE49-F238E27FC236}">
                  <a16:creationId xmlns:a16="http://schemas.microsoft.com/office/drawing/2014/main" id="{0D463AFC-EF0B-9625-25D6-97843A1934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" y="1632"/>
              <a:ext cx="2021" cy="637"/>
              <a:chOff x="427" y="1632"/>
              <a:chExt cx="2021" cy="637"/>
            </a:xfrm>
          </p:grpSpPr>
          <p:sp>
            <p:nvSpPr>
              <p:cNvPr id="20498" name="Rectangle 26">
                <a:extLst>
                  <a:ext uri="{FF2B5EF4-FFF2-40B4-BE49-F238E27FC236}">
                    <a16:creationId xmlns:a16="http://schemas.microsoft.com/office/drawing/2014/main" id="{60409B0F-7D19-70A2-C51A-A1ACFDF86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978"/>
                <a:ext cx="37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CPU</a:t>
                </a:r>
              </a:p>
            </p:txBody>
          </p:sp>
          <p:sp>
            <p:nvSpPr>
              <p:cNvPr id="20499" name="Freeform 27">
                <a:extLst>
                  <a:ext uri="{FF2B5EF4-FFF2-40B4-BE49-F238E27FC236}">
                    <a16:creationId xmlns:a16="http://schemas.microsoft.com/office/drawing/2014/main" id="{6C01CD8A-73A7-87A8-3304-86DEE4A376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" y="1632"/>
                <a:ext cx="142" cy="289"/>
              </a:xfrm>
              <a:custGeom>
                <a:avLst/>
                <a:gdLst>
                  <a:gd name="T0" fmla="*/ 73 w 142"/>
                  <a:gd name="T1" fmla="*/ 0 h 289"/>
                  <a:gd name="T2" fmla="*/ 142 w 142"/>
                  <a:gd name="T3" fmla="*/ 55 h 289"/>
                  <a:gd name="T4" fmla="*/ 107 w 142"/>
                  <a:gd name="T5" fmla="*/ 55 h 289"/>
                  <a:gd name="T6" fmla="*/ 107 w 142"/>
                  <a:gd name="T7" fmla="*/ 230 h 289"/>
                  <a:gd name="T8" fmla="*/ 142 w 142"/>
                  <a:gd name="T9" fmla="*/ 230 h 289"/>
                  <a:gd name="T10" fmla="*/ 73 w 142"/>
                  <a:gd name="T11" fmla="*/ 289 h 289"/>
                  <a:gd name="T12" fmla="*/ 0 w 142"/>
                  <a:gd name="T13" fmla="*/ 230 h 289"/>
                  <a:gd name="T14" fmla="*/ 34 w 142"/>
                  <a:gd name="T15" fmla="*/ 230 h 289"/>
                  <a:gd name="T16" fmla="*/ 34 w 142"/>
                  <a:gd name="T17" fmla="*/ 55 h 289"/>
                  <a:gd name="T18" fmla="*/ 0 w 142"/>
                  <a:gd name="T19" fmla="*/ 55 h 289"/>
                  <a:gd name="T20" fmla="*/ 73 w 142"/>
                  <a:gd name="T21" fmla="*/ 0 h 2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42" h="289">
                    <a:moveTo>
                      <a:pt x="73" y="0"/>
                    </a:moveTo>
                    <a:lnTo>
                      <a:pt x="142" y="55"/>
                    </a:lnTo>
                    <a:lnTo>
                      <a:pt x="107" y="55"/>
                    </a:lnTo>
                    <a:lnTo>
                      <a:pt x="107" y="230"/>
                    </a:lnTo>
                    <a:lnTo>
                      <a:pt x="142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4" y="230"/>
                    </a:lnTo>
                    <a:lnTo>
                      <a:pt x="34" y="55"/>
                    </a:lnTo>
                    <a:lnTo>
                      <a:pt x="0" y="55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C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0" name="Rectangle 28">
                <a:extLst>
                  <a:ext uri="{FF2B5EF4-FFF2-40B4-BE49-F238E27FC236}">
                    <a16:creationId xmlns:a16="http://schemas.microsoft.com/office/drawing/2014/main" id="{C506CE53-DBA3-881B-1073-9E71DBDA4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978"/>
                <a:ext cx="38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/>
                  <a:t>主存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01" name="Freeform 29">
                <a:extLst>
                  <a:ext uri="{FF2B5EF4-FFF2-40B4-BE49-F238E27FC236}">
                    <a16:creationId xmlns:a16="http://schemas.microsoft.com/office/drawing/2014/main" id="{D10B44D8-C162-9729-47E7-07DE6C74B0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1" y="1632"/>
                <a:ext cx="146" cy="289"/>
              </a:xfrm>
              <a:custGeom>
                <a:avLst/>
                <a:gdLst>
                  <a:gd name="T0" fmla="*/ 73 w 146"/>
                  <a:gd name="T1" fmla="*/ 0 h 289"/>
                  <a:gd name="T2" fmla="*/ 146 w 146"/>
                  <a:gd name="T3" fmla="*/ 55 h 289"/>
                  <a:gd name="T4" fmla="*/ 108 w 146"/>
                  <a:gd name="T5" fmla="*/ 55 h 289"/>
                  <a:gd name="T6" fmla="*/ 108 w 146"/>
                  <a:gd name="T7" fmla="*/ 230 h 289"/>
                  <a:gd name="T8" fmla="*/ 146 w 146"/>
                  <a:gd name="T9" fmla="*/ 230 h 289"/>
                  <a:gd name="T10" fmla="*/ 73 w 146"/>
                  <a:gd name="T11" fmla="*/ 289 h 289"/>
                  <a:gd name="T12" fmla="*/ 0 w 146"/>
                  <a:gd name="T13" fmla="*/ 230 h 289"/>
                  <a:gd name="T14" fmla="*/ 39 w 146"/>
                  <a:gd name="T15" fmla="*/ 230 h 289"/>
                  <a:gd name="T16" fmla="*/ 39 w 146"/>
                  <a:gd name="T17" fmla="*/ 55 h 289"/>
                  <a:gd name="T18" fmla="*/ 0 w 146"/>
                  <a:gd name="T19" fmla="*/ 55 h 289"/>
                  <a:gd name="T20" fmla="*/ 73 w 146"/>
                  <a:gd name="T21" fmla="*/ 0 h 2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46" h="289">
                    <a:moveTo>
                      <a:pt x="73" y="0"/>
                    </a:moveTo>
                    <a:lnTo>
                      <a:pt x="146" y="55"/>
                    </a:lnTo>
                    <a:lnTo>
                      <a:pt x="108" y="55"/>
                    </a:lnTo>
                    <a:lnTo>
                      <a:pt x="108" y="230"/>
                    </a:lnTo>
                    <a:lnTo>
                      <a:pt x="146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9" y="230"/>
                    </a:lnTo>
                    <a:lnTo>
                      <a:pt x="39" y="55"/>
                    </a:lnTo>
                    <a:lnTo>
                      <a:pt x="0" y="55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2" name="Rectangle 30">
                <a:extLst>
                  <a:ext uri="{FF2B5EF4-FFF2-40B4-BE49-F238E27FC236}">
                    <a16:creationId xmlns:a16="http://schemas.microsoft.com/office/drawing/2014/main" id="{AC19FCF8-C910-5D50-D81A-6BBA5E75F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9" y="1920"/>
                <a:ext cx="869" cy="34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03" name="Rectangle 31">
                <a:extLst>
                  <a:ext uri="{FF2B5EF4-FFF2-40B4-BE49-F238E27FC236}">
                    <a16:creationId xmlns:a16="http://schemas.microsoft.com/office/drawing/2014/main" id="{E0B4EDB9-E04D-83D4-CE01-B4B0B6074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" y="1920"/>
                <a:ext cx="869" cy="34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170016" name="Group 32">
            <a:extLst>
              <a:ext uri="{FF2B5EF4-FFF2-40B4-BE49-F238E27FC236}">
                <a16:creationId xmlns:a16="http://schemas.microsoft.com/office/drawing/2014/main" id="{AF9C8D25-3C7A-2FE3-5D82-1F7751343414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62150"/>
            <a:ext cx="8610600" cy="2305050"/>
            <a:chOff x="336" y="1236"/>
            <a:chExt cx="5424" cy="1452"/>
          </a:xfrm>
        </p:grpSpPr>
        <p:sp>
          <p:nvSpPr>
            <p:cNvPr id="20491" name="Rectangle 33">
              <a:extLst>
                <a:ext uri="{FF2B5EF4-FFF2-40B4-BE49-F238E27FC236}">
                  <a16:creationId xmlns:a16="http://schemas.microsoft.com/office/drawing/2014/main" id="{952D5AC2-0410-AFD1-5505-053A75051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1236"/>
              <a:ext cx="153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folHlink"/>
                  </a:solidFill>
                </a:rPr>
                <a:t>主存总线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492" name="Rectangle 34">
              <a:extLst>
                <a:ext uri="{FF2B5EF4-FFF2-40B4-BE49-F238E27FC236}">
                  <a16:creationId xmlns:a16="http://schemas.microsoft.com/office/drawing/2014/main" id="{031CC65F-DD2C-0CFB-F68E-EC9C8BADE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" y="2395"/>
              <a:ext cx="67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493" name="Rectangle 35">
              <a:extLst>
                <a:ext uri="{FF2B5EF4-FFF2-40B4-BE49-F238E27FC236}">
                  <a16:creationId xmlns:a16="http://schemas.microsoft.com/office/drawing/2014/main" id="{2777829B-8D10-F445-5DA6-EAC8CE76E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" y="2304"/>
              <a:ext cx="127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I/O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总线</a:t>
              </a:r>
            </a:p>
          </p:txBody>
        </p:sp>
        <p:sp>
          <p:nvSpPr>
            <p:cNvPr id="20494" name="AutoShape 36">
              <a:extLst>
                <a:ext uri="{FF2B5EF4-FFF2-40B4-BE49-F238E27FC236}">
                  <a16:creationId xmlns:a16="http://schemas.microsoft.com/office/drawing/2014/main" id="{93703C68-2E24-701D-D5D3-6FE2DB907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500"/>
              <a:ext cx="5424" cy="156"/>
            </a:xfrm>
            <a:prstGeom prst="leftRightArrow">
              <a:avLst>
                <a:gd name="adj1" fmla="val 45833"/>
                <a:gd name="adj2" fmla="val 192358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495" name="AutoShape 37">
              <a:extLst>
                <a:ext uri="{FF2B5EF4-FFF2-40B4-BE49-F238E27FC236}">
                  <a16:creationId xmlns:a16="http://schemas.microsoft.com/office/drawing/2014/main" id="{F8C9F312-202C-2A14-7710-CFA6F49E6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532"/>
              <a:ext cx="3120" cy="156"/>
            </a:xfrm>
            <a:prstGeom prst="leftRightArrow">
              <a:avLst>
                <a:gd name="adj1" fmla="val 50000"/>
                <a:gd name="adj2" fmla="val 181389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0487" name="Text Box 38">
            <a:extLst>
              <a:ext uri="{FF2B5EF4-FFF2-40B4-BE49-F238E27FC236}">
                <a16:creationId xmlns:a16="http://schemas.microsoft.com/office/drawing/2014/main" id="{E5264036-1BE3-E5F3-F89C-5E33AEE4B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807" y="162989"/>
            <a:ext cx="3384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</a:rPr>
              <a:t>二、多总线结构</a:t>
            </a:r>
          </a:p>
        </p:txBody>
      </p:sp>
      <p:sp>
        <p:nvSpPr>
          <p:cNvPr id="170023" name="Rectangle 39">
            <a:extLst>
              <a:ext uri="{FF2B5EF4-FFF2-40B4-BE49-F238E27FC236}">
                <a16:creationId xmlns:a16="http://schemas.microsoft.com/office/drawing/2014/main" id="{D854DF5B-51CC-32B5-C291-EEC358F1B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3.4</a:t>
            </a:r>
          </a:p>
        </p:txBody>
      </p:sp>
      <p:sp>
        <p:nvSpPr>
          <p:cNvPr id="41" name="对话气泡: 圆角矩形 40">
            <a:extLst>
              <a:ext uri="{FF2B5EF4-FFF2-40B4-BE49-F238E27FC236}">
                <a16:creationId xmlns:a16="http://schemas.microsoft.com/office/drawing/2014/main" id="{58ACDF27-6CE4-0432-B824-08B6E6C2A201}"/>
              </a:ext>
            </a:extLst>
          </p:cNvPr>
          <p:cNvSpPr/>
          <p:nvPr/>
        </p:nvSpPr>
        <p:spPr>
          <a:xfrm>
            <a:off x="7551739" y="249238"/>
            <a:ext cx="2833687" cy="1543050"/>
          </a:xfrm>
          <a:prstGeom prst="wedgeRoundRectCallout">
            <a:avLst>
              <a:gd name="adj1" fmla="val -25262"/>
              <a:gd name="adj2" fmla="val 665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将低速</a:t>
            </a:r>
            <a:r>
              <a:rPr lang="en-US" altLang="zh-CN" dirty="0"/>
              <a:t>I/O</a:t>
            </a:r>
            <a:r>
              <a:rPr lang="zh-CN" altLang="en-US" dirty="0"/>
              <a:t>分离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使用通道管理</a:t>
            </a:r>
            <a:r>
              <a:rPr lang="en-US" altLang="zh-CN" dirty="0"/>
              <a:t>I/O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用于中大型机器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70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6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6" grpId="0" autoUpdateAnimBg="0"/>
      <p:bldP spid="169987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886CB5D-BE24-06E9-AE78-6ACD54FB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1" y="401637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2. 三总线结构</a:t>
            </a:r>
          </a:p>
        </p:txBody>
      </p:sp>
      <p:grpSp>
        <p:nvGrpSpPr>
          <p:cNvPr id="171055" name="Group 47">
            <a:extLst>
              <a:ext uri="{FF2B5EF4-FFF2-40B4-BE49-F238E27FC236}">
                <a16:creationId xmlns:a16="http://schemas.microsoft.com/office/drawing/2014/main" id="{00966993-7B02-FDF2-0831-05789E9914D5}"/>
              </a:ext>
            </a:extLst>
          </p:cNvPr>
          <p:cNvGrpSpPr>
            <a:grpSpLocks/>
          </p:cNvGrpSpPr>
          <p:nvPr/>
        </p:nvGrpSpPr>
        <p:grpSpPr bwMode="auto">
          <a:xfrm>
            <a:off x="1657351" y="2209800"/>
            <a:ext cx="8848725" cy="2514600"/>
            <a:chOff x="84" y="1392"/>
            <a:chExt cx="5574" cy="1584"/>
          </a:xfrm>
        </p:grpSpPr>
        <p:grpSp>
          <p:nvGrpSpPr>
            <p:cNvPr id="21539" name="Group 4">
              <a:extLst>
                <a:ext uri="{FF2B5EF4-FFF2-40B4-BE49-F238E27FC236}">
                  <a16:creationId xmlns:a16="http://schemas.microsoft.com/office/drawing/2014/main" id="{AD20258C-E442-4BB6-B979-CC597A8471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" y="1922"/>
              <a:ext cx="1020" cy="343"/>
              <a:chOff x="84" y="1968"/>
              <a:chExt cx="1020" cy="343"/>
            </a:xfrm>
          </p:grpSpPr>
          <p:sp>
            <p:nvSpPr>
              <p:cNvPr id="21546" name="Rectangle 5">
                <a:extLst>
                  <a:ext uri="{FF2B5EF4-FFF2-40B4-BE49-F238E27FC236}">
                    <a16:creationId xmlns:a16="http://schemas.microsoft.com/office/drawing/2014/main" id="{F99AB194-29A1-1117-7099-D0CDFEE11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" y="2002"/>
                <a:ext cx="8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600">
                    <a:solidFill>
                      <a:schemeClr val="folHlink"/>
                    </a:solidFill>
                  </a:rPr>
                  <a:t>主存总线</a:t>
                </a:r>
                <a:endParaRPr lang="zh-CN" altLang="en-US" sz="26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47" name="Freeform 6">
                <a:extLst>
                  <a:ext uri="{FF2B5EF4-FFF2-40B4-BE49-F238E27FC236}">
                    <a16:creationId xmlns:a16="http://schemas.microsoft.com/office/drawing/2014/main" id="{0A9014AA-4014-56AF-8BE5-F70DB18D21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" y="1968"/>
                <a:ext cx="155" cy="343"/>
              </a:xfrm>
              <a:custGeom>
                <a:avLst/>
                <a:gdLst>
                  <a:gd name="T0" fmla="*/ 476 w 124"/>
                  <a:gd name="T1" fmla="*/ 0 h 362"/>
                  <a:gd name="T2" fmla="*/ 929 w 124"/>
                  <a:gd name="T3" fmla="*/ 43 h 362"/>
                  <a:gd name="T4" fmla="*/ 705 w 124"/>
                  <a:gd name="T5" fmla="*/ 43 h 362"/>
                  <a:gd name="T6" fmla="*/ 705 w 124"/>
                  <a:gd name="T7" fmla="*/ 180 h 362"/>
                  <a:gd name="T8" fmla="*/ 929 w 124"/>
                  <a:gd name="T9" fmla="*/ 180 h 362"/>
                  <a:gd name="T10" fmla="*/ 476 w 124"/>
                  <a:gd name="T11" fmla="*/ 223 h 362"/>
                  <a:gd name="T12" fmla="*/ 0 w 124"/>
                  <a:gd name="T13" fmla="*/ 180 h 362"/>
                  <a:gd name="T14" fmla="*/ 231 w 124"/>
                  <a:gd name="T15" fmla="*/ 180 h 362"/>
                  <a:gd name="T16" fmla="*/ 231 w 124"/>
                  <a:gd name="T17" fmla="*/ 43 h 362"/>
                  <a:gd name="T18" fmla="*/ 0 w 124"/>
                  <a:gd name="T19" fmla="*/ 43 h 362"/>
                  <a:gd name="T20" fmla="*/ 476 w 124"/>
                  <a:gd name="T21" fmla="*/ 0 h 36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24" h="362">
                    <a:moveTo>
                      <a:pt x="64" y="0"/>
                    </a:moveTo>
                    <a:lnTo>
                      <a:pt x="124" y="71"/>
                    </a:lnTo>
                    <a:lnTo>
                      <a:pt x="94" y="71"/>
                    </a:lnTo>
                    <a:lnTo>
                      <a:pt x="94" y="291"/>
                    </a:lnTo>
                    <a:lnTo>
                      <a:pt x="124" y="291"/>
                    </a:lnTo>
                    <a:lnTo>
                      <a:pt x="64" y="362"/>
                    </a:lnTo>
                    <a:lnTo>
                      <a:pt x="0" y="291"/>
                    </a:lnTo>
                    <a:lnTo>
                      <a:pt x="30" y="291"/>
                    </a:lnTo>
                    <a:lnTo>
                      <a:pt x="30" y="71"/>
                    </a:lnTo>
                    <a:lnTo>
                      <a:pt x="0" y="71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7463">
                    <a:solidFill>
                      <a:srgbClr val="EBF01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540" name="Group 46">
              <a:extLst>
                <a:ext uri="{FF2B5EF4-FFF2-40B4-BE49-F238E27FC236}">
                  <a16:creationId xmlns:a16="http://schemas.microsoft.com/office/drawing/2014/main" id="{2FAEA344-18E8-58BA-EE60-B52FADC8D5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2" y="2426"/>
              <a:ext cx="914" cy="550"/>
              <a:chOff x="1292" y="2426"/>
              <a:chExt cx="914" cy="550"/>
            </a:xfrm>
          </p:grpSpPr>
          <p:sp>
            <p:nvSpPr>
              <p:cNvPr id="21544" name="Freeform 8">
                <a:extLst>
                  <a:ext uri="{FF2B5EF4-FFF2-40B4-BE49-F238E27FC236}">
                    <a16:creationId xmlns:a16="http://schemas.microsoft.com/office/drawing/2014/main" id="{C019B86F-76B1-FE16-24A8-F0779FB816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6" y="2426"/>
                <a:ext cx="447" cy="125"/>
              </a:xfrm>
              <a:custGeom>
                <a:avLst/>
                <a:gdLst>
                  <a:gd name="T0" fmla="*/ 0 w 424"/>
                  <a:gd name="T1" fmla="*/ 3 h 184"/>
                  <a:gd name="T2" fmla="*/ 138 w 424"/>
                  <a:gd name="T3" fmla="*/ 5 h 184"/>
                  <a:gd name="T4" fmla="*/ 138 w 424"/>
                  <a:gd name="T5" fmla="*/ 5 h 184"/>
                  <a:gd name="T6" fmla="*/ 542 w 424"/>
                  <a:gd name="T7" fmla="*/ 5 h 184"/>
                  <a:gd name="T8" fmla="*/ 542 w 424"/>
                  <a:gd name="T9" fmla="*/ 5 h 184"/>
                  <a:gd name="T10" fmla="*/ 682 w 424"/>
                  <a:gd name="T11" fmla="*/ 3 h 184"/>
                  <a:gd name="T12" fmla="*/ 542 w 424"/>
                  <a:gd name="T13" fmla="*/ 0 h 184"/>
                  <a:gd name="T14" fmla="*/ 542 w 424"/>
                  <a:gd name="T15" fmla="*/ 1 h 184"/>
                  <a:gd name="T16" fmla="*/ 138 w 424"/>
                  <a:gd name="T17" fmla="*/ 1 h 184"/>
                  <a:gd name="T18" fmla="*/ 138 w 424"/>
                  <a:gd name="T19" fmla="*/ 0 h 184"/>
                  <a:gd name="T20" fmla="*/ 0 w 424"/>
                  <a:gd name="T21" fmla="*/ 3 h 18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24" h="184">
                    <a:moveTo>
                      <a:pt x="0" y="92"/>
                    </a:moveTo>
                    <a:lnTo>
                      <a:pt x="86" y="184"/>
                    </a:lnTo>
                    <a:lnTo>
                      <a:pt x="86" y="138"/>
                    </a:lnTo>
                    <a:lnTo>
                      <a:pt x="338" y="138"/>
                    </a:lnTo>
                    <a:lnTo>
                      <a:pt x="338" y="184"/>
                    </a:lnTo>
                    <a:lnTo>
                      <a:pt x="424" y="92"/>
                    </a:lnTo>
                    <a:lnTo>
                      <a:pt x="338" y="0"/>
                    </a:lnTo>
                    <a:lnTo>
                      <a:pt x="338" y="46"/>
                    </a:lnTo>
                    <a:lnTo>
                      <a:pt x="86" y="46"/>
                    </a:lnTo>
                    <a:lnTo>
                      <a:pt x="86" y="0"/>
                    </a:lnTo>
                    <a:lnTo>
                      <a:pt x="0" y="92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7463">
                    <a:solidFill>
                      <a:srgbClr val="EBF01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5" name="Rectangle 9">
                <a:extLst>
                  <a:ext uri="{FF2B5EF4-FFF2-40B4-BE49-F238E27FC236}">
                    <a16:creationId xmlns:a16="http://schemas.microsoft.com/office/drawing/2014/main" id="{885350FA-B5A0-1D4D-75E4-7D23C34F7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2726"/>
                <a:ext cx="9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6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DMA</a:t>
                </a:r>
                <a:r>
                  <a:rPr lang="zh-CN" altLang="en-US" sz="2600">
                    <a:solidFill>
                      <a:schemeClr val="folHlink"/>
                    </a:solidFill>
                  </a:rPr>
                  <a:t>总线</a:t>
                </a:r>
                <a:endParaRPr lang="zh-CN" altLang="en-US" sz="26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1541" name="Group 10">
              <a:extLst>
                <a:ext uri="{FF2B5EF4-FFF2-40B4-BE49-F238E27FC236}">
                  <a16:creationId xmlns:a16="http://schemas.microsoft.com/office/drawing/2014/main" id="{90781C62-E26A-A16A-B13B-7256C9A687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4" y="1392"/>
              <a:ext cx="4194" cy="406"/>
              <a:chOff x="1464" y="1438"/>
              <a:chExt cx="4194" cy="406"/>
            </a:xfrm>
          </p:grpSpPr>
          <p:sp>
            <p:nvSpPr>
              <p:cNvPr id="21542" name="Text Box 11">
                <a:extLst>
                  <a:ext uri="{FF2B5EF4-FFF2-40B4-BE49-F238E27FC236}">
                    <a16:creationId xmlns:a16="http://schemas.microsoft.com/office/drawing/2014/main" id="{87204220-48B2-77B3-1CF1-E650619217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43" y="1438"/>
                <a:ext cx="835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6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I/O</a:t>
                </a:r>
                <a:r>
                  <a:rPr lang="zh-CN" altLang="en-US" sz="26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总线</a:t>
                </a:r>
              </a:p>
            </p:txBody>
          </p:sp>
          <p:sp>
            <p:nvSpPr>
              <p:cNvPr id="21543" name="AutoShape 12">
                <a:extLst>
                  <a:ext uri="{FF2B5EF4-FFF2-40B4-BE49-F238E27FC236}">
                    <a16:creationId xmlns:a16="http://schemas.microsoft.com/office/drawing/2014/main" id="{CB0E5577-772E-F351-2FA8-CC63702612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4" y="1688"/>
                <a:ext cx="4194" cy="156"/>
              </a:xfrm>
              <a:prstGeom prst="leftRightArrow">
                <a:avLst>
                  <a:gd name="adj1" fmla="val 50000"/>
                  <a:gd name="adj2" fmla="val 144256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171021" name="Group 13">
            <a:extLst>
              <a:ext uri="{FF2B5EF4-FFF2-40B4-BE49-F238E27FC236}">
                <a16:creationId xmlns:a16="http://schemas.microsoft.com/office/drawing/2014/main" id="{69D2D674-B530-A8BB-6DD9-4867313029C6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390775"/>
            <a:ext cx="7848600" cy="3379788"/>
            <a:chOff x="576" y="1552"/>
            <a:chExt cx="4944" cy="2129"/>
          </a:xfrm>
        </p:grpSpPr>
        <p:grpSp>
          <p:nvGrpSpPr>
            <p:cNvPr id="21512" name="Group 14">
              <a:extLst>
                <a:ext uri="{FF2B5EF4-FFF2-40B4-BE49-F238E27FC236}">
                  <a16:creationId xmlns:a16="http://schemas.microsoft.com/office/drawing/2014/main" id="{C583E764-21EB-8FE8-51B1-0493618F2A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552"/>
              <a:ext cx="1008" cy="1197"/>
              <a:chOff x="576" y="1552"/>
              <a:chExt cx="1008" cy="1197"/>
            </a:xfrm>
          </p:grpSpPr>
          <p:sp>
            <p:nvSpPr>
              <p:cNvPr id="21535" name="Rectangle 15">
                <a:extLst>
                  <a:ext uri="{FF2B5EF4-FFF2-40B4-BE49-F238E27FC236}">
                    <a16:creationId xmlns:a16="http://schemas.microsoft.com/office/drawing/2014/main" id="{B143570E-5CEE-70E6-D14A-D92CB7A3C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1552"/>
                <a:ext cx="889" cy="428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36" name="Rectangle 16">
                <a:extLst>
                  <a:ext uri="{FF2B5EF4-FFF2-40B4-BE49-F238E27FC236}">
                    <a16:creationId xmlns:a16="http://schemas.microsoft.com/office/drawing/2014/main" id="{F95AEAAB-D2E8-F985-9E61-D467A888F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5" y="1642"/>
                <a:ext cx="63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 CPU</a:t>
                </a:r>
              </a:p>
            </p:txBody>
          </p:sp>
          <p:sp>
            <p:nvSpPr>
              <p:cNvPr id="21537" name="Rectangle 17">
                <a:extLst>
                  <a:ext uri="{FF2B5EF4-FFF2-40B4-BE49-F238E27FC236}">
                    <a16:creationId xmlns:a16="http://schemas.microsoft.com/office/drawing/2014/main" id="{77A6438D-D9E8-BE26-3BA7-6344352579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320"/>
                <a:ext cx="889" cy="42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38" name="Rectangle 18">
                <a:extLst>
                  <a:ext uri="{FF2B5EF4-FFF2-40B4-BE49-F238E27FC236}">
                    <a16:creationId xmlns:a16="http://schemas.microsoft.com/office/drawing/2014/main" id="{0F23D09C-635C-E771-4036-EE252E7871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" y="2368"/>
                <a:ext cx="88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/>
                  <a:t> </a:t>
                </a:r>
                <a:r>
                  <a:rPr lang="zh-CN" altLang="en-US" sz="2400"/>
                  <a:t>主存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1513" name="Group 19">
              <a:extLst>
                <a:ext uri="{FF2B5EF4-FFF2-40B4-BE49-F238E27FC236}">
                  <a16:creationId xmlns:a16="http://schemas.microsoft.com/office/drawing/2014/main" id="{593067A4-1CCE-5D51-8116-9EA47A8847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8" y="1824"/>
              <a:ext cx="3602" cy="1857"/>
              <a:chOff x="1918" y="1824"/>
              <a:chExt cx="3602" cy="1857"/>
            </a:xfrm>
          </p:grpSpPr>
          <p:sp>
            <p:nvSpPr>
              <p:cNvPr id="21514" name="Rectangle 20">
                <a:extLst>
                  <a:ext uri="{FF2B5EF4-FFF2-40B4-BE49-F238E27FC236}">
                    <a16:creationId xmlns:a16="http://schemas.microsoft.com/office/drawing/2014/main" id="{F4617DCF-4F06-72F5-02E4-0B4AE5991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0" y="3252"/>
                <a:ext cx="890" cy="42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15" name="Rectangle 21">
                <a:extLst>
                  <a:ext uri="{FF2B5EF4-FFF2-40B4-BE49-F238E27FC236}">
                    <a16:creationId xmlns:a16="http://schemas.microsoft.com/office/drawing/2014/main" id="{4F53D042-F6F1-41EF-E185-22EA716C8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8" y="3360"/>
                <a:ext cx="67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/>
                  <a:t>设备</a:t>
                </a:r>
                <a:r>
                  <a:rPr lang="zh-CN" altLang="en-US" sz="24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1516" name="Freeform 22">
                <a:extLst>
                  <a:ext uri="{FF2B5EF4-FFF2-40B4-BE49-F238E27FC236}">
                    <a16:creationId xmlns:a16="http://schemas.microsoft.com/office/drawing/2014/main" id="{B9BBC831-32F2-0F71-4D62-FADF93DE1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2" y="2753"/>
                <a:ext cx="125" cy="481"/>
              </a:xfrm>
              <a:custGeom>
                <a:avLst/>
                <a:gdLst>
                  <a:gd name="T0" fmla="*/ 72 w 123"/>
                  <a:gd name="T1" fmla="*/ 0 h 485"/>
                  <a:gd name="T2" fmla="*/ 141 w 123"/>
                  <a:gd name="T3" fmla="*/ 88 h 485"/>
                  <a:gd name="T4" fmla="*/ 111 w 123"/>
                  <a:gd name="T5" fmla="*/ 88 h 485"/>
                  <a:gd name="T6" fmla="*/ 111 w 123"/>
                  <a:gd name="T7" fmla="*/ 361 h 485"/>
                  <a:gd name="T8" fmla="*/ 141 w 123"/>
                  <a:gd name="T9" fmla="*/ 361 h 485"/>
                  <a:gd name="T10" fmla="*/ 72 w 123"/>
                  <a:gd name="T11" fmla="*/ 449 h 485"/>
                  <a:gd name="T12" fmla="*/ 0 w 123"/>
                  <a:gd name="T13" fmla="*/ 361 h 485"/>
                  <a:gd name="T14" fmla="*/ 30 w 123"/>
                  <a:gd name="T15" fmla="*/ 361 h 485"/>
                  <a:gd name="T16" fmla="*/ 30 w 123"/>
                  <a:gd name="T17" fmla="*/ 88 h 485"/>
                  <a:gd name="T18" fmla="*/ 0 w 123"/>
                  <a:gd name="T19" fmla="*/ 88 h 485"/>
                  <a:gd name="T20" fmla="*/ 72 w 123"/>
                  <a:gd name="T21" fmla="*/ 0 h 48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23" h="485">
                    <a:moveTo>
                      <a:pt x="63" y="0"/>
                    </a:moveTo>
                    <a:lnTo>
                      <a:pt x="123" y="97"/>
                    </a:lnTo>
                    <a:lnTo>
                      <a:pt x="93" y="97"/>
                    </a:lnTo>
                    <a:lnTo>
                      <a:pt x="93" y="388"/>
                    </a:lnTo>
                    <a:lnTo>
                      <a:pt x="123" y="388"/>
                    </a:lnTo>
                    <a:lnTo>
                      <a:pt x="63" y="485"/>
                    </a:lnTo>
                    <a:lnTo>
                      <a:pt x="0" y="388"/>
                    </a:lnTo>
                    <a:lnTo>
                      <a:pt x="30" y="388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63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1517" name="Group 23">
                <a:extLst>
                  <a:ext uri="{FF2B5EF4-FFF2-40B4-BE49-F238E27FC236}">
                    <a16:creationId xmlns:a16="http://schemas.microsoft.com/office/drawing/2014/main" id="{5578EFFA-2873-E34A-7142-36799537BB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56" y="2753"/>
                <a:ext cx="916" cy="928"/>
                <a:chOff x="4556" y="2753"/>
                <a:chExt cx="916" cy="928"/>
              </a:xfrm>
            </p:grpSpPr>
            <p:sp>
              <p:nvSpPr>
                <p:cNvPr id="21532" name="Rectangle 24">
                  <a:extLst>
                    <a:ext uri="{FF2B5EF4-FFF2-40B4-BE49-F238E27FC236}">
                      <a16:creationId xmlns:a16="http://schemas.microsoft.com/office/drawing/2014/main" id="{D7AF733E-653D-5AF4-7955-2D39E58BF8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6" y="3252"/>
                  <a:ext cx="890" cy="429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33" name="Rectangle 25">
                  <a:extLst>
                    <a:ext uri="{FF2B5EF4-FFF2-40B4-BE49-F238E27FC236}">
                      <a16:creationId xmlns:a16="http://schemas.microsoft.com/office/drawing/2014/main" id="{3921ED5A-5841-E5BD-DFF4-0EE82CABEB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39" y="3360"/>
                  <a:ext cx="733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400"/>
                    <a:t>设备</a:t>
                  </a:r>
                  <a:r>
                    <a:rPr lang="en-US" altLang="zh-CN" sz="2400" i="1">
                      <a:latin typeface="Times New Roman" panose="02020603050405020304" pitchFamily="18" charset="0"/>
                    </a:rPr>
                    <a:t>n</a:t>
                  </a:r>
                  <a:endParaRPr lang="zh-CN" altLang="en-US" sz="2400" i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534" name="Freeform 26">
                  <a:extLst>
                    <a:ext uri="{FF2B5EF4-FFF2-40B4-BE49-F238E27FC236}">
                      <a16:creationId xmlns:a16="http://schemas.microsoft.com/office/drawing/2014/main" id="{B1D3BD09-4E20-1E2F-3004-EEDC3B5D2C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9" y="2753"/>
                  <a:ext cx="124" cy="487"/>
                </a:xfrm>
                <a:custGeom>
                  <a:avLst/>
                  <a:gdLst>
                    <a:gd name="T0" fmla="*/ 64 w 124"/>
                    <a:gd name="T1" fmla="*/ 0 h 485"/>
                    <a:gd name="T2" fmla="*/ 124 w 124"/>
                    <a:gd name="T3" fmla="*/ 97 h 485"/>
                    <a:gd name="T4" fmla="*/ 94 w 124"/>
                    <a:gd name="T5" fmla="*/ 97 h 485"/>
                    <a:gd name="T6" fmla="*/ 94 w 124"/>
                    <a:gd name="T7" fmla="*/ 406 h 485"/>
                    <a:gd name="T8" fmla="*/ 124 w 124"/>
                    <a:gd name="T9" fmla="*/ 406 h 485"/>
                    <a:gd name="T10" fmla="*/ 64 w 124"/>
                    <a:gd name="T11" fmla="*/ 503 h 485"/>
                    <a:gd name="T12" fmla="*/ 0 w 124"/>
                    <a:gd name="T13" fmla="*/ 406 h 485"/>
                    <a:gd name="T14" fmla="*/ 30 w 124"/>
                    <a:gd name="T15" fmla="*/ 406 h 485"/>
                    <a:gd name="T16" fmla="*/ 30 w 124"/>
                    <a:gd name="T17" fmla="*/ 97 h 485"/>
                    <a:gd name="T18" fmla="*/ 0 w 124"/>
                    <a:gd name="T19" fmla="*/ 97 h 485"/>
                    <a:gd name="T20" fmla="*/ 64 w 124"/>
                    <a:gd name="T21" fmla="*/ 0 h 48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4" h="485">
                      <a:moveTo>
                        <a:pt x="64" y="0"/>
                      </a:moveTo>
                      <a:lnTo>
                        <a:pt x="124" y="97"/>
                      </a:lnTo>
                      <a:lnTo>
                        <a:pt x="94" y="97"/>
                      </a:lnTo>
                      <a:lnTo>
                        <a:pt x="94" y="388"/>
                      </a:lnTo>
                      <a:lnTo>
                        <a:pt x="124" y="388"/>
                      </a:lnTo>
                      <a:lnTo>
                        <a:pt x="64" y="485"/>
                      </a:lnTo>
                      <a:lnTo>
                        <a:pt x="0" y="388"/>
                      </a:lnTo>
                      <a:lnTo>
                        <a:pt x="30" y="388"/>
                      </a:lnTo>
                      <a:lnTo>
                        <a:pt x="30" y="97"/>
                      </a:lnTo>
                      <a:lnTo>
                        <a:pt x="0" y="97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noFill/>
                <a:ln w="38100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folHlink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1518" name="Rectangle 27">
                <a:extLst>
                  <a:ext uri="{FF2B5EF4-FFF2-40B4-BE49-F238E27FC236}">
                    <a16:creationId xmlns:a16="http://schemas.microsoft.com/office/drawing/2014/main" id="{2B258CC1-9385-7433-6A3B-0D1A7DBE0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5" y="3252"/>
                <a:ext cx="889" cy="42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19" name="Rectangle 28">
                <a:extLst>
                  <a:ext uri="{FF2B5EF4-FFF2-40B4-BE49-F238E27FC236}">
                    <a16:creationId xmlns:a16="http://schemas.microsoft.com/office/drawing/2014/main" id="{93C01F22-7CAB-1BDB-1D8C-3D434DF1E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3360"/>
                <a:ext cx="100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/>
                  <a:t>高速外设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20" name="Freeform 29">
                <a:extLst>
                  <a:ext uri="{FF2B5EF4-FFF2-40B4-BE49-F238E27FC236}">
                    <a16:creationId xmlns:a16="http://schemas.microsoft.com/office/drawing/2014/main" id="{63637E0E-281F-A26D-6646-B304B6A7EE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1" y="2754"/>
                <a:ext cx="124" cy="480"/>
              </a:xfrm>
              <a:custGeom>
                <a:avLst/>
                <a:gdLst>
                  <a:gd name="T0" fmla="*/ 64 w 124"/>
                  <a:gd name="T1" fmla="*/ 0 h 480"/>
                  <a:gd name="T2" fmla="*/ 124 w 124"/>
                  <a:gd name="T3" fmla="*/ 97 h 480"/>
                  <a:gd name="T4" fmla="*/ 94 w 124"/>
                  <a:gd name="T5" fmla="*/ 97 h 480"/>
                  <a:gd name="T6" fmla="*/ 94 w 124"/>
                  <a:gd name="T7" fmla="*/ 383 h 480"/>
                  <a:gd name="T8" fmla="*/ 124 w 124"/>
                  <a:gd name="T9" fmla="*/ 383 h 480"/>
                  <a:gd name="T10" fmla="*/ 64 w 124"/>
                  <a:gd name="T11" fmla="*/ 480 h 480"/>
                  <a:gd name="T12" fmla="*/ 0 w 124"/>
                  <a:gd name="T13" fmla="*/ 383 h 480"/>
                  <a:gd name="T14" fmla="*/ 30 w 124"/>
                  <a:gd name="T15" fmla="*/ 383 h 480"/>
                  <a:gd name="T16" fmla="*/ 30 w 124"/>
                  <a:gd name="T17" fmla="*/ 97 h 480"/>
                  <a:gd name="T18" fmla="*/ 0 w 124"/>
                  <a:gd name="T19" fmla="*/ 97 h 480"/>
                  <a:gd name="T20" fmla="*/ 64 w 124"/>
                  <a:gd name="T21" fmla="*/ 0 h 4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24" h="480">
                    <a:moveTo>
                      <a:pt x="64" y="0"/>
                    </a:moveTo>
                    <a:lnTo>
                      <a:pt x="124" y="97"/>
                    </a:lnTo>
                    <a:lnTo>
                      <a:pt x="94" y="97"/>
                    </a:lnTo>
                    <a:lnTo>
                      <a:pt x="94" y="383"/>
                    </a:lnTo>
                    <a:lnTo>
                      <a:pt x="124" y="383"/>
                    </a:lnTo>
                    <a:lnTo>
                      <a:pt x="64" y="480"/>
                    </a:lnTo>
                    <a:lnTo>
                      <a:pt x="0" y="383"/>
                    </a:lnTo>
                    <a:lnTo>
                      <a:pt x="30" y="383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64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1" name="Rectangle 30">
                <a:extLst>
                  <a:ext uri="{FF2B5EF4-FFF2-40B4-BE49-F238E27FC236}">
                    <a16:creationId xmlns:a16="http://schemas.microsoft.com/office/drawing/2014/main" id="{0C13BE8F-0E50-FD65-0AA2-0281519ECF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2320"/>
                <a:ext cx="890" cy="42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22" name="Freeform 31">
                <a:extLst>
                  <a:ext uri="{FF2B5EF4-FFF2-40B4-BE49-F238E27FC236}">
                    <a16:creationId xmlns:a16="http://schemas.microsoft.com/office/drawing/2014/main" id="{287DED4F-4CF5-FF9A-DC55-96D4810B50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1" y="1839"/>
                <a:ext cx="124" cy="480"/>
              </a:xfrm>
              <a:custGeom>
                <a:avLst/>
                <a:gdLst>
                  <a:gd name="T0" fmla="*/ 64 w 124"/>
                  <a:gd name="T1" fmla="*/ 0 h 480"/>
                  <a:gd name="T2" fmla="*/ 124 w 124"/>
                  <a:gd name="T3" fmla="*/ 97 h 480"/>
                  <a:gd name="T4" fmla="*/ 94 w 124"/>
                  <a:gd name="T5" fmla="*/ 97 h 480"/>
                  <a:gd name="T6" fmla="*/ 94 w 124"/>
                  <a:gd name="T7" fmla="*/ 383 h 480"/>
                  <a:gd name="T8" fmla="*/ 124 w 124"/>
                  <a:gd name="T9" fmla="*/ 383 h 480"/>
                  <a:gd name="T10" fmla="*/ 64 w 124"/>
                  <a:gd name="T11" fmla="*/ 480 h 480"/>
                  <a:gd name="T12" fmla="*/ 0 w 124"/>
                  <a:gd name="T13" fmla="*/ 383 h 480"/>
                  <a:gd name="T14" fmla="*/ 30 w 124"/>
                  <a:gd name="T15" fmla="*/ 383 h 480"/>
                  <a:gd name="T16" fmla="*/ 30 w 124"/>
                  <a:gd name="T17" fmla="*/ 97 h 480"/>
                  <a:gd name="T18" fmla="*/ 0 w 124"/>
                  <a:gd name="T19" fmla="*/ 97 h 480"/>
                  <a:gd name="T20" fmla="*/ 64 w 124"/>
                  <a:gd name="T21" fmla="*/ 0 h 4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24" h="480">
                    <a:moveTo>
                      <a:pt x="64" y="0"/>
                    </a:moveTo>
                    <a:lnTo>
                      <a:pt x="124" y="97"/>
                    </a:lnTo>
                    <a:lnTo>
                      <a:pt x="94" y="97"/>
                    </a:lnTo>
                    <a:lnTo>
                      <a:pt x="94" y="383"/>
                    </a:lnTo>
                    <a:lnTo>
                      <a:pt x="124" y="383"/>
                    </a:lnTo>
                    <a:lnTo>
                      <a:pt x="64" y="480"/>
                    </a:lnTo>
                    <a:lnTo>
                      <a:pt x="0" y="383"/>
                    </a:lnTo>
                    <a:lnTo>
                      <a:pt x="30" y="383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64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3" name="Text Box 32">
                <a:extLst>
                  <a:ext uri="{FF2B5EF4-FFF2-40B4-BE49-F238E27FC236}">
                    <a16:creationId xmlns:a16="http://schemas.microsoft.com/office/drawing/2014/main" id="{EC3052C8-D451-F520-8E41-E046D29C7D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5" y="2400"/>
                <a:ext cx="9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I/O</a:t>
                </a:r>
                <a:r>
                  <a:rPr lang="zh-CN" altLang="en-US" sz="2400">
                    <a:latin typeface="Times New Roman" panose="02020603050405020304" pitchFamily="18" charset="0"/>
                  </a:rPr>
                  <a:t>接口</a:t>
                </a:r>
              </a:p>
            </p:txBody>
          </p:sp>
          <p:sp>
            <p:nvSpPr>
              <p:cNvPr id="21524" name="Rectangle 33">
                <a:extLst>
                  <a:ext uri="{FF2B5EF4-FFF2-40B4-BE49-F238E27FC236}">
                    <a16:creationId xmlns:a16="http://schemas.microsoft.com/office/drawing/2014/main" id="{F737D807-F664-8AD5-5713-E09B1B3E3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9" y="2320"/>
                <a:ext cx="890" cy="42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25" name="Freeform 34">
                <a:extLst>
                  <a:ext uri="{FF2B5EF4-FFF2-40B4-BE49-F238E27FC236}">
                    <a16:creationId xmlns:a16="http://schemas.microsoft.com/office/drawing/2014/main" id="{57858996-9406-FD8C-3184-A5EB128790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3" y="1831"/>
                <a:ext cx="123" cy="480"/>
              </a:xfrm>
              <a:custGeom>
                <a:avLst/>
                <a:gdLst>
                  <a:gd name="T0" fmla="*/ 63 w 123"/>
                  <a:gd name="T1" fmla="*/ 0 h 480"/>
                  <a:gd name="T2" fmla="*/ 123 w 123"/>
                  <a:gd name="T3" fmla="*/ 97 h 480"/>
                  <a:gd name="T4" fmla="*/ 93 w 123"/>
                  <a:gd name="T5" fmla="*/ 97 h 480"/>
                  <a:gd name="T6" fmla="*/ 93 w 123"/>
                  <a:gd name="T7" fmla="*/ 383 h 480"/>
                  <a:gd name="T8" fmla="*/ 123 w 123"/>
                  <a:gd name="T9" fmla="*/ 383 h 480"/>
                  <a:gd name="T10" fmla="*/ 63 w 123"/>
                  <a:gd name="T11" fmla="*/ 480 h 480"/>
                  <a:gd name="T12" fmla="*/ 0 w 123"/>
                  <a:gd name="T13" fmla="*/ 383 h 480"/>
                  <a:gd name="T14" fmla="*/ 30 w 123"/>
                  <a:gd name="T15" fmla="*/ 383 h 480"/>
                  <a:gd name="T16" fmla="*/ 30 w 123"/>
                  <a:gd name="T17" fmla="*/ 97 h 480"/>
                  <a:gd name="T18" fmla="*/ 0 w 123"/>
                  <a:gd name="T19" fmla="*/ 97 h 480"/>
                  <a:gd name="T20" fmla="*/ 63 w 123"/>
                  <a:gd name="T21" fmla="*/ 0 h 4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23" h="480">
                    <a:moveTo>
                      <a:pt x="63" y="0"/>
                    </a:moveTo>
                    <a:lnTo>
                      <a:pt x="123" y="97"/>
                    </a:lnTo>
                    <a:lnTo>
                      <a:pt x="93" y="97"/>
                    </a:lnTo>
                    <a:lnTo>
                      <a:pt x="93" y="383"/>
                    </a:lnTo>
                    <a:lnTo>
                      <a:pt x="123" y="383"/>
                    </a:lnTo>
                    <a:lnTo>
                      <a:pt x="63" y="480"/>
                    </a:lnTo>
                    <a:lnTo>
                      <a:pt x="0" y="383"/>
                    </a:lnTo>
                    <a:lnTo>
                      <a:pt x="30" y="383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63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6" name="Text Box 35">
                <a:extLst>
                  <a:ext uri="{FF2B5EF4-FFF2-40B4-BE49-F238E27FC236}">
                    <a16:creationId xmlns:a16="http://schemas.microsoft.com/office/drawing/2014/main" id="{2B56778F-FA90-EB3D-9C23-91DE702EE3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5" y="2400"/>
                <a:ext cx="10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I/O</a:t>
                </a:r>
                <a:r>
                  <a:rPr lang="zh-CN" altLang="en-US" sz="2400">
                    <a:latin typeface="Times New Roman" panose="02020603050405020304" pitchFamily="18" charset="0"/>
                  </a:rPr>
                  <a:t>接口</a:t>
                </a:r>
              </a:p>
            </p:txBody>
          </p:sp>
          <p:sp>
            <p:nvSpPr>
              <p:cNvPr id="21527" name="Rectangle 36">
                <a:extLst>
                  <a:ext uri="{FF2B5EF4-FFF2-40B4-BE49-F238E27FC236}">
                    <a16:creationId xmlns:a16="http://schemas.microsoft.com/office/drawing/2014/main" id="{82D1F028-4820-500A-F9DA-66B1FAAD5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5" y="2320"/>
                <a:ext cx="890" cy="42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28" name="Freeform 37">
                <a:extLst>
                  <a:ext uri="{FF2B5EF4-FFF2-40B4-BE49-F238E27FC236}">
                    <a16:creationId xmlns:a16="http://schemas.microsoft.com/office/drawing/2014/main" id="{4570528A-A8D2-2905-B64C-1DA91E6B79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9" y="1824"/>
                <a:ext cx="123" cy="480"/>
              </a:xfrm>
              <a:custGeom>
                <a:avLst/>
                <a:gdLst>
                  <a:gd name="T0" fmla="*/ 63 w 123"/>
                  <a:gd name="T1" fmla="*/ 0 h 480"/>
                  <a:gd name="T2" fmla="*/ 123 w 123"/>
                  <a:gd name="T3" fmla="*/ 97 h 480"/>
                  <a:gd name="T4" fmla="*/ 93 w 123"/>
                  <a:gd name="T5" fmla="*/ 97 h 480"/>
                  <a:gd name="T6" fmla="*/ 93 w 123"/>
                  <a:gd name="T7" fmla="*/ 383 h 480"/>
                  <a:gd name="T8" fmla="*/ 123 w 123"/>
                  <a:gd name="T9" fmla="*/ 383 h 480"/>
                  <a:gd name="T10" fmla="*/ 63 w 123"/>
                  <a:gd name="T11" fmla="*/ 480 h 480"/>
                  <a:gd name="T12" fmla="*/ 0 w 123"/>
                  <a:gd name="T13" fmla="*/ 383 h 480"/>
                  <a:gd name="T14" fmla="*/ 30 w 123"/>
                  <a:gd name="T15" fmla="*/ 383 h 480"/>
                  <a:gd name="T16" fmla="*/ 30 w 123"/>
                  <a:gd name="T17" fmla="*/ 97 h 480"/>
                  <a:gd name="T18" fmla="*/ 0 w 123"/>
                  <a:gd name="T19" fmla="*/ 97 h 480"/>
                  <a:gd name="T20" fmla="*/ 63 w 123"/>
                  <a:gd name="T21" fmla="*/ 0 h 4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23" h="480">
                    <a:moveTo>
                      <a:pt x="63" y="0"/>
                    </a:moveTo>
                    <a:lnTo>
                      <a:pt x="123" y="97"/>
                    </a:lnTo>
                    <a:lnTo>
                      <a:pt x="93" y="97"/>
                    </a:lnTo>
                    <a:lnTo>
                      <a:pt x="93" y="383"/>
                    </a:lnTo>
                    <a:lnTo>
                      <a:pt x="123" y="383"/>
                    </a:lnTo>
                    <a:lnTo>
                      <a:pt x="63" y="480"/>
                    </a:lnTo>
                    <a:lnTo>
                      <a:pt x="0" y="383"/>
                    </a:lnTo>
                    <a:lnTo>
                      <a:pt x="30" y="383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63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9" name="Text Box 38">
                <a:extLst>
                  <a:ext uri="{FF2B5EF4-FFF2-40B4-BE49-F238E27FC236}">
                    <a16:creationId xmlns:a16="http://schemas.microsoft.com/office/drawing/2014/main" id="{C3D90254-06B2-9571-57BA-5E6BC9F0BD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7" y="2400"/>
                <a:ext cx="9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I/O</a:t>
                </a:r>
                <a:r>
                  <a:rPr lang="zh-CN" altLang="en-US" sz="2400">
                    <a:latin typeface="Times New Roman" panose="02020603050405020304" pitchFamily="18" charset="0"/>
                  </a:rPr>
                  <a:t>接口</a:t>
                </a:r>
              </a:p>
            </p:txBody>
          </p:sp>
          <p:sp>
            <p:nvSpPr>
              <p:cNvPr id="21530" name="Text Box 39">
                <a:extLst>
                  <a:ext uri="{FF2B5EF4-FFF2-40B4-BE49-F238E27FC236}">
                    <a16:creationId xmlns:a16="http://schemas.microsoft.com/office/drawing/2014/main" id="{F492514B-C371-73DD-0AEB-B9D21AB78C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6" y="3319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21531" name="Text Box 40">
                <a:extLst>
                  <a:ext uri="{FF2B5EF4-FFF2-40B4-BE49-F238E27FC236}">
                    <a16:creationId xmlns:a16="http://schemas.microsoft.com/office/drawing/2014/main" id="{041CCD9C-6D51-E2CD-0A5E-F8CCF68DCB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2359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</p:grpSp>
      </p:grpSp>
      <p:sp>
        <p:nvSpPr>
          <p:cNvPr id="171049" name="Rectangle 41">
            <a:extLst>
              <a:ext uri="{FF2B5EF4-FFF2-40B4-BE49-F238E27FC236}">
                <a16:creationId xmlns:a16="http://schemas.microsoft.com/office/drawing/2014/main" id="{08781C3E-BADA-0B57-72FC-EDAE3FC1A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3.4</a:t>
            </a:r>
          </a:p>
        </p:txBody>
      </p:sp>
      <p:sp>
        <p:nvSpPr>
          <p:cNvPr id="43" name="对话气泡: 圆角矩形 42">
            <a:extLst>
              <a:ext uri="{FF2B5EF4-FFF2-40B4-BE49-F238E27FC236}">
                <a16:creationId xmlns:a16="http://schemas.microsoft.com/office/drawing/2014/main" id="{E62E0561-42DE-E206-907F-602A75192C42}"/>
              </a:ext>
            </a:extLst>
          </p:cNvPr>
          <p:cNvSpPr/>
          <p:nvPr/>
        </p:nvSpPr>
        <p:spPr>
          <a:xfrm>
            <a:off x="7672389" y="269875"/>
            <a:ext cx="2833687" cy="1543050"/>
          </a:xfrm>
          <a:prstGeom prst="wedgeRoundRectCallout">
            <a:avLst>
              <a:gd name="adj1" fmla="val -26527"/>
              <a:gd name="adj2" fmla="val 921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主存总线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I/O</a:t>
            </a:r>
            <a:r>
              <a:rPr lang="zh-CN" altLang="en-US" dirty="0"/>
              <a:t>总线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DMA</a:t>
            </a:r>
            <a:r>
              <a:rPr lang="zh-CN" altLang="en-US" dirty="0"/>
              <a:t>总线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7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9FF3509F-9904-3078-7D82-2F205627F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7" y="457201"/>
            <a:ext cx="5213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</a:rPr>
              <a:t>3. 三总线结构的又一形式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44CAD663-2B30-707D-9331-1D6C35F7A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3.4</a:t>
            </a:r>
          </a:p>
        </p:txBody>
      </p:sp>
      <p:grpSp>
        <p:nvGrpSpPr>
          <p:cNvPr id="172036" name="Group 4">
            <a:extLst>
              <a:ext uri="{FF2B5EF4-FFF2-40B4-BE49-F238E27FC236}">
                <a16:creationId xmlns:a16="http://schemas.microsoft.com/office/drawing/2014/main" id="{CBA33CB7-B485-23B0-26C1-AD39F5518737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752600"/>
            <a:ext cx="8763000" cy="4572000"/>
            <a:chOff x="288" y="1104"/>
            <a:chExt cx="5520" cy="2880"/>
          </a:xfrm>
        </p:grpSpPr>
        <p:sp>
          <p:nvSpPr>
            <p:cNvPr id="22535" name="Line 5">
              <a:extLst>
                <a:ext uri="{FF2B5EF4-FFF2-40B4-BE49-F238E27FC236}">
                  <a16:creationId xmlns:a16="http://schemas.microsoft.com/office/drawing/2014/main" id="{4D4EF63D-C694-FDB0-0A3A-3BB8C04DE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" y="3539"/>
              <a:ext cx="1" cy="40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6" name="Rectangle 6">
              <a:extLst>
                <a:ext uri="{FF2B5EF4-FFF2-40B4-BE49-F238E27FC236}">
                  <a16:creationId xmlns:a16="http://schemas.microsoft.com/office/drawing/2014/main" id="{FE418D5F-6AA1-FA67-038F-325B8AF2D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183"/>
              <a:ext cx="751" cy="35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37" name="Rectangle 7">
              <a:extLst>
                <a:ext uri="{FF2B5EF4-FFF2-40B4-BE49-F238E27FC236}">
                  <a16:creationId xmlns:a16="http://schemas.microsoft.com/office/drawing/2014/main" id="{A56D4A05-5BF2-ED37-D0F5-70C15E84B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3222"/>
              <a:ext cx="87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局域网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538" name="Rectangle 8">
              <a:extLst>
                <a:ext uri="{FF2B5EF4-FFF2-40B4-BE49-F238E27FC236}">
                  <a16:creationId xmlns:a16="http://schemas.microsoft.com/office/drawing/2014/main" id="{AE2F67E3-BD98-9A4C-AEC4-5BF8D9D1C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8" y="2400"/>
              <a:ext cx="90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folHlink"/>
                  </a:solidFill>
                </a:rPr>
                <a:t>系统总线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39" name="Freeform 9">
              <a:extLst>
                <a:ext uri="{FF2B5EF4-FFF2-40B4-BE49-F238E27FC236}">
                  <a16:creationId xmlns:a16="http://schemas.microsoft.com/office/drawing/2014/main" id="{568115C2-B75F-017A-559A-73C28178F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" y="2677"/>
              <a:ext cx="4695" cy="107"/>
            </a:xfrm>
            <a:custGeom>
              <a:avLst/>
              <a:gdLst>
                <a:gd name="T0" fmla="*/ 0 w 4695"/>
                <a:gd name="T1" fmla="*/ 0 h 224"/>
                <a:gd name="T2" fmla="*/ 149 w 4695"/>
                <a:gd name="T3" fmla="*/ 0 h 224"/>
                <a:gd name="T4" fmla="*/ 149 w 4695"/>
                <a:gd name="T5" fmla="*/ 0 h 224"/>
                <a:gd name="T6" fmla="*/ 4544 w 4695"/>
                <a:gd name="T7" fmla="*/ 0 h 224"/>
                <a:gd name="T8" fmla="*/ 4544 w 4695"/>
                <a:gd name="T9" fmla="*/ 0 h 224"/>
                <a:gd name="T10" fmla="*/ 4695 w 4695"/>
                <a:gd name="T11" fmla="*/ 0 h 224"/>
                <a:gd name="T12" fmla="*/ 4544 w 4695"/>
                <a:gd name="T13" fmla="*/ 0 h 224"/>
                <a:gd name="T14" fmla="*/ 4544 w 4695"/>
                <a:gd name="T15" fmla="*/ 0 h 224"/>
                <a:gd name="T16" fmla="*/ 149 w 4695"/>
                <a:gd name="T17" fmla="*/ 0 h 224"/>
                <a:gd name="T18" fmla="*/ 149 w 4695"/>
                <a:gd name="T19" fmla="*/ 0 h 224"/>
                <a:gd name="T20" fmla="*/ 0 w 4695"/>
                <a:gd name="T21" fmla="*/ 0 h 2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695" h="224">
                  <a:moveTo>
                    <a:pt x="0" y="113"/>
                  </a:moveTo>
                  <a:lnTo>
                    <a:pt x="149" y="224"/>
                  </a:lnTo>
                  <a:lnTo>
                    <a:pt x="149" y="178"/>
                  </a:lnTo>
                  <a:lnTo>
                    <a:pt x="4544" y="178"/>
                  </a:lnTo>
                  <a:lnTo>
                    <a:pt x="4544" y="224"/>
                  </a:lnTo>
                  <a:lnTo>
                    <a:pt x="4695" y="113"/>
                  </a:lnTo>
                  <a:lnTo>
                    <a:pt x="4544" y="0"/>
                  </a:lnTo>
                  <a:lnTo>
                    <a:pt x="4544" y="46"/>
                  </a:lnTo>
                  <a:lnTo>
                    <a:pt x="149" y="46"/>
                  </a:lnTo>
                  <a:lnTo>
                    <a:pt x="149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chemeClr val="folHlink"/>
            </a:solidFill>
            <a:ln w="19050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0" name="Rectangle 10">
              <a:extLst>
                <a:ext uri="{FF2B5EF4-FFF2-40B4-BE49-F238E27FC236}">
                  <a16:creationId xmlns:a16="http://schemas.microsoft.com/office/drawing/2014/main" id="{5360302B-07FF-3905-8EEA-FAFE58507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" y="1296"/>
              <a:ext cx="847" cy="347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1" name="Rectangle 11">
              <a:extLst>
                <a:ext uri="{FF2B5EF4-FFF2-40B4-BE49-F238E27FC236}">
                  <a16:creationId xmlns:a16="http://schemas.microsoft.com/office/drawing/2014/main" id="{157BF018-73AA-7C44-FEB2-27D1C5138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1354"/>
              <a:ext cx="75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CPU</a:t>
              </a:r>
            </a:p>
          </p:txBody>
        </p:sp>
        <p:sp>
          <p:nvSpPr>
            <p:cNvPr id="22542" name="Rectangle 12">
              <a:extLst>
                <a:ext uri="{FF2B5EF4-FFF2-40B4-BE49-F238E27FC236}">
                  <a16:creationId xmlns:a16="http://schemas.microsoft.com/office/drawing/2014/main" id="{65D2F571-D78F-EAA5-43BA-1CEB56B63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9" y="1296"/>
              <a:ext cx="847" cy="347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3" name="Rectangle 13">
              <a:extLst>
                <a:ext uri="{FF2B5EF4-FFF2-40B4-BE49-F238E27FC236}">
                  <a16:creationId xmlns:a16="http://schemas.microsoft.com/office/drawing/2014/main" id="{4CB4204D-71E6-652F-0E9F-E136620F8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1354"/>
              <a:ext cx="86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Cache</a:t>
              </a:r>
            </a:p>
          </p:txBody>
        </p:sp>
        <p:sp>
          <p:nvSpPr>
            <p:cNvPr id="22544" name="Rectangle 14">
              <a:extLst>
                <a:ext uri="{FF2B5EF4-FFF2-40B4-BE49-F238E27FC236}">
                  <a16:creationId xmlns:a16="http://schemas.microsoft.com/office/drawing/2014/main" id="{D74FAE0E-3D10-EA1C-4F1B-69FE79A12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296"/>
              <a:ext cx="60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5" name="Rectangle 15">
              <a:extLst>
                <a:ext uri="{FF2B5EF4-FFF2-40B4-BE49-F238E27FC236}">
                  <a16:creationId xmlns:a16="http://schemas.microsoft.com/office/drawing/2014/main" id="{9E96C7D1-C991-4743-10A9-326CFDCCD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104"/>
              <a:ext cx="90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folHlink"/>
                  </a:solidFill>
                </a:rPr>
                <a:t>局部总线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46" name="Freeform 16">
              <a:extLst>
                <a:ext uri="{FF2B5EF4-FFF2-40B4-BE49-F238E27FC236}">
                  <a16:creationId xmlns:a16="http://schemas.microsoft.com/office/drawing/2014/main" id="{B870D082-A242-2793-64E9-793EF9792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4" y="1392"/>
              <a:ext cx="1507" cy="96"/>
            </a:xfrm>
            <a:custGeom>
              <a:avLst/>
              <a:gdLst>
                <a:gd name="T0" fmla="*/ 0 w 1409"/>
                <a:gd name="T1" fmla="*/ 1 h 149"/>
                <a:gd name="T2" fmla="*/ 265 w 1409"/>
                <a:gd name="T3" fmla="*/ 3 h 149"/>
                <a:gd name="T4" fmla="*/ 265 w 1409"/>
                <a:gd name="T5" fmla="*/ 2 h 149"/>
                <a:gd name="T6" fmla="*/ 2317 w 1409"/>
                <a:gd name="T7" fmla="*/ 2 h 149"/>
                <a:gd name="T8" fmla="*/ 2317 w 1409"/>
                <a:gd name="T9" fmla="*/ 3 h 149"/>
                <a:gd name="T10" fmla="*/ 2581 w 1409"/>
                <a:gd name="T11" fmla="*/ 1 h 149"/>
                <a:gd name="T12" fmla="*/ 2317 w 1409"/>
                <a:gd name="T13" fmla="*/ 0 h 149"/>
                <a:gd name="T14" fmla="*/ 2317 w 1409"/>
                <a:gd name="T15" fmla="*/ 1 h 149"/>
                <a:gd name="T16" fmla="*/ 265 w 1409"/>
                <a:gd name="T17" fmla="*/ 1 h 149"/>
                <a:gd name="T18" fmla="*/ 265 w 1409"/>
                <a:gd name="T19" fmla="*/ 0 h 149"/>
                <a:gd name="T20" fmla="*/ 0 w 1409"/>
                <a:gd name="T21" fmla="*/ 1 h 1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409" h="149">
                  <a:moveTo>
                    <a:pt x="0" y="74"/>
                  </a:moveTo>
                  <a:lnTo>
                    <a:pt x="145" y="149"/>
                  </a:lnTo>
                  <a:lnTo>
                    <a:pt x="145" y="111"/>
                  </a:lnTo>
                  <a:lnTo>
                    <a:pt x="1264" y="111"/>
                  </a:lnTo>
                  <a:lnTo>
                    <a:pt x="1264" y="149"/>
                  </a:lnTo>
                  <a:lnTo>
                    <a:pt x="1409" y="74"/>
                  </a:lnTo>
                  <a:lnTo>
                    <a:pt x="1264" y="0"/>
                  </a:lnTo>
                  <a:lnTo>
                    <a:pt x="1264" y="38"/>
                  </a:lnTo>
                  <a:lnTo>
                    <a:pt x="145" y="38"/>
                  </a:lnTo>
                  <a:lnTo>
                    <a:pt x="14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folHlink"/>
            </a:solidFill>
            <a:ln w="19050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7" name="Rectangle 17">
              <a:extLst>
                <a:ext uri="{FF2B5EF4-FFF2-40B4-BE49-F238E27FC236}">
                  <a16:creationId xmlns:a16="http://schemas.microsoft.com/office/drawing/2014/main" id="{E2672491-E61D-75E4-9BAE-5EC59C795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7" y="3180"/>
              <a:ext cx="1248" cy="353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8" name="Rectangle 18">
              <a:extLst>
                <a:ext uri="{FF2B5EF4-FFF2-40B4-BE49-F238E27FC236}">
                  <a16:creationId xmlns:a16="http://schemas.microsoft.com/office/drawing/2014/main" id="{B3F58714-7098-EFA8-5F7E-37C693202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" y="3222"/>
              <a:ext cx="166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扩展总线接口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549" name="Line 19">
              <a:extLst>
                <a:ext uri="{FF2B5EF4-FFF2-40B4-BE49-F238E27FC236}">
                  <a16:creationId xmlns:a16="http://schemas.microsoft.com/office/drawing/2014/main" id="{8C44040A-B2A0-98E7-F439-99345730B1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1" y="3537"/>
              <a:ext cx="1" cy="40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0" name="Freeform 20">
              <a:extLst>
                <a:ext uri="{FF2B5EF4-FFF2-40B4-BE49-F238E27FC236}">
                  <a16:creationId xmlns:a16="http://schemas.microsoft.com/office/drawing/2014/main" id="{22048F46-74AC-7CEF-2711-D28BA702A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" y="2739"/>
              <a:ext cx="1" cy="447"/>
            </a:xfrm>
            <a:custGeom>
              <a:avLst/>
              <a:gdLst>
                <a:gd name="T0" fmla="*/ 0 w 1"/>
                <a:gd name="T1" fmla="*/ 0 h 447"/>
                <a:gd name="T2" fmla="*/ 0 w 1"/>
                <a:gd name="T3" fmla="*/ 447 h 44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447">
                  <a:moveTo>
                    <a:pt x="0" y="0"/>
                  </a:moveTo>
                  <a:lnTo>
                    <a:pt x="0" y="447"/>
                  </a:lnTo>
                </a:path>
              </a:pathLst>
            </a:custGeom>
            <a:solidFill>
              <a:srgbClr val="FFFFFF"/>
            </a:solidFill>
            <a:ln w="38100" cmpd="sng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1" name="Rectangle 21">
              <a:extLst>
                <a:ext uri="{FF2B5EF4-FFF2-40B4-BE49-F238E27FC236}">
                  <a16:creationId xmlns:a16="http://schemas.microsoft.com/office/drawing/2014/main" id="{B284B35B-5937-4B01-B796-8BE75694D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2" y="3640"/>
              <a:ext cx="714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2" name="Rectangle 22">
              <a:extLst>
                <a:ext uri="{FF2B5EF4-FFF2-40B4-BE49-F238E27FC236}">
                  <a16:creationId xmlns:a16="http://schemas.microsoft.com/office/drawing/2014/main" id="{B66DF4AC-F628-F2C8-E1E5-7779EC0C0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7" y="3612"/>
              <a:ext cx="90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folHlink"/>
                  </a:solidFill>
                </a:rPr>
                <a:t>扩展总线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53" name="Freeform 23">
              <a:extLst>
                <a:ext uri="{FF2B5EF4-FFF2-40B4-BE49-F238E27FC236}">
                  <a16:creationId xmlns:a16="http://schemas.microsoft.com/office/drawing/2014/main" id="{2A872593-396B-6735-5E94-8465FA551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" y="3888"/>
              <a:ext cx="5280" cy="96"/>
            </a:xfrm>
            <a:custGeom>
              <a:avLst/>
              <a:gdLst>
                <a:gd name="T0" fmla="*/ 0 w 4695"/>
                <a:gd name="T1" fmla="*/ 0 h 222"/>
                <a:gd name="T2" fmla="*/ 433 w 4695"/>
                <a:gd name="T3" fmla="*/ 0 h 222"/>
                <a:gd name="T4" fmla="*/ 433 w 4695"/>
                <a:gd name="T5" fmla="*/ 0 h 222"/>
                <a:gd name="T6" fmla="*/ 13080 w 4695"/>
                <a:gd name="T7" fmla="*/ 0 h 222"/>
                <a:gd name="T8" fmla="*/ 13080 w 4695"/>
                <a:gd name="T9" fmla="*/ 0 h 222"/>
                <a:gd name="T10" fmla="*/ 13509 w 4695"/>
                <a:gd name="T11" fmla="*/ 0 h 222"/>
                <a:gd name="T12" fmla="*/ 13080 w 4695"/>
                <a:gd name="T13" fmla="*/ 0 h 222"/>
                <a:gd name="T14" fmla="*/ 13080 w 4695"/>
                <a:gd name="T15" fmla="*/ 0 h 222"/>
                <a:gd name="T16" fmla="*/ 433 w 4695"/>
                <a:gd name="T17" fmla="*/ 0 h 222"/>
                <a:gd name="T18" fmla="*/ 433 w 4695"/>
                <a:gd name="T19" fmla="*/ 0 h 222"/>
                <a:gd name="T20" fmla="*/ 0 w 4695"/>
                <a:gd name="T21" fmla="*/ 0 h 2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695" h="222">
                  <a:moveTo>
                    <a:pt x="0" y="111"/>
                  </a:moveTo>
                  <a:lnTo>
                    <a:pt x="149" y="222"/>
                  </a:lnTo>
                  <a:lnTo>
                    <a:pt x="149" y="178"/>
                  </a:lnTo>
                  <a:lnTo>
                    <a:pt x="4546" y="178"/>
                  </a:lnTo>
                  <a:lnTo>
                    <a:pt x="4546" y="222"/>
                  </a:lnTo>
                  <a:lnTo>
                    <a:pt x="4695" y="111"/>
                  </a:lnTo>
                  <a:lnTo>
                    <a:pt x="4546" y="0"/>
                  </a:lnTo>
                  <a:lnTo>
                    <a:pt x="4546" y="44"/>
                  </a:lnTo>
                  <a:lnTo>
                    <a:pt x="149" y="44"/>
                  </a:lnTo>
                  <a:lnTo>
                    <a:pt x="149" y="0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chemeClr val="folHlink"/>
            </a:solidFill>
            <a:ln w="19050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4" name="Line 24">
              <a:extLst>
                <a:ext uri="{FF2B5EF4-FFF2-40B4-BE49-F238E27FC236}">
                  <a16:creationId xmlns:a16="http://schemas.microsoft.com/office/drawing/2014/main" id="{33BBF88E-419C-2762-F6A9-FB6D35E6B1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7" y="3527"/>
              <a:ext cx="1" cy="40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5" name="Rectangle 25">
              <a:extLst>
                <a:ext uri="{FF2B5EF4-FFF2-40B4-BE49-F238E27FC236}">
                  <a16:creationId xmlns:a16="http://schemas.microsoft.com/office/drawing/2014/main" id="{041B932C-E7DA-AD9A-B9E1-C3A06EF0B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9" y="3183"/>
              <a:ext cx="816" cy="35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6" name="Rectangle 26">
              <a:extLst>
                <a:ext uri="{FF2B5EF4-FFF2-40B4-BE49-F238E27FC236}">
                  <a16:creationId xmlns:a16="http://schemas.microsoft.com/office/drawing/2014/main" id="{4020DB32-432A-24C5-2559-B94EB9F39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8" y="3222"/>
              <a:ext cx="104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Modem</a:t>
              </a:r>
            </a:p>
          </p:txBody>
        </p:sp>
        <p:sp>
          <p:nvSpPr>
            <p:cNvPr id="22557" name="Line 27">
              <a:extLst>
                <a:ext uri="{FF2B5EF4-FFF2-40B4-BE49-F238E27FC236}">
                  <a16:creationId xmlns:a16="http://schemas.microsoft.com/office/drawing/2014/main" id="{C68F341C-FDD3-E147-020A-734542B53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0" y="3537"/>
              <a:ext cx="1" cy="40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8" name="Rectangle 28">
              <a:extLst>
                <a:ext uri="{FF2B5EF4-FFF2-40B4-BE49-F238E27FC236}">
                  <a16:creationId xmlns:a16="http://schemas.microsoft.com/office/drawing/2014/main" id="{626DBA4F-F310-2F56-E284-F829D9B5F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1" y="3180"/>
              <a:ext cx="960" cy="353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9" name="Rectangle 29">
              <a:extLst>
                <a:ext uri="{FF2B5EF4-FFF2-40B4-BE49-F238E27FC236}">
                  <a16:creationId xmlns:a16="http://schemas.microsoft.com/office/drawing/2014/main" id="{E5996B64-9C7C-FF99-D6D4-C05DB942F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3222"/>
              <a:ext cx="12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串行接口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560" name="Freeform 30">
              <a:extLst>
                <a:ext uri="{FF2B5EF4-FFF2-40B4-BE49-F238E27FC236}">
                  <a16:creationId xmlns:a16="http://schemas.microsoft.com/office/drawing/2014/main" id="{F9E4D503-B629-22D2-0F00-F033AB142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" y="3537"/>
              <a:ext cx="1" cy="403"/>
            </a:xfrm>
            <a:custGeom>
              <a:avLst/>
              <a:gdLst>
                <a:gd name="T0" fmla="*/ 0 w 1"/>
                <a:gd name="T1" fmla="*/ 0 h 403"/>
                <a:gd name="T2" fmla="*/ 0 w 1"/>
                <a:gd name="T3" fmla="*/ 403 h 40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403">
                  <a:moveTo>
                    <a:pt x="0" y="0"/>
                  </a:moveTo>
                  <a:lnTo>
                    <a:pt x="0" y="403"/>
                  </a:lnTo>
                </a:path>
              </a:pathLst>
            </a:custGeom>
            <a:solidFill>
              <a:srgbClr val="FFFFFF"/>
            </a:solidFill>
            <a:ln w="38100" cmpd="sng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1" name="Rectangle 31">
              <a:extLst>
                <a:ext uri="{FF2B5EF4-FFF2-40B4-BE49-F238E27FC236}">
                  <a16:creationId xmlns:a16="http://schemas.microsoft.com/office/drawing/2014/main" id="{DA160AD7-0E5A-FAD9-E8A4-C4B2A6EDD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5" y="3183"/>
              <a:ext cx="753" cy="35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62" name="Rectangle 32">
              <a:extLst>
                <a:ext uri="{FF2B5EF4-FFF2-40B4-BE49-F238E27FC236}">
                  <a16:creationId xmlns:a16="http://schemas.microsoft.com/office/drawing/2014/main" id="{9D1B034B-EF65-6D94-C249-2EB0A0910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" y="3222"/>
              <a:ext cx="6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SCSI</a:t>
              </a:r>
            </a:p>
          </p:txBody>
        </p:sp>
        <p:sp>
          <p:nvSpPr>
            <p:cNvPr id="22563" name="Rectangle 33">
              <a:extLst>
                <a:ext uri="{FF2B5EF4-FFF2-40B4-BE49-F238E27FC236}">
                  <a16:creationId xmlns:a16="http://schemas.microsoft.com/office/drawing/2014/main" id="{D00D0BBD-6C23-928E-696D-251C9B92E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1776"/>
              <a:ext cx="1584" cy="35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564" name="Text Box 34">
              <a:extLst>
                <a:ext uri="{FF2B5EF4-FFF2-40B4-BE49-F238E27FC236}">
                  <a16:creationId xmlns:a16="http://schemas.microsoft.com/office/drawing/2014/main" id="{38B4B345-2B67-B48F-CC52-470B75240E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4" y="1824"/>
              <a:ext cx="20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局部</a:t>
              </a:r>
              <a:r>
                <a:rPr lang="en-US" altLang="zh-CN" sz="2400">
                  <a:latin typeface="Times New Roman" panose="02020603050405020304" pitchFamily="18" charset="0"/>
                </a:rPr>
                <a:t>I/O</a:t>
              </a:r>
              <a:r>
                <a:rPr lang="zh-CN" altLang="en-US" sz="2400">
                  <a:latin typeface="Times New Roman" panose="02020603050405020304" pitchFamily="18" charset="0"/>
                </a:rPr>
                <a:t>控制器</a:t>
              </a:r>
            </a:p>
          </p:txBody>
        </p:sp>
        <p:sp>
          <p:nvSpPr>
            <p:cNvPr id="22565" name="Rectangle 35">
              <a:extLst>
                <a:ext uri="{FF2B5EF4-FFF2-40B4-BE49-F238E27FC236}">
                  <a16:creationId xmlns:a16="http://schemas.microsoft.com/office/drawing/2014/main" id="{6CF95BBD-52D3-4326-BD78-77FC00866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" y="1776"/>
              <a:ext cx="847" cy="35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566" name="Rectangle 36">
              <a:extLst>
                <a:ext uri="{FF2B5EF4-FFF2-40B4-BE49-F238E27FC236}">
                  <a16:creationId xmlns:a16="http://schemas.microsoft.com/office/drawing/2014/main" id="{993808FD-B68E-7508-ACCD-4A4B62CDA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" y="1824"/>
              <a:ext cx="7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主存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567" name="Line 37">
              <a:extLst>
                <a:ext uri="{FF2B5EF4-FFF2-40B4-BE49-F238E27FC236}">
                  <a16:creationId xmlns:a16="http://schemas.microsoft.com/office/drawing/2014/main" id="{48B3F5EB-2696-1E6B-4745-051E97DC27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7" y="2119"/>
              <a:ext cx="0" cy="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68" name="Line 38">
              <a:extLst>
                <a:ext uri="{FF2B5EF4-FFF2-40B4-BE49-F238E27FC236}">
                  <a16:creationId xmlns:a16="http://schemas.microsoft.com/office/drawing/2014/main" id="{17D48B2B-61A6-C31B-5787-9EC50971F4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9" y="1632"/>
              <a:ext cx="0" cy="110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69" name="Line 39">
              <a:extLst>
                <a:ext uri="{FF2B5EF4-FFF2-40B4-BE49-F238E27FC236}">
                  <a16:creationId xmlns:a16="http://schemas.microsoft.com/office/drawing/2014/main" id="{EECA22D9-5D00-B898-EF65-D162ADF081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440"/>
              <a:ext cx="0" cy="33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" name="对话气泡: 圆角矩形 40">
            <a:extLst>
              <a:ext uri="{FF2B5EF4-FFF2-40B4-BE49-F238E27FC236}">
                <a16:creationId xmlns:a16="http://schemas.microsoft.com/office/drawing/2014/main" id="{A026F653-4916-1863-1D77-EDF3AFF25AAB}"/>
              </a:ext>
            </a:extLst>
          </p:cNvPr>
          <p:cNvSpPr/>
          <p:nvPr/>
        </p:nvSpPr>
        <p:spPr>
          <a:xfrm>
            <a:off x="7783514" y="61913"/>
            <a:ext cx="2833687" cy="1543050"/>
          </a:xfrm>
          <a:prstGeom prst="wedgeRoundRectCallout">
            <a:avLst>
              <a:gd name="adj1" fmla="val -25262"/>
              <a:gd name="adj2" fmla="val 665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局部总线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系统总线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扩展总线接口，连接更多</a:t>
            </a:r>
            <a:r>
              <a:rPr lang="en-US" altLang="zh-CN" dirty="0"/>
              <a:t>I/O</a:t>
            </a:r>
            <a:r>
              <a:rPr lang="zh-CN" altLang="en-US" dirty="0"/>
              <a:t>设备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DF98DEA1-E07B-4937-CD37-7947A99C9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4" y="314325"/>
            <a:ext cx="2927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</a:rPr>
              <a:t>4. 四总线结构</a:t>
            </a:r>
          </a:p>
        </p:txBody>
      </p:sp>
      <p:grpSp>
        <p:nvGrpSpPr>
          <p:cNvPr id="173108" name="Group 52">
            <a:extLst>
              <a:ext uri="{FF2B5EF4-FFF2-40B4-BE49-F238E27FC236}">
                <a16:creationId xmlns:a16="http://schemas.microsoft.com/office/drawing/2014/main" id="{A56C8A57-8616-2AFA-AC5D-BDDB9B931804}"/>
              </a:ext>
            </a:extLst>
          </p:cNvPr>
          <p:cNvGrpSpPr>
            <a:grpSpLocks/>
          </p:cNvGrpSpPr>
          <p:nvPr/>
        </p:nvGrpSpPr>
        <p:grpSpPr bwMode="auto">
          <a:xfrm>
            <a:off x="1752601" y="1295400"/>
            <a:ext cx="8704263" cy="5029200"/>
            <a:chOff x="144" y="816"/>
            <a:chExt cx="5483" cy="3168"/>
          </a:xfrm>
        </p:grpSpPr>
        <p:grpSp>
          <p:nvGrpSpPr>
            <p:cNvPr id="23559" name="Group 49">
              <a:extLst>
                <a:ext uri="{FF2B5EF4-FFF2-40B4-BE49-F238E27FC236}">
                  <a16:creationId xmlns:a16="http://schemas.microsoft.com/office/drawing/2014/main" id="{376570F2-DD86-FC9A-D3D6-80200102D6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1" y="2010"/>
              <a:ext cx="846" cy="304"/>
              <a:chOff x="3151" y="2010"/>
              <a:chExt cx="846" cy="304"/>
            </a:xfrm>
          </p:grpSpPr>
          <p:sp>
            <p:nvSpPr>
              <p:cNvPr id="23601" name="Rectangle 13">
                <a:extLst>
                  <a:ext uri="{FF2B5EF4-FFF2-40B4-BE49-F238E27FC236}">
                    <a16:creationId xmlns:a16="http://schemas.microsoft.com/office/drawing/2014/main" id="{ECE2C90B-4A7F-15A3-328B-FB7F49504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1" y="2010"/>
                <a:ext cx="846" cy="30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602" name="Rectangle 14">
                <a:extLst>
                  <a:ext uri="{FF2B5EF4-FFF2-40B4-BE49-F238E27FC236}">
                    <a16:creationId xmlns:a16="http://schemas.microsoft.com/office/drawing/2014/main" id="{F0A80BA2-112E-EDFF-5301-21E29F865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6" y="2046"/>
                <a:ext cx="58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/>
                  <a:t>多媒体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3560" name="Group 48">
              <a:extLst>
                <a:ext uri="{FF2B5EF4-FFF2-40B4-BE49-F238E27FC236}">
                  <a16:creationId xmlns:a16="http://schemas.microsoft.com/office/drawing/2014/main" id="{C3E168C1-929D-BA14-A9A4-2F7449649A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1" y="3149"/>
              <a:ext cx="846" cy="303"/>
              <a:chOff x="3151" y="3149"/>
              <a:chExt cx="846" cy="303"/>
            </a:xfrm>
          </p:grpSpPr>
          <p:sp>
            <p:nvSpPr>
              <p:cNvPr id="23599" name="Rectangle 31">
                <a:extLst>
                  <a:ext uri="{FF2B5EF4-FFF2-40B4-BE49-F238E27FC236}">
                    <a16:creationId xmlns:a16="http://schemas.microsoft.com/office/drawing/2014/main" id="{54C7A3AA-BAEF-84B8-D7C2-C4909260D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3185"/>
                <a:ext cx="70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  Modem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00" name="Rectangle 41">
                <a:extLst>
                  <a:ext uri="{FF2B5EF4-FFF2-40B4-BE49-F238E27FC236}">
                    <a16:creationId xmlns:a16="http://schemas.microsoft.com/office/drawing/2014/main" id="{F1D08643-F6A4-B202-E9C9-62323CAE3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1" y="3149"/>
                <a:ext cx="846" cy="303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3561" name="Group 51">
              <a:extLst>
                <a:ext uri="{FF2B5EF4-FFF2-40B4-BE49-F238E27FC236}">
                  <a16:creationId xmlns:a16="http://schemas.microsoft.com/office/drawing/2014/main" id="{C3171C64-A1FD-10B9-D9FB-1C814FF8EA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816"/>
              <a:ext cx="5483" cy="3168"/>
              <a:chOff x="144" y="816"/>
              <a:chExt cx="5483" cy="3168"/>
            </a:xfrm>
          </p:grpSpPr>
          <p:sp>
            <p:nvSpPr>
              <p:cNvPr id="23562" name="Rectangle 4">
                <a:extLst>
                  <a:ext uri="{FF2B5EF4-FFF2-40B4-BE49-F238E27FC236}">
                    <a16:creationId xmlns:a16="http://schemas.microsoft.com/office/drawing/2014/main" id="{9537C3B9-7EE5-03B2-ED18-EF8B88B53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6" y="1378"/>
                <a:ext cx="1034" cy="30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63" name="Rectangle 5">
                <a:extLst>
                  <a:ext uri="{FF2B5EF4-FFF2-40B4-BE49-F238E27FC236}">
                    <a16:creationId xmlns:a16="http://schemas.microsoft.com/office/drawing/2014/main" id="{B62E7D76-05A4-3330-0807-231F899FF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3" y="816"/>
                <a:ext cx="847" cy="30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564" name="Rectangle 6">
                <a:extLst>
                  <a:ext uri="{FF2B5EF4-FFF2-40B4-BE49-F238E27FC236}">
                    <a16:creationId xmlns:a16="http://schemas.microsoft.com/office/drawing/2014/main" id="{4E423A2D-5DF6-800C-9253-4B9A46982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2" y="833"/>
                <a:ext cx="45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/>
                  <a:t>主存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65" name="Rectangle 7">
                <a:extLst>
                  <a:ext uri="{FF2B5EF4-FFF2-40B4-BE49-F238E27FC236}">
                    <a16:creationId xmlns:a16="http://schemas.microsoft.com/office/drawing/2014/main" id="{633CB99A-582F-07FB-0F93-492851D6B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151"/>
                <a:ext cx="1248" cy="303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566" name="Rectangle 8">
                <a:extLst>
                  <a:ext uri="{FF2B5EF4-FFF2-40B4-BE49-F238E27FC236}">
                    <a16:creationId xmlns:a16="http://schemas.microsoft.com/office/drawing/2014/main" id="{7AB359B3-3B7B-A74C-5904-94C95D2D44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3" y="3187"/>
                <a:ext cx="116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/>
                  <a:t>扩展总线接口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67" name="Rectangle 9">
                <a:extLst>
                  <a:ext uri="{FF2B5EF4-FFF2-40B4-BE49-F238E27FC236}">
                    <a16:creationId xmlns:a16="http://schemas.microsoft.com/office/drawing/2014/main" id="{2A4074E3-3248-8C70-AC50-186E951D5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3" y="2010"/>
                <a:ext cx="847" cy="30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568" name="Rectangle 10">
                <a:extLst>
                  <a:ext uri="{FF2B5EF4-FFF2-40B4-BE49-F238E27FC236}">
                    <a16:creationId xmlns:a16="http://schemas.microsoft.com/office/drawing/2014/main" id="{955C9041-58B6-3715-7B3F-560BA241D7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7" y="2046"/>
                <a:ext cx="58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/>
                  <a:t>局域网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69" name="Rectangle 11">
                <a:extLst>
                  <a:ext uri="{FF2B5EF4-FFF2-40B4-BE49-F238E27FC236}">
                    <a16:creationId xmlns:a16="http://schemas.microsoft.com/office/drawing/2014/main" id="{87C3D742-D484-CC5C-C134-70AF8D37F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2016"/>
                <a:ext cx="846" cy="30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570" name="Rectangle 12">
                <a:extLst>
                  <a:ext uri="{FF2B5EF4-FFF2-40B4-BE49-F238E27FC236}">
                    <a16:creationId xmlns:a16="http://schemas.microsoft.com/office/drawing/2014/main" id="{5FDABC56-FE90-EE2D-865E-7F2406C402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" y="2053"/>
                <a:ext cx="41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SCSI</a:t>
                </a:r>
              </a:p>
            </p:txBody>
          </p:sp>
          <p:sp>
            <p:nvSpPr>
              <p:cNvPr id="23571" name="Freeform 15">
                <a:extLst>
                  <a:ext uri="{FF2B5EF4-FFF2-40B4-BE49-F238E27FC236}">
                    <a16:creationId xmlns:a16="http://schemas.microsoft.com/office/drawing/2014/main" id="{552D6C6B-CCE8-C2C2-F4F7-BAAB811C55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4" y="1117"/>
                <a:ext cx="47" cy="419"/>
              </a:xfrm>
              <a:custGeom>
                <a:avLst/>
                <a:gdLst>
                  <a:gd name="T0" fmla="*/ 0 w 1"/>
                  <a:gd name="T1" fmla="*/ 0 h 435"/>
                  <a:gd name="T2" fmla="*/ 0 w 1"/>
                  <a:gd name="T3" fmla="*/ 311 h 43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435">
                    <a:moveTo>
                      <a:pt x="0" y="0"/>
                    </a:moveTo>
                    <a:lnTo>
                      <a:pt x="0" y="435"/>
                    </a:lnTo>
                  </a:path>
                </a:pathLst>
              </a:custGeom>
              <a:solidFill>
                <a:srgbClr val="FFFFFF"/>
              </a:solidFill>
              <a:ln w="38100" cmpd="sng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2" name="Freeform 16">
                <a:extLst>
                  <a:ext uri="{FF2B5EF4-FFF2-40B4-BE49-F238E27FC236}">
                    <a16:creationId xmlns:a16="http://schemas.microsoft.com/office/drawing/2014/main" id="{AE55E80E-8BE4-4FFF-F4FF-4879665BA9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" y="2496"/>
                <a:ext cx="5467" cy="118"/>
              </a:xfrm>
              <a:custGeom>
                <a:avLst/>
                <a:gdLst>
                  <a:gd name="T0" fmla="*/ 0 w 5163"/>
                  <a:gd name="T1" fmla="*/ 1 h 189"/>
                  <a:gd name="T2" fmla="*/ 209 w 5163"/>
                  <a:gd name="T3" fmla="*/ 2 h 189"/>
                  <a:gd name="T4" fmla="*/ 209 w 5163"/>
                  <a:gd name="T5" fmla="*/ 2 h 189"/>
                  <a:gd name="T6" fmla="*/ 8426 w 5163"/>
                  <a:gd name="T7" fmla="*/ 2 h 189"/>
                  <a:gd name="T8" fmla="*/ 8426 w 5163"/>
                  <a:gd name="T9" fmla="*/ 2 h 189"/>
                  <a:gd name="T10" fmla="*/ 8642 w 5163"/>
                  <a:gd name="T11" fmla="*/ 1 h 189"/>
                  <a:gd name="T12" fmla="*/ 8426 w 5163"/>
                  <a:gd name="T13" fmla="*/ 0 h 189"/>
                  <a:gd name="T14" fmla="*/ 8426 w 5163"/>
                  <a:gd name="T15" fmla="*/ 1 h 189"/>
                  <a:gd name="T16" fmla="*/ 209 w 5163"/>
                  <a:gd name="T17" fmla="*/ 1 h 189"/>
                  <a:gd name="T18" fmla="*/ 209 w 5163"/>
                  <a:gd name="T19" fmla="*/ 0 h 189"/>
                  <a:gd name="T20" fmla="*/ 0 w 5163"/>
                  <a:gd name="T21" fmla="*/ 1 h 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163" h="189">
                    <a:moveTo>
                      <a:pt x="0" y="94"/>
                    </a:moveTo>
                    <a:lnTo>
                      <a:pt x="125" y="189"/>
                    </a:lnTo>
                    <a:lnTo>
                      <a:pt x="125" y="146"/>
                    </a:lnTo>
                    <a:lnTo>
                      <a:pt x="5035" y="146"/>
                    </a:lnTo>
                    <a:lnTo>
                      <a:pt x="5035" y="189"/>
                    </a:lnTo>
                    <a:lnTo>
                      <a:pt x="5163" y="94"/>
                    </a:lnTo>
                    <a:lnTo>
                      <a:pt x="5035" y="0"/>
                    </a:lnTo>
                    <a:lnTo>
                      <a:pt x="5035" y="43"/>
                    </a:lnTo>
                    <a:lnTo>
                      <a:pt x="125" y="43"/>
                    </a:lnTo>
                    <a:lnTo>
                      <a:pt x="125" y="0"/>
                    </a:lnTo>
                    <a:lnTo>
                      <a:pt x="0" y="94"/>
                    </a:lnTo>
                    <a:close/>
                  </a:path>
                </a:pathLst>
              </a:custGeom>
              <a:solidFill>
                <a:schemeClr val="folHlink"/>
              </a:solidFill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3" name="Line 17">
                <a:extLst>
                  <a:ext uri="{FF2B5EF4-FFF2-40B4-BE49-F238E27FC236}">
                    <a16:creationId xmlns:a16="http://schemas.microsoft.com/office/drawing/2014/main" id="{746F6352-4237-027F-3762-936117559E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5" y="3463"/>
                <a:ext cx="1" cy="22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4" name="Freeform 18">
                <a:extLst>
                  <a:ext uri="{FF2B5EF4-FFF2-40B4-BE49-F238E27FC236}">
                    <a16:creationId xmlns:a16="http://schemas.microsoft.com/office/drawing/2014/main" id="{1D1CFBC0-7821-BCDF-4010-26648236EF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2" y="2312"/>
                <a:ext cx="1" cy="229"/>
              </a:xfrm>
              <a:custGeom>
                <a:avLst/>
                <a:gdLst>
                  <a:gd name="T0" fmla="*/ 0 w 1"/>
                  <a:gd name="T1" fmla="*/ 0 h 229"/>
                  <a:gd name="T2" fmla="*/ 1 w 1"/>
                  <a:gd name="T3" fmla="*/ 229 h 22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229">
                    <a:moveTo>
                      <a:pt x="0" y="0"/>
                    </a:moveTo>
                    <a:lnTo>
                      <a:pt x="1" y="229"/>
                    </a:lnTo>
                  </a:path>
                </a:pathLst>
              </a:custGeom>
              <a:solidFill>
                <a:srgbClr val="FFFFFF"/>
              </a:solidFill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5" name="Line 19">
                <a:extLst>
                  <a:ext uri="{FF2B5EF4-FFF2-40B4-BE49-F238E27FC236}">
                    <a16:creationId xmlns:a16="http://schemas.microsoft.com/office/drawing/2014/main" id="{2F877D0D-98AA-213F-445B-B1954968DC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8" y="2311"/>
                <a:ext cx="1" cy="23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6" name="Line 20">
                <a:extLst>
                  <a:ext uri="{FF2B5EF4-FFF2-40B4-BE49-F238E27FC236}">
                    <a16:creationId xmlns:a16="http://schemas.microsoft.com/office/drawing/2014/main" id="{125D7631-FB51-688E-A19F-3033877FC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5" y="2311"/>
                <a:ext cx="1" cy="23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7" name="Line 21">
                <a:extLst>
                  <a:ext uri="{FF2B5EF4-FFF2-40B4-BE49-F238E27FC236}">
                    <a16:creationId xmlns:a16="http://schemas.microsoft.com/office/drawing/2014/main" id="{B4C6E994-4470-5E74-DF21-6289B23172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683"/>
                <a:ext cx="0" cy="909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8" name="Line 22">
                <a:extLst>
                  <a:ext uri="{FF2B5EF4-FFF2-40B4-BE49-F238E27FC236}">
                    <a16:creationId xmlns:a16="http://schemas.microsoft.com/office/drawing/2014/main" id="{457E7A5F-2A50-6242-3D75-0C95E28BB4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314"/>
                <a:ext cx="1" cy="23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9" name="Line 23">
                <a:extLst>
                  <a:ext uri="{FF2B5EF4-FFF2-40B4-BE49-F238E27FC236}">
                    <a16:creationId xmlns:a16="http://schemas.microsoft.com/office/drawing/2014/main" id="{1CF846E1-B5F1-FE86-E804-7D234A79E2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3463"/>
                <a:ext cx="1" cy="22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0" name="Line 24">
                <a:extLst>
                  <a:ext uri="{FF2B5EF4-FFF2-40B4-BE49-F238E27FC236}">
                    <a16:creationId xmlns:a16="http://schemas.microsoft.com/office/drawing/2014/main" id="{D696A7A1-54EA-AD0B-F25D-4AB499348A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8" y="3452"/>
                <a:ext cx="1" cy="25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1" name="Freeform 25">
                <a:extLst>
                  <a:ext uri="{FF2B5EF4-FFF2-40B4-BE49-F238E27FC236}">
                    <a16:creationId xmlns:a16="http://schemas.microsoft.com/office/drawing/2014/main" id="{9208CAE0-B92C-7DC0-F81F-CB79F34C3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6" y="3456"/>
                <a:ext cx="5" cy="246"/>
              </a:xfrm>
              <a:custGeom>
                <a:avLst/>
                <a:gdLst>
                  <a:gd name="T0" fmla="*/ 5 w 5"/>
                  <a:gd name="T1" fmla="*/ 0 h 246"/>
                  <a:gd name="T2" fmla="*/ 0 w 5"/>
                  <a:gd name="T3" fmla="*/ 246 h 24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" h="246">
                    <a:moveTo>
                      <a:pt x="5" y="0"/>
                    </a:moveTo>
                    <a:lnTo>
                      <a:pt x="0" y="246"/>
                    </a:lnTo>
                  </a:path>
                </a:pathLst>
              </a:custGeom>
              <a:solidFill>
                <a:srgbClr val="FFFFFF"/>
              </a:solidFill>
              <a:ln w="38100" cmpd="sng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2" name="Freeform 26">
                <a:extLst>
                  <a:ext uri="{FF2B5EF4-FFF2-40B4-BE49-F238E27FC236}">
                    <a16:creationId xmlns:a16="http://schemas.microsoft.com/office/drawing/2014/main" id="{D5FBE582-19C7-4387-5A31-B057D50D5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2" y="2574"/>
                <a:ext cx="1" cy="576"/>
              </a:xfrm>
              <a:custGeom>
                <a:avLst/>
                <a:gdLst>
                  <a:gd name="T0" fmla="*/ 0 w 1"/>
                  <a:gd name="T1" fmla="*/ 0 h 576"/>
                  <a:gd name="T2" fmla="*/ 0 w 1"/>
                  <a:gd name="T3" fmla="*/ 576 h 57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576">
                    <a:moveTo>
                      <a:pt x="0" y="0"/>
                    </a:moveTo>
                    <a:lnTo>
                      <a:pt x="0" y="576"/>
                    </a:lnTo>
                  </a:path>
                </a:pathLst>
              </a:custGeom>
              <a:solidFill>
                <a:srgbClr val="FFFFFF"/>
              </a:solidFill>
              <a:ln w="38100" cmpd="sng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3" name="Freeform 27">
                <a:extLst>
                  <a:ext uri="{FF2B5EF4-FFF2-40B4-BE49-F238E27FC236}">
                    <a16:creationId xmlns:a16="http://schemas.microsoft.com/office/drawing/2014/main" id="{2A77F4F3-FC58-3E1D-52FF-25511BDF2D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0" y="1486"/>
                <a:ext cx="2267" cy="116"/>
              </a:xfrm>
              <a:custGeom>
                <a:avLst/>
                <a:gdLst>
                  <a:gd name="T0" fmla="*/ 0 w 2267"/>
                  <a:gd name="T1" fmla="*/ 1 h 189"/>
                  <a:gd name="T2" fmla="*/ 127 w 2267"/>
                  <a:gd name="T3" fmla="*/ 2 h 189"/>
                  <a:gd name="T4" fmla="*/ 127 w 2267"/>
                  <a:gd name="T5" fmla="*/ 1 h 189"/>
                  <a:gd name="T6" fmla="*/ 2140 w 2267"/>
                  <a:gd name="T7" fmla="*/ 1 h 189"/>
                  <a:gd name="T8" fmla="*/ 2140 w 2267"/>
                  <a:gd name="T9" fmla="*/ 2 h 189"/>
                  <a:gd name="T10" fmla="*/ 2267 w 2267"/>
                  <a:gd name="T11" fmla="*/ 1 h 189"/>
                  <a:gd name="T12" fmla="*/ 2140 w 2267"/>
                  <a:gd name="T13" fmla="*/ 0 h 189"/>
                  <a:gd name="T14" fmla="*/ 2140 w 2267"/>
                  <a:gd name="T15" fmla="*/ 1 h 189"/>
                  <a:gd name="T16" fmla="*/ 127 w 2267"/>
                  <a:gd name="T17" fmla="*/ 1 h 189"/>
                  <a:gd name="T18" fmla="*/ 127 w 2267"/>
                  <a:gd name="T19" fmla="*/ 0 h 189"/>
                  <a:gd name="T20" fmla="*/ 0 w 2267"/>
                  <a:gd name="T21" fmla="*/ 1 h 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267" h="189">
                    <a:moveTo>
                      <a:pt x="0" y="95"/>
                    </a:moveTo>
                    <a:lnTo>
                      <a:pt x="127" y="189"/>
                    </a:lnTo>
                    <a:lnTo>
                      <a:pt x="127" y="140"/>
                    </a:lnTo>
                    <a:lnTo>
                      <a:pt x="2140" y="140"/>
                    </a:lnTo>
                    <a:lnTo>
                      <a:pt x="2140" y="189"/>
                    </a:lnTo>
                    <a:lnTo>
                      <a:pt x="2267" y="95"/>
                    </a:lnTo>
                    <a:lnTo>
                      <a:pt x="2140" y="0"/>
                    </a:lnTo>
                    <a:lnTo>
                      <a:pt x="2140" y="50"/>
                    </a:lnTo>
                    <a:lnTo>
                      <a:pt x="127" y="50"/>
                    </a:lnTo>
                    <a:lnTo>
                      <a:pt x="127" y="0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folHlink"/>
              </a:solidFill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4" name="Rectangle 28">
                <a:extLst>
                  <a:ext uri="{FF2B5EF4-FFF2-40B4-BE49-F238E27FC236}">
                    <a16:creationId xmlns:a16="http://schemas.microsoft.com/office/drawing/2014/main" id="{65325A40-EAB9-D818-1072-7246F0C7A5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392"/>
                <a:ext cx="846" cy="30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585" name="Rectangle 29">
                <a:extLst>
                  <a:ext uri="{FF2B5EF4-FFF2-40B4-BE49-F238E27FC236}">
                    <a16:creationId xmlns:a16="http://schemas.microsoft.com/office/drawing/2014/main" id="{52309E68-327E-F36A-AF45-06C518776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1429"/>
                <a:ext cx="37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CPU</a:t>
                </a:r>
              </a:p>
            </p:txBody>
          </p:sp>
          <p:sp>
            <p:nvSpPr>
              <p:cNvPr id="23586" name="Freeform 30">
                <a:extLst>
                  <a:ext uri="{FF2B5EF4-FFF2-40B4-BE49-F238E27FC236}">
                    <a16:creationId xmlns:a16="http://schemas.microsoft.com/office/drawing/2014/main" id="{28511A19-53D0-F679-F57F-107B67E20B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" y="3600"/>
                <a:ext cx="5451" cy="118"/>
              </a:xfrm>
              <a:custGeom>
                <a:avLst/>
                <a:gdLst>
                  <a:gd name="T0" fmla="*/ 0 w 5165"/>
                  <a:gd name="T1" fmla="*/ 1 h 189"/>
                  <a:gd name="T2" fmla="*/ 206 w 5165"/>
                  <a:gd name="T3" fmla="*/ 2 h 189"/>
                  <a:gd name="T4" fmla="*/ 206 w 5165"/>
                  <a:gd name="T5" fmla="*/ 2 h 189"/>
                  <a:gd name="T6" fmla="*/ 8182 w 5165"/>
                  <a:gd name="T7" fmla="*/ 2 h 189"/>
                  <a:gd name="T8" fmla="*/ 8182 w 5165"/>
                  <a:gd name="T9" fmla="*/ 2 h 189"/>
                  <a:gd name="T10" fmla="*/ 8389 w 5165"/>
                  <a:gd name="T11" fmla="*/ 1 h 189"/>
                  <a:gd name="T12" fmla="*/ 8182 w 5165"/>
                  <a:gd name="T13" fmla="*/ 0 h 189"/>
                  <a:gd name="T14" fmla="*/ 8182 w 5165"/>
                  <a:gd name="T15" fmla="*/ 1 h 189"/>
                  <a:gd name="T16" fmla="*/ 206 w 5165"/>
                  <a:gd name="T17" fmla="*/ 1 h 189"/>
                  <a:gd name="T18" fmla="*/ 206 w 5165"/>
                  <a:gd name="T19" fmla="*/ 0 h 189"/>
                  <a:gd name="T20" fmla="*/ 0 w 5165"/>
                  <a:gd name="T21" fmla="*/ 1 h 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165" h="189">
                    <a:moveTo>
                      <a:pt x="0" y="95"/>
                    </a:moveTo>
                    <a:lnTo>
                      <a:pt x="127" y="189"/>
                    </a:lnTo>
                    <a:lnTo>
                      <a:pt x="127" y="146"/>
                    </a:lnTo>
                    <a:lnTo>
                      <a:pt x="5038" y="146"/>
                    </a:lnTo>
                    <a:lnTo>
                      <a:pt x="5038" y="189"/>
                    </a:lnTo>
                    <a:lnTo>
                      <a:pt x="5165" y="95"/>
                    </a:lnTo>
                    <a:lnTo>
                      <a:pt x="5038" y="0"/>
                    </a:lnTo>
                    <a:lnTo>
                      <a:pt x="5038" y="44"/>
                    </a:lnTo>
                    <a:lnTo>
                      <a:pt x="127" y="44"/>
                    </a:lnTo>
                    <a:lnTo>
                      <a:pt x="127" y="0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folHlink"/>
              </a:solidFill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7" name="Rectangle 32">
                <a:extLst>
                  <a:ext uri="{FF2B5EF4-FFF2-40B4-BE49-F238E27FC236}">
                    <a16:creationId xmlns:a16="http://schemas.microsoft.com/office/drawing/2014/main" id="{44FAFEC6-695F-3B1A-6AB2-35D2A0D1E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3185"/>
                <a:ext cx="77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/>
                  <a:t>串行接口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88" name="Rectangle 33">
                <a:extLst>
                  <a:ext uri="{FF2B5EF4-FFF2-40B4-BE49-F238E27FC236}">
                    <a16:creationId xmlns:a16="http://schemas.microsoft.com/office/drawing/2014/main" id="{B5939720-04F5-C070-EDCE-2D9D4D733E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3151"/>
                <a:ext cx="846" cy="30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589" name="Rectangle 34">
                <a:extLst>
                  <a:ext uri="{FF2B5EF4-FFF2-40B4-BE49-F238E27FC236}">
                    <a16:creationId xmlns:a16="http://schemas.microsoft.com/office/drawing/2014/main" id="{AC1A2C39-C0BF-6D07-5513-D0AFAEAF77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3188"/>
                <a:ext cx="37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FAX</a:t>
                </a:r>
              </a:p>
            </p:txBody>
          </p:sp>
          <p:sp>
            <p:nvSpPr>
              <p:cNvPr id="23590" name="Rectangle 35">
                <a:extLst>
                  <a:ext uri="{FF2B5EF4-FFF2-40B4-BE49-F238E27FC236}">
                    <a16:creationId xmlns:a16="http://schemas.microsoft.com/office/drawing/2014/main" id="{290CE7DC-235D-E0BC-3A13-185BAD55A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4" y="1603"/>
                <a:ext cx="90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solidFill>
                      <a:schemeClr val="folHlink"/>
                    </a:solidFill>
                  </a:rPr>
                  <a:t>系统总线</a:t>
                </a:r>
                <a:endPara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91" name="Rectangle 36">
                <a:extLst>
                  <a:ext uri="{FF2B5EF4-FFF2-40B4-BE49-F238E27FC236}">
                    <a16:creationId xmlns:a16="http://schemas.microsoft.com/office/drawing/2014/main" id="{1F1C5845-F1AB-CE9B-2A70-350C6B1139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603"/>
                <a:ext cx="90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solidFill>
                      <a:schemeClr val="folHlink"/>
                    </a:solidFill>
                  </a:rPr>
                  <a:t>局部总线</a:t>
                </a:r>
                <a:endPara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92" name="Rectangle 37">
                <a:extLst>
                  <a:ext uri="{FF2B5EF4-FFF2-40B4-BE49-F238E27FC236}">
                    <a16:creationId xmlns:a16="http://schemas.microsoft.com/office/drawing/2014/main" id="{A8B5C7A3-FCDB-0C60-B484-978F07018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611"/>
                <a:ext cx="90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solidFill>
                      <a:schemeClr val="folHlink"/>
                    </a:solidFill>
                  </a:rPr>
                  <a:t>高速总线</a:t>
                </a:r>
                <a:endPara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93" name="Rectangle 38">
                <a:extLst>
                  <a:ext uri="{FF2B5EF4-FFF2-40B4-BE49-F238E27FC236}">
                    <a16:creationId xmlns:a16="http://schemas.microsoft.com/office/drawing/2014/main" id="{A5D4E567-4036-5348-A8BB-96E0A091B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0" y="3715"/>
                <a:ext cx="90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solidFill>
                      <a:schemeClr val="folHlink"/>
                    </a:solidFill>
                  </a:rPr>
                  <a:t>扩展总线</a:t>
                </a:r>
                <a:endPara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94" name="Rectangle 39">
                <a:extLst>
                  <a:ext uri="{FF2B5EF4-FFF2-40B4-BE49-F238E27FC236}">
                    <a16:creationId xmlns:a16="http://schemas.microsoft.com/office/drawing/2014/main" id="{4CF986D4-5AD5-5945-B3D7-B2C5A593D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0" y="2046"/>
                <a:ext cx="38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/>
                  <a:t>图形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95" name="Rectangle 40">
                <a:extLst>
                  <a:ext uri="{FF2B5EF4-FFF2-40B4-BE49-F238E27FC236}">
                    <a16:creationId xmlns:a16="http://schemas.microsoft.com/office/drawing/2014/main" id="{B51A08A9-D731-BE07-C1A4-ACBB44CF9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010"/>
                <a:ext cx="846" cy="30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596" name="Rectangle 42">
                <a:extLst>
                  <a:ext uri="{FF2B5EF4-FFF2-40B4-BE49-F238E27FC236}">
                    <a16:creationId xmlns:a16="http://schemas.microsoft.com/office/drawing/2014/main" id="{0869CAC8-03EE-3B40-363A-6D593142F9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149"/>
                <a:ext cx="1248" cy="303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597" name="Text Box 43">
                <a:extLst>
                  <a:ext uri="{FF2B5EF4-FFF2-40B4-BE49-F238E27FC236}">
                    <a16:creationId xmlns:a16="http://schemas.microsoft.com/office/drawing/2014/main" id="{8F7FEB3C-A78E-3750-3705-C0624D6754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6" y="1386"/>
                <a:ext cx="87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Cache/</a:t>
                </a:r>
                <a:r>
                  <a:rPr lang="zh-CN" altLang="en-US" sz="2400">
                    <a:latin typeface="Times New Roman" panose="02020603050405020304" pitchFamily="18" charset="0"/>
                  </a:rPr>
                  <a:t>桥</a:t>
                </a:r>
              </a:p>
            </p:txBody>
          </p:sp>
          <p:sp>
            <p:nvSpPr>
              <p:cNvPr id="23598" name="AutoShape 44">
                <a:extLst>
                  <a:ext uri="{FF2B5EF4-FFF2-40B4-BE49-F238E27FC236}">
                    <a16:creationId xmlns:a16="http://schemas.microsoft.com/office/drawing/2014/main" id="{0BCF4D0F-C0F5-4F1F-8C1F-CACFF8CA9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1472"/>
                <a:ext cx="1031" cy="144"/>
              </a:xfrm>
              <a:prstGeom prst="leftRightArrow">
                <a:avLst>
                  <a:gd name="adj1" fmla="val 37500"/>
                  <a:gd name="adj2" fmla="val 82370"/>
                </a:avLst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50" name="对话气泡: 圆角矩形 49">
            <a:extLst>
              <a:ext uri="{FF2B5EF4-FFF2-40B4-BE49-F238E27FC236}">
                <a16:creationId xmlns:a16="http://schemas.microsoft.com/office/drawing/2014/main" id="{82BD97C6-A7AF-72A3-CB8A-9C121DA538C2}"/>
              </a:ext>
            </a:extLst>
          </p:cNvPr>
          <p:cNvSpPr/>
          <p:nvPr/>
        </p:nvSpPr>
        <p:spPr>
          <a:xfrm>
            <a:off x="5216525" y="131763"/>
            <a:ext cx="2833688" cy="1543050"/>
          </a:xfrm>
          <a:prstGeom prst="wedgeRoundRectCallout">
            <a:avLst>
              <a:gd name="adj1" fmla="val -25262"/>
              <a:gd name="adj2" fmla="val 665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局部总线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系统总线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 </a:t>
            </a:r>
            <a:r>
              <a:rPr lang="zh-CN" altLang="en-US" dirty="0"/>
              <a:t>将高速和低速的</a:t>
            </a:r>
            <a:r>
              <a:rPr lang="en-US" altLang="zh-CN" dirty="0"/>
              <a:t>I/O</a:t>
            </a:r>
            <a:r>
              <a:rPr lang="zh-CN" altLang="en-US" dirty="0"/>
              <a:t>设备分开。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>
            <a:extLst>
              <a:ext uri="{FF2B5EF4-FFF2-40B4-BE49-F238E27FC236}">
                <a16:creationId xmlns:a16="http://schemas.microsoft.com/office/drawing/2014/main" id="{082B2F3B-76A9-D6D9-7E28-7AA525D9A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219200"/>
            <a:ext cx="4364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1.  传统微型机总线结构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DC2452EF-DDC7-A15C-29C9-4F5592954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753" y="269809"/>
            <a:ext cx="76867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 dirty="0">
                <a:latin typeface="Times New Roman" panose="02020603050405020304" pitchFamily="18" charset="0"/>
              </a:rPr>
              <a:t>三、总线结构举例 （课下自行学习）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pSp>
        <p:nvGrpSpPr>
          <p:cNvPr id="174127" name="Group 47">
            <a:extLst>
              <a:ext uri="{FF2B5EF4-FFF2-40B4-BE49-F238E27FC236}">
                <a16:creationId xmlns:a16="http://schemas.microsoft.com/office/drawing/2014/main" id="{CC120C47-9C1E-1FEB-14C7-CBF9F39DAC14}"/>
              </a:ext>
            </a:extLst>
          </p:cNvPr>
          <p:cNvGrpSpPr>
            <a:grpSpLocks/>
          </p:cNvGrpSpPr>
          <p:nvPr/>
        </p:nvGrpSpPr>
        <p:grpSpPr bwMode="auto">
          <a:xfrm>
            <a:off x="1677988" y="2057400"/>
            <a:ext cx="8723312" cy="3729038"/>
            <a:chOff x="97" y="1296"/>
            <a:chExt cx="5495" cy="2349"/>
          </a:xfrm>
        </p:grpSpPr>
        <p:grpSp>
          <p:nvGrpSpPr>
            <p:cNvPr id="24583" name="Group 46">
              <a:extLst>
                <a:ext uri="{FF2B5EF4-FFF2-40B4-BE49-F238E27FC236}">
                  <a16:creationId xmlns:a16="http://schemas.microsoft.com/office/drawing/2014/main" id="{01008B6E-2F22-A1AD-D2F9-99D4B2F3C1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" y="1296"/>
              <a:ext cx="5495" cy="2349"/>
              <a:chOff x="97" y="1296"/>
              <a:chExt cx="5495" cy="2349"/>
            </a:xfrm>
          </p:grpSpPr>
          <p:grpSp>
            <p:nvGrpSpPr>
              <p:cNvPr id="24587" name="Group 45">
                <a:extLst>
                  <a:ext uri="{FF2B5EF4-FFF2-40B4-BE49-F238E27FC236}">
                    <a16:creationId xmlns:a16="http://schemas.microsoft.com/office/drawing/2014/main" id="{5FA06289-A930-DEA7-2C80-3AFD489B8A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" y="1296"/>
                <a:ext cx="5495" cy="2349"/>
                <a:chOff x="97" y="1296"/>
                <a:chExt cx="5495" cy="2349"/>
              </a:xfrm>
            </p:grpSpPr>
            <p:sp>
              <p:nvSpPr>
                <p:cNvPr id="24589" name="Freeform 5">
                  <a:extLst>
                    <a:ext uri="{FF2B5EF4-FFF2-40B4-BE49-F238E27FC236}">
                      <a16:creationId xmlns:a16="http://schemas.microsoft.com/office/drawing/2014/main" id="{11D512FF-ABA8-76D2-FDB2-4173B06B6C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7" y="2513"/>
                  <a:ext cx="109" cy="348"/>
                </a:xfrm>
                <a:custGeom>
                  <a:avLst/>
                  <a:gdLst>
                    <a:gd name="T0" fmla="*/ 0 w 276"/>
                    <a:gd name="T1" fmla="*/ 31 h 464"/>
                    <a:gd name="T2" fmla="*/ 0 w 276"/>
                    <a:gd name="T3" fmla="*/ 31 h 464"/>
                    <a:gd name="T4" fmla="*/ 0 w 276"/>
                    <a:gd name="T5" fmla="*/ 0 h 464"/>
                    <a:gd name="T6" fmla="*/ 0 w 276"/>
                    <a:gd name="T7" fmla="*/ 0 h 464"/>
                    <a:gd name="T8" fmla="*/ 0 w 276"/>
                    <a:gd name="T9" fmla="*/ 31 h 464"/>
                    <a:gd name="T10" fmla="*/ 0 w 276"/>
                    <a:gd name="T11" fmla="*/ 31 h 464"/>
                    <a:gd name="T12" fmla="*/ 0 w 276"/>
                    <a:gd name="T13" fmla="*/ 35 h 464"/>
                    <a:gd name="T14" fmla="*/ 0 w 276"/>
                    <a:gd name="T15" fmla="*/ 31 h 46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76" h="464">
                      <a:moveTo>
                        <a:pt x="0" y="406"/>
                      </a:moveTo>
                      <a:lnTo>
                        <a:pt x="51" y="406"/>
                      </a:lnTo>
                      <a:lnTo>
                        <a:pt x="51" y="0"/>
                      </a:lnTo>
                      <a:lnTo>
                        <a:pt x="225" y="0"/>
                      </a:lnTo>
                      <a:lnTo>
                        <a:pt x="225" y="406"/>
                      </a:lnTo>
                      <a:lnTo>
                        <a:pt x="276" y="406"/>
                      </a:lnTo>
                      <a:lnTo>
                        <a:pt x="138" y="464"/>
                      </a:lnTo>
                      <a:lnTo>
                        <a:pt x="0" y="40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19050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590" name="Rectangle 6">
                  <a:extLst>
                    <a:ext uri="{FF2B5EF4-FFF2-40B4-BE49-F238E27FC236}">
                      <a16:creationId xmlns:a16="http://schemas.microsoft.com/office/drawing/2014/main" id="{94DDA441-A166-8D06-28FA-B2BE875C2A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2" y="1809"/>
                  <a:ext cx="1080" cy="298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4591" name="Rectangle 7">
                  <a:extLst>
                    <a:ext uri="{FF2B5EF4-FFF2-40B4-BE49-F238E27FC236}">
                      <a16:creationId xmlns:a16="http://schemas.microsoft.com/office/drawing/2014/main" id="{76A6EBFC-A8C6-734F-12CE-595CAEF03D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63" y="1843"/>
                  <a:ext cx="582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400"/>
                    <a:t>存储器</a:t>
                  </a:r>
                  <a:endParaRPr lang="zh-CN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592" name="Rectangle 8">
                  <a:extLst>
                    <a:ext uri="{FF2B5EF4-FFF2-40B4-BE49-F238E27FC236}">
                      <a16:creationId xmlns:a16="http://schemas.microsoft.com/office/drawing/2014/main" id="{BB540576-5E99-71C4-5AC6-8836FE4F75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" y="2683"/>
                  <a:ext cx="708" cy="543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4593" name="Rectangle 9">
                  <a:extLst>
                    <a:ext uri="{FF2B5EF4-FFF2-40B4-BE49-F238E27FC236}">
                      <a16:creationId xmlns:a16="http://schemas.microsoft.com/office/drawing/2014/main" id="{ECCCC378-E23B-4B82-0F69-5EFEC7363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" y="2724"/>
                  <a:ext cx="584" cy="4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>
                      <a:latin typeface="Times New Roman" panose="02020603050405020304" pitchFamily="18" charset="0"/>
                    </a:rPr>
                    <a:t>SCSI </a:t>
                  </a:r>
                  <a:r>
                    <a:rPr lang="en-US" altLang="en-US" sz="2400">
                      <a:latin typeface="Times New Roman" panose="02020603050405020304" pitchFamily="18" charset="0"/>
                    </a:rPr>
                    <a:t>Ⅱ</a:t>
                  </a:r>
                  <a:endParaRPr lang="zh-CN" altLang="en-US" sz="2400">
                    <a:latin typeface="Times New Roman" panose="02020603050405020304" pitchFamily="18" charset="0"/>
                  </a:endParaRPr>
                </a:p>
                <a:p>
                  <a:pPr eaLnBrk="1" hangingPunct="1"/>
                  <a:r>
                    <a:rPr lang="zh-CN" altLang="en-US" sz="2400"/>
                    <a:t>控制器</a:t>
                  </a:r>
                </a:p>
              </p:txBody>
            </p:sp>
            <p:sp>
              <p:nvSpPr>
                <p:cNvPr id="24594" name="Freeform 10">
                  <a:extLst>
                    <a:ext uri="{FF2B5EF4-FFF2-40B4-BE49-F238E27FC236}">
                      <a16:creationId xmlns:a16="http://schemas.microsoft.com/office/drawing/2014/main" id="{AA2F7F0F-023E-C80A-0A3A-C6651183B5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7" y="1640"/>
                  <a:ext cx="96" cy="576"/>
                </a:xfrm>
                <a:custGeom>
                  <a:avLst/>
                  <a:gdLst>
                    <a:gd name="T0" fmla="*/ 0 w 276"/>
                    <a:gd name="T1" fmla="*/ 2845 h 464"/>
                    <a:gd name="T2" fmla="*/ 0 w 276"/>
                    <a:gd name="T3" fmla="*/ 2845 h 464"/>
                    <a:gd name="T4" fmla="*/ 0 w 276"/>
                    <a:gd name="T5" fmla="*/ 0 h 464"/>
                    <a:gd name="T6" fmla="*/ 0 w 276"/>
                    <a:gd name="T7" fmla="*/ 0 h 464"/>
                    <a:gd name="T8" fmla="*/ 0 w 276"/>
                    <a:gd name="T9" fmla="*/ 2845 h 464"/>
                    <a:gd name="T10" fmla="*/ 0 w 276"/>
                    <a:gd name="T11" fmla="*/ 2845 h 464"/>
                    <a:gd name="T12" fmla="*/ 0 w 276"/>
                    <a:gd name="T13" fmla="*/ 3249 h 464"/>
                    <a:gd name="T14" fmla="*/ 0 w 276"/>
                    <a:gd name="T15" fmla="*/ 2845 h 46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76" h="464">
                      <a:moveTo>
                        <a:pt x="0" y="406"/>
                      </a:moveTo>
                      <a:lnTo>
                        <a:pt x="51" y="406"/>
                      </a:lnTo>
                      <a:lnTo>
                        <a:pt x="51" y="0"/>
                      </a:lnTo>
                      <a:lnTo>
                        <a:pt x="225" y="0"/>
                      </a:lnTo>
                      <a:lnTo>
                        <a:pt x="225" y="406"/>
                      </a:lnTo>
                      <a:lnTo>
                        <a:pt x="276" y="406"/>
                      </a:lnTo>
                      <a:lnTo>
                        <a:pt x="138" y="464"/>
                      </a:lnTo>
                      <a:lnTo>
                        <a:pt x="0" y="40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19050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595" name="Freeform 11">
                  <a:extLst>
                    <a:ext uri="{FF2B5EF4-FFF2-40B4-BE49-F238E27FC236}">
                      <a16:creationId xmlns:a16="http://schemas.microsoft.com/office/drawing/2014/main" id="{F53D3EE5-E348-87B6-CFAB-B9DC1F6615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4" y="1579"/>
                  <a:ext cx="3648" cy="118"/>
                </a:xfrm>
                <a:custGeom>
                  <a:avLst/>
                  <a:gdLst>
                    <a:gd name="T0" fmla="*/ 0 w 3180"/>
                    <a:gd name="T1" fmla="*/ 0 h 365"/>
                    <a:gd name="T2" fmla="*/ 311 w 3180"/>
                    <a:gd name="T3" fmla="*/ 0 h 365"/>
                    <a:gd name="T4" fmla="*/ 311 w 3180"/>
                    <a:gd name="T5" fmla="*/ 0 h 365"/>
                    <a:gd name="T6" fmla="*/ 10629 w 3180"/>
                    <a:gd name="T7" fmla="*/ 0 h 365"/>
                    <a:gd name="T8" fmla="*/ 10629 w 3180"/>
                    <a:gd name="T9" fmla="*/ 0 h 365"/>
                    <a:gd name="T10" fmla="*/ 10944 w 3180"/>
                    <a:gd name="T11" fmla="*/ 0 h 365"/>
                    <a:gd name="T12" fmla="*/ 10629 w 3180"/>
                    <a:gd name="T13" fmla="*/ 0 h 365"/>
                    <a:gd name="T14" fmla="*/ 10629 w 3180"/>
                    <a:gd name="T15" fmla="*/ 0 h 365"/>
                    <a:gd name="T16" fmla="*/ 311 w 3180"/>
                    <a:gd name="T17" fmla="*/ 0 h 365"/>
                    <a:gd name="T18" fmla="*/ 311 w 3180"/>
                    <a:gd name="T19" fmla="*/ 0 h 365"/>
                    <a:gd name="T20" fmla="*/ 0 w 3180"/>
                    <a:gd name="T21" fmla="*/ 0 h 36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180" h="365">
                      <a:moveTo>
                        <a:pt x="0" y="182"/>
                      </a:moveTo>
                      <a:lnTo>
                        <a:pt x="91" y="365"/>
                      </a:lnTo>
                      <a:lnTo>
                        <a:pt x="91" y="282"/>
                      </a:lnTo>
                      <a:lnTo>
                        <a:pt x="3089" y="282"/>
                      </a:lnTo>
                      <a:lnTo>
                        <a:pt x="3089" y="365"/>
                      </a:lnTo>
                      <a:lnTo>
                        <a:pt x="3180" y="182"/>
                      </a:lnTo>
                      <a:lnTo>
                        <a:pt x="3089" y="0"/>
                      </a:lnTo>
                      <a:lnTo>
                        <a:pt x="3089" y="83"/>
                      </a:lnTo>
                      <a:lnTo>
                        <a:pt x="91" y="83"/>
                      </a:lnTo>
                      <a:lnTo>
                        <a:pt x="91" y="0"/>
                      </a:lnTo>
                      <a:lnTo>
                        <a:pt x="0" y="182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19050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596" name="Freeform 12">
                  <a:extLst>
                    <a:ext uri="{FF2B5EF4-FFF2-40B4-BE49-F238E27FC236}">
                      <a16:creationId xmlns:a16="http://schemas.microsoft.com/office/drawing/2014/main" id="{536E54B9-2F1A-5924-C702-B47788CD42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6" y="2827"/>
                  <a:ext cx="4752" cy="118"/>
                </a:xfrm>
                <a:custGeom>
                  <a:avLst/>
                  <a:gdLst>
                    <a:gd name="T0" fmla="*/ 0 w 4114"/>
                    <a:gd name="T1" fmla="*/ 0 h 344"/>
                    <a:gd name="T2" fmla="*/ 319 w 4114"/>
                    <a:gd name="T3" fmla="*/ 0 h 344"/>
                    <a:gd name="T4" fmla="*/ 319 w 4114"/>
                    <a:gd name="T5" fmla="*/ 0 h 344"/>
                    <a:gd name="T6" fmla="*/ 14739 w 4114"/>
                    <a:gd name="T7" fmla="*/ 0 h 344"/>
                    <a:gd name="T8" fmla="*/ 14739 w 4114"/>
                    <a:gd name="T9" fmla="*/ 0 h 344"/>
                    <a:gd name="T10" fmla="*/ 15058 w 4114"/>
                    <a:gd name="T11" fmla="*/ 0 h 344"/>
                    <a:gd name="T12" fmla="*/ 14739 w 4114"/>
                    <a:gd name="T13" fmla="*/ 0 h 344"/>
                    <a:gd name="T14" fmla="*/ 14739 w 4114"/>
                    <a:gd name="T15" fmla="*/ 0 h 344"/>
                    <a:gd name="T16" fmla="*/ 319 w 4114"/>
                    <a:gd name="T17" fmla="*/ 0 h 344"/>
                    <a:gd name="T18" fmla="*/ 319 w 4114"/>
                    <a:gd name="T19" fmla="*/ 0 h 344"/>
                    <a:gd name="T20" fmla="*/ 0 w 4114"/>
                    <a:gd name="T21" fmla="*/ 0 h 34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114" h="344">
                      <a:moveTo>
                        <a:pt x="0" y="174"/>
                      </a:moveTo>
                      <a:lnTo>
                        <a:pt x="87" y="344"/>
                      </a:lnTo>
                      <a:lnTo>
                        <a:pt x="87" y="261"/>
                      </a:lnTo>
                      <a:lnTo>
                        <a:pt x="4027" y="261"/>
                      </a:lnTo>
                      <a:lnTo>
                        <a:pt x="4027" y="344"/>
                      </a:lnTo>
                      <a:lnTo>
                        <a:pt x="4114" y="174"/>
                      </a:lnTo>
                      <a:lnTo>
                        <a:pt x="4027" y="0"/>
                      </a:lnTo>
                      <a:lnTo>
                        <a:pt x="4027" y="83"/>
                      </a:lnTo>
                      <a:lnTo>
                        <a:pt x="87" y="83"/>
                      </a:lnTo>
                      <a:lnTo>
                        <a:pt x="87" y="0"/>
                      </a:lnTo>
                      <a:lnTo>
                        <a:pt x="0" y="17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19050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597" name="Rectangle 13">
                  <a:extLst>
                    <a:ext uri="{FF2B5EF4-FFF2-40B4-BE49-F238E27FC236}">
                      <a16:creationId xmlns:a16="http://schemas.microsoft.com/office/drawing/2014/main" id="{6D8B7164-A049-9868-1A06-E6D5914A2C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2" y="1514"/>
                  <a:ext cx="1080" cy="299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4598" name="Rectangle 14">
                  <a:extLst>
                    <a:ext uri="{FF2B5EF4-FFF2-40B4-BE49-F238E27FC236}">
                      <a16:creationId xmlns:a16="http://schemas.microsoft.com/office/drawing/2014/main" id="{DE0DAEA2-BC74-D383-FB1B-BCAE49EB8B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69" y="1549"/>
                  <a:ext cx="969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400"/>
                    <a:t>主存控制器</a:t>
                  </a:r>
                  <a:endParaRPr lang="zh-CN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599" name="Rectangle 15">
                  <a:extLst>
                    <a:ext uri="{FF2B5EF4-FFF2-40B4-BE49-F238E27FC236}">
                      <a16:creationId xmlns:a16="http://schemas.microsoft.com/office/drawing/2014/main" id="{1234D030-D2EA-A265-BC20-E02CC7EE99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6" y="2592"/>
                  <a:ext cx="1178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8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ISA</a:t>
                  </a:r>
                  <a:r>
                    <a:rPr lang="zh-CN" altLang="en-US" sz="28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、</a:t>
                  </a:r>
                  <a:r>
                    <a:rPr lang="en-US" altLang="zh-CN" sz="28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EISA </a:t>
                  </a:r>
                </a:p>
              </p:txBody>
            </p:sp>
            <p:sp>
              <p:nvSpPr>
                <p:cNvPr id="24600" name="Rectangle 16">
                  <a:extLst>
                    <a:ext uri="{FF2B5EF4-FFF2-40B4-BE49-F238E27FC236}">
                      <a16:creationId xmlns:a16="http://schemas.microsoft.com/office/drawing/2014/main" id="{35508D49-4A3C-04D3-7A26-3EE4B34006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4" y="2805"/>
                  <a:ext cx="1167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4601" name="Rectangle 17">
                  <a:extLst>
                    <a:ext uri="{FF2B5EF4-FFF2-40B4-BE49-F238E27FC236}">
                      <a16:creationId xmlns:a16="http://schemas.microsoft.com/office/drawing/2014/main" id="{F696712B-F98D-DAB6-948F-5B193F74F4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593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8 MHz</a:t>
                  </a:r>
                  <a:r>
                    <a:rPr lang="zh-CN" altLang="en-US" sz="2000">
                      <a:latin typeface="Times New Roman" panose="02020603050405020304" pitchFamily="18" charset="0"/>
                    </a:rPr>
                    <a:t>的</a:t>
                  </a:r>
                  <a:r>
                    <a:rPr lang="en-US" altLang="zh-CN" sz="2000">
                      <a:latin typeface="Times New Roman" panose="02020603050405020304" pitchFamily="18" charset="0"/>
                    </a:rPr>
                    <a:t>1</a:t>
                  </a:r>
                  <a:r>
                    <a:rPr lang="zh-CN" altLang="en-US" sz="2000">
                      <a:latin typeface="Times New Roman" panose="02020603050405020304" pitchFamily="18" charset="0"/>
                    </a:rPr>
                    <a:t>6</a:t>
                  </a:r>
                  <a:r>
                    <a:rPr lang="zh-CN" altLang="en-US" sz="2000"/>
                    <a:t>位数据通路</a:t>
                  </a:r>
                </a:p>
              </p:txBody>
            </p:sp>
            <p:sp>
              <p:nvSpPr>
                <p:cNvPr id="24602" name="Rectangle 18">
                  <a:extLst>
                    <a:ext uri="{FF2B5EF4-FFF2-40B4-BE49-F238E27FC236}">
                      <a16:creationId xmlns:a16="http://schemas.microsoft.com/office/drawing/2014/main" id="{5DC134F5-2162-2784-BF0F-580F53333F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2221"/>
                  <a:ext cx="1723" cy="294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4603" name="Rectangle 19">
                  <a:extLst>
                    <a:ext uri="{FF2B5EF4-FFF2-40B4-BE49-F238E27FC236}">
                      <a16:creationId xmlns:a16="http://schemas.microsoft.com/office/drawing/2014/main" id="{47813898-1B36-C591-1CB9-3609D67F0F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6" y="2246"/>
                  <a:ext cx="1357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400"/>
                    <a:t>标准总线控制器</a:t>
                  </a:r>
                  <a:endParaRPr lang="zh-CN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604" name="Rectangle 20">
                  <a:extLst>
                    <a:ext uri="{FF2B5EF4-FFF2-40B4-BE49-F238E27FC236}">
                      <a16:creationId xmlns:a16="http://schemas.microsoft.com/office/drawing/2014/main" id="{7DBFB939-E279-D2B9-1BFB-52713164C4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1392"/>
                  <a:ext cx="167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anose="02020603050405020304" pitchFamily="18" charset="0"/>
                    </a:rPr>
                    <a:t>33 MHz</a:t>
                  </a:r>
                  <a:r>
                    <a:rPr lang="zh-CN" altLang="en-US" sz="2000">
                      <a:latin typeface="Times New Roman" panose="02020603050405020304" pitchFamily="18" charset="0"/>
                    </a:rPr>
                    <a:t>的</a:t>
                  </a:r>
                  <a:r>
                    <a:rPr lang="en-US" altLang="zh-CN" sz="2000">
                      <a:latin typeface="Times New Roman" panose="02020603050405020304" pitchFamily="18" charset="0"/>
                    </a:rPr>
                    <a:t>32</a:t>
                  </a:r>
                  <a:r>
                    <a:rPr lang="zh-CN" altLang="en-US" sz="2000"/>
                    <a:t>位数据通路</a:t>
                  </a:r>
                </a:p>
              </p:txBody>
            </p:sp>
            <p:sp>
              <p:nvSpPr>
                <p:cNvPr id="24605" name="Rectangle 21">
                  <a:extLst>
                    <a:ext uri="{FF2B5EF4-FFF2-40B4-BE49-F238E27FC236}">
                      <a16:creationId xmlns:a16="http://schemas.microsoft.com/office/drawing/2014/main" id="{8B46D3D8-3875-1964-8FFC-D805DCE412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5" y="1296"/>
                  <a:ext cx="669" cy="2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4606" name="Rectangle 22">
                  <a:extLst>
                    <a:ext uri="{FF2B5EF4-FFF2-40B4-BE49-F238E27FC236}">
                      <a16:creationId xmlns:a16="http://schemas.microsoft.com/office/drawing/2014/main" id="{341988FE-314F-6775-E16D-ECE0BD8CAF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0" y="1296"/>
                  <a:ext cx="900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800">
                      <a:solidFill>
                        <a:schemeClr val="folHlink"/>
                      </a:solidFill>
                    </a:rPr>
                    <a:t>系统总线</a:t>
                  </a:r>
                  <a:endParaRPr lang="zh-CN" altLang="en-US" sz="2800">
                    <a:solidFill>
                      <a:schemeClr val="fol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607" name="Freeform 23">
                  <a:extLst>
                    <a:ext uri="{FF2B5EF4-FFF2-40B4-BE49-F238E27FC236}">
                      <a16:creationId xmlns:a16="http://schemas.microsoft.com/office/drawing/2014/main" id="{2078FC8B-D001-6BA3-3FE0-9F47033E65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97" y="2922"/>
                  <a:ext cx="159" cy="411"/>
                </a:xfrm>
                <a:custGeom>
                  <a:avLst/>
                  <a:gdLst>
                    <a:gd name="T0" fmla="*/ 77 w 159"/>
                    <a:gd name="T1" fmla="*/ 0 h 411"/>
                    <a:gd name="T2" fmla="*/ 159 w 159"/>
                    <a:gd name="T3" fmla="*/ 82 h 411"/>
                    <a:gd name="T4" fmla="*/ 120 w 159"/>
                    <a:gd name="T5" fmla="*/ 82 h 411"/>
                    <a:gd name="T6" fmla="*/ 120 w 159"/>
                    <a:gd name="T7" fmla="*/ 329 h 411"/>
                    <a:gd name="T8" fmla="*/ 159 w 159"/>
                    <a:gd name="T9" fmla="*/ 329 h 411"/>
                    <a:gd name="T10" fmla="*/ 77 w 159"/>
                    <a:gd name="T11" fmla="*/ 411 h 411"/>
                    <a:gd name="T12" fmla="*/ 0 w 159"/>
                    <a:gd name="T13" fmla="*/ 329 h 411"/>
                    <a:gd name="T14" fmla="*/ 39 w 159"/>
                    <a:gd name="T15" fmla="*/ 329 h 411"/>
                    <a:gd name="T16" fmla="*/ 39 w 159"/>
                    <a:gd name="T17" fmla="*/ 82 h 411"/>
                    <a:gd name="T18" fmla="*/ 0 w 159"/>
                    <a:gd name="T19" fmla="*/ 82 h 411"/>
                    <a:gd name="T20" fmla="*/ 77 w 159"/>
                    <a:gd name="T21" fmla="*/ 0 h 4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59" h="411">
                      <a:moveTo>
                        <a:pt x="77" y="0"/>
                      </a:moveTo>
                      <a:lnTo>
                        <a:pt x="159" y="82"/>
                      </a:lnTo>
                      <a:lnTo>
                        <a:pt x="120" y="82"/>
                      </a:lnTo>
                      <a:lnTo>
                        <a:pt x="120" y="329"/>
                      </a:lnTo>
                      <a:lnTo>
                        <a:pt x="159" y="329"/>
                      </a:lnTo>
                      <a:lnTo>
                        <a:pt x="77" y="411"/>
                      </a:lnTo>
                      <a:lnTo>
                        <a:pt x="0" y="329"/>
                      </a:lnTo>
                      <a:lnTo>
                        <a:pt x="39" y="329"/>
                      </a:lnTo>
                      <a:lnTo>
                        <a:pt x="39" y="82"/>
                      </a:lnTo>
                      <a:lnTo>
                        <a:pt x="0" y="82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noFill/>
                <a:ln w="38100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08" name="Rectangle 24">
                  <a:extLst>
                    <a:ext uri="{FF2B5EF4-FFF2-40B4-BE49-F238E27FC236}">
                      <a16:creationId xmlns:a16="http://schemas.microsoft.com/office/drawing/2014/main" id="{B90DD6F7-9200-515F-F4DD-53E397A698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3331"/>
                  <a:ext cx="1114" cy="3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folHlink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609" name="Rectangle 25">
                  <a:extLst>
                    <a:ext uri="{FF2B5EF4-FFF2-40B4-BE49-F238E27FC236}">
                      <a16:creationId xmlns:a16="http://schemas.microsoft.com/office/drawing/2014/main" id="{74F5E616-AC99-6615-E757-88A27E4B10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6" y="3331"/>
                  <a:ext cx="736" cy="310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400">
                      <a:latin typeface="Times New Roman" panose="02020603050405020304" pitchFamily="18" charset="0"/>
                    </a:rPr>
                    <a:t>多媒体</a:t>
                  </a:r>
                </a:p>
              </p:txBody>
            </p:sp>
            <p:sp>
              <p:nvSpPr>
                <p:cNvPr id="24610" name="Freeform 26">
                  <a:extLst>
                    <a:ext uri="{FF2B5EF4-FFF2-40B4-BE49-F238E27FC236}">
                      <a16:creationId xmlns:a16="http://schemas.microsoft.com/office/drawing/2014/main" id="{6FB43B6A-485A-3205-3473-B411881155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12" y="2927"/>
                  <a:ext cx="163" cy="396"/>
                </a:xfrm>
                <a:custGeom>
                  <a:avLst/>
                  <a:gdLst>
                    <a:gd name="T0" fmla="*/ 82 w 163"/>
                    <a:gd name="T1" fmla="*/ 0 h 396"/>
                    <a:gd name="T2" fmla="*/ 163 w 163"/>
                    <a:gd name="T3" fmla="*/ 78 h 396"/>
                    <a:gd name="T4" fmla="*/ 121 w 163"/>
                    <a:gd name="T5" fmla="*/ 78 h 396"/>
                    <a:gd name="T6" fmla="*/ 121 w 163"/>
                    <a:gd name="T7" fmla="*/ 318 h 396"/>
                    <a:gd name="T8" fmla="*/ 163 w 163"/>
                    <a:gd name="T9" fmla="*/ 318 h 396"/>
                    <a:gd name="T10" fmla="*/ 82 w 163"/>
                    <a:gd name="T11" fmla="*/ 396 h 396"/>
                    <a:gd name="T12" fmla="*/ 0 w 163"/>
                    <a:gd name="T13" fmla="*/ 318 h 396"/>
                    <a:gd name="T14" fmla="*/ 43 w 163"/>
                    <a:gd name="T15" fmla="*/ 318 h 396"/>
                    <a:gd name="T16" fmla="*/ 43 w 163"/>
                    <a:gd name="T17" fmla="*/ 78 h 396"/>
                    <a:gd name="T18" fmla="*/ 0 w 163"/>
                    <a:gd name="T19" fmla="*/ 78 h 396"/>
                    <a:gd name="T20" fmla="*/ 82 w 163"/>
                    <a:gd name="T21" fmla="*/ 0 h 39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63" h="396">
                      <a:moveTo>
                        <a:pt x="82" y="0"/>
                      </a:moveTo>
                      <a:lnTo>
                        <a:pt x="163" y="78"/>
                      </a:lnTo>
                      <a:lnTo>
                        <a:pt x="121" y="78"/>
                      </a:lnTo>
                      <a:lnTo>
                        <a:pt x="121" y="318"/>
                      </a:lnTo>
                      <a:lnTo>
                        <a:pt x="163" y="318"/>
                      </a:lnTo>
                      <a:lnTo>
                        <a:pt x="82" y="396"/>
                      </a:lnTo>
                      <a:lnTo>
                        <a:pt x="0" y="318"/>
                      </a:lnTo>
                      <a:lnTo>
                        <a:pt x="43" y="318"/>
                      </a:lnTo>
                      <a:lnTo>
                        <a:pt x="43" y="78"/>
                      </a:lnTo>
                      <a:lnTo>
                        <a:pt x="0" y="78"/>
                      </a:lnTo>
                      <a:lnTo>
                        <a:pt x="82" y="0"/>
                      </a:lnTo>
                      <a:close/>
                    </a:path>
                  </a:pathLst>
                </a:custGeom>
                <a:noFill/>
                <a:ln w="38100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11" name="Freeform 27">
                  <a:extLst>
                    <a:ext uri="{FF2B5EF4-FFF2-40B4-BE49-F238E27FC236}">
                      <a16:creationId xmlns:a16="http://schemas.microsoft.com/office/drawing/2014/main" id="{D9E49F09-AE53-546F-3018-7715524374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4" y="2927"/>
                  <a:ext cx="163" cy="396"/>
                </a:xfrm>
                <a:custGeom>
                  <a:avLst/>
                  <a:gdLst>
                    <a:gd name="T0" fmla="*/ 81 w 163"/>
                    <a:gd name="T1" fmla="*/ 0 h 396"/>
                    <a:gd name="T2" fmla="*/ 163 w 163"/>
                    <a:gd name="T3" fmla="*/ 78 h 396"/>
                    <a:gd name="T4" fmla="*/ 120 w 163"/>
                    <a:gd name="T5" fmla="*/ 78 h 396"/>
                    <a:gd name="T6" fmla="*/ 120 w 163"/>
                    <a:gd name="T7" fmla="*/ 318 h 396"/>
                    <a:gd name="T8" fmla="*/ 163 w 163"/>
                    <a:gd name="T9" fmla="*/ 318 h 396"/>
                    <a:gd name="T10" fmla="*/ 81 w 163"/>
                    <a:gd name="T11" fmla="*/ 396 h 396"/>
                    <a:gd name="T12" fmla="*/ 0 w 163"/>
                    <a:gd name="T13" fmla="*/ 318 h 396"/>
                    <a:gd name="T14" fmla="*/ 43 w 163"/>
                    <a:gd name="T15" fmla="*/ 318 h 396"/>
                    <a:gd name="T16" fmla="*/ 43 w 163"/>
                    <a:gd name="T17" fmla="*/ 78 h 396"/>
                    <a:gd name="T18" fmla="*/ 0 w 163"/>
                    <a:gd name="T19" fmla="*/ 78 h 396"/>
                    <a:gd name="T20" fmla="*/ 81 w 163"/>
                    <a:gd name="T21" fmla="*/ 0 h 39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63" h="396">
                      <a:moveTo>
                        <a:pt x="81" y="0"/>
                      </a:moveTo>
                      <a:lnTo>
                        <a:pt x="163" y="78"/>
                      </a:lnTo>
                      <a:lnTo>
                        <a:pt x="120" y="78"/>
                      </a:lnTo>
                      <a:lnTo>
                        <a:pt x="120" y="318"/>
                      </a:lnTo>
                      <a:lnTo>
                        <a:pt x="163" y="318"/>
                      </a:lnTo>
                      <a:lnTo>
                        <a:pt x="81" y="396"/>
                      </a:lnTo>
                      <a:lnTo>
                        <a:pt x="0" y="318"/>
                      </a:lnTo>
                      <a:lnTo>
                        <a:pt x="43" y="318"/>
                      </a:lnTo>
                      <a:lnTo>
                        <a:pt x="43" y="78"/>
                      </a:lnTo>
                      <a:lnTo>
                        <a:pt x="0" y="78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noFill/>
                <a:ln w="38100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12" name="Freeform 28">
                  <a:extLst>
                    <a:ext uri="{FF2B5EF4-FFF2-40B4-BE49-F238E27FC236}">
                      <a16:creationId xmlns:a16="http://schemas.microsoft.com/office/drawing/2014/main" id="{7E110064-E4E6-2632-3A6B-589086709F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2" y="2927"/>
                  <a:ext cx="158" cy="396"/>
                </a:xfrm>
                <a:custGeom>
                  <a:avLst/>
                  <a:gdLst>
                    <a:gd name="T0" fmla="*/ 81 w 158"/>
                    <a:gd name="T1" fmla="*/ 0 h 396"/>
                    <a:gd name="T2" fmla="*/ 158 w 158"/>
                    <a:gd name="T3" fmla="*/ 78 h 396"/>
                    <a:gd name="T4" fmla="*/ 120 w 158"/>
                    <a:gd name="T5" fmla="*/ 78 h 396"/>
                    <a:gd name="T6" fmla="*/ 120 w 158"/>
                    <a:gd name="T7" fmla="*/ 318 h 396"/>
                    <a:gd name="T8" fmla="*/ 158 w 158"/>
                    <a:gd name="T9" fmla="*/ 318 h 396"/>
                    <a:gd name="T10" fmla="*/ 81 w 158"/>
                    <a:gd name="T11" fmla="*/ 396 h 396"/>
                    <a:gd name="T12" fmla="*/ 0 w 158"/>
                    <a:gd name="T13" fmla="*/ 318 h 396"/>
                    <a:gd name="T14" fmla="*/ 38 w 158"/>
                    <a:gd name="T15" fmla="*/ 318 h 396"/>
                    <a:gd name="T16" fmla="*/ 38 w 158"/>
                    <a:gd name="T17" fmla="*/ 78 h 396"/>
                    <a:gd name="T18" fmla="*/ 0 w 158"/>
                    <a:gd name="T19" fmla="*/ 78 h 396"/>
                    <a:gd name="T20" fmla="*/ 81 w 158"/>
                    <a:gd name="T21" fmla="*/ 0 h 39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58" h="396">
                      <a:moveTo>
                        <a:pt x="81" y="0"/>
                      </a:moveTo>
                      <a:lnTo>
                        <a:pt x="158" y="78"/>
                      </a:lnTo>
                      <a:lnTo>
                        <a:pt x="120" y="78"/>
                      </a:lnTo>
                      <a:lnTo>
                        <a:pt x="120" y="318"/>
                      </a:lnTo>
                      <a:lnTo>
                        <a:pt x="158" y="318"/>
                      </a:lnTo>
                      <a:lnTo>
                        <a:pt x="81" y="396"/>
                      </a:lnTo>
                      <a:lnTo>
                        <a:pt x="0" y="318"/>
                      </a:lnTo>
                      <a:lnTo>
                        <a:pt x="38" y="318"/>
                      </a:lnTo>
                      <a:lnTo>
                        <a:pt x="38" y="78"/>
                      </a:lnTo>
                      <a:lnTo>
                        <a:pt x="0" y="78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noFill/>
                <a:ln w="38100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13" name="Rectangle 29">
                  <a:extLst>
                    <a:ext uri="{FF2B5EF4-FFF2-40B4-BE49-F238E27FC236}">
                      <a16:creationId xmlns:a16="http://schemas.microsoft.com/office/drawing/2014/main" id="{76CADBC2-802A-BC4F-4845-B0EF0518DA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25" y="3331"/>
                  <a:ext cx="1127" cy="310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400">
                      <a:latin typeface="Times New Roman" panose="02020603050405020304" pitchFamily="18" charset="0"/>
                    </a:rPr>
                    <a:t>高速局域网</a:t>
                  </a:r>
                </a:p>
              </p:txBody>
            </p:sp>
            <p:sp>
              <p:nvSpPr>
                <p:cNvPr id="24614" name="Rectangle 30">
                  <a:extLst>
                    <a:ext uri="{FF2B5EF4-FFF2-40B4-BE49-F238E27FC236}">
                      <a16:creationId xmlns:a16="http://schemas.microsoft.com/office/drawing/2014/main" id="{C270ADCC-20E9-ED03-7438-7C7B3E0D66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7" y="3331"/>
                  <a:ext cx="1147" cy="310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400">
                      <a:latin typeface="Times New Roman" panose="02020603050405020304" pitchFamily="18" charset="0"/>
                    </a:rPr>
                    <a:t>高性能图形</a:t>
                  </a:r>
                </a:p>
              </p:txBody>
            </p:sp>
            <p:sp>
              <p:nvSpPr>
                <p:cNvPr id="24615" name="Rectangle 31">
                  <a:extLst>
                    <a:ext uri="{FF2B5EF4-FFF2-40B4-BE49-F238E27FC236}">
                      <a16:creationId xmlns:a16="http://schemas.microsoft.com/office/drawing/2014/main" id="{D6856DAE-2836-C4BF-5AA6-FEAE5AC8F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" y="1531"/>
                  <a:ext cx="660" cy="288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>
                      <a:latin typeface="Times New Roman" panose="02020603050405020304" pitchFamily="18" charset="0"/>
                    </a:rPr>
                    <a:t> CPU</a:t>
                  </a:r>
                </a:p>
              </p:txBody>
            </p:sp>
            <p:sp>
              <p:nvSpPr>
                <p:cNvPr id="24616" name="Text Box 32">
                  <a:extLst>
                    <a:ext uri="{FF2B5EF4-FFF2-40B4-BE49-F238E27FC236}">
                      <a16:creationId xmlns:a16="http://schemas.microsoft.com/office/drawing/2014/main" id="{0731BB3C-C976-E558-00C8-2D1896A088A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75" y="3281"/>
                  <a:ext cx="340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fol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folHlink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800">
                      <a:solidFill>
                        <a:schemeClr val="folHlink"/>
                      </a:solidFill>
                      <a:latin typeface="Times New Roman" panose="02020603050405020304" pitchFamily="18" charset="0"/>
                    </a:rPr>
                    <a:t>…</a:t>
                  </a:r>
                </a:p>
              </p:txBody>
            </p:sp>
          </p:grpSp>
          <p:sp>
            <p:nvSpPr>
              <p:cNvPr id="24588" name="Text Box 36">
                <a:extLst>
                  <a:ext uri="{FF2B5EF4-FFF2-40B4-BE49-F238E27FC236}">
                    <a16:creationId xmlns:a16="http://schemas.microsoft.com/office/drawing/2014/main" id="{6AE91C46-EC5A-8135-3D60-1CDE8470AF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8" y="2505"/>
                <a:ext cx="3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</p:grpSp>
        <p:grpSp>
          <p:nvGrpSpPr>
            <p:cNvPr id="24584" name="Group 41">
              <a:extLst>
                <a:ext uri="{FF2B5EF4-FFF2-40B4-BE49-F238E27FC236}">
                  <a16:creationId xmlns:a16="http://schemas.microsoft.com/office/drawing/2014/main" id="{BBDAA9BF-996E-1617-5E21-8DD8DFD274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6" y="3338"/>
              <a:ext cx="846" cy="303"/>
              <a:chOff x="3151" y="3149"/>
              <a:chExt cx="846" cy="303"/>
            </a:xfrm>
          </p:grpSpPr>
          <p:sp>
            <p:nvSpPr>
              <p:cNvPr id="24585" name="Rectangle 42">
                <a:extLst>
                  <a:ext uri="{FF2B5EF4-FFF2-40B4-BE49-F238E27FC236}">
                    <a16:creationId xmlns:a16="http://schemas.microsoft.com/office/drawing/2014/main" id="{801112EB-64FC-B8A5-4165-8D2EC3ED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3185"/>
                <a:ext cx="70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  Modem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586" name="Rectangle 43">
                <a:extLst>
                  <a:ext uri="{FF2B5EF4-FFF2-40B4-BE49-F238E27FC236}">
                    <a16:creationId xmlns:a16="http://schemas.microsoft.com/office/drawing/2014/main" id="{A57E7109-05B6-462E-4103-210EDDF7C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1" y="3149"/>
                <a:ext cx="846" cy="303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7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2BA25EA-5F8D-FAC1-F11F-4E235959C7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6244" y="-45244"/>
            <a:ext cx="7239000" cy="11430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I </a:t>
            </a:r>
            <a:r>
              <a:rPr lang="zh-CN" altLang="en-US" b="1" dirty="0"/>
              <a:t>总线的基本概念</a:t>
            </a:r>
            <a:endParaRPr lang="en-US" altLang="zh-CN" b="1" dirty="0"/>
          </a:p>
        </p:txBody>
      </p:sp>
      <p:sp>
        <p:nvSpPr>
          <p:cNvPr id="156675" name="Text Box 3">
            <a:extLst>
              <a:ext uri="{FF2B5EF4-FFF2-40B4-BE49-F238E27FC236}">
                <a16:creationId xmlns:a16="http://schemas.microsoft.com/office/drawing/2014/main" id="{E0B0DA85-643B-1724-06F5-E1E2F01A5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031" y="1013346"/>
            <a:ext cx="3856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一、为什么要用总线</a:t>
            </a:r>
          </a:p>
        </p:txBody>
      </p:sp>
      <p:sp>
        <p:nvSpPr>
          <p:cNvPr id="156676" name="Text Box 4">
            <a:extLst>
              <a:ext uri="{FF2B5EF4-FFF2-40B4-BE49-F238E27FC236}">
                <a16:creationId xmlns:a16="http://schemas.microsoft.com/office/drawing/2014/main" id="{FB20AF9A-2B5B-421A-AE2D-50C468AC9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032" y="1754707"/>
            <a:ext cx="3040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二、什么是总线</a:t>
            </a:r>
          </a:p>
        </p:txBody>
      </p:sp>
      <p:sp>
        <p:nvSpPr>
          <p:cNvPr id="156677" name="Text Box 5">
            <a:extLst>
              <a:ext uri="{FF2B5EF4-FFF2-40B4-BE49-F238E27FC236}">
                <a16:creationId xmlns:a16="http://schemas.microsoft.com/office/drawing/2014/main" id="{F503CFE9-5DDF-8BFD-6F54-0E86F42A0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032" y="3812107"/>
            <a:ext cx="4264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三、总线上信息的传送</a:t>
            </a:r>
          </a:p>
        </p:txBody>
      </p:sp>
      <p:grpSp>
        <p:nvGrpSpPr>
          <p:cNvPr id="156678" name="Group 6">
            <a:extLst>
              <a:ext uri="{FF2B5EF4-FFF2-40B4-BE49-F238E27FC236}">
                <a16:creationId xmlns:a16="http://schemas.microsoft.com/office/drawing/2014/main" id="{C4BA132C-8802-ED6A-8B9D-799E0C4CA0D0}"/>
              </a:ext>
            </a:extLst>
          </p:cNvPr>
          <p:cNvGrpSpPr>
            <a:grpSpLocks/>
          </p:cNvGrpSpPr>
          <p:nvPr/>
        </p:nvGrpSpPr>
        <p:grpSpPr bwMode="auto">
          <a:xfrm>
            <a:off x="1991544" y="2492896"/>
            <a:ext cx="6761162" cy="1158875"/>
            <a:chOff x="877" y="1665"/>
            <a:chExt cx="4259" cy="730"/>
          </a:xfrm>
        </p:grpSpPr>
        <p:sp>
          <p:nvSpPr>
            <p:cNvPr id="6254" name="Text Box 7">
              <a:extLst>
                <a:ext uri="{FF2B5EF4-FFF2-40B4-BE49-F238E27FC236}">
                  <a16:creationId xmlns:a16="http://schemas.microsoft.com/office/drawing/2014/main" id="{DA3F9A81-3D9B-B068-FAFA-4894C5560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" y="1665"/>
              <a:ext cx="42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总线是连接各个部件的信息传输线，</a:t>
              </a:r>
            </a:p>
          </p:txBody>
        </p:sp>
        <p:sp>
          <p:nvSpPr>
            <p:cNvPr id="6255" name="Text Box 8">
              <a:extLst>
                <a:ext uri="{FF2B5EF4-FFF2-40B4-BE49-F238E27FC236}">
                  <a16:creationId xmlns:a16="http://schemas.microsoft.com/office/drawing/2014/main" id="{41B49684-B83D-F3EC-B8F2-C9F4029E3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3" y="2068"/>
              <a:ext cx="395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是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各个部件共享的传输介质</a:t>
              </a:r>
            </a:p>
          </p:txBody>
        </p:sp>
      </p:grpSp>
      <p:sp>
        <p:nvSpPr>
          <p:cNvPr id="156681" name="Line 9">
            <a:extLst>
              <a:ext uri="{FF2B5EF4-FFF2-40B4-BE49-F238E27FC236}">
                <a16:creationId xmlns:a16="http://schemas.microsoft.com/office/drawing/2014/main" id="{1C948A3A-0E33-7C86-96E3-9556EEDE9D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4506" y="4726507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82" name="Line 10">
            <a:extLst>
              <a:ext uri="{FF2B5EF4-FFF2-40B4-BE49-F238E27FC236}">
                <a16:creationId xmlns:a16="http://schemas.microsoft.com/office/drawing/2014/main" id="{0DC95E89-F463-9A0C-241A-048B43198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9306" y="4726507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83" name="Line 11">
            <a:extLst>
              <a:ext uri="{FF2B5EF4-FFF2-40B4-BE49-F238E27FC236}">
                <a16:creationId xmlns:a16="http://schemas.microsoft.com/office/drawing/2014/main" id="{84C50E6E-B39F-E67E-0758-FCDD5EBF95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4106" y="4726507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84" name="Line 12">
            <a:extLst>
              <a:ext uri="{FF2B5EF4-FFF2-40B4-BE49-F238E27FC236}">
                <a16:creationId xmlns:a16="http://schemas.microsoft.com/office/drawing/2014/main" id="{3856CCE1-6FA9-2398-99AE-64A5A6202F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8906" y="4726507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85" name="Line 13">
            <a:extLst>
              <a:ext uri="{FF2B5EF4-FFF2-40B4-BE49-F238E27FC236}">
                <a16:creationId xmlns:a16="http://schemas.microsoft.com/office/drawing/2014/main" id="{043BA54C-2ED0-6728-0051-84BE825D06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3706" y="4726507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86" name="Line 14">
            <a:extLst>
              <a:ext uri="{FF2B5EF4-FFF2-40B4-BE49-F238E27FC236}">
                <a16:creationId xmlns:a16="http://schemas.microsoft.com/office/drawing/2014/main" id="{C2A34F9B-8592-0175-9B89-6EC2474E0F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8506" y="4726507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87" name="Line 15">
            <a:extLst>
              <a:ext uri="{FF2B5EF4-FFF2-40B4-BE49-F238E27FC236}">
                <a16:creationId xmlns:a16="http://schemas.microsoft.com/office/drawing/2014/main" id="{CDB19310-22E7-464E-16CE-66E222CD92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3306" y="4726507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88" name="Line 16">
            <a:extLst>
              <a:ext uri="{FF2B5EF4-FFF2-40B4-BE49-F238E27FC236}">
                <a16:creationId xmlns:a16="http://schemas.microsoft.com/office/drawing/2014/main" id="{AEAC23B4-28D3-E346-21A6-D6A96DF5D1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8106" y="4726507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89" name="Line 17">
            <a:extLst>
              <a:ext uri="{FF2B5EF4-FFF2-40B4-BE49-F238E27FC236}">
                <a16:creationId xmlns:a16="http://schemas.microsoft.com/office/drawing/2014/main" id="{022512C1-AF24-DD29-E542-894A61002B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2906" y="4726507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90" name="Line 18">
            <a:extLst>
              <a:ext uri="{FF2B5EF4-FFF2-40B4-BE49-F238E27FC236}">
                <a16:creationId xmlns:a16="http://schemas.microsoft.com/office/drawing/2014/main" id="{FAA3D0F0-95D2-6F13-79AD-AF423B0528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7706" y="4726507"/>
            <a:ext cx="22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91" name="Text Box 19">
            <a:extLst>
              <a:ext uri="{FF2B5EF4-FFF2-40B4-BE49-F238E27FC236}">
                <a16:creationId xmlns:a16="http://schemas.microsoft.com/office/drawing/2014/main" id="{37EB96E3-520F-98AB-6236-B1425CE1A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5756" y="4512195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串行</a:t>
            </a:r>
          </a:p>
        </p:txBody>
      </p:sp>
      <p:grpSp>
        <p:nvGrpSpPr>
          <p:cNvPr id="156692" name="Group 20">
            <a:extLst>
              <a:ext uri="{FF2B5EF4-FFF2-40B4-BE49-F238E27FC236}">
                <a16:creationId xmlns:a16="http://schemas.microsoft.com/office/drawing/2014/main" id="{7E8E1645-080D-3D8D-B68F-37A4DEFF59D2}"/>
              </a:ext>
            </a:extLst>
          </p:cNvPr>
          <p:cNvGrpSpPr>
            <a:grpSpLocks/>
          </p:cNvGrpSpPr>
          <p:nvPr/>
        </p:nvGrpSpPr>
        <p:grpSpPr bwMode="auto">
          <a:xfrm>
            <a:off x="4104506" y="5183707"/>
            <a:ext cx="228600" cy="990600"/>
            <a:chOff x="2016" y="1824"/>
            <a:chExt cx="144" cy="624"/>
          </a:xfrm>
        </p:grpSpPr>
        <p:sp>
          <p:nvSpPr>
            <p:cNvPr id="6246" name="Line 21">
              <a:extLst>
                <a:ext uri="{FF2B5EF4-FFF2-40B4-BE49-F238E27FC236}">
                  <a16:creationId xmlns:a16="http://schemas.microsoft.com/office/drawing/2014/main" id="{3DBF09D7-DD12-FF98-A6FF-CB0CC5D19D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7" name="Line 22">
              <a:extLst>
                <a:ext uri="{FF2B5EF4-FFF2-40B4-BE49-F238E27FC236}">
                  <a16:creationId xmlns:a16="http://schemas.microsoft.com/office/drawing/2014/main" id="{71E7FBB9-5549-15F9-2F96-A76480C28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8" name="Line 23">
              <a:extLst>
                <a:ext uri="{FF2B5EF4-FFF2-40B4-BE49-F238E27FC236}">
                  <a16:creationId xmlns:a16="http://schemas.microsoft.com/office/drawing/2014/main" id="{89155369-171D-350A-04A2-7D90646D60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9" name="Line 24">
              <a:extLst>
                <a:ext uri="{FF2B5EF4-FFF2-40B4-BE49-F238E27FC236}">
                  <a16:creationId xmlns:a16="http://schemas.microsoft.com/office/drawing/2014/main" id="{B5B13989-3DF4-201E-773B-A3AF5DE8E7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0" name="Line 25">
              <a:extLst>
                <a:ext uri="{FF2B5EF4-FFF2-40B4-BE49-F238E27FC236}">
                  <a16:creationId xmlns:a16="http://schemas.microsoft.com/office/drawing/2014/main" id="{9E5EA07B-EB63-6FBB-0ECB-22CFBFDBF1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1" name="Line 26">
              <a:extLst>
                <a:ext uri="{FF2B5EF4-FFF2-40B4-BE49-F238E27FC236}">
                  <a16:creationId xmlns:a16="http://schemas.microsoft.com/office/drawing/2014/main" id="{6B1D4588-57AB-B6A3-5CA1-34EEA77D5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2" name="Line 27">
              <a:extLst>
                <a:ext uri="{FF2B5EF4-FFF2-40B4-BE49-F238E27FC236}">
                  <a16:creationId xmlns:a16="http://schemas.microsoft.com/office/drawing/2014/main" id="{DCB014BE-62ED-93C1-6853-F71FCF529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3" name="Line 28">
              <a:extLst>
                <a:ext uri="{FF2B5EF4-FFF2-40B4-BE49-F238E27FC236}">
                  <a16:creationId xmlns:a16="http://schemas.microsoft.com/office/drawing/2014/main" id="{792B81BA-84E5-1B31-2E28-951F67097F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6701" name="Group 29">
            <a:extLst>
              <a:ext uri="{FF2B5EF4-FFF2-40B4-BE49-F238E27FC236}">
                <a16:creationId xmlns:a16="http://schemas.microsoft.com/office/drawing/2014/main" id="{93834A09-77C5-0455-9B7C-F5CE1FA6FD68}"/>
              </a:ext>
            </a:extLst>
          </p:cNvPr>
          <p:cNvGrpSpPr>
            <a:grpSpLocks/>
          </p:cNvGrpSpPr>
          <p:nvPr/>
        </p:nvGrpSpPr>
        <p:grpSpPr bwMode="auto">
          <a:xfrm>
            <a:off x="4409306" y="5183707"/>
            <a:ext cx="228600" cy="990600"/>
            <a:chOff x="2016" y="1824"/>
            <a:chExt cx="144" cy="624"/>
          </a:xfrm>
        </p:grpSpPr>
        <p:sp>
          <p:nvSpPr>
            <p:cNvPr id="6238" name="Line 30">
              <a:extLst>
                <a:ext uri="{FF2B5EF4-FFF2-40B4-BE49-F238E27FC236}">
                  <a16:creationId xmlns:a16="http://schemas.microsoft.com/office/drawing/2014/main" id="{1C653BA7-BF21-14BB-3929-7C81047086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39" name="Line 31">
              <a:extLst>
                <a:ext uri="{FF2B5EF4-FFF2-40B4-BE49-F238E27FC236}">
                  <a16:creationId xmlns:a16="http://schemas.microsoft.com/office/drawing/2014/main" id="{A769A0D9-1150-6D4D-1C69-80210CF60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0" name="Line 32">
              <a:extLst>
                <a:ext uri="{FF2B5EF4-FFF2-40B4-BE49-F238E27FC236}">
                  <a16:creationId xmlns:a16="http://schemas.microsoft.com/office/drawing/2014/main" id="{74210DD8-ACEF-33A3-DDA5-92A1DC7B76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1" name="Line 33">
              <a:extLst>
                <a:ext uri="{FF2B5EF4-FFF2-40B4-BE49-F238E27FC236}">
                  <a16:creationId xmlns:a16="http://schemas.microsoft.com/office/drawing/2014/main" id="{52706732-555A-2D3C-ECF5-B12F219D5A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2" name="Line 34">
              <a:extLst>
                <a:ext uri="{FF2B5EF4-FFF2-40B4-BE49-F238E27FC236}">
                  <a16:creationId xmlns:a16="http://schemas.microsoft.com/office/drawing/2014/main" id="{08FBEBB6-545B-3607-AF64-630BD61AE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3" name="Line 35">
              <a:extLst>
                <a:ext uri="{FF2B5EF4-FFF2-40B4-BE49-F238E27FC236}">
                  <a16:creationId xmlns:a16="http://schemas.microsoft.com/office/drawing/2014/main" id="{099C1E9D-26EA-5060-59F8-7DAF00F708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4" name="Line 36">
              <a:extLst>
                <a:ext uri="{FF2B5EF4-FFF2-40B4-BE49-F238E27FC236}">
                  <a16:creationId xmlns:a16="http://schemas.microsoft.com/office/drawing/2014/main" id="{0C4E3F4D-3B96-5246-A715-406979DBD3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5" name="Line 37">
              <a:extLst>
                <a:ext uri="{FF2B5EF4-FFF2-40B4-BE49-F238E27FC236}">
                  <a16:creationId xmlns:a16="http://schemas.microsoft.com/office/drawing/2014/main" id="{FCBB93F8-6162-D28E-4737-8B8CE9D521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6710" name="Group 38">
            <a:extLst>
              <a:ext uri="{FF2B5EF4-FFF2-40B4-BE49-F238E27FC236}">
                <a16:creationId xmlns:a16="http://schemas.microsoft.com/office/drawing/2014/main" id="{32E76608-C5B8-2212-A324-0823EF328E30}"/>
              </a:ext>
            </a:extLst>
          </p:cNvPr>
          <p:cNvGrpSpPr>
            <a:grpSpLocks/>
          </p:cNvGrpSpPr>
          <p:nvPr/>
        </p:nvGrpSpPr>
        <p:grpSpPr bwMode="auto">
          <a:xfrm>
            <a:off x="4714106" y="5183707"/>
            <a:ext cx="228600" cy="990600"/>
            <a:chOff x="2016" y="1824"/>
            <a:chExt cx="144" cy="624"/>
          </a:xfrm>
        </p:grpSpPr>
        <p:sp>
          <p:nvSpPr>
            <p:cNvPr id="6230" name="Line 39">
              <a:extLst>
                <a:ext uri="{FF2B5EF4-FFF2-40B4-BE49-F238E27FC236}">
                  <a16:creationId xmlns:a16="http://schemas.microsoft.com/office/drawing/2014/main" id="{74BB07DE-66BE-2E99-0666-AE8CE85242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31" name="Line 40">
              <a:extLst>
                <a:ext uri="{FF2B5EF4-FFF2-40B4-BE49-F238E27FC236}">
                  <a16:creationId xmlns:a16="http://schemas.microsoft.com/office/drawing/2014/main" id="{6FA39637-C570-EBBA-891A-291FBDC7F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32" name="Line 41">
              <a:extLst>
                <a:ext uri="{FF2B5EF4-FFF2-40B4-BE49-F238E27FC236}">
                  <a16:creationId xmlns:a16="http://schemas.microsoft.com/office/drawing/2014/main" id="{34B1E70B-D97D-4AAD-D053-77193D1E55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33" name="Line 42">
              <a:extLst>
                <a:ext uri="{FF2B5EF4-FFF2-40B4-BE49-F238E27FC236}">
                  <a16:creationId xmlns:a16="http://schemas.microsoft.com/office/drawing/2014/main" id="{92C90475-7242-A441-3305-45A6419EE0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34" name="Line 43">
              <a:extLst>
                <a:ext uri="{FF2B5EF4-FFF2-40B4-BE49-F238E27FC236}">
                  <a16:creationId xmlns:a16="http://schemas.microsoft.com/office/drawing/2014/main" id="{F1865E95-4233-5FF9-D62E-C79A9DF08B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35" name="Line 44">
              <a:extLst>
                <a:ext uri="{FF2B5EF4-FFF2-40B4-BE49-F238E27FC236}">
                  <a16:creationId xmlns:a16="http://schemas.microsoft.com/office/drawing/2014/main" id="{7A7A973A-9B51-1762-6191-F34953508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36" name="Line 45">
              <a:extLst>
                <a:ext uri="{FF2B5EF4-FFF2-40B4-BE49-F238E27FC236}">
                  <a16:creationId xmlns:a16="http://schemas.microsoft.com/office/drawing/2014/main" id="{4466C7B9-8075-9C99-D593-6E341252D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37" name="Line 46">
              <a:extLst>
                <a:ext uri="{FF2B5EF4-FFF2-40B4-BE49-F238E27FC236}">
                  <a16:creationId xmlns:a16="http://schemas.microsoft.com/office/drawing/2014/main" id="{D0D65128-6733-3528-DBD0-D313F3365E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6719" name="Group 47">
            <a:extLst>
              <a:ext uri="{FF2B5EF4-FFF2-40B4-BE49-F238E27FC236}">
                <a16:creationId xmlns:a16="http://schemas.microsoft.com/office/drawing/2014/main" id="{DFE07F3D-913C-8A33-FFCD-78560AE7CDB2}"/>
              </a:ext>
            </a:extLst>
          </p:cNvPr>
          <p:cNvGrpSpPr>
            <a:grpSpLocks/>
          </p:cNvGrpSpPr>
          <p:nvPr/>
        </p:nvGrpSpPr>
        <p:grpSpPr bwMode="auto">
          <a:xfrm>
            <a:off x="5018906" y="5183707"/>
            <a:ext cx="228600" cy="990600"/>
            <a:chOff x="2016" y="1824"/>
            <a:chExt cx="144" cy="624"/>
          </a:xfrm>
        </p:grpSpPr>
        <p:sp>
          <p:nvSpPr>
            <p:cNvPr id="6222" name="Line 48">
              <a:extLst>
                <a:ext uri="{FF2B5EF4-FFF2-40B4-BE49-F238E27FC236}">
                  <a16:creationId xmlns:a16="http://schemas.microsoft.com/office/drawing/2014/main" id="{395D55A4-E6C7-D214-ABC9-AA3A235743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23" name="Line 49">
              <a:extLst>
                <a:ext uri="{FF2B5EF4-FFF2-40B4-BE49-F238E27FC236}">
                  <a16:creationId xmlns:a16="http://schemas.microsoft.com/office/drawing/2014/main" id="{DCA2DE7E-4065-06A6-6597-7ECA9D636D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24" name="Line 50">
              <a:extLst>
                <a:ext uri="{FF2B5EF4-FFF2-40B4-BE49-F238E27FC236}">
                  <a16:creationId xmlns:a16="http://schemas.microsoft.com/office/drawing/2014/main" id="{232A3977-4CE4-72C5-3A5D-EA8ED88F26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25" name="Line 51">
              <a:extLst>
                <a:ext uri="{FF2B5EF4-FFF2-40B4-BE49-F238E27FC236}">
                  <a16:creationId xmlns:a16="http://schemas.microsoft.com/office/drawing/2014/main" id="{4831337C-903B-F360-00C0-CE18E680B2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26" name="Line 52">
              <a:extLst>
                <a:ext uri="{FF2B5EF4-FFF2-40B4-BE49-F238E27FC236}">
                  <a16:creationId xmlns:a16="http://schemas.microsoft.com/office/drawing/2014/main" id="{3B4A11DB-5817-4ADF-4F73-6AF98339D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27" name="Line 53">
              <a:extLst>
                <a:ext uri="{FF2B5EF4-FFF2-40B4-BE49-F238E27FC236}">
                  <a16:creationId xmlns:a16="http://schemas.microsoft.com/office/drawing/2014/main" id="{38DA8D4E-8A3B-CDBC-9E6A-084C1831A8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28" name="Line 54">
              <a:extLst>
                <a:ext uri="{FF2B5EF4-FFF2-40B4-BE49-F238E27FC236}">
                  <a16:creationId xmlns:a16="http://schemas.microsoft.com/office/drawing/2014/main" id="{3DF0E2C3-220A-0678-995E-FCEF945A0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29" name="Line 55">
              <a:extLst>
                <a:ext uri="{FF2B5EF4-FFF2-40B4-BE49-F238E27FC236}">
                  <a16:creationId xmlns:a16="http://schemas.microsoft.com/office/drawing/2014/main" id="{5EEB031E-4E55-EE2F-1B52-CC754B070F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6728" name="Group 56">
            <a:extLst>
              <a:ext uri="{FF2B5EF4-FFF2-40B4-BE49-F238E27FC236}">
                <a16:creationId xmlns:a16="http://schemas.microsoft.com/office/drawing/2014/main" id="{C12AB999-75F3-0948-FCCF-7F4336DD412F}"/>
              </a:ext>
            </a:extLst>
          </p:cNvPr>
          <p:cNvGrpSpPr>
            <a:grpSpLocks/>
          </p:cNvGrpSpPr>
          <p:nvPr/>
        </p:nvGrpSpPr>
        <p:grpSpPr bwMode="auto">
          <a:xfrm>
            <a:off x="5323706" y="5183707"/>
            <a:ext cx="228600" cy="990600"/>
            <a:chOff x="2016" y="1824"/>
            <a:chExt cx="144" cy="624"/>
          </a:xfrm>
        </p:grpSpPr>
        <p:sp>
          <p:nvSpPr>
            <p:cNvPr id="6214" name="Line 57">
              <a:extLst>
                <a:ext uri="{FF2B5EF4-FFF2-40B4-BE49-F238E27FC236}">
                  <a16:creationId xmlns:a16="http://schemas.microsoft.com/office/drawing/2014/main" id="{B1994728-15FB-8A09-144A-263BDFEFB0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15" name="Line 58">
              <a:extLst>
                <a:ext uri="{FF2B5EF4-FFF2-40B4-BE49-F238E27FC236}">
                  <a16:creationId xmlns:a16="http://schemas.microsoft.com/office/drawing/2014/main" id="{80E8F5D7-591F-7ACC-380E-E50BA45CBA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16" name="Line 59">
              <a:extLst>
                <a:ext uri="{FF2B5EF4-FFF2-40B4-BE49-F238E27FC236}">
                  <a16:creationId xmlns:a16="http://schemas.microsoft.com/office/drawing/2014/main" id="{051F0594-9E26-457B-399E-AC42A1D159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17" name="Line 60">
              <a:extLst>
                <a:ext uri="{FF2B5EF4-FFF2-40B4-BE49-F238E27FC236}">
                  <a16:creationId xmlns:a16="http://schemas.microsoft.com/office/drawing/2014/main" id="{9EF6BE5C-7D27-8929-CB1F-49E58828C7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18" name="Line 61">
              <a:extLst>
                <a:ext uri="{FF2B5EF4-FFF2-40B4-BE49-F238E27FC236}">
                  <a16:creationId xmlns:a16="http://schemas.microsoft.com/office/drawing/2014/main" id="{55F12C4D-A4C1-CE29-A76B-9174A6DF17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19" name="Line 62">
              <a:extLst>
                <a:ext uri="{FF2B5EF4-FFF2-40B4-BE49-F238E27FC236}">
                  <a16:creationId xmlns:a16="http://schemas.microsoft.com/office/drawing/2014/main" id="{E986A76C-712A-A66E-848F-D65C76CB5E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20" name="Line 63">
              <a:extLst>
                <a:ext uri="{FF2B5EF4-FFF2-40B4-BE49-F238E27FC236}">
                  <a16:creationId xmlns:a16="http://schemas.microsoft.com/office/drawing/2014/main" id="{5B1B1674-4F3C-835C-252E-8DB4C90B9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21" name="Line 64">
              <a:extLst>
                <a:ext uri="{FF2B5EF4-FFF2-40B4-BE49-F238E27FC236}">
                  <a16:creationId xmlns:a16="http://schemas.microsoft.com/office/drawing/2014/main" id="{ABC274CF-4CA9-6A12-0E32-B5052A83F7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6737" name="Group 65">
            <a:extLst>
              <a:ext uri="{FF2B5EF4-FFF2-40B4-BE49-F238E27FC236}">
                <a16:creationId xmlns:a16="http://schemas.microsoft.com/office/drawing/2014/main" id="{0E1C11C7-8655-9913-4ABD-477CB58D1783}"/>
              </a:ext>
            </a:extLst>
          </p:cNvPr>
          <p:cNvGrpSpPr>
            <a:grpSpLocks/>
          </p:cNvGrpSpPr>
          <p:nvPr/>
        </p:nvGrpSpPr>
        <p:grpSpPr bwMode="auto">
          <a:xfrm>
            <a:off x="5628506" y="5183707"/>
            <a:ext cx="228600" cy="990600"/>
            <a:chOff x="2016" y="1824"/>
            <a:chExt cx="144" cy="624"/>
          </a:xfrm>
        </p:grpSpPr>
        <p:sp>
          <p:nvSpPr>
            <p:cNvPr id="6206" name="Line 66">
              <a:extLst>
                <a:ext uri="{FF2B5EF4-FFF2-40B4-BE49-F238E27FC236}">
                  <a16:creationId xmlns:a16="http://schemas.microsoft.com/office/drawing/2014/main" id="{6935B9BE-5FA6-E788-88C7-43BDDAD6CC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07" name="Line 67">
              <a:extLst>
                <a:ext uri="{FF2B5EF4-FFF2-40B4-BE49-F238E27FC236}">
                  <a16:creationId xmlns:a16="http://schemas.microsoft.com/office/drawing/2014/main" id="{A3B09138-4E61-AB2F-4EBD-9825157557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08" name="Line 68">
              <a:extLst>
                <a:ext uri="{FF2B5EF4-FFF2-40B4-BE49-F238E27FC236}">
                  <a16:creationId xmlns:a16="http://schemas.microsoft.com/office/drawing/2014/main" id="{8787992E-12A3-C86D-DB16-17D1354E6E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09" name="Line 69">
              <a:extLst>
                <a:ext uri="{FF2B5EF4-FFF2-40B4-BE49-F238E27FC236}">
                  <a16:creationId xmlns:a16="http://schemas.microsoft.com/office/drawing/2014/main" id="{BB9DA5D6-81FC-FFE9-0D6E-3794CDD1E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10" name="Line 70">
              <a:extLst>
                <a:ext uri="{FF2B5EF4-FFF2-40B4-BE49-F238E27FC236}">
                  <a16:creationId xmlns:a16="http://schemas.microsoft.com/office/drawing/2014/main" id="{509BE76E-5974-CB99-32B7-8FA45BFDB6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11" name="Line 71">
              <a:extLst>
                <a:ext uri="{FF2B5EF4-FFF2-40B4-BE49-F238E27FC236}">
                  <a16:creationId xmlns:a16="http://schemas.microsoft.com/office/drawing/2014/main" id="{436DFADD-F874-07B1-415E-278FC3E6AB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12" name="Line 72">
              <a:extLst>
                <a:ext uri="{FF2B5EF4-FFF2-40B4-BE49-F238E27FC236}">
                  <a16:creationId xmlns:a16="http://schemas.microsoft.com/office/drawing/2014/main" id="{E98EFFC4-7AB1-AE3C-10B8-7D2392B943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13" name="Line 73">
              <a:extLst>
                <a:ext uri="{FF2B5EF4-FFF2-40B4-BE49-F238E27FC236}">
                  <a16:creationId xmlns:a16="http://schemas.microsoft.com/office/drawing/2014/main" id="{A1586930-CF77-24D1-B878-FAECF3A5A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6746" name="Group 74">
            <a:extLst>
              <a:ext uri="{FF2B5EF4-FFF2-40B4-BE49-F238E27FC236}">
                <a16:creationId xmlns:a16="http://schemas.microsoft.com/office/drawing/2014/main" id="{BFD82471-31B9-FB11-8133-C55BA87B75D9}"/>
              </a:ext>
            </a:extLst>
          </p:cNvPr>
          <p:cNvGrpSpPr>
            <a:grpSpLocks/>
          </p:cNvGrpSpPr>
          <p:nvPr/>
        </p:nvGrpSpPr>
        <p:grpSpPr bwMode="auto">
          <a:xfrm>
            <a:off x="5933306" y="5183707"/>
            <a:ext cx="228600" cy="990600"/>
            <a:chOff x="2016" y="1824"/>
            <a:chExt cx="144" cy="624"/>
          </a:xfrm>
        </p:grpSpPr>
        <p:sp>
          <p:nvSpPr>
            <p:cNvPr id="6198" name="Line 75">
              <a:extLst>
                <a:ext uri="{FF2B5EF4-FFF2-40B4-BE49-F238E27FC236}">
                  <a16:creationId xmlns:a16="http://schemas.microsoft.com/office/drawing/2014/main" id="{D3F28AB7-859E-8945-0163-D72C80AC3F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99" name="Line 76">
              <a:extLst>
                <a:ext uri="{FF2B5EF4-FFF2-40B4-BE49-F238E27FC236}">
                  <a16:creationId xmlns:a16="http://schemas.microsoft.com/office/drawing/2014/main" id="{C0CDDABA-45E3-E39A-1077-C64CE4FB9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00" name="Line 77">
              <a:extLst>
                <a:ext uri="{FF2B5EF4-FFF2-40B4-BE49-F238E27FC236}">
                  <a16:creationId xmlns:a16="http://schemas.microsoft.com/office/drawing/2014/main" id="{55165E7B-32D3-5239-BB29-965E028B2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01" name="Line 78">
              <a:extLst>
                <a:ext uri="{FF2B5EF4-FFF2-40B4-BE49-F238E27FC236}">
                  <a16:creationId xmlns:a16="http://schemas.microsoft.com/office/drawing/2014/main" id="{3A0E7B4D-2491-CF73-27A4-06943D72F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02" name="Line 79">
              <a:extLst>
                <a:ext uri="{FF2B5EF4-FFF2-40B4-BE49-F238E27FC236}">
                  <a16:creationId xmlns:a16="http://schemas.microsoft.com/office/drawing/2014/main" id="{5382B02F-DD2D-9038-F260-E57BDBD0E3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03" name="Line 80">
              <a:extLst>
                <a:ext uri="{FF2B5EF4-FFF2-40B4-BE49-F238E27FC236}">
                  <a16:creationId xmlns:a16="http://schemas.microsoft.com/office/drawing/2014/main" id="{105B6526-0D6E-901D-00E9-6BDBEB4372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04" name="Line 81">
              <a:extLst>
                <a:ext uri="{FF2B5EF4-FFF2-40B4-BE49-F238E27FC236}">
                  <a16:creationId xmlns:a16="http://schemas.microsoft.com/office/drawing/2014/main" id="{E7857F3C-3821-6653-3EB1-BD47F7075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05" name="Line 82">
              <a:extLst>
                <a:ext uri="{FF2B5EF4-FFF2-40B4-BE49-F238E27FC236}">
                  <a16:creationId xmlns:a16="http://schemas.microsoft.com/office/drawing/2014/main" id="{75D27610-7A85-A4F1-EBC2-AF1B95765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6755" name="Group 83">
            <a:extLst>
              <a:ext uri="{FF2B5EF4-FFF2-40B4-BE49-F238E27FC236}">
                <a16:creationId xmlns:a16="http://schemas.microsoft.com/office/drawing/2014/main" id="{D9FB4246-9654-36FF-DBCF-0A9C102FE0E4}"/>
              </a:ext>
            </a:extLst>
          </p:cNvPr>
          <p:cNvGrpSpPr>
            <a:grpSpLocks/>
          </p:cNvGrpSpPr>
          <p:nvPr/>
        </p:nvGrpSpPr>
        <p:grpSpPr bwMode="auto">
          <a:xfrm>
            <a:off x="6238106" y="5183707"/>
            <a:ext cx="228600" cy="990600"/>
            <a:chOff x="2016" y="1824"/>
            <a:chExt cx="144" cy="624"/>
          </a:xfrm>
        </p:grpSpPr>
        <p:sp>
          <p:nvSpPr>
            <p:cNvPr id="6190" name="Line 84">
              <a:extLst>
                <a:ext uri="{FF2B5EF4-FFF2-40B4-BE49-F238E27FC236}">
                  <a16:creationId xmlns:a16="http://schemas.microsoft.com/office/drawing/2014/main" id="{8B9FF21E-26E1-2984-5DB5-663892523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91" name="Line 85">
              <a:extLst>
                <a:ext uri="{FF2B5EF4-FFF2-40B4-BE49-F238E27FC236}">
                  <a16:creationId xmlns:a16="http://schemas.microsoft.com/office/drawing/2014/main" id="{0A00C8FB-F537-61A7-CA50-B281CF701E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92" name="Line 86">
              <a:extLst>
                <a:ext uri="{FF2B5EF4-FFF2-40B4-BE49-F238E27FC236}">
                  <a16:creationId xmlns:a16="http://schemas.microsoft.com/office/drawing/2014/main" id="{3CFC4C32-E76E-E1AB-4430-54B819B10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93" name="Line 87">
              <a:extLst>
                <a:ext uri="{FF2B5EF4-FFF2-40B4-BE49-F238E27FC236}">
                  <a16:creationId xmlns:a16="http://schemas.microsoft.com/office/drawing/2014/main" id="{769B7650-491F-FA07-1958-B2EE98EBA8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94" name="Line 88">
              <a:extLst>
                <a:ext uri="{FF2B5EF4-FFF2-40B4-BE49-F238E27FC236}">
                  <a16:creationId xmlns:a16="http://schemas.microsoft.com/office/drawing/2014/main" id="{782F3808-5FA3-E244-7497-27E2223D7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95" name="Line 89">
              <a:extLst>
                <a:ext uri="{FF2B5EF4-FFF2-40B4-BE49-F238E27FC236}">
                  <a16:creationId xmlns:a16="http://schemas.microsoft.com/office/drawing/2014/main" id="{6F6089A3-80F5-6918-CBDE-0EE411093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96" name="Line 90">
              <a:extLst>
                <a:ext uri="{FF2B5EF4-FFF2-40B4-BE49-F238E27FC236}">
                  <a16:creationId xmlns:a16="http://schemas.microsoft.com/office/drawing/2014/main" id="{48CB883E-F409-EACC-F867-D598BA798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97" name="Line 91">
              <a:extLst>
                <a:ext uri="{FF2B5EF4-FFF2-40B4-BE49-F238E27FC236}">
                  <a16:creationId xmlns:a16="http://schemas.microsoft.com/office/drawing/2014/main" id="{1BA520F6-698D-1E32-A102-F204B606B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6764" name="Group 92">
            <a:extLst>
              <a:ext uri="{FF2B5EF4-FFF2-40B4-BE49-F238E27FC236}">
                <a16:creationId xmlns:a16="http://schemas.microsoft.com/office/drawing/2014/main" id="{D69D4E34-49BF-8350-E4FB-5958CFF7BE3B}"/>
              </a:ext>
            </a:extLst>
          </p:cNvPr>
          <p:cNvGrpSpPr>
            <a:grpSpLocks/>
          </p:cNvGrpSpPr>
          <p:nvPr/>
        </p:nvGrpSpPr>
        <p:grpSpPr bwMode="auto">
          <a:xfrm>
            <a:off x="6542906" y="5183707"/>
            <a:ext cx="228600" cy="990600"/>
            <a:chOff x="2016" y="1824"/>
            <a:chExt cx="144" cy="624"/>
          </a:xfrm>
        </p:grpSpPr>
        <p:sp>
          <p:nvSpPr>
            <p:cNvPr id="6182" name="Line 93">
              <a:extLst>
                <a:ext uri="{FF2B5EF4-FFF2-40B4-BE49-F238E27FC236}">
                  <a16:creationId xmlns:a16="http://schemas.microsoft.com/office/drawing/2014/main" id="{C1D631EF-793D-7E90-9D6C-E6BC6003B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83" name="Line 94">
              <a:extLst>
                <a:ext uri="{FF2B5EF4-FFF2-40B4-BE49-F238E27FC236}">
                  <a16:creationId xmlns:a16="http://schemas.microsoft.com/office/drawing/2014/main" id="{A83BD416-4300-A4DE-D7F5-FE554A48B8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84" name="Line 95">
              <a:extLst>
                <a:ext uri="{FF2B5EF4-FFF2-40B4-BE49-F238E27FC236}">
                  <a16:creationId xmlns:a16="http://schemas.microsoft.com/office/drawing/2014/main" id="{F95E454C-DD81-975B-CFE7-B9FC22485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85" name="Line 96">
              <a:extLst>
                <a:ext uri="{FF2B5EF4-FFF2-40B4-BE49-F238E27FC236}">
                  <a16:creationId xmlns:a16="http://schemas.microsoft.com/office/drawing/2014/main" id="{C43E1B04-090A-8B88-FF67-DC951052B7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86" name="Line 97">
              <a:extLst>
                <a:ext uri="{FF2B5EF4-FFF2-40B4-BE49-F238E27FC236}">
                  <a16:creationId xmlns:a16="http://schemas.microsoft.com/office/drawing/2014/main" id="{18B09BAD-873A-12F5-2EA1-9CCDAA6F95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87" name="Line 98">
              <a:extLst>
                <a:ext uri="{FF2B5EF4-FFF2-40B4-BE49-F238E27FC236}">
                  <a16:creationId xmlns:a16="http://schemas.microsoft.com/office/drawing/2014/main" id="{53369306-D1BF-CAD4-AD6C-1EABCBFBF2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88" name="Line 99">
              <a:extLst>
                <a:ext uri="{FF2B5EF4-FFF2-40B4-BE49-F238E27FC236}">
                  <a16:creationId xmlns:a16="http://schemas.microsoft.com/office/drawing/2014/main" id="{A63C9523-55C9-C86F-A1C9-9C22FC8248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89" name="Line 100">
              <a:extLst>
                <a:ext uri="{FF2B5EF4-FFF2-40B4-BE49-F238E27FC236}">
                  <a16:creationId xmlns:a16="http://schemas.microsoft.com/office/drawing/2014/main" id="{7B94EE31-FF98-AC4C-A86B-16310B16D8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6773" name="Group 101">
            <a:extLst>
              <a:ext uri="{FF2B5EF4-FFF2-40B4-BE49-F238E27FC236}">
                <a16:creationId xmlns:a16="http://schemas.microsoft.com/office/drawing/2014/main" id="{F2204A1C-26BC-6A4C-B253-B160F9D843C4}"/>
              </a:ext>
            </a:extLst>
          </p:cNvPr>
          <p:cNvGrpSpPr>
            <a:grpSpLocks/>
          </p:cNvGrpSpPr>
          <p:nvPr/>
        </p:nvGrpSpPr>
        <p:grpSpPr bwMode="auto">
          <a:xfrm>
            <a:off x="6847706" y="5183707"/>
            <a:ext cx="228600" cy="990600"/>
            <a:chOff x="2016" y="1824"/>
            <a:chExt cx="144" cy="624"/>
          </a:xfrm>
        </p:grpSpPr>
        <p:sp>
          <p:nvSpPr>
            <p:cNvPr id="6174" name="Line 102">
              <a:extLst>
                <a:ext uri="{FF2B5EF4-FFF2-40B4-BE49-F238E27FC236}">
                  <a16:creationId xmlns:a16="http://schemas.microsoft.com/office/drawing/2014/main" id="{A7C9E096-A399-F039-B090-2FD08F6AA1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75" name="Line 103">
              <a:extLst>
                <a:ext uri="{FF2B5EF4-FFF2-40B4-BE49-F238E27FC236}">
                  <a16:creationId xmlns:a16="http://schemas.microsoft.com/office/drawing/2014/main" id="{09830EC8-7CD9-5EA4-4924-212479EE1C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76" name="Line 104">
              <a:extLst>
                <a:ext uri="{FF2B5EF4-FFF2-40B4-BE49-F238E27FC236}">
                  <a16:creationId xmlns:a16="http://schemas.microsoft.com/office/drawing/2014/main" id="{2D85C303-B25A-BFD8-6FF8-92D3AE2A69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77" name="Line 105">
              <a:extLst>
                <a:ext uri="{FF2B5EF4-FFF2-40B4-BE49-F238E27FC236}">
                  <a16:creationId xmlns:a16="http://schemas.microsoft.com/office/drawing/2014/main" id="{3B40CFF5-5FED-2D43-C238-32C81D9EF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78" name="Line 106">
              <a:extLst>
                <a:ext uri="{FF2B5EF4-FFF2-40B4-BE49-F238E27FC236}">
                  <a16:creationId xmlns:a16="http://schemas.microsoft.com/office/drawing/2014/main" id="{6389C37E-161F-46E4-BD00-7ADA0AC8D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79" name="Line 107">
              <a:extLst>
                <a:ext uri="{FF2B5EF4-FFF2-40B4-BE49-F238E27FC236}">
                  <a16:creationId xmlns:a16="http://schemas.microsoft.com/office/drawing/2014/main" id="{63107196-56FC-4A99-7734-5B82B6E16C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80" name="Line 108">
              <a:extLst>
                <a:ext uri="{FF2B5EF4-FFF2-40B4-BE49-F238E27FC236}">
                  <a16:creationId xmlns:a16="http://schemas.microsoft.com/office/drawing/2014/main" id="{0089BE6F-C115-81BD-D02D-E10211DC51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81" name="Line 109">
              <a:extLst>
                <a:ext uri="{FF2B5EF4-FFF2-40B4-BE49-F238E27FC236}">
                  <a16:creationId xmlns:a16="http://schemas.microsoft.com/office/drawing/2014/main" id="{F404E98C-C781-01DA-685F-55C5FFC7D2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6782" name="Text Box 110">
            <a:extLst>
              <a:ext uri="{FF2B5EF4-FFF2-40B4-BE49-F238E27FC236}">
                <a16:creationId xmlns:a16="http://schemas.microsoft.com/office/drawing/2014/main" id="{F35ABA73-07AE-B97F-FEA8-95D27E11B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5756" y="5502795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并行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15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15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15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15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15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15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15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4" dur="500"/>
                                        <p:tgtEl>
                                          <p:spTgt spid="15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8" dur="500"/>
                                        <p:tgtEl>
                                          <p:spTgt spid="15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56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500"/>
                                        <p:tgtEl>
                                          <p:spTgt spid="15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156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500"/>
                                        <p:tgtEl>
                                          <p:spTgt spid="156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0" dur="500"/>
                                        <p:tgtEl>
                                          <p:spTgt spid="156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4" dur="500"/>
                                        <p:tgtEl>
                                          <p:spTgt spid="156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8" dur="500"/>
                                        <p:tgtEl>
                                          <p:spTgt spid="156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2" dur="500"/>
                                        <p:tgtEl>
                                          <p:spTgt spid="15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6" dur="500"/>
                                        <p:tgtEl>
                                          <p:spTgt spid="15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0" dur="500"/>
                                        <p:tgtEl>
                                          <p:spTgt spid="156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1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4" dur="500"/>
                                        <p:tgtEl>
                                          <p:spTgt spid="15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autoUpdateAnimBg="0"/>
      <p:bldP spid="156676" grpId="0" autoUpdateAnimBg="0"/>
      <p:bldP spid="156677" grpId="0" autoUpdateAnimBg="0"/>
      <p:bldP spid="156691" grpId="0" autoUpdateAnimBg="0"/>
      <p:bldP spid="15678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5D018129-7E5A-E96D-365A-0246B63F7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018" y="220664"/>
            <a:ext cx="5060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latin typeface="Times New Roman" panose="02020603050405020304" pitchFamily="18" charset="0"/>
              </a:rPr>
              <a:t>2. VL-BUS</a:t>
            </a:r>
            <a:r>
              <a:rPr lang="zh-CN" altLang="en-US" sz="3600">
                <a:latin typeface="Times New Roman" panose="02020603050405020304" pitchFamily="18" charset="0"/>
              </a:rPr>
              <a:t>局部总线结构</a:t>
            </a:r>
          </a:p>
        </p:txBody>
      </p:sp>
      <p:grpSp>
        <p:nvGrpSpPr>
          <p:cNvPr id="175158" name="Group 54">
            <a:extLst>
              <a:ext uri="{FF2B5EF4-FFF2-40B4-BE49-F238E27FC236}">
                <a16:creationId xmlns:a16="http://schemas.microsoft.com/office/drawing/2014/main" id="{95992D9A-335D-B197-3B7E-4BFB53A5D723}"/>
              </a:ext>
            </a:extLst>
          </p:cNvPr>
          <p:cNvGrpSpPr>
            <a:grpSpLocks/>
          </p:cNvGrpSpPr>
          <p:nvPr/>
        </p:nvGrpSpPr>
        <p:grpSpPr bwMode="auto">
          <a:xfrm>
            <a:off x="1647826" y="1265238"/>
            <a:ext cx="8791575" cy="4997450"/>
            <a:chOff x="78" y="797"/>
            <a:chExt cx="5538" cy="3148"/>
          </a:xfrm>
        </p:grpSpPr>
        <p:sp>
          <p:nvSpPr>
            <p:cNvPr id="25606" name="Rectangle 4">
              <a:extLst>
                <a:ext uri="{FF2B5EF4-FFF2-40B4-BE49-F238E27FC236}">
                  <a16:creationId xmlns:a16="http://schemas.microsoft.com/office/drawing/2014/main" id="{E6C4F19E-27D0-D4DD-DA0E-7FCFE9F0E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08"/>
              <a:ext cx="18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33 MHz</a:t>
              </a:r>
              <a:r>
                <a:rPr lang="zh-CN" altLang="en-US" sz="2000"/>
                <a:t>的</a:t>
              </a:r>
              <a:r>
                <a:rPr lang="zh-CN" altLang="en-US" sz="2000">
                  <a:latin typeface="Times New Roman" panose="02020603050405020304" pitchFamily="18" charset="0"/>
                </a:rPr>
                <a:t>32</a:t>
              </a:r>
              <a:r>
                <a:rPr lang="zh-CN" altLang="en-US" sz="2000"/>
                <a:t>位数据通路</a:t>
              </a:r>
            </a:p>
          </p:txBody>
        </p:sp>
        <p:sp>
          <p:nvSpPr>
            <p:cNvPr id="25607" name="Rectangle 5">
              <a:extLst>
                <a:ext uri="{FF2B5EF4-FFF2-40B4-BE49-F238E27FC236}">
                  <a16:creationId xmlns:a16="http://schemas.microsoft.com/office/drawing/2014/main" id="{8122A28B-BBCF-B64B-C07D-E17FC650B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797"/>
              <a:ext cx="90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folHlink"/>
                  </a:solidFill>
                </a:rPr>
                <a:t>系统总线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08" name="Rectangle 6">
              <a:extLst>
                <a:ext uri="{FF2B5EF4-FFF2-40B4-BE49-F238E27FC236}">
                  <a16:creationId xmlns:a16="http://schemas.microsoft.com/office/drawing/2014/main" id="{EF7A0D6F-8674-73FB-14BC-0795EBC24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869"/>
              <a:ext cx="125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ISA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、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EISA</a:t>
              </a:r>
            </a:p>
          </p:txBody>
        </p:sp>
        <p:sp>
          <p:nvSpPr>
            <p:cNvPr id="25609" name="Freeform 7">
              <a:extLst>
                <a:ext uri="{FF2B5EF4-FFF2-40B4-BE49-F238E27FC236}">
                  <a16:creationId xmlns:a16="http://schemas.microsoft.com/office/drawing/2014/main" id="{BA55E624-E694-43F8-108C-EEF1CA0B7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" y="2740"/>
              <a:ext cx="150" cy="392"/>
            </a:xfrm>
            <a:custGeom>
              <a:avLst/>
              <a:gdLst>
                <a:gd name="T0" fmla="*/ 76 w 150"/>
                <a:gd name="T1" fmla="*/ 0 h 440"/>
                <a:gd name="T2" fmla="*/ 150 w 150"/>
                <a:gd name="T3" fmla="*/ 30 h 440"/>
                <a:gd name="T4" fmla="*/ 114 w 150"/>
                <a:gd name="T5" fmla="*/ 30 h 440"/>
                <a:gd name="T6" fmla="*/ 114 w 150"/>
                <a:gd name="T7" fmla="*/ 125 h 440"/>
                <a:gd name="T8" fmla="*/ 150 w 150"/>
                <a:gd name="T9" fmla="*/ 125 h 440"/>
                <a:gd name="T10" fmla="*/ 76 w 150"/>
                <a:gd name="T11" fmla="*/ 156 h 440"/>
                <a:gd name="T12" fmla="*/ 0 w 150"/>
                <a:gd name="T13" fmla="*/ 125 h 440"/>
                <a:gd name="T14" fmla="*/ 38 w 150"/>
                <a:gd name="T15" fmla="*/ 125 h 440"/>
                <a:gd name="T16" fmla="*/ 38 w 150"/>
                <a:gd name="T17" fmla="*/ 30 h 440"/>
                <a:gd name="T18" fmla="*/ 0 w 150"/>
                <a:gd name="T19" fmla="*/ 30 h 440"/>
                <a:gd name="T20" fmla="*/ 76 w 150"/>
                <a:gd name="T21" fmla="*/ 0 h 4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50" h="440">
                  <a:moveTo>
                    <a:pt x="76" y="0"/>
                  </a:moveTo>
                  <a:lnTo>
                    <a:pt x="150" y="87"/>
                  </a:lnTo>
                  <a:lnTo>
                    <a:pt x="114" y="87"/>
                  </a:lnTo>
                  <a:lnTo>
                    <a:pt x="114" y="352"/>
                  </a:lnTo>
                  <a:lnTo>
                    <a:pt x="150" y="352"/>
                  </a:lnTo>
                  <a:lnTo>
                    <a:pt x="76" y="440"/>
                  </a:lnTo>
                  <a:lnTo>
                    <a:pt x="0" y="352"/>
                  </a:lnTo>
                  <a:lnTo>
                    <a:pt x="38" y="352"/>
                  </a:lnTo>
                  <a:lnTo>
                    <a:pt x="38" y="87"/>
                  </a:lnTo>
                  <a:lnTo>
                    <a:pt x="0" y="87"/>
                  </a:lnTo>
                  <a:lnTo>
                    <a:pt x="76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0" name="Rectangle 8">
              <a:extLst>
                <a:ext uri="{FF2B5EF4-FFF2-40B4-BE49-F238E27FC236}">
                  <a16:creationId xmlns:a16="http://schemas.microsoft.com/office/drawing/2014/main" id="{D5BC6870-E049-B9C4-3C6D-51E86D161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" y="3018"/>
              <a:ext cx="736" cy="3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多媒体</a:t>
              </a:r>
            </a:p>
          </p:txBody>
        </p:sp>
        <p:sp>
          <p:nvSpPr>
            <p:cNvPr id="25611" name="Freeform 9">
              <a:extLst>
                <a:ext uri="{FF2B5EF4-FFF2-40B4-BE49-F238E27FC236}">
                  <a16:creationId xmlns:a16="http://schemas.microsoft.com/office/drawing/2014/main" id="{5947DD04-1508-64E9-636C-9054E003A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" y="2544"/>
              <a:ext cx="163" cy="462"/>
            </a:xfrm>
            <a:custGeom>
              <a:avLst/>
              <a:gdLst>
                <a:gd name="T0" fmla="*/ 81 w 163"/>
                <a:gd name="T1" fmla="*/ 0 h 396"/>
                <a:gd name="T2" fmla="*/ 163 w 163"/>
                <a:gd name="T3" fmla="*/ 313 h 396"/>
                <a:gd name="T4" fmla="*/ 120 w 163"/>
                <a:gd name="T5" fmla="*/ 313 h 396"/>
                <a:gd name="T6" fmla="*/ 120 w 163"/>
                <a:gd name="T7" fmla="*/ 1274 h 396"/>
                <a:gd name="T8" fmla="*/ 163 w 163"/>
                <a:gd name="T9" fmla="*/ 1274 h 396"/>
                <a:gd name="T10" fmla="*/ 81 w 163"/>
                <a:gd name="T11" fmla="*/ 1587 h 396"/>
                <a:gd name="T12" fmla="*/ 0 w 163"/>
                <a:gd name="T13" fmla="*/ 1274 h 396"/>
                <a:gd name="T14" fmla="*/ 43 w 163"/>
                <a:gd name="T15" fmla="*/ 1274 h 396"/>
                <a:gd name="T16" fmla="*/ 43 w 163"/>
                <a:gd name="T17" fmla="*/ 313 h 396"/>
                <a:gd name="T18" fmla="*/ 0 w 163"/>
                <a:gd name="T19" fmla="*/ 313 h 396"/>
                <a:gd name="T20" fmla="*/ 81 w 163"/>
                <a:gd name="T21" fmla="*/ 0 h 3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63" h="396">
                  <a:moveTo>
                    <a:pt x="81" y="0"/>
                  </a:moveTo>
                  <a:lnTo>
                    <a:pt x="163" y="78"/>
                  </a:lnTo>
                  <a:lnTo>
                    <a:pt x="120" y="78"/>
                  </a:lnTo>
                  <a:lnTo>
                    <a:pt x="120" y="318"/>
                  </a:lnTo>
                  <a:lnTo>
                    <a:pt x="163" y="318"/>
                  </a:lnTo>
                  <a:lnTo>
                    <a:pt x="81" y="396"/>
                  </a:lnTo>
                  <a:lnTo>
                    <a:pt x="0" y="318"/>
                  </a:lnTo>
                  <a:lnTo>
                    <a:pt x="43" y="318"/>
                  </a:lnTo>
                  <a:lnTo>
                    <a:pt x="43" y="78"/>
                  </a:lnTo>
                  <a:lnTo>
                    <a:pt x="0" y="78"/>
                  </a:lnTo>
                  <a:lnTo>
                    <a:pt x="8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2" name="Rectangle 10">
              <a:extLst>
                <a:ext uri="{FF2B5EF4-FFF2-40B4-BE49-F238E27FC236}">
                  <a16:creationId xmlns:a16="http://schemas.microsoft.com/office/drawing/2014/main" id="{7FEDF37A-406F-962C-9AC3-C4C9660E1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" y="3018"/>
              <a:ext cx="1127" cy="3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高速局域网</a:t>
              </a:r>
            </a:p>
          </p:txBody>
        </p:sp>
        <p:sp>
          <p:nvSpPr>
            <p:cNvPr id="25613" name="Rectangle 11">
              <a:extLst>
                <a:ext uri="{FF2B5EF4-FFF2-40B4-BE49-F238E27FC236}">
                  <a16:creationId xmlns:a16="http://schemas.microsoft.com/office/drawing/2014/main" id="{29501D30-A9C6-D7CC-E3E3-3C1A768AD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018"/>
              <a:ext cx="1152" cy="31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高性能图形</a:t>
              </a:r>
            </a:p>
          </p:txBody>
        </p:sp>
        <p:sp>
          <p:nvSpPr>
            <p:cNvPr id="25614" name="Freeform 12">
              <a:extLst>
                <a:ext uri="{FF2B5EF4-FFF2-40B4-BE49-F238E27FC236}">
                  <a16:creationId xmlns:a16="http://schemas.microsoft.com/office/drawing/2014/main" id="{657501EC-EEE7-1CF6-8456-4485B2775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3216"/>
              <a:ext cx="159" cy="411"/>
            </a:xfrm>
            <a:custGeom>
              <a:avLst/>
              <a:gdLst>
                <a:gd name="T0" fmla="*/ 82 w 159"/>
                <a:gd name="T1" fmla="*/ 0 h 411"/>
                <a:gd name="T2" fmla="*/ 159 w 159"/>
                <a:gd name="T3" fmla="*/ 82 h 411"/>
                <a:gd name="T4" fmla="*/ 121 w 159"/>
                <a:gd name="T5" fmla="*/ 82 h 411"/>
                <a:gd name="T6" fmla="*/ 121 w 159"/>
                <a:gd name="T7" fmla="*/ 329 h 411"/>
                <a:gd name="T8" fmla="*/ 159 w 159"/>
                <a:gd name="T9" fmla="*/ 329 h 411"/>
                <a:gd name="T10" fmla="*/ 82 w 159"/>
                <a:gd name="T11" fmla="*/ 411 h 411"/>
                <a:gd name="T12" fmla="*/ 0 w 159"/>
                <a:gd name="T13" fmla="*/ 329 h 411"/>
                <a:gd name="T14" fmla="*/ 39 w 159"/>
                <a:gd name="T15" fmla="*/ 329 h 411"/>
                <a:gd name="T16" fmla="*/ 39 w 159"/>
                <a:gd name="T17" fmla="*/ 82 h 411"/>
                <a:gd name="T18" fmla="*/ 0 w 159"/>
                <a:gd name="T19" fmla="*/ 82 h 411"/>
                <a:gd name="T20" fmla="*/ 82 w 159"/>
                <a:gd name="T21" fmla="*/ 0 h 4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59" h="411">
                  <a:moveTo>
                    <a:pt x="82" y="0"/>
                  </a:moveTo>
                  <a:lnTo>
                    <a:pt x="159" y="82"/>
                  </a:lnTo>
                  <a:lnTo>
                    <a:pt x="121" y="82"/>
                  </a:lnTo>
                  <a:lnTo>
                    <a:pt x="121" y="329"/>
                  </a:lnTo>
                  <a:lnTo>
                    <a:pt x="159" y="329"/>
                  </a:lnTo>
                  <a:lnTo>
                    <a:pt x="82" y="411"/>
                  </a:lnTo>
                  <a:lnTo>
                    <a:pt x="0" y="329"/>
                  </a:lnTo>
                  <a:lnTo>
                    <a:pt x="39" y="329"/>
                  </a:lnTo>
                  <a:lnTo>
                    <a:pt x="39" y="82"/>
                  </a:lnTo>
                  <a:lnTo>
                    <a:pt x="0" y="82"/>
                  </a:lnTo>
                  <a:lnTo>
                    <a:pt x="82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5" name="Freeform 13">
              <a:extLst>
                <a:ext uri="{FF2B5EF4-FFF2-40B4-BE49-F238E27FC236}">
                  <a16:creationId xmlns:a16="http://schemas.microsoft.com/office/drawing/2014/main" id="{0712B7BC-B54E-CE4B-FD00-7A1C77AD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" y="3216"/>
              <a:ext cx="159" cy="411"/>
            </a:xfrm>
            <a:custGeom>
              <a:avLst/>
              <a:gdLst>
                <a:gd name="T0" fmla="*/ 77 w 159"/>
                <a:gd name="T1" fmla="*/ 0 h 411"/>
                <a:gd name="T2" fmla="*/ 159 w 159"/>
                <a:gd name="T3" fmla="*/ 82 h 411"/>
                <a:gd name="T4" fmla="*/ 120 w 159"/>
                <a:gd name="T5" fmla="*/ 82 h 411"/>
                <a:gd name="T6" fmla="*/ 120 w 159"/>
                <a:gd name="T7" fmla="*/ 329 h 411"/>
                <a:gd name="T8" fmla="*/ 159 w 159"/>
                <a:gd name="T9" fmla="*/ 329 h 411"/>
                <a:gd name="T10" fmla="*/ 77 w 159"/>
                <a:gd name="T11" fmla="*/ 411 h 411"/>
                <a:gd name="T12" fmla="*/ 0 w 159"/>
                <a:gd name="T13" fmla="*/ 329 h 411"/>
                <a:gd name="T14" fmla="*/ 39 w 159"/>
                <a:gd name="T15" fmla="*/ 329 h 411"/>
                <a:gd name="T16" fmla="*/ 39 w 159"/>
                <a:gd name="T17" fmla="*/ 82 h 411"/>
                <a:gd name="T18" fmla="*/ 0 w 159"/>
                <a:gd name="T19" fmla="*/ 82 h 411"/>
                <a:gd name="T20" fmla="*/ 77 w 159"/>
                <a:gd name="T21" fmla="*/ 0 h 4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59" h="411">
                  <a:moveTo>
                    <a:pt x="77" y="0"/>
                  </a:moveTo>
                  <a:lnTo>
                    <a:pt x="159" y="82"/>
                  </a:lnTo>
                  <a:lnTo>
                    <a:pt x="120" y="82"/>
                  </a:lnTo>
                  <a:lnTo>
                    <a:pt x="120" y="329"/>
                  </a:lnTo>
                  <a:lnTo>
                    <a:pt x="159" y="329"/>
                  </a:lnTo>
                  <a:lnTo>
                    <a:pt x="77" y="411"/>
                  </a:lnTo>
                  <a:lnTo>
                    <a:pt x="0" y="329"/>
                  </a:lnTo>
                  <a:lnTo>
                    <a:pt x="39" y="329"/>
                  </a:lnTo>
                  <a:lnTo>
                    <a:pt x="39" y="82"/>
                  </a:lnTo>
                  <a:lnTo>
                    <a:pt x="0" y="82"/>
                  </a:lnTo>
                  <a:lnTo>
                    <a:pt x="77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6" name="Rectangle 14">
              <a:extLst>
                <a:ext uri="{FF2B5EF4-FFF2-40B4-BE49-F238E27FC236}">
                  <a16:creationId xmlns:a16="http://schemas.microsoft.com/office/drawing/2014/main" id="{1337FE51-2458-CE41-5003-E6B15C8A6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" y="3631"/>
              <a:ext cx="1114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5617" name="Rectangle 15">
              <a:extLst>
                <a:ext uri="{FF2B5EF4-FFF2-40B4-BE49-F238E27FC236}">
                  <a16:creationId xmlns:a16="http://schemas.microsoft.com/office/drawing/2014/main" id="{C06FAA23-4B1C-029A-42A1-ABADA13FE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" y="3631"/>
              <a:ext cx="971" cy="31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图文传真</a:t>
              </a:r>
            </a:p>
          </p:txBody>
        </p:sp>
        <p:sp>
          <p:nvSpPr>
            <p:cNvPr id="25618" name="Text Box 16">
              <a:extLst>
                <a:ext uri="{FF2B5EF4-FFF2-40B4-BE49-F238E27FC236}">
                  <a16:creationId xmlns:a16="http://schemas.microsoft.com/office/drawing/2014/main" id="{30725B3D-FD23-B12E-F24C-3FBF73F9AA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350"/>
              <a:ext cx="17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8 MHz</a:t>
              </a:r>
              <a:r>
                <a:rPr lang="zh-CN" altLang="en-US" sz="2000"/>
                <a:t>的</a:t>
              </a:r>
              <a:r>
                <a:rPr lang="zh-CN" altLang="en-US" sz="2000">
                  <a:latin typeface="Times New Roman" panose="02020603050405020304" pitchFamily="18" charset="0"/>
                </a:rPr>
                <a:t>16</a:t>
              </a:r>
              <a:r>
                <a:rPr lang="zh-CN" altLang="en-US" sz="2000"/>
                <a:t>位数据通路</a:t>
              </a:r>
            </a:p>
          </p:txBody>
        </p:sp>
        <p:sp>
          <p:nvSpPr>
            <p:cNvPr id="25619" name="Rectangle 17">
              <a:extLst>
                <a:ext uri="{FF2B5EF4-FFF2-40B4-BE49-F238E27FC236}">
                  <a16:creationId xmlns:a16="http://schemas.microsoft.com/office/drawing/2014/main" id="{07736E4C-02B4-DA4A-8C32-124477532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232"/>
              <a:ext cx="904" cy="50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5620" name="Text Box 18">
              <a:extLst>
                <a:ext uri="{FF2B5EF4-FFF2-40B4-BE49-F238E27FC236}">
                  <a16:creationId xmlns:a16="http://schemas.microsoft.com/office/drawing/2014/main" id="{E876B473-A01B-0A08-D667-39146AA935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242"/>
              <a:ext cx="89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标准总线</a:t>
              </a:r>
            </a:p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  控制器</a:t>
              </a:r>
            </a:p>
          </p:txBody>
        </p:sp>
        <p:sp>
          <p:nvSpPr>
            <p:cNvPr id="25621" name="Rectangle 19">
              <a:extLst>
                <a:ext uri="{FF2B5EF4-FFF2-40B4-BE49-F238E27FC236}">
                  <a16:creationId xmlns:a16="http://schemas.microsoft.com/office/drawing/2014/main" id="{DEE43A81-5F75-13CC-2253-4774E654E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998"/>
              <a:ext cx="680" cy="35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5622" name="Text Box 20">
              <a:extLst>
                <a:ext uri="{FF2B5EF4-FFF2-40B4-BE49-F238E27FC236}">
                  <a16:creationId xmlns:a16="http://schemas.microsoft.com/office/drawing/2014/main" id="{0FC6CDE4-6D19-1019-A26C-6B97BC1889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" y="1033"/>
              <a:ext cx="5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CPU</a:t>
              </a:r>
            </a:p>
          </p:txBody>
        </p:sp>
        <p:sp>
          <p:nvSpPr>
            <p:cNvPr id="25623" name="Rectangle 21">
              <a:extLst>
                <a:ext uri="{FF2B5EF4-FFF2-40B4-BE49-F238E27FC236}">
                  <a16:creationId xmlns:a16="http://schemas.microsoft.com/office/drawing/2014/main" id="{545005DA-CD3E-48A2-E98D-0BFFBD409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6" y="1152"/>
              <a:ext cx="1090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5624" name="Text Box 22">
              <a:extLst>
                <a:ext uri="{FF2B5EF4-FFF2-40B4-BE49-F238E27FC236}">
                  <a16:creationId xmlns:a16="http://schemas.microsoft.com/office/drawing/2014/main" id="{51C5A727-9DFA-7830-3CBD-90FED970F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5" y="864"/>
              <a:ext cx="10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主存控制器</a:t>
              </a:r>
            </a:p>
          </p:txBody>
        </p:sp>
        <p:sp>
          <p:nvSpPr>
            <p:cNvPr id="25625" name="Text Box 23">
              <a:extLst>
                <a:ext uri="{FF2B5EF4-FFF2-40B4-BE49-F238E27FC236}">
                  <a16:creationId xmlns:a16="http://schemas.microsoft.com/office/drawing/2014/main" id="{F04671AE-560A-7F2D-8B1E-5D547D2DB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3" y="1152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存储器</a:t>
              </a:r>
            </a:p>
          </p:txBody>
        </p:sp>
        <p:sp>
          <p:nvSpPr>
            <p:cNvPr id="25626" name="Rectangle 24">
              <a:extLst>
                <a:ext uri="{FF2B5EF4-FFF2-40B4-BE49-F238E27FC236}">
                  <a16:creationId xmlns:a16="http://schemas.microsoft.com/office/drawing/2014/main" id="{DF6B642D-37F0-76A9-20F8-0CB50461E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6" y="1581"/>
              <a:ext cx="1090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5627" name="Text Box 25">
              <a:extLst>
                <a:ext uri="{FF2B5EF4-FFF2-40B4-BE49-F238E27FC236}">
                  <a16:creationId xmlns:a16="http://schemas.microsoft.com/office/drawing/2014/main" id="{F9A86E9B-EE4E-4D0D-F369-DBFD04C8E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" y="1594"/>
              <a:ext cx="89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局部总线</a:t>
              </a:r>
            </a:p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  控制器</a:t>
              </a:r>
            </a:p>
          </p:txBody>
        </p:sp>
        <p:sp>
          <p:nvSpPr>
            <p:cNvPr id="25628" name="Rectangle 26">
              <a:extLst>
                <a:ext uri="{FF2B5EF4-FFF2-40B4-BE49-F238E27FC236}">
                  <a16:creationId xmlns:a16="http://schemas.microsoft.com/office/drawing/2014/main" id="{78E2CF2E-A38D-FD8C-C803-50229ED6D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208"/>
              <a:ext cx="720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 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5629" name="Text Box 27">
              <a:extLst>
                <a:ext uri="{FF2B5EF4-FFF2-40B4-BE49-F238E27FC236}">
                  <a16:creationId xmlns:a16="http://schemas.microsoft.com/office/drawing/2014/main" id="{71C88A50-F732-C4F8-4CED-DC49E2E08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213"/>
              <a:ext cx="69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SCSIⅡ</a:t>
              </a:r>
            </a:p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控制器</a:t>
              </a:r>
            </a:p>
          </p:txBody>
        </p:sp>
        <p:sp>
          <p:nvSpPr>
            <p:cNvPr id="25630" name="Rectangle 28">
              <a:extLst>
                <a:ext uri="{FF2B5EF4-FFF2-40B4-BE49-F238E27FC236}">
                  <a16:creationId xmlns:a16="http://schemas.microsoft.com/office/drawing/2014/main" id="{52D276E6-0DB4-1319-4B03-9003C6C1E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6" y="864"/>
              <a:ext cx="1090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5631" name="Text Box 30">
              <a:extLst>
                <a:ext uri="{FF2B5EF4-FFF2-40B4-BE49-F238E27FC236}">
                  <a16:creationId xmlns:a16="http://schemas.microsoft.com/office/drawing/2014/main" id="{CFCBBDF6-323C-EBEA-BB65-6E08FD041B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153"/>
              <a:ext cx="11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VL   BUS</a:t>
              </a:r>
            </a:p>
          </p:txBody>
        </p:sp>
        <p:sp>
          <p:nvSpPr>
            <p:cNvPr id="25632" name="AutoShape 32">
              <a:extLst>
                <a:ext uri="{FF2B5EF4-FFF2-40B4-BE49-F238E27FC236}">
                  <a16:creationId xmlns:a16="http://schemas.microsoft.com/office/drawing/2014/main" id="{842EBF24-97EF-A5FB-FAD3-9AD09FD72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" y="1104"/>
              <a:ext cx="3673" cy="118"/>
            </a:xfrm>
            <a:prstGeom prst="leftRightArrow">
              <a:avLst>
                <a:gd name="adj1" fmla="val 50000"/>
                <a:gd name="adj2" fmla="val 78394"/>
              </a:avLst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33" name="AutoShape 33">
              <a:extLst>
                <a:ext uri="{FF2B5EF4-FFF2-40B4-BE49-F238E27FC236}">
                  <a16:creationId xmlns:a16="http://schemas.microsoft.com/office/drawing/2014/main" id="{B848615F-52C4-BE11-3D84-932D75E23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2413"/>
              <a:ext cx="3769" cy="131"/>
            </a:xfrm>
            <a:prstGeom prst="leftRightArrow">
              <a:avLst>
                <a:gd name="adj1" fmla="val 50000"/>
                <a:gd name="adj2" fmla="val 72460"/>
              </a:avLst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34" name="Rectangle 34">
              <a:extLst>
                <a:ext uri="{FF2B5EF4-FFF2-40B4-BE49-F238E27FC236}">
                  <a16:creationId xmlns:a16="http://schemas.microsoft.com/office/drawing/2014/main" id="{5325B7F4-02E0-0D9B-7348-9E5D15169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200"/>
              <a:ext cx="96" cy="124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35" name="AutoShape 35">
              <a:extLst>
                <a:ext uri="{FF2B5EF4-FFF2-40B4-BE49-F238E27FC236}">
                  <a16:creationId xmlns:a16="http://schemas.microsoft.com/office/drawing/2014/main" id="{3D773F08-CCA8-C172-DA27-091CA4F2B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758"/>
              <a:ext cx="1920" cy="118"/>
            </a:xfrm>
            <a:prstGeom prst="rightArrow">
              <a:avLst>
                <a:gd name="adj1" fmla="val 60000"/>
                <a:gd name="adj2" fmla="val 117815"/>
              </a:avLst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36" name="AutoShape 36">
              <a:extLst>
                <a:ext uri="{FF2B5EF4-FFF2-40B4-BE49-F238E27FC236}">
                  <a16:creationId xmlns:a16="http://schemas.microsoft.com/office/drawing/2014/main" id="{2ADC3FCC-CE9A-C035-A0C0-AFA843602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" y="3120"/>
              <a:ext cx="1768" cy="131"/>
            </a:xfrm>
            <a:prstGeom prst="leftRightArrow">
              <a:avLst>
                <a:gd name="adj1" fmla="val 50000"/>
                <a:gd name="adj2" fmla="val 92286"/>
              </a:avLst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37" name="Text Box 37">
              <a:extLst>
                <a:ext uri="{FF2B5EF4-FFF2-40B4-BE49-F238E27FC236}">
                  <a16:creationId xmlns:a16="http://schemas.microsoft.com/office/drawing/2014/main" id="{96F18CF4-6FE2-F6AD-BBD6-DFF7B84BD4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6" y="3573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5638" name="Text Box 38">
              <a:extLst>
                <a:ext uri="{FF2B5EF4-FFF2-40B4-BE49-F238E27FC236}">
                  <a16:creationId xmlns:a16="http://schemas.microsoft.com/office/drawing/2014/main" id="{891D7366-43AB-83E1-1FA5-FFE66B04FC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793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5639" name="Freeform 39">
              <a:extLst>
                <a:ext uri="{FF2B5EF4-FFF2-40B4-BE49-F238E27FC236}">
                  <a16:creationId xmlns:a16="http://schemas.microsoft.com/office/drawing/2014/main" id="{088C1619-9100-2281-F031-D8FEDC77A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1" y="2544"/>
              <a:ext cx="163" cy="462"/>
            </a:xfrm>
            <a:custGeom>
              <a:avLst/>
              <a:gdLst>
                <a:gd name="T0" fmla="*/ 81 w 163"/>
                <a:gd name="T1" fmla="*/ 0 h 396"/>
                <a:gd name="T2" fmla="*/ 163 w 163"/>
                <a:gd name="T3" fmla="*/ 313 h 396"/>
                <a:gd name="T4" fmla="*/ 120 w 163"/>
                <a:gd name="T5" fmla="*/ 313 h 396"/>
                <a:gd name="T6" fmla="*/ 120 w 163"/>
                <a:gd name="T7" fmla="*/ 1274 h 396"/>
                <a:gd name="T8" fmla="*/ 163 w 163"/>
                <a:gd name="T9" fmla="*/ 1274 h 396"/>
                <a:gd name="T10" fmla="*/ 81 w 163"/>
                <a:gd name="T11" fmla="*/ 1587 h 396"/>
                <a:gd name="T12" fmla="*/ 0 w 163"/>
                <a:gd name="T13" fmla="*/ 1274 h 396"/>
                <a:gd name="T14" fmla="*/ 43 w 163"/>
                <a:gd name="T15" fmla="*/ 1274 h 396"/>
                <a:gd name="T16" fmla="*/ 43 w 163"/>
                <a:gd name="T17" fmla="*/ 313 h 396"/>
                <a:gd name="T18" fmla="*/ 0 w 163"/>
                <a:gd name="T19" fmla="*/ 313 h 396"/>
                <a:gd name="T20" fmla="*/ 81 w 163"/>
                <a:gd name="T21" fmla="*/ 0 h 3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63" h="396">
                  <a:moveTo>
                    <a:pt x="81" y="0"/>
                  </a:moveTo>
                  <a:lnTo>
                    <a:pt x="163" y="78"/>
                  </a:lnTo>
                  <a:lnTo>
                    <a:pt x="120" y="78"/>
                  </a:lnTo>
                  <a:lnTo>
                    <a:pt x="120" y="318"/>
                  </a:lnTo>
                  <a:lnTo>
                    <a:pt x="163" y="318"/>
                  </a:lnTo>
                  <a:lnTo>
                    <a:pt x="81" y="396"/>
                  </a:lnTo>
                  <a:lnTo>
                    <a:pt x="0" y="318"/>
                  </a:lnTo>
                  <a:lnTo>
                    <a:pt x="43" y="318"/>
                  </a:lnTo>
                  <a:lnTo>
                    <a:pt x="43" y="78"/>
                  </a:lnTo>
                  <a:lnTo>
                    <a:pt x="0" y="78"/>
                  </a:lnTo>
                  <a:lnTo>
                    <a:pt x="8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0" name="Freeform 40">
              <a:extLst>
                <a:ext uri="{FF2B5EF4-FFF2-40B4-BE49-F238E27FC236}">
                  <a16:creationId xmlns:a16="http://schemas.microsoft.com/office/drawing/2014/main" id="{7BCEBB07-7070-81A3-5CD2-0D88C296F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" y="2544"/>
              <a:ext cx="163" cy="462"/>
            </a:xfrm>
            <a:custGeom>
              <a:avLst/>
              <a:gdLst>
                <a:gd name="T0" fmla="*/ 81 w 163"/>
                <a:gd name="T1" fmla="*/ 0 h 396"/>
                <a:gd name="T2" fmla="*/ 163 w 163"/>
                <a:gd name="T3" fmla="*/ 313 h 396"/>
                <a:gd name="T4" fmla="*/ 120 w 163"/>
                <a:gd name="T5" fmla="*/ 313 h 396"/>
                <a:gd name="T6" fmla="*/ 120 w 163"/>
                <a:gd name="T7" fmla="*/ 1274 h 396"/>
                <a:gd name="T8" fmla="*/ 163 w 163"/>
                <a:gd name="T9" fmla="*/ 1274 h 396"/>
                <a:gd name="T10" fmla="*/ 81 w 163"/>
                <a:gd name="T11" fmla="*/ 1587 h 396"/>
                <a:gd name="T12" fmla="*/ 0 w 163"/>
                <a:gd name="T13" fmla="*/ 1274 h 396"/>
                <a:gd name="T14" fmla="*/ 43 w 163"/>
                <a:gd name="T15" fmla="*/ 1274 h 396"/>
                <a:gd name="T16" fmla="*/ 43 w 163"/>
                <a:gd name="T17" fmla="*/ 313 h 396"/>
                <a:gd name="T18" fmla="*/ 0 w 163"/>
                <a:gd name="T19" fmla="*/ 313 h 396"/>
                <a:gd name="T20" fmla="*/ 81 w 163"/>
                <a:gd name="T21" fmla="*/ 0 h 3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63" h="396">
                  <a:moveTo>
                    <a:pt x="81" y="0"/>
                  </a:moveTo>
                  <a:lnTo>
                    <a:pt x="163" y="78"/>
                  </a:lnTo>
                  <a:lnTo>
                    <a:pt x="120" y="78"/>
                  </a:lnTo>
                  <a:lnTo>
                    <a:pt x="120" y="318"/>
                  </a:lnTo>
                  <a:lnTo>
                    <a:pt x="163" y="318"/>
                  </a:lnTo>
                  <a:lnTo>
                    <a:pt x="81" y="396"/>
                  </a:lnTo>
                  <a:lnTo>
                    <a:pt x="0" y="318"/>
                  </a:lnTo>
                  <a:lnTo>
                    <a:pt x="43" y="318"/>
                  </a:lnTo>
                  <a:lnTo>
                    <a:pt x="43" y="78"/>
                  </a:lnTo>
                  <a:lnTo>
                    <a:pt x="0" y="78"/>
                  </a:lnTo>
                  <a:lnTo>
                    <a:pt x="8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641" name="Group 45">
              <a:extLst>
                <a:ext uri="{FF2B5EF4-FFF2-40B4-BE49-F238E27FC236}">
                  <a16:creationId xmlns:a16="http://schemas.microsoft.com/office/drawing/2014/main" id="{FF19F697-1F03-BF3D-A5D8-649D6955BF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0" y="3642"/>
              <a:ext cx="846" cy="303"/>
              <a:chOff x="3151" y="3149"/>
              <a:chExt cx="846" cy="303"/>
            </a:xfrm>
          </p:grpSpPr>
          <p:sp>
            <p:nvSpPr>
              <p:cNvPr id="25643" name="Rectangle 46">
                <a:extLst>
                  <a:ext uri="{FF2B5EF4-FFF2-40B4-BE49-F238E27FC236}">
                    <a16:creationId xmlns:a16="http://schemas.microsoft.com/office/drawing/2014/main" id="{F3789E64-92C7-0C2B-6377-F08E85505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3185"/>
                <a:ext cx="70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  Modem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44" name="Rectangle 47">
                <a:extLst>
                  <a:ext uri="{FF2B5EF4-FFF2-40B4-BE49-F238E27FC236}">
                    <a16:creationId xmlns:a16="http://schemas.microsoft.com/office/drawing/2014/main" id="{B43DB62C-652A-513A-6FCB-7D16E56DE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1" y="3149"/>
                <a:ext cx="846" cy="303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5642" name="Line 52">
              <a:extLst>
                <a:ext uri="{FF2B5EF4-FFF2-40B4-BE49-F238E27FC236}">
                  <a16:creationId xmlns:a16="http://schemas.microsoft.com/office/drawing/2014/main" id="{C22257B4-8D1D-5236-6238-A64E9FEE8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9" y="2296"/>
              <a:ext cx="10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C01252AF-BE7E-0786-03DE-4DD196489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280195"/>
            <a:ext cx="3384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latin typeface="Times New Roman" panose="02020603050405020304" pitchFamily="18" charset="0"/>
              </a:rPr>
              <a:t>3. PCI </a:t>
            </a:r>
            <a:r>
              <a:rPr lang="zh-CN" altLang="en-US" sz="3600">
                <a:latin typeface="Times New Roman" panose="02020603050405020304" pitchFamily="18" charset="0"/>
              </a:rPr>
              <a:t>总线结构</a:t>
            </a:r>
          </a:p>
        </p:txBody>
      </p:sp>
      <p:grpSp>
        <p:nvGrpSpPr>
          <p:cNvPr id="176181" name="Group 53">
            <a:extLst>
              <a:ext uri="{FF2B5EF4-FFF2-40B4-BE49-F238E27FC236}">
                <a16:creationId xmlns:a16="http://schemas.microsoft.com/office/drawing/2014/main" id="{C602F1E3-DFF8-D0A7-66D5-06FE1EF8D22E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447800"/>
            <a:ext cx="8763000" cy="4770438"/>
            <a:chOff x="96" y="912"/>
            <a:chExt cx="5520" cy="3005"/>
          </a:xfrm>
        </p:grpSpPr>
        <p:grpSp>
          <p:nvGrpSpPr>
            <p:cNvPr id="26630" name="Group 52">
              <a:extLst>
                <a:ext uri="{FF2B5EF4-FFF2-40B4-BE49-F238E27FC236}">
                  <a16:creationId xmlns:a16="http://schemas.microsoft.com/office/drawing/2014/main" id="{BCA6629E-1F3A-F52B-3176-1864D6538C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912"/>
              <a:ext cx="5520" cy="3005"/>
              <a:chOff x="96" y="912"/>
              <a:chExt cx="5520" cy="3005"/>
            </a:xfrm>
          </p:grpSpPr>
          <p:sp>
            <p:nvSpPr>
              <p:cNvPr id="26634" name="Rectangle 4">
                <a:extLst>
                  <a:ext uri="{FF2B5EF4-FFF2-40B4-BE49-F238E27FC236}">
                    <a16:creationId xmlns:a16="http://schemas.microsoft.com/office/drawing/2014/main" id="{97B5BAE2-1B40-FFDB-586C-22DBEBEEC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1121"/>
                <a:ext cx="736" cy="36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 anchorCtr="1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CPU</a:t>
                </a:r>
              </a:p>
            </p:txBody>
          </p:sp>
          <p:sp>
            <p:nvSpPr>
              <p:cNvPr id="26635" name="Rectangle 5">
                <a:extLst>
                  <a:ext uri="{FF2B5EF4-FFF2-40B4-BE49-F238E27FC236}">
                    <a16:creationId xmlns:a16="http://schemas.microsoft.com/office/drawing/2014/main" id="{246B82C3-8B00-343F-AEB5-3094468606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8" y="2905"/>
                <a:ext cx="736" cy="33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latin typeface="Times New Roman" panose="02020603050405020304" pitchFamily="18" charset="0"/>
                  </a:rPr>
                  <a:t>多媒体</a:t>
                </a:r>
              </a:p>
            </p:txBody>
          </p:sp>
          <p:sp>
            <p:nvSpPr>
              <p:cNvPr id="26636" name="Rectangle 6">
                <a:extLst>
                  <a:ext uri="{FF2B5EF4-FFF2-40B4-BE49-F238E27FC236}">
                    <a16:creationId xmlns:a16="http://schemas.microsoft.com/office/drawing/2014/main" id="{448EB107-8BCB-863A-B17E-E405686D3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9" y="1729"/>
                <a:ext cx="832" cy="34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latin typeface="Times New Roman" panose="02020603050405020304" pitchFamily="18" charset="0"/>
                  </a:rPr>
                  <a:t>PCI </a:t>
                </a:r>
                <a:r>
                  <a:rPr lang="zh-CN" altLang="en-US" sz="2800">
                    <a:latin typeface="Times New Roman" panose="02020603050405020304" pitchFamily="18" charset="0"/>
                  </a:rPr>
                  <a:t>桥</a:t>
                </a:r>
              </a:p>
            </p:txBody>
          </p:sp>
          <p:sp>
            <p:nvSpPr>
              <p:cNvPr id="26637" name="Freeform 7">
                <a:extLst>
                  <a:ext uri="{FF2B5EF4-FFF2-40B4-BE49-F238E27FC236}">
                    <a16:creationId xmlns:a16="http://schemas.microsoft.com/office/drawing/2014/main" id="{C1817D40-CAAC-03EB-1977-61B900D90F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9" y="2472"/>
                <a:ext cx="163" cy="427"/>
              </a:xfrm>
              <a:custGeom>
                <a:avLst/>
                <a:gdLst>
                  <a:gd name="T0" fmla="*/ 82 w 163"/>
                  <a:gd name="T1" fmla="*/ 0 h 396"/>
                  <a:gd name="T2" fmla="*/ 163 w 163"/>
                  <a:gd name="T3" fmla="*/ 154 h 396"/>
                  <a:gd name="T4" fmla="*/ 121 w 163"/>
                  <a:gd name="T5" fmla="*/ 154 h 396"/>
                  <a:gd name="T6" fmla="*/ 121 w 163"/>
                  <a:gd name="T7" fmla="*/ 626 h 396"/>
                  <a:gd name="T8" fmla="*/ 163 w 163"/>
                  <a:gd name="T9" fmla="*/ 626 h 396"/>
                  <a:gd name="T10" fmla="*/ 82 w 163"/>
                  <a:gd name="T11" fmla="*/ 781 h 396"/>
                  <a:gd name="T12" fmla="*/ 0 w 163"/>
                  <a:gd name="T13" fmla="*/ 626 h 396"/>
                  <a:gd name="T14" fmla="*/ 43 w 163"/>
                  <a:gd name="T15" fmla="*/ 626 h 396"/>
                  <a:gd name="T16" fmla="*/ 43 w 163"/>
                  <a:gd name="T17" fmla="*/ 154 h 396"/>
                  <a:gd name="T18" fmla="*/ 0 w 163"/>
                  <a:gd name="T19" fmla="*/ 154 h 396"/>
                  <a:gd name="T20" fmla="*/ 82 w 163"/>
                  <a:gd name="T21" fmla="*/ 0 h 39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63" h="396">
                    <a:moveTo>
                      <a:pt x="82" y="0"/>
                    </a:moveTo>
                    <a:lnTo>
                      <a:pt x="163" y="78"/>
                    </a:lnTo>
                    <a:lnTo>
                      <a:pt x="121" y="78"/>
                    </a:lnTo>
                    <a:lnTo>
                      <a:pt x="121" y="318"/>
                    </a:lnTo>
                    <a:lnTo>
                      <a:pt x="163" y="318"/>
                    </a:lnTo>
                    <a:lnTo>
                      <a:pt x="82" y="396"/>
                    </a:lnTo>
                    <a:lnTo>
                      <a:pt x="0" y="318"/>
                    </a:lnTo>
                    <a:lnTo>
                      <a:pt x="43" y="318"/>
                    </a:lnTo>
                    <a:lnTo>
                      <a:pt x="43" y="78"/>
                    </a:lnTo>
                    <a:lnTo>
                      <a:pt x="0" y="78"/>
                    </a:lnTo>
                    <a:lnTo>
                      <a:pt x="82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38" name="Freeform 8">
                <a:extLst>
                  <a:ext uri="{FF2B5EF4-FFF2-40B4-BE49-F238E27FC236}">
                    <a16:creationId xmlns:a16="http://schemas.microsoft.com/office/drawing/2014/main" id="{3C6565FB-6ABD-B6BE-5D8A-E5EFF29FCE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1" y="2472"/>
                <a:ext cx="163" cy="427"/>
              </a:xfrm>
              <a:custGeom>
                <a:avLst/>
                <a:gdLst>
                  <a:gd name="T0" fmla="*/ 81 w 163"/>
                  <a:gd name="T1" fmla="*/ 0 h 396"/>
                  <a:gd name="T2" fmla="*/ 163 w 163"/>
                  <a:gd name="T3" fmla="*/ 154 h 396"/>
                  <a:gd name="T4" fmla="*/ 120 w 163"/>
                  <a:gd name="T5" fmla="*/ 154 h 396"/>
                  <a:gd name="T6" fmla="*/ 120 w 163"/>
                  <a:gd name="T7" fmla="*/ 626 h 396"/>
                  <a:gd name="T8" fmla="*/ 163 w 163"/>
                  <a:gd name="T9" fmla="*/ 626 h 396"/>
                  <a:gd name="T10" fmla="*/ 81 w 163"/>
                  <a:gd name="T11" fmla="*/ 781 h 396"/>
                  <a:gd name="T12" fmla="*/ 0 w 163"/>
                  <a:gd name="T13" fmla="*/ 626 h 396"/>
                  <a:gd name="T14" fmla="*/ 43 w 163"/>
                  <a:gd name="T15" fmla="*/ 626 h 396"/>
                  <a:gd name="T16" fmla="*/ 43 w 163"/>
                  <a:gd name="T17" fmla="*/ 154 h 396"/>
                  <a:gd name="T18" fmla="*/ 0 w 163"/>
                  <a:gd name="T19" fmla="*/ 154 h 396"/>
                  <a:gd name="T20" fmla="*/ 81 w 163"/>
                  <a:gd name="T21" fmla="*/ 0 h 39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63" h="396">
                    <a:moveTo>
                      <a:pt x="81" y="0"/>
                    </a:moveTo>
                    <a:lnTo>
                      <a:pt x="163" y="78"/>
                    </a:lnTo>
                    <a:lnTo>
                      <a:pt x="120" y="78"/>
                    </a:lnTo>
                    <a:lnTo>
                      <a:pt x="120" y="318"/>
                    </a:lnTo>
                    <a:lnTo>
                      <a:pt x="163" y="318"/>
                    </a:lnTo>
                    <a:lnTo>
                      <a:pt x="81" y="396"/>
                    </a:lnTo>
                    <a:lnTo>
                      <a:pt x="0" y="318"/>
                    </a:lnTo>
                    <a:lnTo>
                      <a:pt x="43" y="318"/>
                    </a:lnTo>
                    <a:lnTo>
                      <a:pt x="43" y="78"/>
                    </a:lnTo>
                    <a:lnTo>
                      <a:pt x="0" y="78"/>
                    </a:lnTo>
                    <a:lnTo>
                      <a:pt x="81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39" name="Freeform 9">
                <a:extLst>
                  <a:ext uri="{FF2B5EF4-FFF2-40B4-BE49-F238E27FC236}">
                    <a16:creationId xmlns:a16="http://schemas.microsoft.com/office/drawing/2014/main" id="{E28A2DBA-5FE1-D791-03C5-1730FB6926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2472"/>
                <a:ext cx="158" cy="427"/>
              </a:xfrm>
              <a:custGeom>
                <a:avLst/>
                <a:gdLst>
                  <a:gd name="T0" fmla="*/ 81 w 158"/>
                  <a:gd name="T1" fmla="*/ 0 h 396"/>
                  <a:gd name="T2" fmla="*/ 158 w 158"/>
                  <a:gd name="T3" fmla="*/ 154 h 396"/>
                  <a:gd name="T4" fmla="*/ 120 w 158"/>
                  <a:gd name="T5" fmla="*/ 154 h 396"/>
                  <a:gd name="T6" fmla="*/ 120 w 158"/>
                  <a:gd name="T7" fmla="*/ 626 h 396"/>
                  <a:gd name="T8" fmla="*/ 158 w 158"/>
                  <a:gd name="T9" fmla="*/ 626 h 396"/>
                  <a:gd name="T10" fmla="*/ 81 w 158"/>
                  <a:gd name="T11" fmla="*/ 781 h 396"/>
                  <a:gd name="T12" fmla="*/ 0 w 158"/>
                  <a:gd name="T13" fmla="*/ 626 h 396"/>
                  <a:gd name="T14" fmla="*/ 38 w 158"/>
                  <a:gd name="T15" fmla="*/ 626 h 396"/>
                  <a:gd name="T16" fmla="*/ 38 w 158"/>
                  <a:gd name="T17" fmla="*/ 154 h 396"/>
                  <a:gd name="T18" fmla="*/ 0 w 158"/>
                  <a:gd name="T19" fmla="*/ 154 h 396"/>
                  <a:gd name="T20" fmla="*/ 81 w 158"/>
                  <a:gd name="T21" fmla="*/ 0 h 39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58" h="396">
                    <a:moveTo>
                      <a:pt x="81" y="0"/>
                    </a:moveTo>
                    <a:lnTo>
                      <a:pt x="158" y="78"/>
                    </a:lnTo>
                    <a:lnTo>
                      <a:pt x="120" y="78"/>
                    </a:lnTo>
                    <a:lnTo>
                      <a:pt x="120" y="318"/>
                    </a:lnTo>
                    <a:lnTo>
                      <a:pt x="158" y="318"/>
                    </a:lnTo>
                    <a:lnTo>
                      <a:pt x="81" y="396"/>
                    </a:lnTo>
                    <a:lnTo>
                      <a:pt x="0" y="318"/>
                    </a:lnTo>
                    <a:lnTo>
                      <a:pt x="38" y="318"/>
                    </a:lnTo>
                    <a:lnTo>
                      <a:pt x="38" y="78"/>
                    </a:lnTo>
                    <a:lnTo>
                      <a:pt x="0" y="78"/>
                    </a:lnTo>
                    <a:lnTo>
                      <a:pt x="81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0" name="Freeform 10">
                <a:extLst>
                  <a:ext uri="{FF2B5EF4-FFF2-40B4-BE49-F238E27FC236}">
                    <a16:creationId xmlns:a16="http://schemas.microsoft.com/office/drawing/2014/main" id="{A9F35472-0A5B-F65F-63F4-B75D8ECEFA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" y="3132"/>
                <a:ext cx="159" cy="442"/>
              </a:xfrm>
              <a:custGeom>
                <a:avLst/>
                <a:gdLst>
                  <a:gd name="T0" fmla="*/ 82 w 159"/>
                  <a:gd name="T1" fmla="*/ 0 h 411"/>
                  <a:gd name="T2" fmla="*/ 159 w 159"/>
                  <a:gd name="T3" fmla="*/ 158 h 411"/>
                  <a:gd name="T4" fmla="*/ 121 w 159"/>
                  <a:gd name="T5" fmla="*/ 158 h 411"/>
                  <a:gd name="T6" fmla="*/ 121 w 159"/>
                  <a:gd name="T7" fmla="*/ 633 h 411"/>
                  <a:gd name="T8" fmla="*/ 159 w 159"/>
                  <a:gd name="T9" fmla="*/ 633 h 411"/>
                  <a:gd name="T10" fmla="*/ 82 w 159"/>
                  <a:gd name="T11" fmla="*/ 792 h 411"/>
                  <a:gd name="T12" fmla="*/ 0 w 159"/>
                  <a:gd name="T13" fmla="*/ 633 h 411"/>
                  <a:gd name="T14" fmla="*/ 39 w 159"/>
                  <a:gd name="T15" fmla="*/ 633 h 411"/>
                  <a:gd name="T16" fmla="*/ 39 w 159"/>
                  <a:gd name="T17" fmla="*/ 158 h 411"/>
                  <a:gd name="T18" fmla="*/ 0 w 159"/>
                  <a:gd name="T19" fmla="*/ 158 h 411"/>
                  <a:gd name="T20" fmla="*/ 82 w 159"/>
                  <a:gd name="T21" fmla="*/ 0 h 41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59" h="411">
                    <a:moveTo>
                      <a:pt x="82" y="0"/>
                    </a:moveTo>
                    <a:lnTo>
                      <a:pt x="159" y="82"/>
                    </a:lnTo>
                    <a:lnTo>
                      <a:pt x="121" y="82"/>
                    </a:lnTo>
                    <a:lnTo>
                      <a:pt x="121" y="329"/>
                    </a:lnTo>
                    <a:lnTo>
                      <a:pt x="159" y="329"/>
                    </a:lnTo>
                    <a:lnTo>
                      <a:pt x="82" y="411"/>
                    </a:lnTo>
                    <a:lnTo>
                      <a:pt x="0" y="329"/>
                    </a:lnTo>
                    <a:lnTo>
                      <a:pt x="39" y="329"/>
                    </a:lnTo>
                    <a:lnTo>
                      <a:pt x="39" y="82"/>
                    </a:lnTo>
                    <a:lnTo>
                      <a:pt x="0" y="82"/>
                    </a:lnTo>
                    <a:lnTo>
                      <a:pt x="82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1" name="Freeform 11">
                <a:extLst>
                  <a:ext uri="{FF2B5EF4-FFF2-40B4-BE49-F238E27FC236}">
                    <a16:creationId xmlns:a16="http://schemas.microsoft.com/office/drawing/2014/main" id="{4D73C2DC-3914-379A-C2A9-ABF0AE7C7C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1" y="3132"/>
                <a:ext cx="159" cy="442"/>
              </a:xfrm>
              <a:custGeom>
                <a:avLst/>
                <a:gdLst>
                  <a:gd name="T0" fmla="*/ 77 w 159"/>
                  <a:gd name="T1" fmla="*/ 0 h 411"/>
                  <a:gd name="T2" fmla="*/ 159 w 159"/>
                  <a:gd name="T3" fmla="*/ 158 h 411"/>
                  <a:gd name="T4" fmla="*/ 120 w 159"/>
                  <a:gd name="T5" fmla="*/ 158 h 411"/>
                  <a:gd name="T6" fmla="*/ 120 w 159"/>
                  <a:gd name="T7" fmla="*/ 633 h 411"/>
                  <a:gd name="T8" fmla="*/ 159 w 159"/>
                  <a:gd name="T9" fmla="*/ 633 h 411"/>
                  <a:gd name="T10" fmla="*/ 77 w 159"/>
                  <a:gd name="T11" fmla="*/ 792 h 411"/>
                  <a:gd name="T12" fmla="*/ 0 w 159"/>
                  <a:gd name="T13" fmla="*/ 633 h 411"/>
                  <a:gd name="T14" fmla="*/ 39 w 159"/>
                  <a:gd name="T15" fmla="*/ 633 h 411"/>
                  <a:gd name="T16" fmla="*/ 39 w 159"/>
                  <a:gd name="T17" fmla="*/ 158 h 411"/>
                  <a:gd name="T18" fmla="*/ 0 w 159"/>
                  <a:gd name="T19" fmla="*/ 158 h 411"/>
                  <a:gd name="T20" fmla="*/ 77 w 159"/>
                  <a:gd name="T21" fmla="*/ 0 h 41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59" h="411">
                    <a:moveTo>
                      <a:pt x="77" y="0"/>
                    </a:moveTo>
                    <a:lnTo>
                      <a:pt x="159" y="82"/>
                    </a:lnTo>
                    <a:lnTo>
                      <a:pt x="120" y="82"/>
                    </a:lnTo>
                    <a:lnTo>
                      <a:pt x="120" y="329"/>
                    </a:lnTo>
                    <a:lnTo>
                      <a:pt x="159" y="329"/>
                    </a:lnTo>
                    <a:lnTo>
                      <a:pt x="77" y="411"/>
                    </a:lnTo>
                    <a:lnTo>
                      <a:pt x="0" y="329"/>
                    </a:lnTo>
                    <a:lnTo>
                      <a:pt x="39" y="329"/>
                    </a:lnTo>
                    <a:lnTo>
                      <a:pt x="39" y="82"/>
                    </a:lnTo>
                    <a:lnTo>
                      <a:pt x="0" y="82"/>
                    </a:lnTo>
                    <a:lnTo>
                      <a:pt x="77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2" name="Freeform 12">
                <a:extLst>
                  <a:ext uri="{FF2B5EF4-FFF2-40B4-BE49-F238E27FC236}">
                    <a16:creationId xmlns:a16="http://schemas.microsoft.com/office/drawing/2014/main" id="{E95A2ED5-19E8-B8B4-9210-1A3D539ED2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" y="2705"/>
                <a:ext cx="159" cy="314"/>
              </a:xfrm>
              <a:custGeom>
                <a:avLst/>
                <a:gdLst>
                  <a:gd name="T0" fmla="*/ 78 w 159"/>
                  <a:gd name="T1" fmla="*/ 0 h 292"/>
                  <a:gd name="T2" fmla="*/ 159 w 159"/>
                  <a:gd name="T3" fmla="*/ 117 h 292"/>
                  <a:gd name="T4" fmla="*/ 120 w 159"/>
                  <a:gd name="T5" fmla="*/ 117 h 292"/>
                  <a:gd name="T6" fmla="*/ 120 w 159"/>
                  <a:gd name="T7" fmla="*/ 451 h 292"/>
                  <a:gd name="T8" fmla="*/ 159 w 159"/>
                  <a:gd name="T9" fmla="*/ 451 h 292"/>
                  <a:gd name="T10" fmla="*/ 78 w 159"/>
                  <a:gd name="T11" fmla="*/ 561 h 292"/>
                  <a:gd name="T12" fmla="*/ 0 w 159"/>
                  <a:gd name="T13" fmla="*/ 451 h 292"/>
                  <a:gd name="T14" fmla="*/ 39 w 159"/>
                  <a:gd name="T15" fmla="*/ 451 h 292"/>
                  <a:gd name="T16" fmla="*/ 39 w 159"/>
                  <a:gd name="T17" fmla="*/ 117 h 292"/>
                  <a:gd name="T18" fmla="*/ 0 w 159"/>
                  <a:gd name="T19" fmla="*/ 117 h 292"/>
                  <a:gd name="T20" fmla="*/ 78 w 159"/>
                  <a:gd name="T21" fmla="*/ 0 h 29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59" h="292">
                    <a:moveTo>
                      <a:pt x="78" y="0"/>
                    </a:moveTo>
                    <a:lnTo>
                      <a:pt x="159" y="60"/>
                    </a:lnTo>
                    <a:lnTo>
                      <a:pt x="120" y="60"/>
                    </a:lnTo>
                    <a:lnTo>
                      <a:pt x="120" y="235"/>
                    </a:lnTo>
                    <a:lnTo>
                      <a:pt x="159" y="235"/>
                    </a:lnTo>
                    <a:lnTo>
                      <a:pt x="78" y="292"/>
                    </a:lnTo>
                    <a:lnTo>
                      <a:pt x="0" y="235"/>
                    </a:lnTo>
                    <a:lnTo>
                      <a:pt x="39" y="235"/>
                    </a:lnTo>
                    <a:lnTo>
                      <a:pt x="39" y="60"/>
                    </a:lnTo>
                    <a:lnTo>
                      <a:pt x="0" y="60"/>
                    </a:lnTo>
                    <a:lnTo>
                      <a:pt x="78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3" name="Rectangle 13">
                <a:extLst>
                  <a:ext uri="{FF2B5EF4-FFF2-40B4-BE49-F238E27FC236}">
                    <a16:creationId xmlns:a16="http://schemas.microsoft.com/office/drawing/2014/main" id="{BAF05D9D-1975-FF41-6EC9-1C900F6FFB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7" y="2905"/>
                <a:ext cx="1127" cy="33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latin typeface="Times New Roman" panose="02020603050405020304" pitchFamily="18" charset="0"/>
                  </a:rPr>
                  <a:t>高速局域网</a:t>
                </a:r>
              </a:p>
            </p:txBody>
          </p:sp>
          <p:sp>
            <p:nvSpPr>
              <p:cNvPr id="26644" name="Rectangle 14">
                <a:extLst>
                  <a:ext uri="{FF2B5EF4-FFF2-40B4-BE49-F238E27FC236}">
                    <a16:creationId xmlns:a16="http://schemas.microsoft.com/office/drawing/2014/main" id="{9C8A28B3-15F3-8D03-41C0-1B7BA223E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6" y="2905"/>
                <a:ext cx="1174" cy="33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40400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latin typeface="Times New Roman" panose="02020603050405020304" pitchFamily="18" charset="0"/>
                  </a:rPr>
                  <a:t>高性能图形</a:t>
                </a:r>
              </a:p>
            </p:txBody>
          </p:sp>
          <p:sp>
            <p:nvSpPr>
              <p:cNvPr id="26645" name="Rectangle 15">
                <a:extLst>
                  <a:ext uri="{FF2B5EF4-FFF2-40B4-BE49-F238E27FC236}">
                    <a16:creationId xmlns:a16="http://schemas.microsoft.com/office/drawing/2014/main" id="{F382C6A6-87E9-2967-9554-14F1EBB52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2" y="3579"/>
                <a:ext cx="1114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46" name="Rectangle 16">
                <a:extLst>
                  <a:ext uri="{FF2B5EF4-FFF2-40B4-BE49-F238E27FC236}">
                    <a16:creationId xmlns:a16="http://schemas.microsoft.com/office/drawing/2014/main" id="{DAADBD2C-F0EC-FAA6-C64F-0B3811F5F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3579"/>
                <a:ext cx="971" cy="338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9600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latin typeface="Times New Roman" panose="02020603050405020304" pitchFamily="18" charset="0"/>
                  </a:rPr>
                  <a:t>图文传真</a:t>
                </a:r>
              </a:p>
            </p:txBody>
          </p:sp>
          <p:grpSp>
            <p:nvGrpSpPr>
              <p:cNvPr id="26647" name="Group 17">
                <a:extLst>
                  <a:ext uri="{FF2B5EF4-FFF2-40B4-BE49-F238E27FC236}">
                    <a16:creationId xmlns:a16="http://schemas.microsoft.com/office/drawing/2014/main" id="{3587B5C9-AADA-A256-1820-AFEFC9CE2A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8" y="3735"/>
                <a:ext cx="170" cy="36"/>
                <a:chOff x="2216" y="4009"/>
                <a:chExt cx="170" cy="34"/>
              </a:xfrm>
            </p:grpSpPr>
            <p:sp>
              <p:nvSpPr>
                <p:cNvPr id="26668" name="Freeform 18">
                  <a:extLst>
                    <a:ext uri="{FF2B5EF4-FFF2-40B4-BE49-F238E27FC236}">
                      <a16:creationId xmlns:a16="http://schemas.microsoft.com/office/drawing/2014/main" id="{B7D847AC-6543-1135-E77B-F318EA505F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6" y="4009"/>
                  <a:ext cx="31" cy="34"/>
                </a:xfrm>
                <a:custGeom>
                  <a:avLst/>
                  <a:gdLst>
                    <a:gd name="T0" fmla="*/ 15 w 31"/>
                    <a:gd name="T1" fmla="*/ 0 h 34"/>
                    <a:gd name="T2" fmla="*/ 4 w 31"/>
                    <a:gd name="T3" fmla="*/ 4 h 34"/>
                    <a:gd name="T4" fmla="*/ 0 w 31"/>
                    <a:gd name="T5" fmla="*/ 15 h 34"/>
                    <a:gd name="T6" fmla="*/ 4 w 31"/>
                    <a:gd name="T7" fmla="*/ 26 h 34"/>
                    <a:gd name="T8" fmla="*/ 15 w 31"/>
                    <a:gd name="T9" fmla="*/ 34 h 34"/>
                    <a:gd name="T10" fmla="*/ 15 w 31"/>
                    <a:gd name="T11" fmla="*/ 34 h 34"/>
                    <a:gd name="T12" fmla="*/ 27 w 31"/>
                    <a:gd name="T13" fmla="*/ 26 h 34"/>
                    <a:gd name="T14" fmla="*/ 31 w 31"/>
                    <a:gd name="T15" fmla="*/ 15 h 34"/>
                    <a:gd name="T16" fmla="*/ 27 w 31"/>
                    <a:gd name="T17" fmla="*/ 4 h 34"/>
                    <a:gd name="T18" fmla="*/ 15 w 31"/>
                    <a:gd name="T19" fmla="*/ 0 h 3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1" h="34">
                      <a:moveTo>
                        <a:pt x="15" y="0"/>
                      </a:moveTo>
                      <a:lnTo>
                        <a:pt x="4" y="4"/>
                      </a:lnTo>
                      <a:lnTo>
                        <a:pt x="0" y="15"/>
                      </a:lnTo>
                      <a:lnTo>
                        <a:pt x="4" y="26"/>
                      </a:lnTo>
                      <a:lnTo>
                        <a:pt x="15" y="34"/>
                      </a:lnTo>
                      <a:lnTo>
                        <a:pt x="27" y="26"/>
                      </a:lnTo>
                      <a:lnTo>
                        <a:pt x="31" y="15"/>
                      </a:lnTo>
                      <a:lnTo>
                        <a:pt x="27" y="4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69" name="Freeform 19">
                  <a:extLst>
                    <a:ext uri="{FF2B5EF4-FFF2-40B4-BE49-F238E27FC236}">
                      <a16:creationId xmlns:a16="http://schemas.microsoft.com/office/drawing/2014/main" id="{44ED51F6-4937-6AF5-9999-17050C0E05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81" y="4009"/>
                  <a:ext cx="35" cy="34"/>
                </a:xfrm>
                <a:custGeom>
                  <a:avLst/>
                  <a:gdLst>
                    <a:gd name="T0" fmla="*/ 20 w 35"/>
                    <a:gd name="T1" fmla="*/ 0 h 34"/>
                    <a:gd name="T2" fmla="*/ 8 w 35"/>
                    <a:gd name="T3" fmla="*/ 4 h 34"/>
                    <a:gd name="T4" fmla="*/ 0 w 35"/>
                    <a:gd name="T5" fmla="*/ 15 h 34"/>
                    <a:gd name="T6" fmla="*/ 8 w 35"/>
                    <a:gd name="T7" fmla="*/ 26 h 34"/>
                    <a:gd name="T8" fmla="*/ 20 w 35"/>
                    <a:gd name="T9" fmla="*/ 34 h 34"/>
                    <a:gd name="T10" fmla="*/ 20 w 35"/>
                    <a:gd name="T11" fmla="*/ 34 h 34"/>
                    <a:gd name="T12" fmla="*/ 31 w 35"/>
                    <a:gd name="T13" fmla="*/ 26 h 34"/>
                    <a:gd name="T14" fmla="*/ 35 w 35"/>
                    <a:gd name="T15" fmla="*/ 15 h 34"/>
                    <a:gd name="T16" fmla="*/ 31 w 35"/>
                    <a:gd name="T17" fmla="*/ 4 h 34"/>
                    <a:gd name="T18" fmla="*/ 20 w 35"/>
                    <a:gd name="T19" fmla="*/ 0 h 3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5" h="34">
                      <a:moveTo>
                        <a:pt x="20" y="0"/>
                      </a:moveTo>
                      <a:lnTo>
                        <a:pt x="8" y="4"/>
                      </a:lnTo>
                      <a:lnTo>
                        <a:pt x="0" y="15"/>
                      </a:lnTo>
                      <a:lnTo>
                        <a:pt x="8" y="26"/>
                      </a:lnTo>
                      <a:lnTo>
                        <a:pt x="20" y="34"/>
                      </a:lnTo>
                      <a:lnTo>
                        <a:pt x="31" y="26"/>
                      </a:lnTo>
                      <a:lnTo>
                        <a:pt x="35" y="15"/>
                      </a:lnTo>
                      <a:lnTo>
                        <a:pt x="31" y="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70" name="Freeform 20">
                  <a:extLst>
                    <a:ext uri="{FF2B5EF4-FFF2-40B4-BE49-F238E27FC236}">
                      <a16:creationId xmlns:a16="http://schemas.microsoft.com/office/drawing/2014/main" id="{12449CFC-8221-863B-7AF5-EEA2EC8B59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51" y="4009"/>
                  <a:ext cx="35" cy="34"/>
                </a:xfrm>
                <a:custGeom>
                  <a:avLst/>
                  <a:gdLst>
                    <a:gd name="T0" fmla="*/ 20 w 35"/>
                    <a:gd name="T1" fmla="*/ 0 h 34"/>
                    <a:gd name="T2" fmla="*/ 8 w 35"/>
                    <a:gd name="T3" fmla="*/ 4 h 34"/>
                    <a:gd name="T4" fmla="*/ 0 w 35"/>
                    <a:gd name="T5" fmla="*/ 15 h 34"/>
                    <a:gd name="T6" fmla="*/ 8 w 35"/>
                    <a:gd name="T7" fmla="*/ 26 h 34"/>
                    <a:gd name="T8" fmla="*/ 20 w 35"/>
                    <a:gd name="T9" fmla="*/ 34 h 34"/>
                    <a:gd name="T10" fmla="*/ 20 w 35"/>
                    <a:gd name="T11" fmla="*/ 34 h 34"/>
                    <a:gd name="T12" fmla="*/ 31 w 35"/>
                    <a:gd name="T13" fmla="*/ 26 h 34"/>
                    <a:gd name="T14" fmla="*/ 35 w 35"/>
                    <a:gd name="T15" fmla="*/ 15 h 34"/>
                    <a:gd name="T16" fmla="*/ 31 w 35"/>
                    <a:gd name="T17" fmla="*/ 4 h 34"/>
                    <a:gd name="T18" fmla="*/ 20 w 35"/>
                    <a:gd name="T19" fmla="*/ 0 h 3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5" h="34">
                      <a:moveTo>
                        <a:pt x="20" y="0"/>
                      </a:moveTo>
                      <a:lnTo>
                        <a:pt x="8" y="4"/>
                      </a:lnTo>
                      <a:lnTo>
                        <a:pt x="0" y="15"/>
                      </a:lnTo>
                      <a:lnTo>
                        <a:pt x="8" y="26"/>
                      </a:lnTo>
                      <a:lnTo>
                        <a:pt x="20" y="34"/>
                      </a:lnTo>
                      <a:lnTo>
                        <a:pt x="31" y="26"/>
                      </a:lnTo>
                      <a:lnTo>
                        <a:pt x="35" y="15"/>
                      </a:lnTo>
                      <a:lnTo>
                        <a:pt x="31" y="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6648" name="Text Box 21">
                <a:extLst>
                  <a:ext uri="{FF2B5EF4-FFF2-40B4-BE49-F238E27FC236}">
                    <a16:creationId xmlns:a16="http://schemas.microsoft.com/office/drawing/2014/main" id="{E5DD17A4-ACB5-6A88-100E-0C31BA65EB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2073"/>
                <a:ext cx="100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PCI </a:t>
                </a:r>
                <a:r>
                  <a:rPr lang="zh-CN" altLang="en-US" sz="28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总线</a:t>
                </a:r>
              </a:p>
            </p:txBody>
          </p:sp>
          <p:sp>
            <p:nvSpPr>
              <p:cNvPr id="26649" name="Text Box 22">
                <a:extLst>
                  <a:ext uri="{FF2B5EF4-FFF2-40B4-BE49-F238E27FC236}">
                    <a16:creationId xmlns:a16="http://schemas.microsoft.com/office/drawing/2014/main" id="{0A7EEBAC-26D4-BA85-6D44-4573671672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7" y="912"/>
                <a:ext cx="10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系统总线</a:t>
                </a:r>
              </a:p>
            </p:txBody>
          </p:sp>
          <p:sp>
            <p:nvSpPr>
              <p:cNvPr id="26650" name="Text Box 23">
                <a:extLst>
                  <a:ext uri="{FF2B5EF4-FFF2-40B4-BE49-F238E27FC236}">
                    <a16:creationId xmlns:a16="http://schemas.microsoft.com/office/drawing/2014/main" id="{EB843C9F-AAB0-7F0E-5036-75C05DB6EF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1" y="2160"/>
                <a:ext cx="17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33 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MHz</a:t>
                </a:r>
                <a:r>
                  <a:rPr lang="zh-CN" altLang="en-US" sz="2000">
                    <a:latin typeface="Times New Roman" panose="02020603050405020304" pitchFamily="18" charset="0"/>
                  </a:rPr>
                  <a:t>的32位数据通路</a:t>
                </a:r>
              </a:p>
            </p:txBody>
          </p:sp>
          <p:sp>
            <p:nvSpPr>
              <p:cNvPr id="26651" name="Text Box 24">
                <a:extLst>
                  <a:ext uri="{FF2B5EF4-FFF2-40B4-BE49-F238E27FC236}">
                    <a16:creationId xmlns:a16="http://schemas.microsoft.com/office/drawing/2014/main" id="{BF78F91F-FC18-6289-C9C2-A0BF575A18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2774"/>
                <a:ext cx="170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8 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MHz</a:t>
                </a:r>
                <a:r>
                  <a:rPr lang="zh-CN" altLang="en-US" sz="2000">
                    <a:latin typeface="Times New Roman" panose="02020603050405020304" pitchFamily="18" charset="0"/>
                  </a:rPr>
                  <a:t>的16位数据通路</a:t>
                </a:r>
              </a:p>
            </p:txBody>
          </p:sp>
          <p:sp>
            <p:nvSpPr>
              <p:cNvPr id="26652" name="Text Box 25">
                <a:extLst>
                  <a:ext uri="{FF2B5EF4-FFF2-40B4-BE49-F238E27FC236}">
                    <a16:creationId xmlns:a16="http://schemas.microsoft.com/office/drawing/2014/main" id="{24653BCD-8A7C-F79B-4478-B193372E14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9" y="3113"/>
                <a:ext cx="107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ISA</a:t>
                </a:r>
                <a:r>
                  <a:rPr lang="zh-CN" alt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、</a:t>
                </a:r>
                <a:r>
                  <a:rPr lang="en-US" altLang="zh-CN" sz="24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EISA</a:t>
                </a:r>
              </a:p>
            </p:txBody>
          </p:sp>
          <p:sp>
            <p:nvSpPr>
              <p:cNvPr id="26653" name="Rectangle 26">
                <a:extLst>
                  <a:ext uri="{FF2B5EF4-FFF2-40B4-BE49-F238E27FC236}">
                    <a16:creationId xmlns:a16="http://schemas.microsoft.com/office/drawing/2014/main" id="{6C197192-658A-E57D-0477-D719BF384B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2160"/>
                <a:ext cx="912" cy="547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54" name="Text Box 27">
                <a:extLst>
                  <a:ext uri="{FF2B5EF4-FFF2-40B4-BE49-F238E27FC236}">
                    <a16:creationId xmlns:a16="http://schemas.microsoft.com/office/drawing/2014/main" id="{85423A19-245B-D5E9-2405-B55ED5027C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" y="2165"/>
                <a:ext cx="892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latin typeface="Times New Roman" panose="02020603050405020304" pitchFamily="18" charset="0"/>
                  </a:rPr>
                  <a:t>标准总线</a:t>
                </a:r>
              </a:p>
              <a:p>
                <a:pPr eaLnBrk="1" hangingPunct="1"/>
                <a:r>
                  <a:rPr lang="zh-CN" altLang="en-US" sz="2400">
                    <a:latin typeface="Times New Roman" panose="02020603050405020304" pitchFamily="18" charset="0"/>
                  </a:rPr>
                  <a:t>  控制器</a:t>
                </a:r>
              </a:p>
            </p:txBody>
          </p:sp>
          <p:sp>
            <p:nvSpPr>
              <p:cNvPr id="26655" name="Rectangle 28">
                <a:extLst>
                  <a:ext uri="{FF2B5EF4-FFF2-40B4-BE49-F238E27FC236}">
                    <a16:creationId xmlns:a16="http://schemas.microsoft.com/office/drawing/2014/main" id="{699014F5-28E9-AB6E-E73B-18539CA01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165"/>
                <a:ext cx="720" cy="56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56" name="Text Box 29">
                <a:extLst>
                  <a:ext uri="{FF2B5EF4-FFF2-40B4-BE49-F238E27FC236}">
                    <a16:creationId xmlns:a16="http://schemas.microsoft.com/office/drawing/2014/main" id="{CBF55591-21E6-4934-822E-558D2E82F4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8" y="2165"/>
                <a:ext cx="746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 SCSIⅡ</a:t>
                </a:r>
              </a:p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400">
                    <a:latin typeface="Times New Roman" panose="02020603050405020304" pitchFamily="18" charset="0"/>
                  </a:rPr>
                  <a:t>控制器</a:t>
                </a:r>
                <a:endParaRPr lang="zh-CN" altLang="en-US" sz="32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57" name="Rectangle 30">
                <a:extLst>
                  <a:ext uri="{FF2B5EF4-FFF2-40B4-BE49-F238E27FC236}">
                    <a16:creationId xmlns:a16="http://schemas.microsoft.com/office/drawing/2014/main" id="{F50F5877-9E31-AE0F-A56E-B7B0D4F4E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1129"/>
                <a:ext cx="768" cy="33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58" name="Text Box 31">
                <a:extLst>
                  <a:ext uri="{FF2B5EF4-FFF2-40B4-BE49-F238E27FC236}">
                    <a16:creationId xmlns:a16="http://schemas.microsoft.com/office/drawing/2014/main" id="{D060E375-6486-478F-CEEE-410A356A31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0" y="1141"/>
                <a:ext cx="69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latin typeface="Times New Roman" panose="02020603050405020304" pitchFamily="18" charset="0"/>
                  </a:rPr>
                  <a:t>存储器</a:t>
                </a:r>
              </a:p>
            </p:txBody>
          </p:sp>
          <p:grpSp>
            <p:nvGrpSpPr>
              <p:cNvPr id="26659" name="Group 32">
                <a:extLst>
                  <a:ext uri="{FF2B5EF4-FFF2-40B4-BE49-F238E27FC236}">
                    <a16:creationId xmlns:a16="http://schemas.microsoft.com/office/drawing/2014/main" id="{89C2A93D-4974-932E-3938-38051E1699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3228"/>
                <a:ext cx="170" cy="36"/>
                <a:chOff x="2216" y="4009"/>
                <a:chExt cx="170" cy="34"/>
              </a:xfrm>
            </p:grpSpPr>
            <p:sp>
              <p:nvSpPr>
                <p:cNvPr id="26665" name="Freeform 33">
                  <a:extLst>
                    <a:ext uri="{FF2B5EF4-FFF2-40B4-BE49-F238E27FC236}">
                      <a16:creationId xmlns:a16="http://schemas.microsoft.com/office/drawing/2014/main" id="{D4FEAD9C-8A44-2C91-5D3C-7D5CAD7401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6" y="4009"/>
                  <a:ext cx="31" cy="34"/>
                </a:xfrm>
                <a:custGeom>
                  <a:avLst/>
                  <a:gdLst>
                    <a:gd name="T0" fmla="*/ 15 w 31"/>
                    <a:gd name="T1" fmla="*/ 0 h 34"/>
                    <a:gd name="T2" fmla="*/ 4 w 31"/>
                    <a:gd name="T3" fmla="*/ 4 h 34"/>
                    <a:gd name="T4" fmla="*/ 0 w 31"/>
                    <a:gd name="T5" fmla="*/ 15 h 34"/>
                    <a:gd name="T6" fmla="*/ 4 w 31"/>
                    <a:gd name="T7" fmla="*/ 26 h 34"/>
                    <a:gd name="T8" fmla="*/ 15 w 31"/>
                    <a:gd name="T9" fmla="*/ 34 h 34"/>
                    <a:gd name="T10" fmla="*/ 15 w 31"/>
                    <a:gd name="T11" fmla="*/ 34 h 34"/>
                    <a:gd name="T12" fmla="*/ 27 w 31"/>
                    <a:gd name="T13" fmla="*/ 26 h 34"/>
                    <a:gd name="T14" fmla="*/ 31 w 31"/>
                    <a:gd name="T15" fmla="*/ 15 h 34"/>
                    <a:gd name="T16" fmla="*/ 27 w 31"/>
                    <a:gd name="T17" fmla="*/ 4 h 34"/>
                    <a:gd name="T18" fmla="*/ 15 w 31"/>
                    <a:gd name="T19" fmla="*/ 0 h 3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1" h="34">
                      <a:moveTo>
                        <a:pt x="15" y="0"/>
                      </a:moveTo>
                      <a:lnTo>
                        <a:pt x="4" y="4"/>
                      </a:lnTo>
                      <a:lnTo>
                        <a:pt x="0" y="15"/>
                      </a:lnTo>
                      <a:lnTo>
                        <a:pt x="4" y="26"/>
                      </a:lnTo>
                      <a:lnTo>
                        <a:pt x="15" y="34"/>
                      </a:lnTo>
                      <a:lnTo>
                        <a:pt x="27" y="26"/>
                      </a:lnTo>
                      <a:lnTo>
                        <a:pt x="31" y="15"/>
                      </a:lnTo>
                      <a:lnTo>
                        <a:pt x="27" y="4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66" name="Freeform 34">
                  <a:extLst>
                    <a:ext uri="{FF2B5EF4-FFF2-40B4-BE49-F238E27FC236}">
                      <a16:creationId xmlns:a16="http://schemas.microsoft.com/office/drawing/2014/main" id="{E20DFF89-1D07-D487-5E20-BA57E8CA87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81" y="4009"/>
                  <a:ext cx="35" cy="34"/>
                </a:xfrm>
                <a:custGeom>
                  <a:avLst/>
                  <a:gdLst>
                    <a:gd name="T0" fmla="*/ 20 w 35"/>
                    <a:gd name="T1" fmla="*/ 0 h 34"/>
                    <a:gd name="T2" fmla="*/ 8 w 35"/>
                    <a:gd name="T3" fmla="*/ 4 h 34"/>
                    <a:gd name="T4" fmla="*/ 0 w 35"/>
                    <a:gd name="T5" fmla="*/ 15 h 34"/>
                    <a:gd name="T6" fmla="*/ 8 w 35"/>
                    <a:gd name="T7" fmla="*/ 26 h 34"/>
                    <a:gd name="T8" fmla="*/ 20 w 35"/>
                    <a:gd name="T9" fmla="*/ 34 h 34"/>
                    <a:gd name="T10" fmla="*/ 20 w 35"/>
                    <a:gd name="T11" fmla="*/ 34 h 34"/>
                    <a:gd name="T12" fmla="*/ 31 w 35"/>
                    <a:gd name="T13" fmla="*/ 26 h 34"/>
                    <a:gd name="T14" fmla="*/ 35 w 35"/>
                    <a:gd name="T15" fmla="*/ 15 h 34"/>
                    <a:gd name="T16" fmla="*/ 31 w 35"/>
                    <a:gd name="T17" fmla="*/ 4 h 34"/>
                    <a:gd name="T18" fmla="*/ 20 w 35"/>
                    <a:gd name="T19" fmla="*/ 0 h 3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5" h="34">
                      <a:moveTo>
                        <a:pt x="20" y="0"/>
                      </a:moveTo>
                      <a:lnTo>
                        <a:pt x="8" y="4"/>
                      </a:lnTo>
                      <a:lnTo>
                        <a:pt x="0" y="15"/>
                      </a:lnTo>
                      <a:lnTo>
                        <a:pt x="8" y="26"/>
                      </a:lnTo>
                      <a:lnTo>
                        <a:pt x="20" y="34"/>
                      </a:lnTo>
                      <a:lnTo>
                        <a:pt x="31" y="26"/>
                      </a:lnTo>
                      <a:lnTo>
                        <a:pt x="35" y="15"/>
                      </a:lnTo>
                      <a:lnTo>
                        <a:pt x="31" y="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67" name="Freeform 35">
                  <a:extLst>
                    <a:ext uri="{FF2B5EF4-FFF2-40B4-BE49-F238E27FC236}">
                      <a16:creationId xmlns:a16="http://schemas.microsoft.com/office/drawing/2014/main" id="{6437123D-5ABE-F9F1-9D12-F557D2FA4A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51" y="4009"/>
                  <a:ext cx="35" cy="34"/>
                </a:xfrm>
                <a:custGeom>
                  <a:avLst/>
                  <a:gdLst>
                    <a:gd name="T0" fmla="*/ 20 w 35"/>
                    <a:gd name="T1" fmla="*/ 0 h 34"/>
                    <a:gd name="T2" fmla="*/ 8 w 35"/>
                    <a:gd name="T3" fmla="*/ 4 h 34"/>
                    <a:gd name="T4" fmla="*/ 0 w 35"/>
                    <a:gd name="T5" fmla="*/ 15 h 34"/>
                    <a:gd name="T6" fmla="*/ 8 w 35"/>
                    <a:gd name="T7" fmla="*/ 26 h 34"/>
                    <a:gd name="T8" fmla="*/ 20 w 35"/>
                    <a:gd name="T9" fmla="*/ 34 h 34"/>
                    <a:gd name="T10" fmla="*/ 20 w 35"/>
                    <a:gd name="T11" fmla="*/ 34 h 34"/>
                    <a:gd name="T12" fmla="*/ 31 w 35"/>
                    <a:gd name="T13" fmla="*/ 26 h 34"/>
                    <a:gd name="T14" fmla="*/ 35 w 35"/>
                    <a:gd name="T15" fmla="*/ 15 h 34"/>
                    <a:gd name="T16" fmla="*/ 31 w 35"/>
                    <a:gd name="T17" fmla="*/ 4 h 34"/>
                    <a:gd name="T18" fmla="*/ 20 w 35"/>
                    <a:gd name="T19" fmla="*/ 0 h 3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5" h="34">
                      <a:moveTo>
                        <a:pt x="20" y="0"/>
                      </a:moveTo>
                      <a:lnTo>
                        <a:pt x="8" y="4"/>
                      </a:lnTo>
                      <a:lnTo>
                        <a:pt x="0" y="15"/>
                      </a:lnTo>
                      <a:lnTo>
                        <a:pt x="8" y="26"/>
                      </a:lnTo>
                      <a:lnTo>
                        <a:pt x="20" y="34"/>
                      </a:lnTo>
                      <a:lnTo>
                        <a:pt x="31" y="26"/>
                      </a:lnTo>
                      <a:lnTo>
                        <a:pt x="35" y="15"/>
                      </a:lnTo>
                      <a:lnTo>
                        <a:pt x="31" y="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6660" name="AutoShape 36">
                <a:extLst>
                  <a:ext uri="{FF2B5EF4-FFF2-40B4-BE49-F238E27FC236}">
                    <a16:creationId xmlns:a16="http://schemas.microsoft.com/office/drawing/2014/main" id="{616969C0-3F41-0F97-9599-D3F92AE932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2" y="1248"/>
                <a:ext cx="3965" cy="118"/>
              </a:xfrm>
              <a:prstGeom prst="leftRightArrow">
                <a:avLst>
                  <a:gd name="adj1" fmla="val 40000"/>
                  <a:gd name="adj2" fmla="val 83382"/>
                </a:avLst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661" name="AutoShape 37">
                <a:extLst>
                  <a:ext uri="{FF2B5EF4-FFF2-40B4-BE49-F238E27FC236}">
                    <a16:creationId xmlns:a16="http://schemas.microsoft.com/office/drawing/2014/main" id="{25BDD7E6-BE98-D82A-4F2D-95EE55692B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1293"/>
                <a:ext cx="118" cy="408"/>
              </a:xfrm>
              <a:prstGeom prst="downArrow">
                <a:avLst>
                  <a:gd name="adj1" fmla="val 50000"/>
                  <a:gd name="adj2" fmla="val 86441"/>
                </a:avLst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662" name="AutoShape 38">
                <a:extLst>
                  <a:ext uri="{FF2B5EF4-FFF2-40B4-BE49-F238E27FC236}">
                    <a16:creationId xmlns:a16="http://schemas.microsoft.com/office/drawing/2014/main" id="{04B22C11-9ED1-742D-6454-FDFE2AFB76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3" y="2378"/>
                <a:ext cx="3852" cy="118"/>
              </a:xfrm>
              <a:prstGeom prst="leftRightArrow">
                <a:avLst>
                  <a:gd name="adj1" fmla="val 40000"/>
                  <a:gd name="adj2" fmla="val 81006"/>
                </a:avLst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663" name="Rectangle 39">
                <a:extLst>
                  <a:ext uri="{FF2B5EF4-FFF2-40B4-BE49-F238E27FC236}">
                    <a16:creationId xmlns:a16="http://schemas.microsoft.com/office/drawing/2014/main" id="{918C5856-DA47-E9F6-15D6-4B48086D4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" y="2080"/>
                <a:ext cx="73" cy="317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664" name="AutoShape 40">
                <a:extLst>
                  <a:ext uri="{FF2B5EF4-FFF2-40B4-BE49-F238E27FC236}">
                    <a16:creationId xmlns:a16="http://schemas.microsoft.com/office/drawing/2014/main" id="{13B796CA-8939-96E0-17C5-BF56CFB7A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3000"/>
                <a:ext cx="1995" cy="131"/>
              </a:xfrm>
              <a:prstGeom prst="leftRightArrow">
                <a:avLst>
                  <a:gd name="adj1" fmla="val 50000"/>
                  <a:gd name="adj2" fmla="val 114077"/>
                </a:avLst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6631" name="Group 46">
              <a:extLst>
                <a:ext uri="{FF2B5EF4-FFF2-40B4-BE49-F238E27FC236}">
                  <a16:creationId xmlns:a16="http://schemas.microsoft.com/office/drawing/2014/main" id="{8B5C228A-0465-4EBD-D134-84E51E211E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0" y="3594"/>
              <a:ext cx="846" cy="303"/>
              <a:chOff x="3151" y="3149"/>
              <a:chExt cx="846" cy="303"/>
            </a:xfrm>
          </p:grpSpPr>
          <p:sp>
            <p:nvSpPr>
              <p:cNvPr id="26632" name="Rectangle 47">
                <a:extLst>
                  <a:ext uri="{FF2B5EF4-FFF2-40B4-BE49-F238E27FC236}">
                    <a16:creationId xmlns:a16="http://schemas.microsoft.com/office/drawing/2014/main" id="{BE6693A9-CEE8-E1B8-1204-632B59A30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3185"/>
                <a:ext cx="70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  Modem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33" name="Rectangle 48">
                <a:extLst>
                  <a:ext uri="{FF2B5EF4-FFF2-40B4-BE49-F238E27FC236}">
                    <a16:creationId xmlns:a16="http://schemas.microsoft.com/office/drawing/2014/main" id="{37754901-7F75-A1D0-2FAD-45BC9D647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1" y="3149"/>
                <a:ext cx="846" cy="303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F57790E7-AC9D-C9C4-5442-85A4F43B6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93689"/>
            <a:ext cx="441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4. 多层 </a:t>
            </a:r>
            <a:r>
              <a:rPr lang="en-US" altLang="zh-CN" sz="3600">
                <a:latin typeface="Times New Roman" panose="02020603050405020304" pitchFamily="18" charset="0"/>
              </a:rPr>
              <a:t>PCI </a:t>
            </a:r>
            <a:r>
              <a:rPr lang="zh-CN" altLang="en-US" sz="3600">
                <a:latin typeface="Times New Roman" panose="02020603050405020304" pitchFamily="18" charset="0"/>
              </a:rPr>
              <a:t>总线结构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grpSp>
        <p:nvGrpSpPr>
          <p:cNvPr id="177204" name="Group 52">
            <a:extLst>
              <a:ext uri="{FF2B5EF4-FFF2-40B4-BE49-F238E27FC236}">
                <a16:creationId xmlns:a16="http://schemas.microsoft.com/office/drawing/2014/main" id="{545AD645-192B-0F5D-C23F-A83FFC5722DB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020764"/>
            <a:ext cx="8408988" cy="5684837"/>
            <a:chOff x="192" y="643"/>
            <a:chExt cx="5297" cy="3581"/>
          </a:xfrm>
        </p:grpSpPr>
        <p:sp>
          <p:nvSpPr>
            <p:cNvPr id="27654" name="Text Box 4">
              <a:extLst>
                <a:ext uri="{FF2B5EF4-FFF2-40B4-BE49-F238E27FC236}">
                  <a16:creationId xmlns:a16="http://schemas.microsoft.com/office/drawing/2014/main" id="{C7CA75CD-75CE-9FA3-F24E-94803638F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3936"/>
              <a:ext cx="9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PCI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总线2</a:t>
              </a:r>
            </a:p>
          </p:txBody>
        </p:sp>
        <p:sp>
          <p:nvSpPr>
            <p:cNvPr id="27655" name="Line 5">
              <a:extLst>
                <a:ext uri="{FF2B5EF4-FFF2-40B4-BE49-F238E27FC236}">
                  <a16:creationId xmlns:a16="http://schemas.microsoft.com/office/drawing/2014/main" id="{2C5530BC-1240-3B61-4192-BBCBF8E915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5" y="1026"/>
              <a:ext cx="1" cy="318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6" name="Line 6">
              <a:extLst>
                <a:ext uri="{FF2B5EF4-FFF2-40B4-BE49-F238E27FC236}">
                  <a16:creationId xmlns:a16="http://schemas.microsoft.com/office/drawing/2014/main" id="{AC3D5246-03E7-B712-C161-5E20CF26D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008"/>
              <a:ext cx="0" cy="336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7" name="Line 7">
              <a:extLst>
                <a:ext uri="{FF2B5EF4-FFF2-40B4-BE49-F238E27FC236}">
                  <a16:creationId xmlns:a16="http://schemas.microsoft.com/office/drawing/2014/main" id="{7D5758E2-0717-3943-F627-271837E65D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1" y="1792"/>
              <a:ext cx="1" cy="22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8" name="Freeform 8">
              <a:extLst>
                <a:ext uri="{FF2B5EF4-FFF2-40B4-BE49-F238E27FC236}">
                  <a16:creationId xmlns:a16="http://schemas.microsoft.com/office/drawing/2014/main" id="{99C8F74A-4806-FE93-153A-FDF7F7938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" y="2016"/>
              <a:ext cx="240" cy="1200"/>
            </a:xfrm>
            <a:custGeom>
              <a:avLst/>
              <a:gdLst>
                <a:gd name="T0" fmla="*/ 12121 w 147"/>
                <a:gd name="T1" fmla="*/ 0 h 1344"/>
                <a:gd name="T2" fmla="*/ 10802 w 147"/>
                <a:gd name="T3" fmla="*/ 3 h 1344"/>
                <a:gd name="T4" fmla="*/ 9548 w 147"/>
                <a:gd name="T5" fmla="*/ 4 h 1344"/>
                <a:gd name="T6" fmla="*/ 8599 w 147"/>
                <a:gd name="T7" fmla="*/ 8 h 1344"/>
                <a:gd name="T8" fmla="*/ 7669 w 147"/>
                <a:gd name="T9" fmla="*/ 12 h 1344"/>
                <a:gd name="T10" fmla="*/ 6367 w 147"/>
                <a:gd name="T11" fmla="*/ 25 h 1344"/>
                <a:gd name="T12" fmla="*/ 6011 w 147"/>
                <a:gd name="T13" fmla="*/ 41 h 1344"/>
                <a:gd name="T14" fmla="*/ 6011 w 147"/>
                <a:gd name="T15" fmla="*/ 203 h 1344"/>
                <a:gd name="T16" fmla="*/ 5443 w 147"/>
                <a:gd name="T17" fmla="*/ 219 h 1344"/>
                <a:gd name="T18" fmla="*/ 4147 w 147"/>
                <a:gd name="T19" fmla="*/ 230 h 1344"/>
                <a:gd name="T20" fmla="*/ 3226 w 147"/>
                <a:gd name="T21" fmla="*/ 236 h 1344"/>
                <a:gd name="T22" fmla="*/ 2237 w 147"/>
                <a:gd name="T23" fmla="*/ 240 h 1344"/>
                <a:gd name="T24" fmla="*/ 1210 w 147"/>
                <a:gd name="T25" fmla="*/ 241 h 1344"/>
                <a:gd name="T26" fmla="*/ 0 w 147"/>
                <a:gd name="T27" fmla="*/ 242 h 1344"/>
                <a:gd name="T28" fmla="*/ 1210 w 147"/>
                <a:gd name="T29" fmla="*/ 243 h 1344"/>
                <a:gd name="T30" fmla="*/ 2237 w 147"/>
                <a:gd name="T31" fmla="*/ 246 h 1344"/>
                <a:gd name="T32" fmla="*/ 3226 w 147"/>
                <a:gd name="T33" fmla="*/ 250 h 1344"/>
                <a:gd name="T34" fmla="*/ 4147 w 147"/>
                <a:gd name="T35" fmla="*/ 255 h 1344"/>
                <a:gd name="T36" fmla="*/ 5443 w 147"/>
                <a:gd name="T37" fmla="*/ 268 h 1344"/>
                <a:gd name="T38" fmla="*/ 6011 w 147"/>
                <a:gd name="T39" fmla="*/ 283 h 1344"/>
                <a:gd name="T40" fmla="*/ 6011 w 147"/>
                <a:gd name="T41" fmla="*/ 446 h 1344"/>
                <a:gd name="T42" fmla="*/ 6367 w 147"/>
                <a:gd name="T43" fmla="*/ 462 h 1344"/>
                <a:gd name="T44" fmla="*/ 7669 w 147"/>
                <a:gd name="T45" fmla="*/ 473 h 1344"/>
                <a:gd name="T46" fmla="*/ 8599 w 147"/>
                <a:gd name="T47" fmla="*/ 479 h 1344"/>
                <a:gd name="T48" fmla="*/ 9548 w 147"/>
                <a:gd name="T49" fmla="*/ 482 h 1344"/>
                <a:gd name="T50" fmla="*/ 10802 w 147"/>
                <a:gd name="T51" fmla="*/ 483 h 1344"/>
                <a:gd name="T52" fmla="*/ 12121 w 147"/>
                <a:gd name="T53" fmla="*/ 485 h 134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47" h="1344">
                  <a:moveTo>
                    <a:pt x="147" y="0"/>
                  </a:moveTo>
                  <a:lnTo>
                    <a:pt x="131" y="3"/>
                  </a:lnTo>
                  <a:lnTo>
                    <a:pt x="116" y="10"/>
                  </a:lnTo>
                  <a:lnTo>
                    <a:pt x="104" y="20"/>
                  </a:lnTo>
                  <a:lnTo>
                    <a:pt x="93" y="34"/>
                  </a:lnTo>
                  <a:lnTo>
                    <a:pt x="77" y="69"/>
                  </a:lnTo>
                  <a:lnTo>
                    <a:pt x="73" y="114"/>
                  </a:lnTo>
                  <a:lnTo>
                    <a:pt x="73" y="562"/>
                  </a:lnTo>
                  <a:lnTo>
                    <a:pt x="66" y="606"/>
                  </a:lnTo>
                  <a:lnTo>
                    <a:pt x="50" y="641"/>
                  </a:lnTo>
                  <a:lnTo>
                    <a:pt x="39" y="655"/>
                  </a:lnTo>
                  <a:lnTo>
                    <a:pt x="27" y="665"/>
                  </a:lnTo>
                  <a:lnTo>
                    <a:pt x="15" y="668"/>
                  </a:lnTo>
                  <a:lnTo>
                    <a:pt x="0" y="672"/>
                  </a:lnTo>
                  <a:lnTo>
                    <a:pt x="15" y="675"/>
                  </a:lnTo>
                  <a:lnTo>
                    <a:pt x="27" y="682"/>
                  </a:lnTo>
                  <a:lnTo>
                    <a:pt x="39" y="693"/>
                  </a:lnTo>
                  <a:lnTo>
                    <a:pt x="50" y="706"/>
                  </a:lnTo>
                  <a:lnTo>
                    <a:pt x="66" y="741"/>
                  </a:lnTo>
                  <a:lnTo>
                    <a:pt x="73" y="786"/>
                  </a:lnTo>
                  <a:lnTo>
                    <a:pt x="73" y="1234"/>
                  </a:lnTo>
                  <a:lnTo>
                    <a:pt x="77" y="1278"/>
                  </a:lnTo>
                  <a:lnTo>
                    <a:pt x="93" y="1313"/>
                  </a:lnTo>
                  <a:lnTo>
                    <a:pt x="104" y="1327"/>
                  </a:lnTo>
                  <a:lnTo>
                    <a:pt x="116" y="1337"/>
                  </a:lnTo>
                  <a:lnTo>
                    <a:pt x="131" y="1340"/>
                  </a:lnTo>
                  <a:lnTo>
                    <a:pt x="147" y="1344"/>
                  </a:lnTo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9" name="Line 9">
              <a:extLst>
                <a:ext uri="{FF2B5EF4-FFF2-40B4-BE49-F238E27FC236}">
                  <a16:creationId xmlns:a16="http://schemas.microsoft.com/office/drawing/2014/main" id="{2D1EF4C0-774B-27E6-FFAB-0DFC4FEA4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4" y="3480"/>
              <a:ext cx="1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0" name="Line 10">
              <a:extLst>
                <a:ext uri="{FF2B5EF4-FFF2-40B4-BE49-F238E27FC236}">
                  <a16:creationId xmlns:a16="http://schemas.microsoft.com/office/drawing/2014/main" id="{5D48FB69-D266-16DB-6F13-E72BB0BFC1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4" y="3480"/>
              <a:ext cx="1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1" name="Oval 11">
              <a:extLst>
                <a:ext uri="{FF2B5EF4-FFF2-40B4-BE49-F238E27FC236}">
                  <a16:creationId xmlns:a16="http://schemas.microsoft.com/office/drawing/2014/main" id="{B4212EA8-3291-326E-F909-AD7EC0517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" y="1009"/>
              <a:ext cx="27" cy="24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62" name="Oval 12">
              <a:extLst>
                <a:ext uri="{FF2B5EF4-FFF2-40B4-BE49-F238E27FC236}">
                  <a16:creationId xmlns:a16="http://schemas.microsoft.com/office/drawing/2014/main" id="{75624213-509B-FC56-7B1D-2153B5C0C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5" y="1009"/>
              <a:ext cx="27" cy="24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63" name="Rectangle 13">
              <a:extLst>
                <a:ext uri="{FF2B5EF4-FFF2-40B4-BE49-F238E27FC236}">
                  <a16:creationId xmlns:a16="http://schemas.microsoft.com/office/drawing/2014/main" id="{8743B4B7-EB72-E3FD-A436-A7B3DC4FC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816"/>
              <a:ext cx="864" cy="3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>
                  <a:latin typeface="Times New Roman" panose="02020603050405020304" pitchFamily="18" charset="0"/>
                </a:rPr>
                <a:t>存储器</a:t>
              </a:r>
            </a:p>
          </p:txBody>
        </p:sp>
        <p:sp>
          <p:nvSpPr>
            <p:cNvPr id="27664" name="Rectangle 14">
              <a:extLst>
                <a:ext uri="{FF2B5EF4-FFF2-40B4-BE49-F238E27FC236}">
                  <a16:creationId xmlns:a16="http://schemas.microsoft.com/office/drawing/2014/main" id="{8F55B9A9-5C60-1132-2D9D-0CE50FA65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344"/>
              <a:ext cx="672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>
                  <a:latin typeface="Times New Roman" panose="02020603050405020304" pitchFamily="18" charset="0"/>
                </a:rPr>
                <a:t>桥0</a:t>
              </a:r>
            </a:p>
          </p:txBody>
        </p:sp>
        <p:sp>
          <p:nvSpPr>
            <p:cNvPr id="27665" name="Rectangle 15">
              <a:extLst>
                <a:ext uri="{FF2B5EF4-FFF2-40B4-BE49-F238E27FC236}">
                  <a16:creationId xmlns:a16="http://schemas.microsoft.com/office/drawing/2014/main" id="{04C489EB-F133-FE65-E39C-B2E0546C5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344"/>
              <a:ext cx="672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>
                  <a:latin typeface="Times New Roman" panose="02020603050405020304" pitchFamily="18" charset="0"/>
                </a:rPr>
                <a:t>桥4</a:t>
              </a:r>
            </a:p>
          </p:txBody>
        </p:sp>
        <p:sp>
          <p:nvSpPr>
            <p:cNvPr id="27666" name="Rectangle 16">
              <a:extLst>
                <a:ext uri="{FF2B5EF4-FFF2-40B4-BE49-F238E27FC236}">
                  <a16:creationId xmlns:a16="http://schemas.microsoft.com/office/drawing/2014/main" id="{DBF19699-F4B2-BDB2-8854-8CB31AA1D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016"/>
              <a:ext cx="960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imes New Roman" panose="02020603050405020304" pitchFamily="18" charset="0"/>
                </a:rPr>
                <a:t> PCI</a:t>
              </a:r>
              <a:r>
                <a:rPr lang="zh-CN" altLang="en-US" sz="2400">
                  <a:latin typeface="Times New Roman" panose="02020603050405020304" pitchFamily="18" charset="0"/>
                </a:rPr>
                <a:t>设备</a:t>
              </a:r>
            </a:p>
          </p:txBody>
        </p:sp>
        <p:sp>
          <p:nvSpPr>
            <p:cNvPr id="27667" name="Rectangle 17">
              <a:extLst>
                <a:ext uri="{FF2B5EF4-FFF2-40B4-BE49-F238E27FC236}">
                  <a16:creationId xmlns:a16="http://schemas.microsoft.com/office/drawing/2014/main" id="{50080216-55E0-F9A9-8656-F71AA7895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016"/>
              <a:ext cx="672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>
                  <a:latin typeface="Times New Roman" panose="02020603050405020304" pitchFamily="18" charset="0"/>
                </a:rPr>
                <a:t>桥5</a:t>
              </a:r>
            </a:p>
          </p:txBody>
        </p:sp>
        <p:sp>
          <p:nvSpPr>
            <p:cNvPr id="27668" name="Rectangle 18">
              <a:extLst>
                <a:ext uri="{FF2B5EF4-FFF2-40B4-BE49-F238E27FC236}">
                  <a16:creationId xmlns:a16="http://schemas.microsoft.com/office/drawing/2014/main" id="{1DEBF119-2AF0-9D81-F7B4-6C2FD7D73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880"/>
              <a:ext cx="768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7200" anchor="ctr" anchorCtr="1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>
                  <a:latin typeface="Times New Roman" panose="02020603050405020304" pitchFamily="18" charset="0"/>
                </a:rPr>
                <a:t>总线桥</a:t>
              </a:r>
            </a:p>
          </p:txBody>
        </p:sp>
        <p:sp>
          <p:nvSpPr>
            <p:cNvPr id="27669" name="Rectangle 19">
              <a:extLst>
                <a:ext uri="{FF2B5EF4-FFF2-40B4-BE49-F238E27FC236}">
                  <a16:creationId xmlns:a16="http://schemas.microsoft.com/office/drawing/2014/main" id="{879CC645-842C-FF71-EED0-944AB9482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880"/>
              <a:ext cx="672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>
                  <a:latin typeface="Times New Roman" panose="02020603050405020304" pitchFamily="18" charset="0"/>
                </a:rPr>
                <a:t>桥3</a:t>
              </a:r>
            </a:p>
          </p:txBody>
        </p:sp>
        <p:sp>
          <p:nvSpPr>
            <p:cNvPr id="27670" name="Rectangle 20">
              <a:extLst>
                <a:ext uri="{FF2B5EF4-FFF2-40B4-BE49-F238E27FC236}">
                  <a16:creationId xmlns:a16="http://schemas.microsoft.com/office/drawing/2014/main" id="{0D80E1D4-8A9E-17A3-AEF5-9B337DDE5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880"/>
              <a:ext cx="672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>
                  <a:latin typeface="Times New Roman" panose="02020603050405020304" pitchFamily="18" charset="0"/>
                </a:rPr>
                <a:t>桥1</a:t>
              </a:r>
            </a:p>
          </p:txBody>
        </p:sp>
        <p:sp>
          <p:nvSpPr>
            <p:cNvPr id="27671" name="Freeform 21">
              <a:extLst>
                <a:ext uri="{FF2B5EF4-FFF2-40B4-BE49-F238E27FC236}">
                  <a16:creationId xmlns:a16="http://schemas.microsoft.com/office/drawing/2014/main" id="{BC9BAFB4-D6FC-D079-425F-C5BAC9522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3168"/>
              <a:ext cx="1728" cy="336"/>
            </a:xfrm>
            <a:custGeom>
              <a:avLst/>
              <a:gdLst>
                <a:gd name="T0" fmla="*/ 0 w 2112"/>
                <a:gd name="T1" fmla="*/ 0 h 336"/>
                <a:gd name="T2" fmla="*/ 0 w 2112"/>
                <a:gd name="T3" fmla="*/ 336 h 336"/>
                <a:gd name="T4" fmla="*/ 348 w 2112"/>
                <a:gd name="T5" fmla="*/ 336 h 3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12" h="336">
                  <a:moveTo>
                    <a:pt x="0" y="0"/>
                  </a:moveTo>
                  <a:lnTo>
                    <a:pt x="0" y="336"/>
                  </a:lnTo>
                  <a:lnTo>
                    <a:pt x="2112" y="336"/>
                  </a:lnTo>
                </a:path>
              </a:pathLst>
            </a:custGeom>
            <a:noFill/>
            <a:ln w="76200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2" name="Freeform 22">
              <a:extLst>
                <a:ext uri="{FF2B5EF4-FFF2-40B4-BE49-F238E27FC236}">
                  <a16:creationId xmlns:a16="http://schemas.microsoft.com/office/drawing/2014/main" id="{9486032B-3749-99D0-14E8-16D4627C2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3168"/>
              <a:ext cx="960" cy="192"/>
            </a:xfrm>
            <a:custGeom>
              <a:avLst/>
              <a:gdLst>
                <a:gd name="T0" fmla="*/ 0 w 1296"/>
                <a:gd name="T1" fmla="*/ 0 h 192"/>
                <a:gd name="T2" fmla="*/ 0 w 1296"/>
                <a:gd name="T3" fmla="*/ 192 h 192"/>
                <a:gd name="T4" fmla="*/ 87 w 1296"/>
                <a:gd name="T5" fmla="*/ 192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96" h="192">
                  <a:moveTo>
                    <a:pt x="0" y="0"/>
                  </a:moveTo>
                  <a:lnTo>
                    <a:pt x="0" y="192"/>
                  </a:lnTo>
                  <a:lnTo>
                    <a:pt x="1296" y="192"/>
                  </a:lnTo>
                </a:path>
              </a:pathLst>
            </a:custGeom>
            <a:noFill/>
            <a:ln w="76200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3" name="Freeform 23">
              <a:extLst>
                <a:ext uri="{FF2B5EF4-FFF2-40B4-BE49-F238E27FC236}">
                  <a16:creationId xmlns:a16="http://schemas.microsoft.com/office/drawing/2014/main" id="{921BE682-4CA2-CA71-4F50-7DBEB2220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3168"/>
              <a:ext cx="1488" cy="816"/>
            </a:xfrm>
            <a:custGeom>
              <a:avLst/>
              <a:gdLst>
                <a:gd name="T0" fmla="*/ 0 w 2832"/>
                <a:gd name="T1" fmla="*/ 0 h 528"/>
                <a:gd name="T2" fmla="*/ 0 w 2832"/>
                <a:gd name="T3" fmla="*/ 26554 h 528"/>
                <a:gd name="T4" fmla="*/ 8 w 2832"/>
                <a:gd name="T5" fmla="*/ 26554 h 5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32" h="528">
                  <a:moveTo>
                    <a:pt x="0" y="0"/>
                  </a:moveTo>
                  <a:lnTo>
                    <a:pt x="0" y="528"/>
                  </a:lnTo>
                  <a:lnTo>
                    <a:pt x="2832" y="528"/>
                  </a:lnTo>
                </a:path>
              </a:pathLst>
            </a:custGeom>
            <a:noFill/>
            <a:ln w="76200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4" name="Rectangle 24">
              <a:extLst>
                <a:ext uri="{FF2B5EF4-FFF2-40B4-BE49-F238E27FC236}">
                  <a16:creationId xmlns:a16="http://schemas.microsoft.com/office/drawing/2014/main" id="{DD707347-5856-A555-32A0-EEFDD8D83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880"/>
              <a:ext cx="528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7200" anchor="ctr" anchorCtr="1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>
                  <a:latin typeface="Times New Roman" panose="02020603050405020304" pitchFamily="18" charset="0"/>
                </a:rPr>
                <a:t>设备</a:t>
              </a:r>
            </a:p>
          </p:txBody>
        </p:sp>
        <p:sp>
          <p:nvSpPr>
            <p:cNvPr id="27675" name="Rectangle 25">
              <a:extLst>
                <a:ext uri="{FF2B5EF4-FFF2-40B4-BE49-F238E27FC236}">
                  <a16:creationId xmlns:a16="http://schemas.microsoft.com/office/drawing/2014/main" id="{F8C86D21-5270-D718-BC64-7CD8D5831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648"/>
              <a:ext cx="672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>
                  <a:latin typeface="Times New Roman" panose="02020603050405020304" pitchFamily="18" charset="0"/>
                </a:rPr>
                <a:t>桥2</a:t>
              </a:r>
            </a:p>
          </p:txBody>
        </p:sp>
        <p:sp>
          <p:nvSpPr>
            <p:cNvPr id="27676" name="Line 26">
              <a:extLst>
                <a:ext uri="{FF2B5EF4-FFF2-40B4-BE49-F238E27FC236}">
                  <a16:creationId xmlns:a16="http://schemas.microsoft.com/office/drawing/2014/main" id="{061C65EC-818E-A4A1-07B9-625CE1C6B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504"/>
              <a:ext cx="0" cy="14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7" name="Freeform 27">
              <a:extLst>
                <a:ext uri="{FF2B5EF4-FFF2-40B4-BE49-F238E27FC236}">
                  <a16:creationId xmlns:a16="http://schemas.microsoft.com/office/drawing/2014/main" id="{6CCC9CBA-3304-2DB1-5F4F-048B06F39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3936"/>
              <a:ext cx="624" cy="144"/>
            </a:xfrm>
            <a:custGeom>
              <a:avLst/>
              <a:gdLst>
                <a:gd name="T0" fmla="*/ 0 w 1104"/>
                <a:gd name="T1" fmla="*/ 0 h 240"/>
                <a:gd name="T2" fmla="*/ 0 w 1104"/>
                <a:gd name="T3" fmla="*/ 2 h 240"/>
                <a:gd name="T4" fmla="*/ 6 w 1104"/>
                <a:gd name="T5" fmla="*/ 2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04" h="240">
                  <a:moveTo>
                    <a:pt x="0" y="0"/>
                  </a:moveTo>
                  <a:lnTo>
                    <a:pt x="0" y="240"/>
                  </a:lnTo>
                  <a:lnTo>
                    <a:pt x="1104" y="240"/>
                  </a:lnTo>
                </a:path>
              </a:pathLst>
            </a:custGeom>
            <a:noFill/>
            <a:ln w="76200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8" name="Text Box 28">
              <a:extLst>
                <a:ext uri="{FF2B5EF4-FFF2-40B4-BE49-F238E27FC236}">
                  <a16:creationId xmlns:a16="http://schemas.microsoft.com/office/drawing/2014/main" id="{212339EC-82A2-F11D-0E95-5A78E5C79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" y="1405"/>
              <a:ext cx="8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第一级桥</a:t>
              </a:r>
            </a:p>
          </p:txBody>
        </p:sp>
        <p:sp>
          <p:nvSpPr>
            <p:cNvPr id="27679" name="Text Box 29">
              <a:extLst>
                <a:ext uri="{FF2B5EF4-FFF2-40B4-BE49-F238E27FC236}">
                  <a16:creationId xmlns:a16="http://schemas.microsoft.com/office/drawing/2014/main" id="{EB090641-DE06-A62B-04AA-63B1FDFC0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" y="2495"/>
              <a:ext cx="8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第二级桥</a:t>
              </a:r>
            </a:p>
          </p:txBody>
        </p:sp>
        <p:sp>
          <p:nvSpPr>
            <p:cNvPr id="27680" name="Text Box 30">
              <a:extLst>
                <a:ext uri="{FF2B5EF4-FFF2-40B4-BE49-F238E27FC236}">
                  <a16:creationId xmlns:a16="http://schemas.microsoft.com/office/drawing/2014/main" id="{9252D2C7-394E-98DA-4907-7FED6C4F14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" y="3585"/>
              <a:ext cx="8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第三级桥</a:t>
              </a:r>
            </a:p>
          </p:txBody>
        </p:sp>
        <p:sp>
          <p:nvSpPr>
            <p:cNvPr id="27681" name="Text Box 31">
              <a:extLst>
                <a:ext uri="{FF2B5EF4-FFF2-40B4-BE49-F238E27FC236}">
                  <a16:creationId xmlns:a16="http://schemas.microsoft.com/office/drawing/2014/main" id="{6CB8BBE3-6CBE-0BCC-73F9-8619B3F07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632"/>
              <a:ext cx="9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PCI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总线4</a:t>
              </a:r>
            </a:p>
          </p:txBody>
        </p:sp>
        <p:sp>
          <p:nvSpPr>
            <p:cNvPr id="27682" name="Text Box 32">
              <a:extLst>
                <a:ext uri="{FF2B5EF4-FFF2-40B4-BE49-F238E27FC236}">
                  <a16:creationId xmlns:a16="http://schemas.microsoft.com/office/drawing/2014/main" id="{3BF139A2-CAC0-80A1-DCFF-EA66B0D0E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280"/>
              <a:ext cx="9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PCI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总线5</a:t>
              </a:r>
            </a:p>
          </p:txBody>
        </p:sp>
        <p:sp>
          <p:nvSpPr>
            <p:cNvPr id="27683" name="Text Box 33">
              <a:extLst>
                <a:ext uri="{FF2B5EF4-FFF2-40B4-BE49-F238E27FC236}">
                  <a16:creationId xmlns:a16="http://schemas.microsoft.com/office/drawing/2014/main" id="{19E6533F-FF70-AAD6-A6BE-16586E23B7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3168"/>
              <a:ext cx="9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PCI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总线3</a:t>
              </a:r>
            </a:p>
          </p:txBody>
        </p:sp>
        <p:sp>
          <p:nvSpPr>
            <p:cNvPr id="27684" name="Text Box 34">
              <a:extLst>
                <a:ext uri="{FF2B5EF4-FFF2-40B4-BE49-F238E27FC236}">
                  <a16:creationId xmlns:a16="http://schemas.microsoft.com/office/drawing/2014/main" id="{900E172E-2C62-8ED4-884E-A1E9CB082E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3408"/>
              <a:ext cx="9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PCI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总线1</a:t>
              </a:r>
            </a:p>
          </p:txBody>
        </p:sp>
        <p:sp>
          <p:nvSpPr>
            <p:cNvPr id="27685" name="Freeform 35">
              <a:extLst>
                <a:ext uri="{FF2B5EF4-FFF2-40B4-BE49-F238E27FC236}">
                  <a16:creationId xmlns:a16="http://schemas.microsoft.com/office/drawing/2014/main" id="{139F0046-C739-114D-BB18-A9074DFE2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1632"/>
              <a:ext cx="2064" cy="144"/>
            </a:xfrm>
            <a:custGeom>
              <a:avLst/>
              <a:gdLst>
                <a:gd name="T0" fmla="*/ 0 w 2016"/>
                <a:gd name="T1" fmla="*/ 0 h 144"/>
                <a:gd name="T2" fmla="*/ 0 w 2016"/>
                <a:gd name="T3" fmla="*/ 144 h 144"/>
                <a:gd name="T4" fmla="*/ 2492 w 2016"/>
                <a:gd name="T5" fmla="*/ 144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16" h="144">
                  <a:moveTo>
                    <a:pt x="0" y="0"/>
                  </a:moveTo>
                  <a:lnTo>
                    <a:pt x="0" y="144"/>
                  </a:lnTo>
                  <a:lnTo>
                    <a:pt x="2016" y="144"/>
                  </a:lnTo>
                </a:path>
              </a:pathLst>
            </a:custGeom>
            <a:noFill/>
            <a:ln w="76200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86" name="Text Box 36">
              <a:extLst>
                <a:ext uri="{FF2B5EF4-FFF2-40B4-BE49-F238E27FC236}">
                  <a16:creationId xmlns:a16="http://schemas.microsoft.com/office/drawing/2014/main" id="{C1C05848-E567-ABB1-11F5-BB0A05360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543"/>
              <a:ext cx="9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PCI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总线0</a:t>
              </a:r>
            </a:p>
          </p:txBody>
        </p:sp>
        <p:sp>
          <p:nvSpPr>
            <p:cNvPr id="27687" name="Text Box 37">
              <a:extLst>
                <a:ext uri="{FF2B5EF4-FFF2-40B4-BE49-F238E27FC236}">
                  <a16:creationId xmlns:a16="http://schemas.microsoft.com/office/drawing/2014/main" id="{A394CC3B-5333-5C77-4FF1-7BD8A6C0C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643"/>
              <a:ext cx="114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存储器总线</a:t>
              </a:r>
              <a:r>
                <a:rPr lang="zh-CN" altLang="en-US" sz="320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7688" name="Line 38">
              <a:extLst>
                <a:ext uri="{FF2B5EF4-FFF2-40B4-BE49-F238E27FC236}">
                  <a16:creationId xmlns:a16="http://schemas.microsoft.com/office/drawing/2014/main" id="{559CD8EB-D143-84EE-48B2-9B47F6521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008"/>
              <a:ext cx="3456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89" name="Line 39">
              <a:extLst>
                <a:ext uri="{FF2B5EF4-FFF2-40B4-BE49-F238E27FC236}">
                  <a16:creationId xmlns:a16="http://schemas.microsoft.com/office/drawing/2014/main" id="{620AF073-692A-6C9B-8692-7ED653D275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776"/>
              <a:ext cx="0" cy="24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90" name="Freeform 40">
              <a:extLst>
                <a:ext uri="{FF2B5EF4-FFF2-40B4-BE49-F238E27FC236}">
                  <a16:creationId xmlns:a16="http://schemas.microsoft.com/office/drawing/2014/main" id="{4E9FABA9-1CC2-D0DC-AC41-440BFE601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2304"/>
              <a:ext cx="624" cy="144"/>
            </a:xfrm>
            <a:custGeom>
              <a:avLst/>
              <a:gdLst>
                <a:gd name="T0" fmla="*/ 0 w 672"/>
                <a:gd name="T1" fmla="*/ 0 h 144"/>
                <a:gd name="T2" fmla="*/ 0 w 672"/>
                <a:gd name="T3" fmla="*/ 144 h 144"/>
                <a:gd name="T4" fmla="*/ 345 w 672"/>
                <a:gd name="T5" fmla="*/ 144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72" h="144">
                  <a:moveTo>
                    <a:pt x="0" y="0"/>
                  </a:moveTo>
                  <a:lnTo>
                    <a:pt x="0" y="144"/>
                  </a:lnTo>
                  <a:lnTo>
                    <a:pt x="672" y="144"/>
                  </a:lnTo>
                </a:path>
              </a:pathLst>
            </a:custGeom>
            <a:noFill/>
            <a:ln w="76200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91" name="Freeform 41">
              <a:extLst>
                <a:ext uri="{FF2B5EF4-FFF2-40B4-BE49-F238E27FC236}">
                  <a16:creationId xmlns:a16="http://schemas.microsoft.com/office/drawing/2014/main" id="{F1DEB9AD-B53B-6765-7555-67EF1B995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1632"/>
              <a:ext cx="2880" cy="1008"/>
            </a:xfrm>
            <a:custGeom>
              <a:avLst/>
              <a:gdLst>
                <a:gd name="T0" fmla="*/ 0 w 2976"/>
                <a:gd name="T1" fmla="*/ 0 h 1008"/>
                <a:gd name="T2" fmla="*/ 0 w 2976"/>
                <a:gd name="T3" fmla="*/ 1008 h 1008"/>
                <a:gd name="T4" fmla="*/ 2216 w 2976"/>
                <a:gd name="T5" fmla="*/ 1008 h 10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976" h="1008">
                  <a:moveTo>
                    <a:pt x="0" y="0"/>
                  </a:moveTo>
                  <a:lnTo>
                    <a:pt x="0" y="1008"/>
                  </a:lnTo>
                  <a:lnTo>
                    <a:pt x="2976" y="1008"/>
                  </a:lnTo>
                </a:path>
              </a:pathLst>
            </a:custGeom>
            <a:noFill/>
            <a:ln w="76200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92" name="Line 42">
              <a:extLst>
                <a:ext uri="{FF2B5EF4-FFF2-40B4-BE49-F238E27FC236}">
                  <a16:creationId xmlns:a16="http://schemas.microsoft.com/office/drawing/2014/main" id="{816ADBCD-A0BE-E16D-B282-973C51A648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2640"/>
              <a:ext cx="0" cy="24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93" name="Line 43">
              <a:extLst>
                <a:ext uri="{FF2B5EF4-FFF2-40B4-BE49-F238E27FC236}">
                  <a16:creationId xmlns:a16="http://schemas.microsoft.com/office/drawing/2014/main" id="{0D27C96B-F293-CB5F-64FA-B48F2B6595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2640"/>
              <a:ext cx="0" cy="24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94" name="Line 44">
              <a:extLst>
                <a:ext uri="{FF2B5EF4-FFF2-40B4-BE49-F238E27FC236}">
                  <a16:creationId xmlns:a16="http://schemas.microsoft.com/office/drawing/2014/main" id="{87F503FE-14A6-B8C8-3FA7-7439972091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2640"/>
              <a:ext cx="0" cy="24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95" name="Line 45">
              <a:extLst>
                <a:ext uri="{FF2B5EF4-FFF2-40B4-BE49-F238E27FC236}">
                  <a16:creationId xmlns:a16="http://schemas.microsoft.com/office/drawing/2014/main" id="{9FBE588D-AA5F-9228-CC0F-9609833C85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2640"/>
              <a:ext cx="0" cy="24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96" name="Text Box 46">
              <a:extLst>
                <a:ext uri="{FF2B5EF4-FFF2-40B4-BE49-F238E27FC236}">
                  <a16:creationId xmlns:a16="http://schemas.microsoft.com/office/drawing/2014/main" id="{931C3F22-B4BA-E573-E850-2C376CD1F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6" y="3681"/>
              <a:ext cx="8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标准总线</a:t>
              </a:r>
            </a:p>
          </p:txBody>
        </p:sp>
        <p:sp>
          <p:nvSpPr>
            <p:cNvPr id="27697" name="Rectangle 47">
              <a:extLst>
                <a:ext uri="{FF2B5EF4-FFF2-40B4-BE49-F238E27FC236}">
                  <a16:creationId xmlns:a16="http://schemas.microsoft.com/office/drawing/2014/main" id="{B1481CEC-25B2-DE47-2689-0DD080B99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816"/>
              <a:ext cx="864" cy="3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imes New Roman" panose="02020603050405020304" pitchFamily="18" charset="0"/>
                </a:rPr>
                <a:t>CPU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763CD89-2886-EFE2-0FD3-010590BEE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1" y="1524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V  </a:t>
            </a:r>
            <a:r>
              <a:rPr lang="zh-CN" altLang="en-US" b="1" dirty="0"/>
              <a:t>总线控制</a:t>
            </a:r>
          </a:p>
        </p:txBody>
      </p:sp>
      <p:sp>
        <p:nvSpPr>
          <p:cNvPr id="178179" name="Text Box 3">
            <a:extLst>
              <a:ext uri="{FF2B5EF4-FFF2-40B4-BE49-F238E27FC236}">
                <a16:creationId xmlns:a16="http://schemas.microsoft.com/office/drawing/2014/main" id="{BB7A51DE-2AFA-B0C2-14AE-12E7E1854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456" y="1018418"/>
            <a:ext cx="3841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</a:rPr>
              <a:t>一、总线判优控制</a:t>
            </a:r>
          </a:p>
        </p:txBody>
      </p:sp>
      <p:sp>
        <p:nvSpPr>
          <p:cNvPr id="178180" name="Text Box 4">
            <a:extLst>
              <a:ext uri="{FF2B5EF4-FFF2-40B4-BE49-F238E27FC236}">
                <a16:creationId xmlns:a16="http://schemas.microsoft.com/office/drawing/2014/main" id="{41719597-7AE9-9091-009D-3EE31A05C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6903" y="5290307"/>
            <a:ext cx="3673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latin typeface="Times New Roman" panose="02020603050405020304" pitchFamily="18" charset="0"/>
              </a:rPr>
              <a:t> 总线判优控制</a:t>
            </a:r>
          </a:p>
        </p:txBody>
      </p:sp>
      <p:sp>
        <p:nvSpPr>
          <p:cNvPr id="178181" name="Text Box 5">
            <a:extLst>
              <a:ext uri="{FF2B5EF4-FFF2-40B4-BE49-F238E27FC236}">
                <a16:creationId xmlns:a16="http://schemas.microsoft.com/office/drawing/2014/main" id="{4B166063-416E-77FF-8E23-D7CF1579F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1727" y="5869744"/>
            <a:ext cx="1103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分布式</a:t>
            </a:r>
          </a:p>
        </p:txBody>
      </p:sp>
      <p:sp>
        <p:nvSpPr>
          <p:cNvPr id="178182" name="Text Box 6">
            <a:extLst>
              <a:ext uri="{FF2B5EF4-FFF2-40B4-BE49-F238E27FC236}">
                <a16:creationId xmlns:a16="http://schemas.microsoft.com/office/drawing/2014/main" id="{902F1D2A-0A71-69CC-9519-FA62286B5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1727" y="4726744"/>
            <a:ext cx="1103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集中式</a:t>
            </a:r>
          </a:p>
        </p:txBody>
      </p:sp>
      <p:sp>
        <p:nvSpPr>
          <p:cNvPr id="178183" name="AutoShape 7">
            <a:extLst>
              <a:ext uri="{FF2B5EF4-FFF2-40B4-BE49-F238E27FC236}">
                <a16:creationId xmlns:a16="http://schemas.microsoft.com/office/drawing/2014/main" id="{0563FA9F-38F1-899A-09AB-25DC5741C23B}"/>
              </a:ext>
            </a:extLst>
          </p:cNvPr>
          <p:cNvSpPr>
            <a:spLocks/>
          </p:cNvSpPr>
          <p:nvPr/>
        </p:nvSpPr>
        <p:spPr bwMode="auto">
          <a:xfrm>
            <a:off x="5370114" y="4926769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78184" name="Group 8">
            <a:extLst>
              <a:ext uri="{FF2B5EF4-FFF2-40B4-BE49-F238E27FC236}">
                <a16:creationId xmlns:a16="http://schemas.microsoft.com/office/drawing/2014/main" id="{506B5DCB-5DD9-EA70-7B99-8F3A9129B5D0}"/>
              </a:ext>
            </a:extLst>
          </p:cNvPr>
          <p:cNvGrpSpPr>
            <a:grpSpLocks/>
          </p:cNvGrpSpPr>
          <p:nvPr/>
        </p:nvGrpSpPr>
        <p:grpSpPr bwMode="auto">
          <a:xfrm>
            <a:off x="2526903" y="2734432"/>
            <a:ext cx="7312025" cy="519112"/>
            <a:chOff x="384" y="1577"/>
            <a:chExt cx="4606" cy="327"/>
          </a:xfrm>
        </p:grpSpPr>
        <p:sp>
          <p:nvSpPr>
            <p:cNvPr id="28690" name="Text Box 9">
              <a:extLst>
                <a:ext uri="{FF2B5EF4-FFF2-40B4-BE49-F238E27FC236}">
                  <a16:creationId xmlns:a16="http://schemas.microsoft.com/office/drawing/2014/main" id="{C3E289F8-A105-D00A-A22E-1F8D82CBE6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577"/>
              <a:ext cx="21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zh-CN" altLang="en-US" sz="2800">
                  <a:latin typeface="Times New Roman" panose="02020603050405020304" pitchFamily="18" charset="0"/>
                </a:rPr>
                <a:t> 主设备(模块)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28691" name="Text Box 10">
              <a:extLst>
                <a:ext uri="{FF2B5EF4-FFF2-40B4-BE49-F238E27FC236}">
                  <a16:creationId xmlns:a16="http://schemas.microsoft.com/office/drawing/2014/main" id="{917E4E65-6A80-8C12-87B7-344F94733A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8" y="1577"/>
              <a:ext cx="28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对总线有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控制权</a:t>
              </a:r>
            </a:p>
          </p:txBody>
        </p:sp>
      </p:grpSp>
      <p:grpSp>
        <p:nvGrpSpPr>
          <p:cNvPr id="178187" name="Group 11">
            <a:extLst>
              <a:ext uri="{FF2B5EF4-FFF2-40B4-BE49-F238E27FC236}">
                <a16:creationId xmlns:a16="http://schemas.microsoft.com/office/drawing/2014/main" id="{1CDFAC6B-B74D-B199-106F-287A27D4E800}"/>
              </a:ext>
            </a:extLst>
          </p:cNvPr>
          <p:cNvGrpSpPr>
            <a:grpSpLocks/>
          </p:cNvGrpSpPr>
          <p:nvPr/>
        </p:nvGrpSpPr>
        <p:grpSpPr bwMode="auto">
          <a:xfrm>
            <a:off x="2526903" y="3505957"/>
            <a:ext cx="7712075" cy="546100"/>
            <a:chOff x="384" y="2063"/>
            <a:chExt cx="4858" cy="344"/>
          </a:xfrm>
        </p:grpSpPr>
        <p:sp>
          <p:nvSpPr>
            <p:cNvPr id="28688" name="Text Box 12">
              <a:extLst>
                <a:ext uri="{FF2B5EF4-FFF2-40B4-BE49-F238E27FC236}">
                  <a16:creationId xmlns:a16="http://schemas.microsoft.com/office/drawing/2014/main" id="{1D115169-78FD-5456-DB33-A42698F48B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063"/>
              <a:ext cx="15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zh-CN" altLang="en-US" sz="2800">
                  <a:latin typeface="Times New Roman" panose="02020603050405020304" pitchFamily="18" charset="0"/>
                </a:rPr>
                <a:t> 从设备(模块)</a:t>
              </a:r>
            </a:p>
          </p:txBody>
        </p:sp>
        <p:sp>
          <p:nvSpPr>
            <p:cNvPr id="28689" name="Text Box 13">
              <a:extLst>
                <a:ext uri="{FF2B5EF4-FFF2-40B4-BE49-F238E27FC236}">
                  <a16:creationId xmlns:a16="http://schemas.microsoft.com/office/drawing/2014/main" id="{947D55B3-1F2F-2A20-BB84-D4CC9D3EF6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8" y="2080"/>
              <a:ext cx="30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响应 </a:t>
              </a:r>
              <a:r>
                <a:rPr lang="zh-CN" altLang="en-US" sz="2800">
                  <a:latin typeface="Times New Roman" panose="02020603050405020304" pitchFamily="18" charset="0"/>
                </a:rPr>
                <a:t>从主设备发来的总线命令</a:t>
              </a:r>
            </a:p>
          </p:txBody>
        </p:sp>
      </p:grpSp>
      <p:sp>
        <p:nvSpPr>
          <p:cNvPr id="178190" name="Text Box 14">
            <a:extLst>
              <a:ext uri="{FF2B5EF4-FFF2-40B4-BE49-F238E27FC236}">
                <a16:creationId xmlns:a16="http://schemas.microsoft.com/office/drawing/2014/main" id="{0A4BD3FC-245F-60C5-C7B6-0C56D7FDD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814" y="1907344"/>
            <a:ext cx="457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latin typeface="Times New Roman" panose="02020603050405020304" pitchFamily="18" charset="0"/>
              </a:rPr>
              <a:t>1.  </a:t>
            </a:r>
            <a:r>
              <a:rPr lang="zh-CN" altLang="en-US" sz="3200" dirty="0"/>
              <a:t>基本概念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178191" name="Text Box 15">
            <a:extLst>
              <a:ext uri="{FF2B5EF4-FFF2-40B4-BE49-F238E27FC236}">
                <a16:creationId xmlns:a16="http://schemas.microsoft.com/office/drawing/2014/main" id="{BF816827-E589-6E85-3BF6-5DA52850F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127" y="4193344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链式查询</a:t>
            </a:r>
          </a:p>
        </p:txBody>
      </p:sp>
      <p:sp>
        <p:nvSpPr>
          <p:cNvPr id="178192" name="Text Box 16">
            <a:extLst>
              <a:ext uri="{FF2B5EF4-FFF2-40B4-BE49-F238E27FC236}">
                <a16:creationId xmlns:a16="http://schemas.microsoft.com/office/drawing/2014/main" id="{1C7FCB83-FA4A-BD22-AB81-04936FB1A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127" y="4787069"/>
            <a:ext cx="2328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计数器定时查询</a:t>
            </a:r>
          </a:p>
        </p:txBody>
      </p:sp>
      <p:sp>
        <p:nvSpPr>
          <p:cNvPr id="178193" name="Text Box 17">
            <a:extLst>
              <a:ext uri="{FF2B5EF4-FFF2-40B4-BE49-F238E27FC236}">
                <a16:creationId xmlns:a16="http://schemas.microsoft.com/office/drawing/2014/main" id="{31062BBF-F263-63B0-BA12-B2CF08B24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128" y="5382382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独立请求方式</a:t>
            </a:r>
          </a:p>
        </p:txBody>
      </p:sp>
      <p:sp>
        <p:nvSpPr>
          <p:cNvPr id="178194" name="AutoShape 18">
            <a:extLst>
              <a:ext uri="{FF2B5EF4-FFF2-40B4-BE49-F238E27FC236}">
                <a16:creationId xmlns:a16="http://schemas.microsoft.com/office/drawing/2014/main" id="{A90FB3DC-390E-2278-5695-F2BA5D7DD5A8}"/>
              </a:ext>
            </a:extLst>
          </p:cNvPr>
          <p:cNvSpPr>
            <a:spLocks/>
          </p:cNvSpPr>
          <p:nvPr/>
        </p:nvSpPr>
        <p:spPr bwMode="auto">
          <a:xfrm>
            <a:off x="7019527" y="4363207"/>
            <a:ext cx="228600" cy="1295400"/>
          </a:xfrm>
          <a:prstGeom prst="leftBrace">
            <a:avLst>
              <a:gd name="adj1" fmla="val 4722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17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7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7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7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autoUpdateAnimBg="0"/>
      <p:bldP spid="178180" grpId="0" autoUpdateAnimBg="0"/>
      <p:bldP spid="178181" grpId="0" autoUpdateAnimBg="0"/>
      <p:bldP spid="178182" grpId="0" autoUpdateAnimBg="0"/>
      <p:bldP spid="178190" grpId="0" autoUpdateAnimBg="0"/>
      <p:bldP spid="178191" grpId="0" autoUpdateAnimBg="0"/>
      <p:bldP spid="178192" grpId="0" autoUpdateAnimBg="0"/>
      <p:bldP spid="17819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DA29088F-7638-091B-535D-8B0EC31B0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" y="168804"/>
            <a:ext cx="4410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</a:rPr>
              <a:t>2. 链式查询方式</a:t>
            </a:r>
          </a:p>
        </p:txBody>
      </p:sp>
      <p:grpSp>
        <p:nvGrpSpPr>
          <p:cNvPr id="179262" name="Group 62">
            <a:extLst>
              <a:ext uri="{FF2B5EF4-FFF2-40B4-BE49-F238E27FC236}">
                <a16:creationId xmlns:a16="http://schemas.microsoft.com/office/drawing/2014/main" id="{60FCCA98-E8FD-A673-41F9-A510C12B81A8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639764"/>
            <a:ext cx="8686800" cy="5608637"/>
            <a:chOff x="288" y="403"/>
            <a:chExt cx="5472" cy="3533"/>
          </a:xfrm>
        </p:grpSpPr>
        <p:sp>
          <p:nvSpPr>
            <p:cNvPr id="29715" name="Rectangle 4">
              <a:extLst>
                <a:ext uri="{FF2B5EF4-FFF2-40B4-BE49-F238E27FC236}">
                  <a16:creationId xmlns:a16="http://schemas.microsoft.com/office/drawing/2014/main" id="{140FA83D-BC65-14DD-DF54-6C8CD0E21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52"/>
              <a:ext cx="624" cy="278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200">
                  <a:latin typeface="Times New Roman" panose="02020603050405020304" pitchFamily="18" charset="0"/>
                </a:rPr>
                <a:t>总</a:t>
              </a:r>
            </a:p>
            <a:p>
              <a:pPr algn="ctr" eaLnBrk="1" hangingPunct="1"/>
              <a:r>
                <a:rPr lang="zh-CN" altLang="en-US" sz="3200">
                  <a:latin typeface="Times New Roman" panose="02020603050405020304" pitchFamily="18" charset="0"/>
                </a:rPr>
                <a:t>线</a:t>
              </a:r>
            </a:p>
            <a:p>
              <a:pPr algn="ctr" eaLnBrk="1" hangingPunct="1"/>
              <a:r>
                <a:rPr lang="zh-CN" altLang="en-US" sz="3200">
                  <a:latin typeface="Times New Roman" panose="02020603050405020304" pitchFamily="18" charset="0"/>
                </a:rPr>
                <a:t>控</a:t>
              </a:r>
            </a:p>
            <a:p>
              <a:pPr algn="ctr" eaLnBrk="1" hangingPunct="1"/>
              <a:r>
                <a:rPr lang="zh-CN" altLang="en-US" sz="3200">
                  <a:latin typeface="Times New Roman" panose="02020603050405020304" pitchFamily="18" charset="0"/>
                </a:rPr>
                <a:t>制</a:t>
              </a:r>
            </a:p>
            <a:p>
              <a:pPr algn="ctr" eaLnBrk="1" hangingPunct="1"/>
              <a:r>
                <a:rPr lang="zh-CN" altLang="en-US" sz="3200">
                  <a:latin typeface="Times New Roman" panose="02020603050405020304" pitchFamily="18" charset="0"/>
                </a:rPr>
                <a:t>部</a:t>
              </a:r>
            </a:p>
            <a:p>
              <a:pPr algn="ctr" eaLnBrk="1" hangingPunct="1"/>
              <a:r>
                <a:rPr lang="zh-CN" altLang="en-US" sz="3200">
                  <a:latin typeface="Times New Roman" panose="02020603050405020304" pitchFamily="18" charset="0"/>
                </a:rPr>
                <a:t>件</a:t>
              </a:r>
            </a:p>
          </p:txBody>
        </p:sp>
        <p:sp>
          <p:nvSpPr>
            <p:cNvPr id="29716" name="Line 5">
              <a:extLst>
                <a:ext uri="{FF2B5EF4-FFF2-40B4-BE49-F238E27FC236}">
                  <a16:creationId xmlns:a16="http://schemas.microsoft.com/office/drawing/2014/main" id="{D2F373F8-B66C-0E98-57DF-856C2CAF9A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440"/>
              <a:ext cx="403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17" name="Line 6">
              <a:extLst>
                <a:ext uri="{FF2B5EF4-FFF2-40B4-BE49-F238E27FC236}">
                  <a16:creationId xmlns:a16="http://schemas.microsoft.com/office/drawing/2014/main" id="{00428A92-7ABC-0887-F12D-411E604476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776"/>
              <a:ext cx="403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18" name="Line 7">
              <a:extLst>
                <a:ext uri="{FF2B5EF4-FFF2-40B4-BE49-F238E27FC236}">
                  <a16:creationId xmlns:a16="http://schemas.microsoft.com/office/drawing/2014/main" id="{AAFE0BCE-32D9-1FFA-1A6C-C363017C4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112"/>
              <a:ext cx="40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19" name="Line 8">
              <a:extLst>
                <a:ext uri="{FF2B5EF4-FFF2-40B4-BE49-F238E27FC236}">
                  <a16:creationId xmlns:a16="http://schemas.microsoft.com/office/drawing/2014/main" id="{2E2F37A2-EDE4-0745-A161-06CFBDD3E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448"/>
              <a:ext cx="40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0" name="Rectangle 9">
              <a:extLst>
                <a:ext uri="{FF2B5EF4-FFF2-40B4-BE49-F238E27FC236}">
                  <a16:creationId xmlns:a16="http://schemas.microsoft.com/office/drawing/2014/main" id="{30EC36FF-085C-83FE-6E95-C9B44D82F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832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imes New Roman" panose="02020603050405020304" pitchFamily="18" charset="0"/>
                </a:rPr>
                <a:t>I/O</a:t>
              </a:r>
              <a:r>
                <a:rPr lang="zh-CN" altLang="en-US" sz="2400">
                  <a:latin typeface="Times New Roman" panose="02020603050405020304" pitchFamily="18" charset="0"/>
                </a:rPr>
                <a:t>接口0</a:t>
              </a:r>
            </a:p>
          </p:txBody>
        </p:sp>
        <p:sp>
          <p:nvSpPr>
            <p:cNvPr id="29721" name="Text Box 10">
              <a:extLst>
                <a:ext uri="{FF2B5EF4-FFF2-40B4-BE49-F238E27FC236}">
                  <a16:creationId xmlns:a16="http://schemas.microsoft.com/office/drawing/2014/main" id="{60EF1026-2AE6-3CF0-1531-AE5D7A076F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" y="288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9722" name="Line 11">
              <a:extLst>
                <a:ext uri="{FF2B5EF4-FFF2-40B4-BE49-F238E27FC236}">
                  <a16:creationId xmlns:a16="http://schemas.microsoft.com/office/drawing/2014/main" id="{98DD7E36-1BD9-FFF8-131F-C0A7A7F1F0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244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3" name="Line 12">
              <a:extLst>
                <a:ext uri="{FF2B5EF4-FFF2-40B4-BE49-F238E27FC236}">
                  <a16:creationId xmlns:a16="http://schemas.microsoft.com/office/drawing/2014/main" id="{BC18D10C-7955-BE7D-42AC-B00143E423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4" name="Line 13">
              <a:extLst>
                <a:ext uri="{FF2B5EF4-FFF2-40B4-BE49-F238E27FC236}">
                  <a16:creationId xmlns:a16="http://schemas.microsoft.com/office/drawing/2014/main" id="{9EDF9C19-B51A-442D-D281-B818E40CBE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776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5" name="Line 14">
              <a:extLst>
                <a:ext uri="{FF2B5EF4-FFF2-40B4-BE49-F238E27FC236}">
                  <a16:creationId xmlns:a16="http://schemas.microsoft.com/office/drawing/2014/main" id="{D8C94AD8-426C-DA62-2361-01E48FF28F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440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6" name="Line 15">
              <a:extLst>
                <a:ext uri="{FF2B5EF4-FFF2-40B4-BE49-F238E27FC236}">
                  <a16:creationId xmlns:a16="http://schemas.microsoft.com/office/drawing/2014/main" id="{8CFF0B89-4B9A-8CD5-4E2C-E8291E9AA5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44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7" name="Line 16">
              <a:extLst>
                <a:ext uri="{FF2B5EF4-FFF2-40B4-BE49-F238E27FC236}">
                  <a16:creationId xmlns:a16="http://schemas.microsoft.com/office/drawing/2014/main" id="{789E1DF2-BA30-C367-CFD6-3CB3D09033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211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8" name="Line 17">
              <a:extLst>
                <a:ext uri="{FF2B5EF4-FFF2-40B4-BE49-F238E27FC236}">
                  <a16:creationId xmlns:a16="http://schemas.microsoft.com/office/drawing/2014/main" id="{CC5E55D1-34E6-8BEE-33B1-0A5D50A7E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776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9" name="Line 18">
              <a:extLst>
                <a:ext uri="{FF2B5EF4-FFF2-40B4-BE49-F238E27FC236}">
                  <a16:creationId xmlns:a16="http://schemas.microsoft.com/office/drawing/2014/main" id="{F2023749-8115-6A70-8308-3B97513137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440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0" name="Line 19">
              <a:extLst>
                <a:ext uri="{FF2B5EF4-FFF2-40B4-BE49-F238E27FC236}">
                  <a16:creationId xmlns:a16="http://schemas.microsoft.com/office/drawing/2014/main" id="{59C15FA3-812C-42BB-C823-0B97BE82D7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244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1" name="Line 20">
              <a:extLst>
                <a:ext uri="{FF2B5EF4-FFF2-40B4-BE49-F238E27FC236}">
                  <a16:creationId xmlns:a16="http://schemas.microsoft.com/office/drawing/2014/main" id="{B1BCE482-2892-B491-1D32-C4A12A3219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211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2" name="Line 21">
              <a:extLst>
                <a:ext uri="{FF2B5EF4-FFF2-40B4-BE49-F238E27FC236}">
                  <a16:creationId xmlns:a16="http://schemas.microsoft.com/office/drawing/2014/main" id="{E484BF77-5973-E7ED-BA58-073B69098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776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3" name="Line 22">
              <a:extLst>
                <a:ext uri="{FF2B5EF4-FFF2-40B4-BE49-F238E27FC236}">
                  <a16:creationId xmlns:a16="http://schemas.microsoft.com/office/drawing/2014/main" id="{14275735-E488-6C68-8B96-2DB0C9DA6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440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4" name="Text Box 23">
              <a:extLst>
                <a:ext uri="{FF2B5EF4-FFF2-40B4-BE49-F238E27FC236}">
                  <a16:creationId xmlns:a16="http://schemas.microsoft.com/office/drawing/2014/main" id="{50A29E7B-4502-3BA8-294A-AFCF559DE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0" y="1817"/>
              <a:ext cx="3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BS</a:t>
              </a:r>
            </a:p>
          </p:txBody>
        </p:sp>
        <p:sp>
          <p:nvSpPr>
            <p:cNvPr id="29735" name="Text Box 24">
              <a:extLst>
                <a:ext uri="{FF2B5EF4-FFF2-40B4-BE49-F238E27FC236}">
                  <a16:creationId xmlns:a16="http://schemas.microsoft.com/office/drawing/2014/main" id="{9700D752-25E6-1503-5AE5-10FB50C7A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0" y="2153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BR</a:t>
              </a:r>
            </a:p>
          </p:txBody>
        </p:sp>
        <p:sp>
          <p:nvSpPr>
            <p:cNvPr id="29736" name="Freeform 25">
              <a:extLst>
                <a:ext uri="{FF2B5EF4-FFF2-40B4-BE49-F238E27FC236}">
                  <a16:creationId xmlns:a16="http://schemas.microsoft.com/office/drawing/2014/main" id="{AA105A7F-D063-0044-66F4-8915D5B37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3360"/>
              <a:ext cx="720" cy="432"/>
            </a:xfrm>
            <a:custGeom>
              <a:avLst/>
              <a:gdLst>
                <a:gd name="T0" fmla="*/ 0 w 720"/>
                <a:gd name="T1" fmla="*/ 47619 h 240"/>
                <a:gd name="T2" fmla="*/ 720 w 720"/>
                <a:gd name="T3" fmla="*/ 47619 h 240"/>
                <a:gd name="T4" fmla="*/ 720 w 720"/>
                <a:gd name="T5" fmla="*/ 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0" h="240">
                  <a:moveTo>
                    <a:pt x="0" y="240"/>
                  </a:moveTo>
                  <a:lnTo>
                    <a:pt x="720" y="240"/>
                  </a:lnTo>
                  <a:lnTo>
                    <a:pt x="720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7" name="Rectangle 26">
              <a:extLst>
                <a:ext uri="{FF2B5EF4-FFF2-40B4-BE49-F238E27FC236}">
                  <a16:creationId xmlns:a16="http://schemas.microsoft.com/office/drawing/2014/main" id="{373CA2A7-E4B7-58FF-99A4-CAF890821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832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imes New Roman" panose="02020603050405020304" pitchFamily="18" charset="0"/>
                </a:rPr>
                <a:t>I/O</a:t>
              </a:r>
              <a:r>
                <a:rPr lang="zh-CN" altLang="en-US" sz="2400">
                  <a:latin typeface="Times New Roman" panose="02020603050405020304" pitchFamily="18" charset="0"/>
                </a:rPr>
                <a:t>接口1</a:t>
              </a:r>
            </a:p>
          </p:txBody>
        </p:sp>
        <p:sp>
          <p:nvSpPr>
            <p:cNvPr id="29738" name="Rectangle 27">
              <a:extLst>
                <a:ext uri="{FF2B5EF4-FFF2-40B4-BE49-F238E27FC236}">
                  <a16:creationId xmlns:a16="http://schemas.microsoft.com/office/drawing/2014/main" id="{B7A59257-5F97-F6C2-C223-6310E685F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832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imes New Roman" panose="02020603050405020304" pitchFamily="18" charset="0"/>
                </a:rPr>
                <a:t>I/O</a:t>
              </a:r>
              <a:r>
                <a:rPr lang="zh-CN" altLang="en-US" sz="2400">
                  <a:latin typeface="Times New Roman" panose="02020603050405020304" pitchFamily="18" charset="0"/>
                </a:rPr>
                <a:t>接口</a:t>
              </a:r>
              <a:r>
                <a:rPr lang="en-US" altLang="zh-CN" sz="2400" i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9739" name="Freeform 28">
              <a:extLst>
                <a:ext uri="{FF2B5EF4-FFF2-40B4-BE49-F238E27FC236}">
                  <a16:creationId xmlns:a16="http://schemas.microsoft.com/office/drawing/2014/main" id="{ABAF8C2B-3D51-94A7-BDB0-BCBD9AF6C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3216"/>
              <a:ext cx="672" cy="144"/>
            </a:xfrm>
            <a:custGeom>
              <a:avLst/>
              <a:gdLst>
                <a:gd name="T0" fmla="*/ 0 w 528"/>
                <a:gd name="T1" fmla="*/ 144 h 144"/>
                <a:gd name="T2" fmla="*/ 421 w 528"/>
                <a:gd name="T3" fmla="*/ 48 h 144"/>
                <a:gd name="T4" fmla="*/ 2524 w 528"/>
                <a:gd name="T5" fmla="*/ 0 h 144"/>
                <a:gd name="T6" fmla="*/ 4209 w 528"/>
                <a:gd name="T7" fmla="*/ 48 h 144"/>
                <a:gd name="T8" fmla="*/ 4626 w 528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8" h="144">
                  <a:moveTo>
                    <a:pt x="0" y="144"/>
                  </a:moveTo>
                  <a:cubicBezTo>
                    <a:pt x="0" y="108"/>
                    <a:pt x="0" y="72"/>
                    <a:pt x="48" y="48"/>
                  </a:cubicBezTo>
                  <a:cubicBezTo>
                    <a:pt x="96" y="24"/>
                    <a:pt x="216" y="0"/>
                    <a:pt x="288" y="0"/>
                  </a:cubicBezTo>
                  <a:cubicBezTo>
                    <a:pt x="360" y="0"/>
                    <a:pt x="440" y="24"/>
                    <a:pt x="480" y="48"/>
                  </a:cubicBezTo>
                  <a:cubicBezTo>
                    <a:pt x="520" y="72"/>
                    <a:pt x="520" y="128"/>
                    <a:pt x="528" y="14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40" name="Freeform 29">
              <a:extLst>
                <a:ext uri="{FF2B5EF4-FFF2-40B4-BE49-F238E27FC236}">
                  <a16:creationId xmlns:a16="http://schemas.microsoft.com/office/drawing/2014/main" id="{1BA645FE-1DFA-DDE7-04AB-3D4DB800C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" y="3360"/>
              <a:ext cx="528" cy="432"/>
            </a:xfrm>
            <a:custGeom>
              <a:avLst/>
              <a:gdLst>
                <a:gd name="T0" fmla="*/ 0 w 720"/>
                <a:gd name="T1" fmla="*/ 47619 h 240"/>
                <a:gd name="T2" fmla="*/ 44 w 720"/>
                <a:gd name="T3" fmla="*/ 47619 h 240"/>
                <a:gd name="T4" fmla="*/ 44 w 720"/>
                <a:gd name="T5" fmla="*/ 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0" h="240">
                  <a:moveTo>
                    <a:pt x="0" y="240"/>
                  </a:moveTo>
                  <a:lnTo>
                    <a:pt x="720" y="240"/>
                  </a:lnTo>
                  <a:lnTo>
                    <a:pt x="720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41" name="Line 30">
              <a:extLst>
                <a:ext uri="{FF2B5EF4-FFF2-40B4-BE49-F238E27FC236}">
                  <a16:creationId xmlns:a16="http://schemas.microsoft.com/office/drawing/2014/main" id="{81D3CF4C-E139-78F2-7B3D-D1BEE75B4C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42" name="Freeform 31">
              <a:extLst>
                <a:ext uri="{FF2B5EF4-FFF2-40B4-BE49-F238E27FC236}">
                  <a16:creationId xmlns:a16="http://schemas.microsoft.com/office/drawing/2014/main" id="{F9DC6916-D0F9-D10A-BD67-B2BAF68C2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" y="3216"/>
              <a:ext cx="672" cy="144"/>
            </a:xfrm>
            <a:custGeom>
              <a:avLst/>
              <a:gdLst>
                <a:gd name="T0" fmla="*/ 0 w 528"/>
                <a:gd name="T1" fmla="*/ 144 h 144"/>
                <a:gd name="T2" fmla="*/ 421 w 528"/>
                <a:gd name="T3" fmla="*/ 48 h 144"/>
                <a:gd name="T4" fmla="*/ 2524 w 528"/>
                <a:gd name="T5" fmla="*/ 0 h 144"/>
                <a:gd name="T6" fmla="*/ 4209 w 528"/>
                <a:gd name="T7" fmla="*/ 48 h 144"/>
                <a:gd name="T8" fmla="*/ 4626 w 528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8" h="144">
                  <a:moveTo>
                    <a:pt x="0" y="144"/>
                  </a:moveTo>
                  <a:cubicBezTo>
                    <a:pt x="0" y="108"/>
                    <a:pt x="0" y="72"/>
                    <a:pt x="48" y="48"/>
                  </a:cubicBezTo>
                  <a:cubicBezTo>
                    <a:pt x="96" y="24"/>
                    <a:pt x="216" y="0"/>
                    <a:pt x="288" y="0"/>
                  </a:cubicBezTo>
                  <a:cubicBezTo>
                    <a:pt x="360" y="0"/>
                    <a:pt x="440" y="24"/>
                    <a:pt x="480" y="48"/>
                  </a:cubicBezTo>
                  <a:cubicBezTo>
                    <a:pt x="520" y="72"/>
                    <a:pt x="520" y="128"/>
                    <a:pt x="528" y="14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43" name="Freeform 32">
              <a:extLst>
                <a:ext uri="{FF2B5EF4-FFF2-40B4-BE49-F238E27FC236}">
                  <a16:creationId xmlns:a16="http://schemas.microsoft.com/office/drawing/2014/main" id="{8740B758-1E6A-AC64-DF00-2B975B0A5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3216"/>
              <a:ext cx="672" cy="144"/>
            </a:xfrm>
            <a:custGeom>
              <a:avLst/>
              <a:gdLst>
                <a:gd name="T0" fmla="*/ 0 w 528"/>
                <a:gd name="T1" fmla="*/ 144 h 144"/>
                <a:gd name="T2" fmla="*/ 421 w 528"/>
                <a:gd name="T3" fmla="*/ 48 h 144"/>
                <a:gd name="T4" fmla="*/ 2524 w 528"/>
                <a:gd name="T5" fmla="*/ 0 h 144"/>
                <a:gd name="T6" fmla="*/ 4209 w 528"/>
                <a:gd name="T7" fmla="*/ 48 h 144"/>
                <a:gd name="T8" fmla="*/ 4626 w 528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8" h="144">
                  <a:moveTo>
                    <a:pt x="0" y="144"/>
                  </a:moveTo>
                  <a:cubicBezTo>
                    <a:pt x="0" y="108"/>
                    <a:pt x="0" y="72"/>
                    <a:pt x="48" y="48"/>
                  </a:cubicBezTo>
                  <a:cubicBezTo>
                    <a:pt x="96" y="24"/>
                    <a:pt x="216" y="0"/>
                    <a:pt x="288" y="0"/>
                  </a:cubicBezTo>
                  <a:cubicBezTo>
                    <a:pt x="360" y="0"/>
                    <a:pt x="440" y="24"/>
                    <a:pt x="480" y="48"/>
                  </a:cubicBezTo>
                  <a:cubicBezTo>
                    <a:pt x="520" y="72"/>
                    <a:pt x="520" y="128"/>
                    <a:pt x="528" y="14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44" name="Line 33">
              <a:extLst>
                <a:ext uri="{FF2B5EF4-FFF2-40B4-BE49-F238E27FC236}">
                  <a16:creationId xmlns:a16="http://schemas.microsoft.com/office/drawing/2014/main" id="{1797C83C-684A-9BC5-B360-FC01F9230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45" name="Line 34">
              <a:extLst>
                <a:ext uri="{FF2B5EF4-FFF2-40B4-BE49-F238E27FC236}">
                  <a16:creationId xmlns:a16="http://schemas.microsoft.com/office/drawing/2014/main" id="{F6E1B4DC-9419-D005-DB90-C426FD837B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46" name="Line 35">
              <a:extLst>
                <a:ext uri="{FF2B5EF4-FFF2-40B4-BE49-F238E27FC236}">
                  <a16:creationId xmlns:a16="http://schemas.microsoft.com/office/drawing/2014/main" id="{16265BDC-DAA4-C50E-F786-C9DE07AF6A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3792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47" name="Text Box 36">
              <a:extLst>
                <a:ext uri="{FF2B5EF4-FFF2-40B4-BE49-F238E27FC236}">
                  <a16:creationId xmlns:a16="http://schemas.microsoft.com/office/drawing/2014/main" id="{4517A33A-B1E2-E6F7-E875-99C301D577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8" y="355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9748" name="Text Box 37">
              <a:extLst>
                <a:ext uri="{FF2B5EF4-FFF2-40B4-BE49-F238E27FC236}">
                  <a16:creationId xmlns:a16="http://schemas.microsoft.com/office/drawing/2014/main" id="{BDAD4A2C-6E79-BAF2-E967-98EA9269C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0" y="3509"/>
              <a:ext cx="3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BG</a:t>
              </a:r>
            </a:p>
          </p:txBody>
        </p:sp>
        <p:sp>
          <p:nvSpPr>
            <p:cNvPr id="29749" name="Line 38">
              <a:extLst>
                <a:ext uri="{FF2B5EF4-FFF2-40B4-BE49-F238E27FC236}">
                  <a16:creationId xmlns:a16="http://schemas.microsoft.com/office/drawing/2014/main" id="{F4F40745-32C5-EBF4-7893-579921BC2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792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50" name="Line 39">
              <a:extLst>
                <a:ext uri="{FF2B5EF4-FFF2-40B4-BE49-F238E27FC236}">
                  <a16:creationId xmlns:a16="http://schemas.microsoft.com/office/drawing/2014/main" id="{83B6ED72-0CD2-8AA9-53D1-27C4ED55EF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9751" name="Group 60">
              <a:extLst>
                <a:ext uri="{FF2B5EF4-FFF2-40B4-BE49-F238E27FC236}">
                  <a16:creationId xmlns:a16="http://schemas.microsoft.com/office/drawing/2014/main" id="{5E146D76-3079-39A8-F22A-B950F9FDC3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403"/>
              <a:ext cx="2471" cy="1493"/>
              <a:chOff x="3168" y="403"/>
              <a:chExt cx="2471" cy="1493"/>
            </a:xfrm>
          </p:grpSpPr>
          <p:sp>
            <p:nvSpPr>
              <p:cNvPr id="29752" name="Text Box 41">
                <a:extLst>
                  <a:ext uri="{FF2B5EF4-FFF2-40B4-BE49-F238E27FC236}">
                    <a16:creationId xmlns:a16="http://schemas.microsoft.com/office/drawing/2014/main" id="{F7172538-E5FA-3986-04A5-48EEC5872E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1272"/>
                <a:ext cx="69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latin typeface="Times New Roman" panose="02020603050405020304" pitchFamily="18" charset="0"/>
                  </a:rPr>
                  <a:t>数据线</a:t>
                </a:r>
              </a:p>
            </p:txBody>
          </p:sp>
          <p:sp>
            <p:nvSpPr>
              <p:cNvPr id="29753" name="Text Box 42">
                <a:extLst>
                  <a:ext uri="{FF2B5EF4-FFF2-40B4-BE49-F238E27FC236}">
                    <a16:creationId xmlns:a16="http://schemas.microsoft.com/office/drawing/2014/main" id="{3B8A249B-48B7-BB7C-CA12-0AB429EE82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1608"/>
                <a:ext cx="69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latin typeface="Times New Roman" panose="02020603050405020304" pitchFamily="18" charset="0"/>
                  </a:rPr>
                  <a:t>地址线</a:t>
                </a:r>
              </a:p>
            </p:txBody>
          </p:sp>
          <p:sp>
            <p:nvSpPr>
              <p:cNvPr id="29754" name="Text Box 43">
                <a:extLst>
                  <a:ext uri="{FF2B5EF4-FFF2-40B4-BE49-F238E27FC236}">
                    <a16:creationId xmlns:a16="http://schemas.microsoft.com/office/drawing/2014/main" id="{BB301377-3329-A608-7FFD-1D8865641E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" y="403"/>
                <a:ext cx="1708" cy="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sz="240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BS</a:t>
                </a:r>
                <a:r>
                  <a:rPr lang="en-US" altLang="zh-CN">
                    <a:latin typeface="Times New Roman" panose="02020603050405020304" pitchFamily="18" charset="0"/>
                  </a:rPr>
                  <a:t>  </a:t>
                </a:r>
                <a:r>
                  <a:rPr lang="zh-CN" altLang="en-US" sz="2400">
                    <a:latin typeface="Times New Roman" panose="02020603050405020304" pitchFamily="18" charset="0"/>
                  </a:rPr>
                  <a:t>－总线忙</a:t>
                </a:r>
              </a:p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BR</a:t>
                </a:r>
                <a:r>
                  <a:rPr lang="zh-CN" altLang="en-US" sz="2400">
                    <a:latin typeface="Times New Roman" panose="02020603050405020304" pitchFamily="18" charset="0"/>
                  </a:rPr>
                  <a:t>－总线请求</a:t>
                </a:r>
              </a:p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BG</a:t>
                </a:r>
                <a:r>
                  <a:rPr lang="zh-CN" altLang="en-US" sz="2400">
                    <a:latin typeface="Times New Roman" panose="02020603050405020304" pitchFamily="18" charset="0"/>
                  </a:rPr>
                  <a:t>－总线同意</a:t>
                </a:r>
              </a:p>
            </p:txBody>
          </p:sp>
        </p:grpSp>
      </p:grpSp>
      <p:sp>
        <p:nvSpPr>
          <p:cNvPr id="179244" name="Line 44">
            <a:extLst>
              <a:ext uri="{FF2B5EF4-FFF2-40B4-BE49-F238E27FC236}">
                <a16:creationId xmlns:a16="http://schemas.microsoft.com/office/drawing/2014/main" id="{8C879E2F-1000-14FD-3A97-0350A236CA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3352800"/>
            <a:ext cx="32766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45" name="Line 45">
            <a:extLst>
              <a:ext uri="{FF2B5EF4-FFF2-40B4-BE49-F238E27FC236}">
                <a16:creationId xmlns:a16="http://schemas.microsoft.com/office/drawing/2014/main" id="{29AB7CC4-D833-35C8-1FA4-8C02C59027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886200"/>
            <a:ext cx="5105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79246" name="Group 46">
            <a:extLst>
              <a:ext uri="{FF2B5EF4-FFF2-40B4-BE49-F238E27FC236}">
                <a16:creationId xmlns:a16="http://schemas.microsoft.com/office/drawing/2014/main" id="{170A1903-47A6-56B8-2B9E-A9C89A4DE639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3886200"/>
            <a:ext cx="2209800" cy="609600"/>
            <a:chOff x="2736" y="1296"/>
            <a:chExt cx="1392" cy="384"/>
          </a:xfrm>
        </p:grpSpPr>
        <p:sp>
          <p:nvSpPr>
            <p:cNvPr id="29713" name="Line 47">
              <a:extLst>
                <a:ext uri="{FF2B5EF4-FFF2-40B4-BE49-F238E27FC236}">
                  <a16:creationId xmlns:a16="http://schemas.microsoft.com/office/drawing/2014/main" id="{B72E820D-66C4-5A0C-7135-373F1866D2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1296"/>
              <a:ext cx="0" cy="38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14" name="Line 48">
              <a:extLst>
                <a:ext uri="{FF2B5EF4-FFF2-40B4-BE49-F238E27FC236}">
                  <a16:creationId xmlns:a16="http://schemas.microsoft.com/office/drawing/2014/main" id="{0B1E0ED5-9E0A-6490-18B6-EC5C7B82B3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1296"/>
              <a:ext cx="0" cy="38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9249" name="Line 49">
            <a:extLst>
              <a:ext uri="{FF2B5EF4-FFF2-40B4-BE49-F238E27FC236}">
                <a16:creationId xmlns:a16="http://schemas.microsoft.com/office/drawing/2014/main" id="{ABC0E5A4-551D-724B-BAAD-0AD7E64838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5334000"/>
            <a:ext cx="0" cy="685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50" name="Line 50">
            <a:extLst>
              <a:ext uri="{FF2B5EF4-FFF2-40B4-BE49-F238E27FC236}">
                <a16:creationId xmlns:a16="http://schemas.microsoft.com/office/drawing/2014/main" id="{84BF99BA-9B1F-13F1-9D2E-173383F076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6019800"/>
            <a:ext cx="11430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51" name="Freeform 51">
            <a:extLst>
              <a:ext uri="{FF2B5EF4-FFF2-40B4-BE49-F238E27FC236}">
                <a16:creationId xmlns:a16="http://schemas.microsoft.com/office/drawing/2014/main" id="{845F8555-6357-133A-00BD-2402440A2664}"/>
              </a:ext>
            </a:extLst>
          </p:cNvPr>
          <p:cNvSpPr>
            <a:spLocks/>
          </p:cNvSpPr>
          <p:nvPr/>
        </p:nvSpPr>
        <p:spPr bwMode="auto">
          <a:xfrm>
            <a:off x="4114800" y="5105400"/>
            <a:ext cx="1066800" cy="228600"/>
          </a:xfrm>
          <a:custGeom>
            <a:avLst/>
            <a:gdLst>
              <a:gd name="T0" fmla="*/ 0 w 528"/>
              <a:gd name="T1" fmla="*/ 2147483646 h 144"/>
              <a:gd name="T2" fmla="*/ 2147483646 w 528"/>
              <a:gd name="T3" fmla="*/ 2147483646 h 144"/>
              <a:gd name="T4" fmla="*/ 2147483646 w 528"/>
              <a:gd name="T5" fmla="*/ 0 h 144"/>
              <a:gd name="T6" fmla="*/ 2147483646 w 528"/>
              <a:gd name="T7" fmla="*/ 2147483646 h 144"/>
              <a:gd name="T8" fmla="*/ 2147483646 w 528"/>
              <a:gd name="T9" fmla="*/ 2147483646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8" h="144">
                <a:moveTo>
                  <a:pt x="0" y="144"/>
                </a:moveTo>
                <a:cubicBezTo>
                  <a:pt x="0" y="108"/>
                  <a:pt x="0" y="72"/>
                  <a:pt x="48" y="48"/>
                </a:cubicBezTo>
                <a:cubicBezTo>
                  <a:pt x="96" y="24"/>
                  <a:pt x="216" y="0"/>
                  <a:pt x="288" y="0"/>
                </a:cubicBezTo>
                <a:cubicBezTo>
                  <a:pt x="360" y="0"/>
                  <a:pt x="440" y="24"/>
                  <a:pt x="480" y="48"/>
                </a:cubicBezTo>
                <a:cubicBezTo>
                  <a:pt x="520" y="72"/>
                  <a:pt x="520" y="128"/>
                  <a:pt x="528" y="144"/>
                </a:cubicBezTo>
              </a:path>
            </a:pathLst>
          </a:custGeom>
          <a:noFill/>
          <a:ln w="76200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52" name="Line 52">
            <a:extLst>
              <a:ext uri="{FF2B5EF4-FFF2-40B4-BE49-F238E27FC236}">
                <a16:creationId xmlns:a16="http://schemas.microsoft.com/office/drawing/2014/main" id="{433E2E71-C450-A371-BB6B-051481C5A1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334000"/>
            <a:ext cx="0" cy="685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53" name="Line 53">
            <a:extLst>
              <a:ext uri="{FF2B5EF4-FFF2-40B4-BE49-F238E27FC236}">
                <a16:creationId xmlns:a16="http://schemas.microsoft.com/office/drawing/2014/main" id="{2E242BFA-1B0D-E02B-8ED1-345A8060AE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6019800"/>
            <a:ext cx="8382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54" name="Line 54">
            <a:extLst>
              <a:ext uri="{FF2B5EF4-FFF2-40B4-BE49-F238E27FC236}">
                <a16:creationId xmlns:a16="http://schemas.microsoft.com/office/drawing/2014/main" id="{5FF549E8-321D-9F07-0948-DC9A5FEFA8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5334000"/>
            <a:ext cx="0" cy="685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55" name="Line 55">
            <a:extLst>
              <a:ext uri="{FF2B5EF4-FFF2-40B4-BE49-F238E27FC236}">
                <a16:creationId xmlns:a16="http://schemas.microsoft.com/office/drawing/2014/main" id="{FBF401C1-D8BC-7D53-277C-53D220B5CD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3352800"/>
            <a:ext cx="0" cy="11430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57" name="Rectangle 57">
            <a:extLst>
              <a:ext uri="{FF2B5EF4-FFF2-40B4-BE49-F238E27FC236}">
                <a16:creationId xmlns:a16="http://schemas.microsoft.com/office/drawing/2014/main" id="{B639ADCD-E826-42CB-5BB6-BCF1818C9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495800"/>
            <a:ext cx="1676400" cy="838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</a:rPr>
              <a:t>I/O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接口1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7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17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7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7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17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7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17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7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17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8" dur="500"/>
                                        <p:tgtEl>
                                          <p:spTgt spid="17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57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226" name="Group 2">
            <a:extLst>
              <a:ext uri="{FF2B5EF4-FFF2-40B4-BE49-F238E27FC236}">
                <a16:creationId xmlns:a16="http://schemas.microsoft.com/office/drawing/2014/main" id="{A5801768-F4A4-85EF-6218-A990422AE452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733800"/>
            <a:ext cx="685800" cy="762000"/>
            <a:chOff x="1536" y="3888"/>
            <a:chExt cx="432" cy="480"/>
          </a:xfrm>
        </p:grpSpPr>
        <p:sp>
          <p:nvSpPr>
            <p:cNvPr id="30792" name="Rectangle 3">
              <a:extLst>
                <a:ext uri="{FF2B5EF4-FFF2-40B4-BE49-F238E27FC236}">
                  <a16:creationId xmlns:a16="http://schemas.microsoft.com/office/drawing/2014/main" id="{026B2496-B686-BB6D-AE28-5DD8B61CE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888"/>
              <a:ext cx="384" cy="48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30793" name="Text Box 4">
              <a:extLst>
                <a:ext uri="{FF2B5EF4-FFF2-40B4-BE49-F238E27FC236}">
                  <a16:creationId xmlns:a16="http://schemas.microsoft.com/office/drawing/2014/main" id="{14BD5CAB-C6CF-9453-672A-C3A0C37D3C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936"/>
              <a:ext cx="4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chemeClr val="bg2"/>
                  </a:solidFill>
                  <a:latin typeface="Times New Roman" panose="02020603050405020304" pitchFamily="18" charset="0"/>
                </a:rPr>
                <a:t> 0</a:t>
              </a:r>
            </a:p>
          </p:txBody>
        </p:sp>
      </p:grpSp>
      <p:grpSp>
        <p:nvGrpSpPr>
          <p:cNvPr id="180299" name="Group 75">
            <a:extLst>
              <a:ext uri="{FF2B5EF4-FFF2-40B4-BE49-F238E27FC236}">
                <a16:creationId xmlns:a16="http://schemas.microsoft.com/office/drawing/2014/main" id="{5BA7F96F-2EF0-0A1B-AC40-4FFA87B364F8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639764"/>
            <a:ext cx="7848600" cy="5761037"/>
            <a:chOff x="816" y="403"/>
            <a:chExt cx="4944" cy="3629"/>
          </a:xfrm>
        </p:grpSpPr>
        <p:sp>
          <p:nvSpPr>
            <p:cNvPr id="30761" name="Text Box 6">
              <a:extLst>
                <a:ext uri="{FF2B5EF4-FFF2-40B4-BE49-F238E27FC236}">
                  <a16:creationId xmlns:a16="http://schemas.microsoft.com/office/drawing/2014/main" id="{8C384ECC-CC1F-4141-0658-71C4EA62D0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403"/>
              <a:ext cx="1497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en-US" altLang="zh-CN" sz="24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BS</a:t>
              </a:r>
              <a:r>
                <a:rPr lang="en-US" altLang="zh-CN">
                  <a:latin typeface="Times New Roman" panose="02020603050405020304" pitchFamily="18" charset="0"/>
                </a:rPr>
                <a:t>  </a:t>
              </a:r>
              <a:r>
                <a:rPr lang="zh-CN" altLang="en-US" sz="2400">
                  <a:latin typeface="Times New Roman" panose="02020603050405020304" pitchFamily="18" charset="0"/>
                </a:rPr>
                <a:t>－总线忙</a:t>
              </a:r>
            </a:p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BR</a:t>
              </a:r>
              <a:r>
                <a:rPr lang="zh-CN" altLang="en-US" sz="2400">
                  <a:latin typeface="Times New Roman" panose="02020603050405020304" pitchFamily="18" charset="0"/>
                </a:rPr>
                <a:t>－总线请求</a:t>
              </a:r>
            </a:p>
          </p:txBody>
        </p:sp>
        <p:sp>
          <p:nvSpPr>
            <p:cNvPr id="30762" name="Rectangle 7">
              <a:extLst>
                <a:ext uri="{FF2B5EF4-FFF2-40B4-BE49-F238E27FC236}">
                  <a16:creationId xmlns:a16="http://schemas.microsoft.com/office/drawing/2014/main" id="{878D97E4-8A4D-7E36-AF83-DBCE4EA13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864"/>
              <a:ext cx="576" cy="316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200">
                  <a:latin typeface="Times New Roman" panose="02020603050405020304" pitchFamily="18" charset="0"/>
                </a:rPr>
                <a:t>总</a:t>
              </a:r>
            </a:p>
            <a:p>
              <a:pPr algn="ctr" eaLnBrk="1" hangingPunct="1"/>
              <a:r>
                <a:rPr lang="zh-CN" altLang="en-US" sz="3200">
                  <a:latin typeface="Times New Roman" panose="02020603050405020304" pitchFamily="18" charset="0"/>
                </a:rPr>
                <a:t>线</a:t>
              </a:r>
            </a:p>
            <a:p>
              <a:pPr algn="ctr" eaLnBrk="1" hangingPunct="1"/>
              <a:r>
                <a:rPr lang="zh-CN" altLang="en-US" sz="3200">
                  <a:latin typeface="Times New Roman" panose="02020603050405020304" pitchFamily="18" charset="0"/>
                </a:rPr>
                <a:t>控</a:t>
              </a:r>
            </a:p>
            <a:p>
              <a:pPr algn="ctr" eaLnBrk="1" hangingPunct="1"/>
              <a:r>
                <a:rPr lang="zh-CN" altLang="en-US" sz="3200">
                  <a:latin typeface="Times New Roman" panose="02020603050405020304" pitchFamily="18" charset="0"/>
                </a:rPr>
                <a:t>制</a:t>
              </a:r>
            </a:p>
            <a:p>
              <a:pPr algn="ctr" eaLnBrk="1" hangingPunct="1"/>
              <a:r>
                <a:rPr lang="zh-CN" altLang="en-US" sz="3200">
                  <a:latin typeface="Times New Roman" panose="02020603050405020304" pitchFamily="18" charset="0"/>
                </a:rPr>
                <a:t>部</a:t>
              </a:r>
            </a:p>
            <a:p>
              <a:pPr algn="ctr" eaLnBrk="1" hangingPunct="1"/>
              <a:r>
                <a:rPr lang="zh-CN" altLang="en-US" sz="3200">
                  <a:latin typeface="Times New Roman" panose="02020603050405020304" pitchFamily="18" charset="0"/>
                </a:rPr>
                <a:t>件</a:t>
              </a:r>
            </a:p>
          </p:txBody>
        </p:sp>
        <p:sp>
          <p:nvSpPr>
            <p:cNvPr id="30763" name="Line 8">
              <a:extLst>
                <a:ext uri="{FF2B5EF4-FFF2-40B4-BE49-F238E27FC236}">
                  <a16:creationId xmlns:a16="http://schemas.microsoft.com/office/drawing/2014/main" id="{5AF5B74B-89FE-FB45-9CC7-0C7F70F574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536"/>
              <a:ext cx="43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64" name="Text Box 9">
              <a:extLst>
                <a:ext uri="{FF2B5EF4-FFF2-40B4-BE49-F238E27FC236}">
                  <a16:creationId xmlns:a16="http://schemas.microsoft.com/office/drawing/2014/main" id="{BC650DAC-0E07-E3B2-28D9-DEEA25CFE3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866"/>
              <a:ext cx="64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>
                  <a:latin typeface="Times New Roman" panose="02020603050405020304" pitchFamily="18" charset="0"/>
                </a:rPr>
                <a:t>数据线</a:t>
              </a:r>
            </a:p>
          </p:txBody>
        </p:sp>
        <p:sp>
          <p:nvSpPr>
            <p:cNvPr id="30765" name="Line 10">
              <a:extLst>
                <a:ext uri="{FF2B5EF4-FFF2-40B4-BE49-F238E27FC236}">
                  <a16:creationId xmlns:a16="http://schemas.microsoft.com/office/drawing/2014/main" id="{265CE7B2-D318-D7B1-4F15-91F4D68A77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920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66" name="Text Box 11">
              <a:extLst>
                <a:ext uri="{FF2B5EF4-FFF2-40B4-BE49-F238E27FC236}">
                  <a16:creationId xmlns:a16="http://schemas.microsoft.com/office/drawing/2014/main" id="{86D292C6-4027-990E-CA45-CE60CB6BB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1250"/>
              <a:ext cx="64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>
                  <a:latin typeface="Times New Roman" panose="02020603050405020304" pitchFamily="18" charset="0"/>
                </a:rPr>
                <a:t>地址线</a:t>
              </a:r>
            </a:p>
          </p:txBody>
        </p:sp>
        <p:sp>
          <p:nvSpPr>
            <p:cNvPr id="30767" name="Line 12">
              <a:extLst>
                <a:ext uri="{FF2B5EF4-FFF2-40B4-BE49-F238E27FC236}">
                  <a16:creationId xmlns:a16="http://schemas.microsoft.com/office/drawing/2014/main" id="{83632DFC-DBC3-E543-259D-16647C7F28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304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68" name="Line 13">
              <a:extLst>
                <a:ext uri="{FF2B5EF4-FFF2-40B4-BE49-F238E27FC236}">
                  <a16:creationId xmlns:a16="http://schemas.microsoft.com/office/drawing/2014/main" id="{14F1FFEF-7503-E9E9-863D-FE8DFCFF44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688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69" name="Rectangle 14">
              <a:extLst>
                <a:ext uri="{FF2B5EF4-FFF2-40B4-BE49-F238E27FC236}">
                  <a16:creationId xmlns:a16="http://schemas.microsoft.com/office/drawing/2014/main" id="{3C0B9049-618A-FD10-A98E-BB320C918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264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imes New Roman" panose="02020603050405020304" pitchFamily="18" charset="0"/>
                </a:rPr>
                <a:t>I/O</a:t>
              </a:r>
              <a:r>
                <a:rPr lang="zh-CN" altLang="en-US" sz="2400">
                  <a:latin typeface="Times New Roman" panose="02020603050405020304" pitchFamily="18" charset="0"/>
                </a:rPr>
                <a:t>接口0</a:t>
              </a:r>
            </a:p>
          </p:txBody>
        </p:sp>
        <p:sp>
          <p:nvSpPr>
            <p:cNvPr id="30770" name="Text Box 15">
              <a:extLst>
                <a:ext uri="{FF2B5EF4-FFF2-40B4-BE49-F238E27FC236}">
                  <a16:creationId xmlns:a16="http://schemas.microsoft.com/office/drawing/2014/main" id="{888DC9BC-3749-B67C-41C9-7B10AEAAA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8" y="331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30771" name="Text Box 16">
              <a:extLst>
                <a:ext uri="{FF2B5EF4-FFF2-40B4-BE49-F238E27FC236}">
                  <a16:creationId xmlns:a16="http://schemas.microsoft.com/office/drawing/2014/main" id="{12022131-11E5-E56F-9AC9-71BB987BA0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6" y="2048"/>
              <a:ext cx="3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BS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0772" name="Text Box 17">
              <a:extLst>
                <a:ext uri="{FF2B5EF4-FFF2-40B4-BE49-F238E27FC236}">
                  <a16:creationId xmlns:a16="http://schemas.microsoft.com/office/drawing/2014/main" id="{FA126C44-4881-12D6-5139-05CAB6728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7" y="2432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BR</a:t>
              </a:r>
            </a:p>
          </p:txBody>
        </p:sp>
        <p:sp>
          <p:nvSpPr>
            <p:cNvPr id="30773" name="Rectangle 18">
              <a:extLst>
                <a:ext uri="{FF2B5EF4-FFF2-40B4-BE49-F238E27FC236}">
                  <a16:creationId xmlns:a16="http://schemas.microsoft.com/office/drawing/2014/main" id="{23743047-A04A-E9E9-BA73-7FDFD16CC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264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imes New Roman" panose="02020603050405020304" pitchFamily="18" charset="0"/>
                </a:rPr>
                <a:t>I/O</a:t>
              </a:r>
              <a:r>
                <a:rPr lang="zh-CN" altLang="en-US" sz="2400">
                  <a:latin typeface="Times New Roman" panose="02020603050405020304" pitchFamily="18" charset="0"/>
                </a:rPr>
                <a:t>接口1</a:t>
              </a:r>
            </a:p>
          </p:txBody>
        </p:sp>
        <p:sp>
          <p:nvSpPr>
            <p:cNvPr id="30774" name="Rectangle 19">
              <a:extLst>
                <a:ext uri="{FF2B5EF4-FFF2-40B4-BE49-F238E27FC236}">
                  <a16:creationId xmlns:a16="http://schemas.microsoft.com/office/drawing/2014/main" id="{26C16ED3-5215-8FFD-DA2E-7AF44AF88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264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imes New Roman" panose="02020603050405020304" pitchFamily="18" charset="0"/>
                </a:rPr>
                <a:t>I/O</a:t>
              </a:r>
              <a:r>
                <a:rPr lang="zh-CN" altLang="en-US" sz="2400">
                  <a:latin typeface="Times New Roman" panose="02020603050405020304" pitchFamily="18" charset="0"/>
                </a:rPr>
                <a:t>接口</a:t>
              </a:r>
              <a:r>
                <a:rPr lang="en-US" altLang="zh-CN" sz="2400" i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0775" name="Line 20">
              <a:extLst>
                <a:ext uri="{FF2B5EF4-FFF2-40B4-BE49-F238E27FC236}">
                  <a16:creationId xmlns:a16="http://schemas.microsoft.com/office/drawing/2014/main" id="{21FCD8CF-5C6C-DFF8-33CC-A1B6CA0368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152"/>
              <a:ext cx="43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76" name="Text Box 21">
              <a:extLst>
                <a:ext uri="{FF2B5EF4-FFF2-40B4-BE49-F238E27FC236}">
                  <a16:creationId xmlns:a16="http://schemas.microsoft.com/office/drawing/2014/main" id="{11395B2D-0565-E7CF-8EF4-558B2AF252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0" y="1634"/>
              <a:ext cx="82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>
                  <a:latin typeface="Times New Roman" panose="02020603050405020304" pitchFamily="18" charset="0"/>
                </a:rPr>
                <a:t>设备地址</a:t>
              </a:r>
            </a:p>
          </p:txBody>
        </p:sp>
        <p:sp>
          <p:nvSpPr>
            <p:cNvPr id="30777" name="Line 22">
              <a:extLst>
                <a:ext uri="{FF2B5EF4-FFF2-40B4-BE49-F238E27FC236}">
                  <a16:creationId xmlns:a16="http://schemas.microsoft.com/office/drawing/2014/main" id="{7C269330-00C6-5970-E940-431D1E99DA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688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78" name="Line 23">
              <a:extLst>
                <a:ext uri="{FF2B5EF4-FFF2-40B4-BE49-F238E27FC236}">
                  <a16:creationId xmlns:a16="http://schemas.microsoft.com/office/drawing/2014/main" id="{0BB9094F-EDB3-C94B-37F7-6971928858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230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79" name="Line 24">
              <a:extLst>
                <a:ext uri="{FF2B5EF4-FFF2-40B4-BE49-F238E27FC236}">
                  <a16:creationId xmlns:a16="http://schemas.microsoft.com/office/drawing/2014/main" id="{8BC7CBD6-2B57-9FD3-2D5D-8A8B11145D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920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80" name="Line 25">
              <a:extLst>
                <a:ext uri="{FF2B5EF4-FFF2-40B4-BE49-F238E27FC236}">
                  <a16:creationId xmlns:a16="http://schemas.microsoft.com/office/drawing/2014/main" id="{4A2D18C2-AA3F-30A0-C718-E8473CE22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536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81" name="Line 26">
              <a:extLst>
                <a:ext uri="{FF2B5EF4-FFF2-40B4-BE49-F238E27FC236}">
                  <a16:creationId xmlns:a16="http://schemas.microsoft.com/office/drawing/2014/main" id="{5A886333-C68A-6328-412C-1E819F5884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152"/>
              <a:ext cx="0" cy="2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82" name="Line 27">
              <a:extLst>
                <a:ext uri="{FF2B5EF4-FFF2-40B4-BE49-F238E27FC236}">
                  <a16:creationId xmlns:a16="http://schemas.microsoft.com/office/drawing/2014/main" id="{CEA3A0F4-A8C7-7AB8-FA2B-5F9A9F78F0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2688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83" name="Line 28">
              <a:extLst>
                <a:ext uri="{FF2B5EF4-FFF2-40B4-BE49-F238E27FC236}">
                  <a16:creationId xmlns:a16="http://schemas.microsoft.com/office/drawing/2014/main" id="{533CEB40-EE7B-CA9A-308A-1E632BC94C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230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84" name="Line 29">
              <a:extLst>
                <a:ext uri="{FF2B5EF4-FFF2-40B4-BE49-F238E27FC236}">
                  <a16:creationId xmlns:a16="http://schemas.microsoft.com/office/drawing/2014/main" id="{C7988134-D490-58F3-C81E-6EB8481BB2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920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85" name="Line 30">
              <a:extLst>
                <a:ext uri="{FF2B5EF4-FFF2-40B4-BE49-F238E27FC236}">
                  <a16:creationId xmlns:a16="http://schemas.microsoft.com/office/drawing/2014/main" id="{1ACF07CF-F250-6933-E342-9B60238251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536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86" name="Line 31">
              <a:extLst>
                <a:ext uri="{FF2B5EF4-FFF2-40B4-BE49-F238E27FC236}">
                  <a16:creationId xmlns:a16="http://schemas.microsoft.com/office/drawing/2014/main" id="{11F49B32-9F92-7262-D2BA-35281ADBCB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152"/>
              <a:ext cx="0" cy="2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87" name="Line 32">
              <a:extLst>
                <a:ext uri="{FF2B5EF4-FFF2-40B4-BE49-F238E27FC236}">
                  <a16:creationId xmlns:a16="http://schemas.microsoft.com/office/drawing/2014/main" id="{4EF64214-2FCB-E6CF-635E-6E733C5968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2688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88" name="Line 33">
              <a:extLst>
                <a:ext uri="{FF2B5EF4-FFF2-40B4-BE49-F238E27FC236}">
                  <a16:creationId xmlns:a16="http://schemas.microsoft.com/office/drawing/2014/main" id="{11ACA514-9AA7-7B6A-300D-F52B87F6AA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" y="230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89" name="Line 34">
              <a:extLst>
                <a:ext uri="{FF2B5EF4-FFF2-40B4-BE49-F238E27FC236}">
                  <a16:creationId xmlns:a16="http://schemas.microsoft.com/office/drawing/2014/main" id="{6162DAAC-ACA9-2C33-C96E-B8E03A188C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920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90" name="Line 35">
              <a:extLst>
                <a:ext uri="{FF2B5EF4-FFF2-40B4-BE49-F238E27FC236}">
                  <a16:creationId xmlns:a16="http://schemas.microsoft.com/office/drawing/2014/main" id="{C2B5BBF5-0B9B-D9D4-1B4B-DF46FDB2F3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536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91" name="Line 36">
              <a:extLst>
                <a:ext uri="{FF2B5EF4-FFF2-40B4-BE49-F238E27FC236}">
                  <a16:creationId xmlns:a16="http://schemas.microsoft.com/office/drawing/2014/main" id="{F54C89C4-0C61-726A-1E22-91A8059285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1152"/>
              <a:ext cx="0" cy="2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0724" name="Text Box 37">
            <a:extLst>
              <a:ext uri="{FF2B5EF4-FFF2-40B4-BE49-F238E27FC236}">
                <a16:creationId xmlns:a16="http://schemas.microsoft.com/office/drawing/2014/main" id="{89E2B00B-3133-1625-D74C-778E12C98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156" y="230460"/>
            <a:ext cx="5495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</a:rPr>
              <a:t>3. 计数器定时查询方式</a:t>
            </a:r>
          </a:p>
        </p:txBody>
      </p:sp>
      <p:grpSp>
        <p:nvGrpSpPr>
          <p:cNvPr id="180262" name="Group 38">
            <a:extLst>
              <a:ext uri="{FF2B5EF4-FFF2-40B4-BE49-F238E27FC236}">
                <a16:creationId xmlns:a16="http://schemas.microsoft.com/office/drawing/2014/main" id="{5E117631-4084-F3B2-0995-7791D85C2A25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3048000"/>
            <a:ext cx="6934200" cy="2133600"/>
            <a:chOff x="1680" y="2160"/>
            <a:chExt cx="4368" cy="1344"/>
          </a:xfrm>
        </p:grpSpPr>
        <p:grpSp>
          <p:nvGrpSpPr>
            <p:cNvPr id="30756" name="Group 39">
              <a:extLst>
                <a:ext uri="{FF2B5EF4-FFF2-40B4-BE49-F238E27FC236}">
                  <a16:creationId xmlns:a16="http://schemas.microsoft.com/office/drawing/2014/main" id="{BCEEBC94-251D-1A59-FDC9-3FC2577F95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2160"/>
              <a:ext cx="2544" cy="1344"/>
              <a:chOff x="2736" y="2160"/>
              <a:chExt cx="2544" cy="1344"/>
            </a:xfrm>
          </p:grpSpPr>
          <p:sp>
            <p:nvSpPr>
              <p:cNvPr id="30758" name="Line 40">
                <a:extLst>
                  <a:ext uri="{FF2B5EF4-FFF2-40B4-BE49-F238E27FC236}">
                    <a16:creationId xmlns:a16="http://schemas.microsoft.com/office/drawing/2014/main" id="{B9C5D1F9-CDFD-2DCE-37B0-2D0654F343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160"/>
                <a:ext cx="0" cy="1344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 type="oval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59" name="Line 41">
                <a:extLst>
                  <a:ext uri="{FF2B5EF4-FFF2-40B4-BE49-F238E27FC236}">
                    <a16:creationId xmlns:a16="http://schemas.microsoft.com/office/drawing/2014/main" id="{E11F4C5E-AF8C-FFFA-DD7D-01458216BA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2160"/>
                <a:ext cx="0" cy="1344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 type="oval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60" name="Line 42">
                <a:extLst>
                  <a:ext uri="{FF2B5EF4-FFF2-40B4-BE49-F238E27FC236}">
                    <a16:creationId xmlns:a16="http://schemas.microsoft.com/office/drawing/2014/main" id="{8AA9596F-5055-2D55-7A5F-11523A34FA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2160"/>
                <a:ext cx="0" cy="1344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 type="oval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0757" name="Line 43">
              <a:extLst>
                <a:ext uri="{FF2B5EF4-FFF2-40B4-BE49-F238E27FC236}">
                  <a16:creationId xmlns:a16="http://schemas.microsoft.com/office/drawing/2014/main" id="{D7CD8637-A838-2C04-3E26-B5FC787A6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160"/>
              <a:ext cx="436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0268" name="Group 44">
            <a:extLst>
              <a:ext uri="{FF2B5EF4-FFF2-40B4-BE49-F238E27FC236}">
                <a16:creationId xmlns:a16="http://schemas.microsoft.com/office/drawing/2014/main" id="{B1C97986-7903-6D40-24F3-1A77B82AB47B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3048000"/>
            <a:ext cx="6934200" cy="2133600"/>
            <a:chOff x="1392" y="1920"/>
            <a:chExt cx="4368" cy="1344"/>
          </a:xfrm>
        </p:grpSpPr>
        <p:grpSp>
          <p:nvGrpSpPr>
            <p:cNvPr id="30751" name="Group 45">
              <a:extLst>
                <a:ext uri="{FF2B5EF4-FFF2-40B4-BE49-F238E27FC236}">
                  <a16:creationId xmlns:a16="http://schemas.microsoft.com/office/drawing/2014/main" id="{103CC12A-ACF3-38F1-CE10-E2FBA0201D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1920"/>
              <a:ext cx="2544" cy="1344"/>
              <a:chOff x="2448" y="1920"/>
              <a:chExt cx="2544" cy="1344"/>
            </a:xfrm>
          </p:grpSpPr>
          <p:sp>
            <p:nvSpPr>
              <p:cNvPr id="30753" name="Line 46">
                <a:extLst>
                  <a:ext uri="{FF2B5EF4-FFF2-40B4-BE49-F238E27FC236}">
                    <a16:creationId xmlns:a16="http://schemas.microsoft.com/office/drawing/2014/main" id="{11B987A2-BFE0-9CE7-958D-500700FC5C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1920"/>
                <a:ext cx="0" cy="1344"/>
              </a:xfrm>
              <a:prstGeom prst="line">
                <a:avLst/>
              </a:prstGeom>
              <a:noFill/>
              <a:ln w="76200">
                <a:solidFill>
                  <a:srgbClr val="C28F00"/>
                </a:solidFill>
                <a:round/>
                <a:headEnd type="oval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54" name="Line 47">
                <a:extLst>
                  <a:ext uri="{FF2B5EF4-FFF2-40B4-BE49-F238E27FC236}">
                    <a16:creationId xmlns:a16="http://schemas.microsoft.com/office/drawing/2014/main" id="{8D55096A-71BD-C6C4-D723-F3BE5ECBCC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1920"/>
                <a:ext cx="0" cy="1344"/>
              </a:xfrm>
              <a:prstGeom prst="line">
                <a:avLst/>
              </a:prstGeom>
              <a:noFill/>
              <a:ln w="76200">
                <a:solidFill>
                  <a:srgbClr val="C28F00"/>
                </a:solidFill>
                <a:round/>
                <a:headEnd type="oval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55" name="Line 48">
                <a:extLst>
                  <a:ext uri="{FF2B5EF4-FFF2-40B4-BE49-F238E27FC236}">
                    <a16:creationId xmlns:a16="http://schemas.microsoft.com/office/drawing/2014/main" id="{9E39CFD1-7805-C091-70B6-74821B63D7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344"/>
              </a:xfrm>
              <a:prstGeom prst="line">
                <a:avLst/>
              </a:prstGeom>
              <a:noFill/>
              <a:ln w="76200">
                <a:solidFill>
                  <a:srgbClr val="C28F00"/>
                </a:solidFill>
                <a:round/>
                <a:headEnd type="oval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0752" name="Line 49">
              <a:extLst>
                <a:ext uri="{FF2B5EF4-FFF2-40B4-BE49-F238E27FC236}">
                  <a16:creationId xmlns:a16="http://schemas.microsoft.com/office/drawing/2014/main" id="{A239EED5-E05F-686F-AD53-4542BA732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920"/>
              <a:ext cx="4368" cy="0"/>
            </a:xfrm>
            <a:prstGeom prst="line">
              <a:avLst/>
            </a:prstGeom>
            <a:noFill/>
            <a:ln w="76200">
              <a:solidFill>
                <a:srgbClr val="C28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0274" name="Line 50">
            <a:extLst>
              <a:ext uri="{FF2B5EF4-FFF2-40B4-BE49-F238E27FC236}">
                <a16:creationId xmlns:a16="http://schemas.microsoft.com/office/drawing/2014/main" id="{4663B23D-B29F-EB33-3C70-8B175F52F1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3657600"/>
            <a:ext cx="0" cy="15240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0275" name="Group 51">
            <a:extLst>
              <a:ext uri="{FF2B5EF4-FFF2-40B4-BE49-F238E27FC236}">
                <a16:creationId xmlns:a16="http://schemas.microsoft.com/office/drawing/2014/main" id="{C5CB1A74-FD5A-F406-C686-7C51854B1893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4267200"/>
            <a:ext cx="2133600" cy="914400"/>
            <a:chOff x="3264" y="2688"/>
            <a:chExt cx="1344" cy="576"/>
          </a:xfrm>
        </p:grpSpPr>
        <p:sp>
          <p:nvSpPr>
            <p:cNvPr id="30749" name="Line 52">
              <a:extLst>
                <a:ext uri="{FF2B5EF4-FFF2-40B4-BE49-F238E27FC236}">
                  <a16:creationId xmlns:a16="http://schemas.microsoft.com/office/drawing/2014/main" id="{8B547246-8861-8C4D-3465-181D90BB3D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2688"/>
              <a:ext cx="0" cy="576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50" name="Line 53">
              <a:extLst>
                <a:ext uri="{FF2B5EF4-FFF2-40B4-BE49-F238E27FC236}">
                  <a16:creationId xmlns:a16="http://schemas.microsoft.com/office/drawing/2014/main" id="{AD56F2DF-02D1-6E32-D4EA-3B31109814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2688"/>
              <a:ext cx="0" cy="576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0278" name="Line 54">
            <a:extLst>
              <a:ext uri="{FF2B5EF4-FFF2-40B4-BE49-F238E27FC236}">
                <a16:creationId xmlns:a16="http://schemas.microsoft.com/office/drawing/2014/main" id="{2BFEAE86-4062-C946-E588-F1C72A7628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267200"/>
            <a:ext cx="5105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0279" name="Group 55">
            <a:extLst>
              <a:ext uri="{FF2B5EF4-FFF2-40B4-BE49-F238E27FC236}">
                <a16:creationId xmlns:a16="http://schemas.microsoft.com/office/drawing/2014/main" id="{87C77926-D842-D8FF-A2C6-1B3B6E88C8DB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3048000"/>
            <a:ext cx="6934200" cy="2133600"/>
            <a:chOff x="1392" y="1920"/>
            <a:chExt cx="4368" cy="1344"/>
          </a:xfrm>
        </p:grpSpPr>
        <p:grpSp>
          <p:nvGrpSpPr>
            <p:cNvPr id="30744" name="Group 56">
              <a:extLst>
                <a:ext uri="{FF2B5EF4-FFF2-40B4-BE49-F238E27FC236}">
                  <a16:creationId xmlns:a16="http://schemas.microsoft.com/office/drawing/2014/main" id="{20CD6A71-FCAA-BD3A-A324-DBDC107F6A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1920"/>
              <a:ext cx="2544" cy="1344"/>
              <a:chOff x="2448" y="1920"/>
              <a:chExt cx="2544" cy="1344"/>
            </a:xfrm>
          </p:grpSpPr>
          <p:sp>
            <p:nvSpPr>
              <p:cNvPr id="30746" name="Line 57">
                <a:extLst>
                  <a:ext uri="{FF2B5EF4-FFF2-40B4-BE49-F238E27FC236}">
                    <a16:creationId xmlns:a16="http://schemas.microsoft.com/office/drawing/2014/main" id="{6F3BCBC7-6994-AFAE-27CA-8A87EE6C43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1920"/>
                <a:ext cx="0" cy="1344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 type="oval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47" name="Line 58">
                <a:extLst>
                  <a:ext uri="{FF2B5EF4-FFF2-40B4-BE49-F238E27FC236}">
                    <a16:creationId xmlns:a16="http://schemas.microsoft.com/office/drawing/2014/main" id="{6F546651-EFB8-C772-B40A-8A422D9058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1920"/>
                <a:ext cx="0" cy="1344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 type="oval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48" name="Line 59">
                <a:extLst>
                  <a:ext uri="{FF2B5EF4-FFF2-40B4-BE49-F238E27FC236}">
                    <a16:creationId xmlns:a16="http://schemas.microsoft.com/office/drawing/2014/main" id="{23044DB6-DD4F-E98D-3E08-038DA8006A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344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 type="oval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0745" name="Line 60">
              <a:extLst>
                <a:ext uri="{FF2B5EF4-FFF2-40B4-BE49-F238E27FC236}">
                  <a16:creationId xmlns:a16="http://schemas.microsoft.com/office/drawing/2014/main" id="{65CC6B52-C5D8-509D-7D9A-F83DFFF946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920"/>
              <a:ext cx="436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0285" name="Line 61">
            <a:extLst>
              <a:ext uri="{FF2B5EF4-FFF2-40B4-BE49-F238E27FC236}">
                <a16:creationId xmlns:a16="http://schemas.microsoft.com/office/drawing/2014/main" id="{6B13528F-C026-78E4-B771-247B3CAA19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657600"/>
            <a:ext cx="32766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86" name="Rectangle 62">
            <a:extLst>
              <a:ext uri="{FF2B5EF4-FFF2-40B4-BE49-F238E27FC236}">
                <a16:creationId xmlns:a16="http://schemas.microsoft.com/office/drawing/2014/main" id="{5DB5B54B-5B36-1AB0-2295-6428FFEFB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181600"/>
            <a:ext cx="1676400" cy="838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</a:rPr>
              <a:t>I/O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接口1</a:t>
            </a:r>
          </a:p>
        </p:txBody>
      </p:sp>
      <p:grpSp>
        <p:nvGrpSpPr>
          <p:cNvPr id="180288" name="Group 64">
            <a:extLst>
              <a:ext uri="{FF2B5EF4-FFF2-40B4-BE49-F238E27FC236}">
                <a16:creationId xmlns:a16="http://schemas.microsoft.com/office/drawing/2014/main" id="{D6006A58-B503-B544-CCD3-D8F08652C4A9}"/>
              </a:ext>
            </a:extLst>
          </p:cNvPr>
          <p:cNvGrpSpPr>
            <a:grpSpLocks/>
          </p:cNvGrpSpPr>
          <p:nvPr/>
        </p:nvGrpSpPr>
        <p:grpSpPr bwMode="auto">
          <a:xfrm>
            <a:off x="1563688" y="3733800"/>
            <a:ext cx="1143000" cy="1600200"/>
            <a:chOff x="25" y="2352"/>
            <a:chExt cx="720" cy="1008"/>
          </a:xfrm>
        </p:grpSpPr>
        <p:sp>
          <p:nvSpPr>
            <p:cNvPr id="30740" name="Rectangle 65">
              <a:extLst>
                <a:ext uri="{FF2B5EF4-FFF2-40B4-BE49-F238E27FC236}">
                  <a16:creationId xmlns:a16="http://schemas.microsoft.com/office/drawing/2014/main" id="{2AB06EF6-AED4-ADC0-46A4-2E63B8A35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352"/>
              <a:ext cx="384" cy="480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grpSp>
          <p:nvGrpSpPr>
            <p:cNvPr id="30741" name="Group 66">
              <a:extLst>
                <a:ext uri="{FF2B5EF4-FFF2-40B4-BE49-F238E27FC236}">
                  <a16:creationId xmlns:a16="http://schemas.microsoft.com/office/drawing/2014/main" id="{12237542-C8C5-1771-C7D7-86CEB82636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" y="2976"/>
              <a:ext cx="720" cy="384"/>
              <a:chOff x="25" y="2976"/>
              <a:chExt cx="720" cy="384"/>
            </a:xfrm>
          </p:grpSpPr>
          <p:sp>
            <p:nvSpPr>
              <p:cNvPr id="30742" name="Text Box 67">
                <a:extLst>
                  <a:ext uri="{FF2B5EF4-FFF2-40B4-BE49-F238E27FC236}">
                    <a16:creationId xmlns:a16="http://schemas.microsoft.com/office/drawing/2014/main" id="{08022181-EEC9-A9FD-F06B-C29A697CA8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" y="3053"/>
                <a:ext cx="630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4680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latin typeface="Times New Roman" panose="02020603050405020304" pitchFamily="18" charset="0"/>
                  </a:rPr>
                  <a:t> 计数器</a:t>
                </a:r>
              </a:p>
            </p:txBody>
          </p:sp>
          <p:sp>
            <p:nvSpPr>
              <p:cNvPr id="30743" name="AutoShape 68">
                <a:extLst>
                  <a:ext uri="{FF2B5EF4-FFF2-40B4-BE49-F238E27FC236}">
                    <a16:creationId xmlns:a16="http://schemas.microsoft.com/office/drawing/2014/main" id="{2559ED57-C79E-A7BE-1CCE-7B5B76A34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" y="2976"/>
                <a:ext cx="720" cy="384"/>
              </a:xfrm>
              <a:prstGeom prst="wedgeRoundRectCallout">
                <a:avLst>
                  <a:gd name="adj1" fmla="val 73194"/>
                  <a:gd name="adj2" fmla="val 97398"/>
                  <a:gd name="adj3" fmla="val 16667"/>
                </a:avLst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80293" name="Text Box 69">
            <a:extLst>
              <a:ext uri="{FF2B5EF4-FFF2-40B4-BE49-F238E27FC236}">
                <a16:creationId xmlns:a16="http://schemas.microsoft.com/office/drawing/2014/main" id="{8DCB71EB-8B9D-8AEA-3B4D-FB3BECEB3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1" y="2590800"/>
            <a:ext cx="161131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chemeClr val="folHlink"/>
                </a:solidFill>
                <a:latin typeface="Times New Roman" panose="02020603050405020304" pitchFamily="18" charset="0"/>
              </a:rPr>
              <a:t>设备地址</a:t>
            </a:r>
          </a:p>
        </p:txBody>
      </p:sp>
      <p:grpSp>
        <p:nvGrpSpPr>
          <p:cNvPr id="180294" name="Group 70">
            <a:extLst>
              <a:ext uri="{FF2B5EF4-FFF2-40B4-BE49-F238E27FC236}">
                <a16:creationId xmlns:a16="http://schemas.microsoft.com/office/drawing/2014/main" id="{F5572711-A0E5-FA63-024C-905F2A2B57B2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730625"/>
            <a:ext cx="685800" cy="762000"/>
            <a:chOff x="2592" y="3840"/>
            <a:chExt cx="432" cy="480"/>
          </a:xfrm>
        </p:grpSpPr>
        <p:sp>
          <p:nvSpPr>
            <p:cNvPr id="30738" name="Rectangle 71">
              <a:extLst>
                <a:ext uri="{FF2B5EF4-FFF2-40B4-BE49-F238E27FC236}">
                  <a16:creationId xmlns:a16="http://schemas.microsoft.com/office/drawing/2014/main" id="{D5D0E040-20BA-4BC3-9BB9-F5E625CEE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840"/>
              <a:ext cx="384" cy="48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30739" name="Text Box 72">
              <a:extLst>
                <a:ext uri="{FF2B5EF4-FFF2-40B4-BE49-F238E27FC236}">
                  <a16:creationId xmlns:a16="http://schemas.microsoft.com/office/drawing/2014/main" id="{588B1A35-A960-3F1F-577D-5519DC9C1E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888"/>
              <a:ext cx="4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chemeClr val="bg2"/>
                  </a:solidFill>
                  <a:latin typeface="Times New Roman" panose="02020603050405020304" pitchFamily="18" charset="0"/>
                </a:rPr>
                <a:t> 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8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18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8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8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18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8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18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4" dur="500"/>
                                        <p:tgtEl>
                                          <p:spTgt spid="18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86" grpId="0" animBg="1" autoUpdateAnimBg="0"/>
      <p:bldP spid="18029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250" name="Group 2">
            <a:extLst>
              <a:ext uri="{FF2B5EF4-FFF2-40B4-BE49-F238E27FC236}">
                <a16:creationId xmlns:a16="http://schemas.microsoft.com/office/drawing/2014/main" id="{D1C35A7E-260C-95F2-32EF-5690F7708CF8}"/>
              </a:ext>
            </a:extLst>
          </p:cNvPr>
          <p:cNvGrpSpPr>
            <a:grpSpLocks/>
          </p:cNvGrpSpPr>
          <p:nvPr/>
        </p:nvGrpSpPr>
        <p:grpSpPr bwMode="auto">
          <a:xfrm>
            <a:off x="1905001" y="5943600"/>
            <a:ext cx="1103313" cy="609600"/>
            <a:chOff x="240" y="3744"/>
            <a:chExt cx="695" cy="384"/>
          </a:xfrm>
        </p:grpSpPr>
        <p:sp>
          <p:nvSpPr>
            <p:cNvPr id="31787" name="Text Box 3">
              <a:extLst>
                <a:ext uri="{FF2B5EF4-FFF2-40B4-BE49-F238E27FC236}">
                  <a16:creationId xmlns:a16="http://schemas.microsoft.com/office/drawing/2014/main" id="{EE6DEF0A-3ED7-AE05-5670-A7936AD289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792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排队器</a:t>
              </a:r>
            </a:p>
          </p:txBody>
        </p:sp>
        <p:sp>
          <p:nvSpPr>
            <p:cNvPr id="31788" name="AutoShape 4">
              <a:extLst>
                <a:ext uri="{FF2B5EF4-FFF2-40B4-BE49-F238E27FC236}">
                  <a16:creationId xmlns:a16="http://schemas.microsoft.com/office/drawing/2014/main" id="{5EB09C97-38DA-77E2-9501-6E9D816BA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744"/>
              <a:ext cx="672" cy="384"/>
            </a:xfrm>
            <a:prstGeom prst="wedgeRoundRectCallout">
              <a:avLst>
                <a:gd name="adj1" fmla="val -21727"/>
                <a:gd name="adj2" fmla="val -142190"/>
                <a:gd name="adj3" fmla="val 16667"/>
              </a:avLst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1253" name="Group 5">
            <a:extLst>
              <a:ext uri="{FF2B5EF4-FFF2-40B4-BE49-F238E27FC236}">
                <a16:creationId xmlns:a16="http://schemas.microsoft.com/office/drawing/2014/main" id="{BAFEBC45-90ED-D93E-D3A9-E040DA17F19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5943600"/>
            <a:ext cx="1098550" cy="609600"/>
            <a:chOff x="1296" y="3744"/>
            <a:chExt cx="692" cy="384"/>
          </a:xfrm>
        </p:grpSpPr>
        <p:sp>
          <p:nvSpPr>
            <p:cNvPr id="31785" name="AutoShape 6">
              <a:extLst>
                <a:ext uri="{FF2B5EF4-FFF2-40B4-BE49-F238E27FC236}">
                  <a16:creationId xmlns:a16="http://schemas.microsoft.com/office/drawing/2014/main" id="{EDA41EEE-E0F9-6377-F7AF-8801C0CF7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744"/>
              <a:ext cx="672" cy="384"/>
            </a:xfrm>
            <a:prstGeom prst="wedgeRoundRectCallout">
              <a:avLst>
                <a:gd name="adj1" fmla="val -21727"/>
                <a:gd name="adj2" fmla="val -142190"/>
                <a:gd name="adj3" fmla="val 16667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86" name="Text Box 7">
              <a:extLst>
                <a:ext uri="{FF2B5EF4-FFF2-40B4-BE49-F238E27FC236}">
                  <a16:creationId xmlns:a16="http://schemas.microsoft.com/office/drawing/2014/main" id="{B939EA35-499B-E984-21FF-C36834C8D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792"/>
              <a:ext cx="692" cy="28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chemeClr val="bg2"/>
                  </a:solidFill>
                  <a:latin typeface="Times New Roman" panose="02020603050405020304" pitchFamily="18" charset="0"/>
                </a:rPr>
                <a:t>排队器</a:t>
              </a:r>
            </a:p>
          </p:txBody>
        </p:sp>
      </p:grpSp>
      <p:sp>
        <p:nvSpPr>
          <p:cNvPr id="31748" name="Text Box 8">
            <a:extLst>
              <a:ext uri="{FF2B5EF4-FFF2-40B4-BE49-F238E27FC236}">
                <a16:creationId xmlns:a16="http://schemas.microsoft.com/office/drawing/2014/main" id="{C54F6D43-C46D-12C5-E0D8-198210D84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400" y="250825"/>
            <a:ext cx="4206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</a:rPr>
              <a:t>4. 独立请求方式</a:t>
            </a:r>
          </a:p>
        </p:txBody>
      </p:sp>
      <p:grpSp>
        <p:nvGrpSpPr>
          <p:cNvPr id="181257" name="Group 9">
            <a:extLst>
              <a:ext uri="{FF2B5EF4-FFF2-40B4-BE49-F238E27FC236}">
                <a16:creationId xmlns:a16="http://schemas.microsoft.com/office/drawing/2014/main" id="{655FCFB1-E8BB-93FA-C5B2-FC563060DAD6}"/>
              </a:ext>
            </a:extLst>
          </p:cNvPr>
          <p:cNvGrpSpPr>
            <a:grpSpLocks/>
          </p:cNvGrpSpPr>
          <p:nvPr/>
        </p:nvGrpSpPr>
        <p:grpSpPr bwMode="auto">
          <a:xfrm>
            <a:off x="1816100" y="442914"/>
            <a:ext cx="8699500" cy="5348287"/>
            <a:chOff x="184" y="279"/>
            <a:chExt cx="5480" cy="3369"/>
          </a:xfrm>
        </p:grpSpPr>
        <p:sp>
          <p:nvSpPr>
            <p:cNvPr id="31757" name="Rectangle 10">
              <a:extLst>
                <a:ext uri="{FF2B5EF4-FFF2-40B4-BE49-F238E27FC236}">
                  <a16:creationId xmlns:a16="http://schemas.microsoft.com/office/drawing/2014/main" id="{27105D5F-B94E-6B3B-D973-986BA8FE2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" y="912"/>
              <a:ext cx="528" cy="2640"/>
            </a:xfrm>
            <a:prstGeom prst="rect">
              <a:avLst/>
            </a:prstGeom>
            <a:noFill/>
            <a:ln w="5715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200">
                  <a:latin typeface="Times New Roman" panose="02020603050405020304" pitchFamily="18" charset="0"/>
                </a:rPr>
                <a:t>总</a:t>
              </a:r>
            </a:p>
            <a:p>
              <a:pPr algn="ctr" eaLnBrk="1" hangingPunct="1"/>
              <a:r>
                <a:rPr lang="zh-CN" altLang="en-US" sz="3200">
                  <a:latin typeface="Times New Roman" panose="02020603050405020304" pitchFamily="18" charset="0"/>
                </a:rPr>
                <a:t>线</a:t>
              </a:r>
            </a:p>
            <a:p>
              <a:pPr algn="ctr" eaLnBrk="1" hangingPunct="1"/>
              <a:r>
                <a:rPr lang="zh-CN" altLang="en-US" sz="3200">
                  <a:latin typeface="Times New Roman" panose="02020603050405020304" pitchFamily="18" charset="0"/>
                </a:rPr>
                <a:t>控</a:t>
              </a:r>
            </a:p>
            <a:p>
              <a:pPr algn="ctr" eaLnBrk="1" hangingPunct="1"/>
              <a:r>
                <a:rPr lang="zh-CN" altLang="en-US" sz="3200">
                  <a:latin typeface="Times New Roman" panose="02020603050405020304" pitchFamily="18" charset="0"/>
                </a:rPr>
                <a:t>制</a:t>
              </a:r>
            </a:p>
            <a:p>
              <a:pPr algn="ctr" eaLnBrk="1" hangingPunct="1"/>
              <a:r>
                <a:rPr lang="zh-CN" altLang="en-US" sz="3200">
                  <a:latin typeface="Times New Roman" panose="02020603050405020304" pitchFamily="18" charset="0"/>
                </a:rPr>
                <a:t>部</a:t>
              </a:r>
            </a:p>
            <a:p>
              <a:pPr algn="ctr" eaLnBrk="1" hangingPunct="1"/>
              <a:r>
                <a:rPr lang="zh-CN" altLang="en-US" sz="3200">
                  <a:latin typeface="Times New Roman" panose="02020603050405020304" pitchFamily="18" charset="0"/>
                </a:rPr>
                <a:t>件</a:t>
              </a:r>
            </a:p>
          </p:txBody>
        </p:sp>
        <p:sp>
          <p:nvSpPr>
            <p:cNvPr id="31758" name="Line 11">
              <a:extLst>
                <a:ext uri="{FF2B5EF4-FFF2-40B4-BE49-F238E27FC236}">
                  <a16:creationId xmlns:a16="http://schemas.microsoft.com/office/drawing/2014/main" id="{0AA1ADBE-8461-543D-A25F-AE494992F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296"/>
              <a:ext cx="428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59" name="Text Box 12">
              <a:extLst>
                <a:ext uri="{FF2B5EF4-FFF2-40B4-BE49-F238E27FC236}">
                  <a16:creationId xmlns:a16="http://schemas.microsoft.com/office/drawing/2014/main" id="{F0E62AAD-746C-64FA-EF87-788F0419C5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9" y="885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数据线</a:t>
              </a:r>
            </a:p>
          </p:txBody>
        </p:sp>
        <p:sp>
          <p:nvSpPr>
            <p:cNvPr id="31760" name="Text Box 13">
              <a:extLst>
                <a:ext uri="{FF2B5EF4-FFF2-40B4-BE49-F238E27FC236}">
                  <a16:creationId xmlns:a16="http://schemas.microsoft.com/office/drawing/2014/main" id="{8F3F365B-2C45-CDAC-5E28-A90F112BF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9" y="1151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地址线</a:t>
              </a:r>
            </a:p>
          </p:txBody>
        </p:sp>
        <p:sp>
          <p:nvSpPr>
            <p:cNvPr id="31761" name="Rectangle 14">
              <a:extLst>
                <a:ext uri="{FF2B5EF4-FFF2-40B4-BE49-F238E27FC236}">
                  <a16:creationId xmlns:a16="http://schemas.microsoft.com/office/drawing/2014/main" id="{26737B0A-EE2F-3361-3C32-64F942BFA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" y="3120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</a:rPr>
                <a:t>I/O</a:t>
              </a:r>
              <a:r>
                <a:rPr lang="zh-CN" altLang="en-US" sz="2800">
                  <a:latin typeface="Times New Roman" panose="02020603050405020304" pitchFamily="18" charset="0"/>
                </a:rPr>
                <a:t>接口0</a:t>
              </a:r>
            </a:p>
          </p:txBody>
        </p:sp>
        <p:sp>
          <p:nvSpPr>
            <p:cNvPr id="31762" name="Rectangle 15">
              <a:extLst>
                <a:ext uri="{FF2B5EF4-FFF2-40B4-BE49-F238E27FC236}">
                  <a16:creationId xmlns:a16="http://schemas.microsoft.com/office/drawing/2014/main" id="{BC973A8F-8CFD-B1A0-35CE-548DC6049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0" y="3120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</a:rPr>
                <a:t>I/O</a:t>
              </a:r>
              <a:r>
                <a:rPr lang="zh-CN" altLang="en-US" sz="2800">
                  <a:latin typeface="Times New Roman" panose="02020603050405020304" pitchFamily="18" charset="0"/>
                </a:rPr>
                <a:t>接口1</a:t>
              </a:r>
            </a:p>
          </p:txBody>
        </p:sp>
        <p:sp>
          <p:nvSpPr>
            <p:cNvPr id="31763" name="Rectangle 16">
              <a:extLst>
                <a:ext uri="{FF2B5EF4-FFF2-40B4-BE49-F238E27FC236}">
                  <a16:creationId xmlns:a16="http://schemas.microsoft.com/office/drawing/2014/main" id="{A8F1B192-875F-58FE-20E8-DE6B0E495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120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</a:rPr>
                <a:t>I/O</a:t>
              </a:r>
              <a:r>
                <a:rPr lang="zh-CN" altLang="en-US" sz="2800">
                  <a:latin typeface="Times New Roman" panose="02020603050405020304" pitchFamily="18" charset="0"/>
                </a:rPr>
                <a:t>接口</a:t>
              </a:r>
              <a:r>
                <a:rPr lang="en-US" altLang="zh-CN" sz="2800" i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1764" name="Line 17">
              <a:extLst>
                <a:ext uri="{FF2B5EF4-FFF2-40B4-BE49-F238E27FC236}">
                  <a16:creationId xmlns:a16="http://schemas.microsoft.com/office/drawing/2014/main" id="{C9F44058-7DB4-8719-E804-6812F076B2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056"/>
              <a:ext cx="428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65" name="Freeform 18">
              <a:extLst>
                <a:ext uri="{FF2B5EF4-FFF2-40B4-BE49-F238E27FC236}">
                  <a16:creationId xmlns:a16="http://schemas.microsoft.com/office/drawing/2014/main" id="{04A3A6E3-43CE-0B86-DCDC-F6D27B7CC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" y="1536"/>
              <a:ext cx="3552" cy="1584"/>
            </a:xfrm>
            <a:custGeom>
              <a:avLst/>
              <a:gdLst>
                <a:gd name="T0" fmla="*/ 0 w 3552"/>
                <a:gd name="T1" fmla="*/ 0 h 1152"/>
                <a:gd name="T2" fmla="*/ 3552 w 3552"/>
                <a:gd name="T3" fmla="*/ 0 h 1152"/>
                <a:gd name="T4" fmla="*/ 3552 w 3552"/>
                <a:gd name="T5" fmla="*/ 20237 h 1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66" name="Freeform 19">
              <a:extLst>
                <a:ext uri="{FF2B5EF4-FFF2-40B4-BE49-F238E27FC236}">
                  <a16:creationId xmlns:a16="http://schemas.microsoft.com/office/drawing/2014/main" id="{B90DF633-1BF7-6B84-2EC8-1E6F5EF0B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" y="1776"/>
              <a:ext cx="3312" cy="1344"/>
            </a:xfrm>
            <a:custGeom>
              <a:avLst/>
              <a:gdLst>
                <a:gd name="T0" fmla="*/ 0 w 3552"/>
                <a:gd name="T1" fmla="*/ 0 h 1152"/>
                <a:gd name="T2" fmla="*/ 1892 w 3552"/>
                <a:gd name="T3" fmla="*/ 0 h 1152"/>
                <a:gd name="T4" fmla="*/ 1892 w 3552"/>
                <a:gd name="T5" fmla="*/ 4613 h 1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67" name="Freeform 20">
              <a:extLst>
                <a:ext uri="{FF2B5EF4-FFF2-40B4-BE49-F238E27FC236}">
                  <a16:creationId xmlns:a16="http://schemas.microsoft.com/office/drawing/2014/main" id="{22EB23D0-9692-AB43-FBBF-DA2EC643C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" y="2736"/>
              <a:ext cx="672" cy="384"/>
            </a:xfrm>
            <a:custGeom>
              <a:avLst/>
              <a:gdLst>
                <a:gd name="T0" fmla="*/ 0 w 3552"/>
                <a:gd name="T1" fmla="*/ 0 h 1152"/>
                <a:gd name="T2" fmla="*/ 0 w 3552"/>
                <a:gd name="T3" fmla="*/ 0 h 1152"/>
                <a:gd name="T4" fmla="*/ 0 w 3552"/>
                <a:gd name="T5" fmla="*/ 0 h 1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68" name="Freeform 21">
              <a:extLst>
                <a:ext uri="{FF2B5EF4-FFF2-40B4-BE49-F238E27FC236}">
                  <a16:creationId xmlns:a16="http://schemas.microsoft.com/office/drawing/2014/main" id="{945180B8-15D1-D2D4-EABB-8094FB6F1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" y="2256"/>
              <a:ext cx="1968" cy="864"/>
            </a:xfrm>
            <a:custGeom>
              <a:avLst/>
              <a:gdLst>
                <a:gd name="T0" fmla="*/ 0 w 3552"/>
                <a:gd name="T1" fmla="*/ 0 h 1152"/>
                <a:gd name="T2" fmla="*/ 18 w 3552"/>
                <a:gd name="T3" fmla="*/ 0 h 1152"/>
                <a:gd name="T4" fmla="*/ 18 w 3552"/>
                <a:gd name="T5" fmla="*/ 87 h 1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69" name="Freeform 22">
              <a:extLst>
                <a:ext uri="{FF2B5EF4-FFF2-40B4-BE49-F238E27FC236}">
                  <a16:creationId xmlns:a16="http://schemas.microsoft.com/office/drawing/2014/main" id="{1DA25185-D2C2-6487-0F33-4658B5201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" y="2016"/>
              <a:ext cx="2160" cy="1104"/>
            </a:xfrm>
            <a:custGeom>
              <a:avLst/>
              <a:gdLst>
                <a:gd name="T0" fmla="*/ 0 w 3552"/>
                <a:gd name="T1" fmla="*/ 0 h 1152"/>
                <a:gd name="T2" fmla="*/ 40 w 3552"/>
                <a:gd name="T3" fmla="*/ 0 h 1152"/>
                <a:gd name="T4" fmla="*/ 40 w 3552"/>
                <a:gd name="T5" fmla="*/ 786 h 1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0" name="Freeform 23">
              <a:extLst>
                <a:ext uri="{FF2B5EF4-FFF2-40B4-BE49-F238E27FC236}">
                  <a16:creationId xmlns:a16="http://schemas.microsoft.com/office/drawing/2014/main" id="{4428CFAB-6B2F-1CD1-3FB4-D17BF5BAE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" y="2496"/>
              <a:ext cx="864" cy="624"/>
            </a:xfrm>
            <a:custGeom>
              <a:avLst/>
              <a:gdLst>
                <a:gd name="T0" fmla="*/ 0 w 3552"/>
                <a:gd name="T1" fmla="*/ 0 h 1152"/>
                <a:gd name="T2" fmla="*/ 0 w 3552"/>
                <a:gd name="T3" fmla="*/ 0 h 1152"/>
                <a:gd name="T4" fmla="*/ 0 w 3552"/>
                <a:gd name="T5" fmla="*/ 5 h 1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1" name="Text Box 24">
              <a:extLst>
                <a:ext uri="{FF2B5EF4-FFF2-40B4-BE49-F238E27FC236}">
                  <a16:creationId xmlns:a16="http://schemas.microsoft.com/office/drawing/2014/main" id="{9C0986D5-A6BF-C360-337F-4348B3040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12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31772" name="Text Box 25">
              <a:extLst>
                <a:ext uri="{FF2B5EF4-FFF2-40B4-BE49-F238E27FC236}">
                  <a16:creationId xmlns:a16="http://schemas.microsoft.com/office/drawing/2014/main" id="{0832CFC9-18D3-FF13-F5E8-475E4D1D73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2527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BR</a:t>
              </a:r>
              <a:r>
                <a:rPr lang="en-US" altLang="zh-CN" sz="2000" baseline="-200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1773" name="Text Box 26">
              <a:extLst>
                <a:ext uri="{FF2B5EF4-FFF2-40B4-BE49-F238E27FC236}">
                  <a16:creationId xmlns:a16="http://schemas.microsoft.com/office/drawing/2014/main" id="{583ECC3C-FF6C-8C0F-08CA-A68B526383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292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   BG</a:t>
              </a:r>
              <a:r>
                <a:rPr lang="en-US" altLang="zh-CN" sz="2000" baseline="-200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1774" name="Text Box 27">
              <a:extLst>
                <a:ext uri="{FF2B5EF4-FFF2-40B4-BE49-F238E27FC236}">
                  <a16:creationId xmlns:a16="http://schemas.microsoft.com/office/drawing/2014/main" id="{EB94A4B9-3E46-CB87-7F04-7DB2D51F4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035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BR</a:t>
              </a:r>
              <a:r>
                <a:rPr lang="en-US" altLang="zh-CN" sz="2000" baseline="-20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775" name="Text Box 28">
              <a:extLst>
                <a:ext uri="{FF2B5EF4-FFF2-40B4-BE49-F238E27FC236}">
                  <a16:creationId xmlns:a16="http://schemas.microsoft.com/office/drawing/2014/main" id="{414C67E9-F9DA-7D97-FE9E-ADCE3526AE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795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BG</a:t>
              </a:r>
              <a:r>
                <a:rPr lang="en-US" altLang="zh-CN" sz="2000" baseline="-20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776" name="Text Box 29">
              <a:extLst>
                <a:ext uri="{FF2B5EF4-FFF2-40B4-BE49-F238E27FC236}">
                  <a16:creationId xmlns:a16="http://schemas.microsoft.com/office/drawing/2014/main" id="{77B3DA77-B2AA-A910-FFF9-435AC35965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568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BR</a:t>
              </a:r>
              <a:r>
                <a:rPr lang="en-US" altLang="zh-CN" sz="2000" i="1" baseline="-2000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1777" name="Text Box 30">
              <a:extLst>
                <a:ext uri="{FF2B5EF4-FFF2-40B4-BE49-F238E27FC236}">
                  <a16:creationId xmlns:a16="http://schemas.microsoft.com/office/drawing/2014/main" id="{6AF9480C-0D5A-3F92-7709-337EFE809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321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BG</a:t>
              </a:r>
              <a:r>
                <a:rPr lang="en-US" altLang="zh-CN" sz="2000" i="1" baseline="-2000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1778" name="Line 31">
              <a:extLst>
                <a:ext uri="{FF2B5EF4-FFF2-40B4-BE49-F238E27FC236}">
                  <a16:creationId xmlns:a16="http://schemas.microsoft.com/office/drawing/2014/main" id="{A7BC54F5-414D-8248-DAEA-DC244418D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9" name="Line 32">
              <a:extLst>
                <a:ext uri="{FF2B5EF4-FFF2-40B4-BE49-F238E27FC236}">
                  <a16:creationId xmlns:a16="http://schemas.microsoft.com/office/drawing/2014/main" id="{3336C51F-A95F-0BC1-D57D-885E78F2E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056"/>
              <a:ext cx="0" cy="20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80" name="Line 33">
              <a:extLst>
                <a:ext uri="{FF2B5EF4-FFF2-40B4-BE49-F238E27FC236}">
                  <a16:creationId xmlns:a16="http://schemas.microsoft.com/office/drawing/2014/main" id="{94380820-6853-CF1A-A8D3-285B6B6B86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81" name="Line 34">
              <a:extLst>
                <a:ext uri="{FF2B5EF4-FFF2-40B4-BE49-F238E27FC236}">
                  <a16:creationId xmlns:a16="http://schemas.microsoft.com/office/drawing/2014/main" id="{865F332E-9F4E-D290-E0ED-1EA3444A0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82" name="Line 35">
              <a:extLst>
                <a:ext uri="{FF2B5EF4-FFF2-40B4-BE49-F238E27FC236}">
                  <a16:creationId xmlns:a16="http://schemas.microsoft.com/office/drawing/2014/main" id="{55070576-9305-470A-3E5C-D541519F48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056"/>
              <a:ext cx="0" cy="20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83" name="Line 36">
              <a:extLst>
                <a:ext uri="{FF2B5EF4-FFF2-40B4-BE49-F238E27FC236}">
                  <a16:creationId xmlns:a16="http://schemas.microsoft.com/office/drawing/2014/main" id="{B8356DC9-43FB-CBE7-D024-8EB05C8B65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056"/>
              <a:ext cx="0" cy="20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84" name="Text Box 37">
              <a:extLst>
                <a:ext uri="{FF2B5EF4-FFF2-40B4-BE49-F238E27FC236}">
                  <a16:creationId xmlns:a16="http://schemas.microsoft.com/office/drawing/2014/main" id="{A808CA6B-A415-9501-B515-D18D96373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79"/>
              <a:ext cx="1488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en-US" altLang="zh-CN" sz="24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BG</a:t>
              </a:r>
              <a:r>
                <a:rPr lang="zh-CN" altLang="en-US" sz="2400">
                  <a:latin typeface="Times New Roman" panose="02020603050405020304" pitchFamily="18" charset="0"/>
                </a:rPr>
                <a:t>－总线同意</a:t>
              </a:r>
              <a:endParaRPr lang="en-US" altLang="zh-CN" sz="24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BR</a:t>
              </a:r>
              <a:r>
                <a:rPr lang="zh-CN" altLang="en-US" sz="2400">
                  <a:latin typeface="Times New Roman" panose="02020603050405020304" pitchFamily="18" charset="0"/>
                </a:rPr>
                <a:t>－总线请求</a:t>
              </a:r>
            </a:p>
          </p:txBody>
        </p:sp>
      </p:grpSp>
      <p:grpSp>
        <p:nvGrpSpPr>
          <p:cNvPr id="181286" name="Group 38">
            <a:extLst>
              <a:ext uri="{FF2B5EF4-FFF2-40B4-BE49-F238E27FC236}">
                <a16:creationId xmlns:a16="http://schemas.microsoft.com/office/drawing/2014/main" id="{BFEFC5AA-F467-68F3-E4B1-B659276E7D67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819400"/>
            <a:ext cx="5257800" cy="2133600"/>
            <a:chOff x="720" y="1776"/>
            <a:chExt cx="3312" cy="1344"/>
          </a:xfrm>
        </p:grpSpPr>
        <p:sp>
          <p:nvSpPr>
            <p:cNvPr id="31754" name="Freeform 39">
              <a:extLst>
                <a:ext uri="{FF2B5EF4-FFF2-40B4-BE49-F238E27FC236}">
                  <a16:creationId xmlns:a16="http://schemas.microsoft.com/office/drawing/2014/main" id="{CB03575E-3902-41B5-AE86-5054B2264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" y="1776"/>
              <a:ext cx="3312" cy="1344"/>
            </a:xfrm>
            <a:custGeom>
              <a:avLst/>
              <a:gdLst>
                <a:gd name="T0" fmla="*/ 0 w 3552"/>
                <a:gd name="T1" fmla="*/ 0 h 1152"/>
                <a:gd name="T2" fmla="*/ 1892 w 3552"/>
                <a:gd name="T3" fmla="*/ 0 h 1152"/>
                <a:gd name="T4" fmla="*/ 1892 w 3552"/>
                <a:gd name="T5" fmla="*/ 4613 h 1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76200" cmpd="sng">
              <a:solidFill>
                <a:schemeClr val="folHlink"/>
              </a:solidFill>
              <a:round/>
              <a:headEnd type="stealth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55" name="Freeform 40">
              <a:extLst>
                <a:ext uri="{FF2B5EF4-FFF2-40B4-BE49-F238E27FC236}">
                  <a16:creationId xmlns:a16="http://schemas.microsoft.com/office/drawing/2014/main" id="{84367C7F-0A70-3022-BCEC-DC2AFBF1C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" y="2256"/>
              <a:ext cx="1968" cy="864"/>
            </a:xfrm>
            <a:custGeom>
              <a:avLst/>
              <a:gdLst>
                <a:gd name="T0" fmla="*/ 0 w 3552"/>
                <a:gd name="T1" fmla="*/ 0 h 1152"/>
                <a:gd name="T2" fmla="*/ 18 w 3552"/>
                <a:gd name="T3" fmla="*/ 0 h 1152"/>
                <a:gd name="T4" fmla="*/ 18 w 3552"/>
                <a:gd name="T5" fmla="*/ 87 h 1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76200" cmpd="sng">
              <a:solidFill>
                <a:schemeClr val="folHlink"/>
              </a:solidFill>
              <a:round/>
              <a:headEnd type="stealth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56" name="Freeform 41">
              <a:extLst>
                <a:ext uri="{FF2B5EF4-FFF2-40B4-BE49-F238E27FC236}">
                  <a16:creationId xmlns:a16="http://schemas.microsoft.com/office/drawing/2014/main" id="{381A2F5C-0B62-AC28-C1C1-E6EFC492B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" y="2736"/>
              <a:ext cx="672" cy="384"/>
            </a:xfrm>
            <a:custGeom>
              <a:avLst/>
              <a:gdLst>
                <a:gd name="T0" fmla="*/ 0 w 3552"/>
                <a:gd name="T1" fmla="*/ 0 h 1152"/>
                <a:gd name="T2" fmla="*/ 0 w 3552"/>
                <a:gd name="T3" fmla="*/ 0 h 1152"/>
                <a:gd name="T4" fmla="*/ 0 w 3552"/>
                <a:gd name="T5" fmla="*/ 0 h 1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76200" cmpd="sng">
              <a:solidFill>
                <a:schemeClr val="folHlink"/>
              </a:solidFill>
              <a:round/>
              <a:headEnd type="stealth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1290" name="Freeform 42">
            <a:extLst>
              <a:ext uri="{FF2B5EF4-FFF2-40B4-BE49-F238E27FC236}">
                <a16:creationId xmlns:a16="http://schemas.microsoft.com/office/drawing/2014/main" id="{5E37316B-B971-21FD-1E9B-F2283CDAE0A1}"/>
              </a:ext>
            </a:extLst>
          </p:cNvPr>
          <p:cNvSpPr>
            <a:spLocks/>
          </p:cNvSpPr>
          <p:nvPr/>
        </p:nvSpPr>
        <p:spPr bwMode="auto">
          <a:xfrm>
            <a:off x="2667000" y="2438400"/>
            <a:ext cx="5638800" cy="2514600"/>
          </a:xfrm>
          <a:custGeom>
            <a:avLst/>
            <a:gdLst>
              <a:gd name="T0" fmla="*/ 0 w 3552"/>
              <a:gd name="T1" fmla="*/ 0 h 1152"/>
              <a:gd name="T2" fmla="*/ 2147483646 w 3552"/>
              <a:gd name="T3" fmla="*/ 0 h 1152"/>
              <a:gd name="T4" fmla="*/ 2147483646 w 3552"/>
              <a:gd name="T5" fmla="*/ 2147483646 h 11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552" h="1152">
                <a:moveTo>
                  <a:pt x="0" y="0"/>
                </a:moveTo>
                <a:lnTo>
                  <a:pt x="3552" y="0"/>
                </a:lnTo>
                <a:lnTo>
                  <a:pt x="3552" y="1152"/>
                </a:lnTo>
              </a:path>
            </a:pathLst>
          </a:custGeom>
          <a:noFill/>
          <a:ln w="76200" cmpd="sng">
            <a:solidFill>
              <a:schemeClr val="folHlink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" dur="500"/>
                                        <p:tgtEl>
                                          <p:spTgt spid="18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0BAA0AF2-66E9-2816-83F8-4268DA585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400" y="174544"/>
            <a:ext cx="38779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</a:rPr>
              <a:t>二、总线通信控制</a:t>
            </a:r>
          </a:p>
        </p:txBody>
      </p:sp>
      <p:sp>
        <p:nvSpPr>
          <p:cNvPr id="182275" name="Text Box 3">
            <a:extLst>
              <a:ext uri="{FF2B5EF4-FFF2-40B4-BE49-F238E27FC236}">
                <a16:creationId xmlns:a16="http://schemas.microsoft.com/office/drawing/2014/main" id="{8EBA4457-B574-901F-0E7E-92B80AFDF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936" y="1090142"/>
            <a:ext cx="1406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1. 目的</a:t>
            </a:r>
          </a:p>
        </p:txBody>
      </p:sp>
      <p:sp>
        <p:nvSpPr>
          <p:cNvPr id="182276" name="Text Box 4">
            <a:extLst>
              <a:ext uri="{FF2B5EF4-FFF2-40B4-BE49-F238E27FC236}">
                <a16:creationId xmlns:a16="http://schemas.microsoft.com/office/drawing/2014/main" id="{2760A1D3-3FE6-923A-7EE8-421157D17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936" y="2007717"/>
            <a:ext cx="3038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2. 总线传输周期</a:t>
            </a:r>
          </a:p>
        </p:txBody>
      </p:sp>
      <p:sp>
        <p:nvSpPr>
          <p:cNvPr id="182277" name="Text Box 5">
            <a:extLst>
              <a:ext uri="{FF2B5EF4-FFF2-40B4-BE49-F238E27FC236}">
                <a16:creationId xmlns:a16="http://schemas.microsoft.com/office/drawing/2014/main" id="{E090624A-591C-832D-7641-36E0E679F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3385" y="2830041"/>
            <a:ext cx="541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主模块申请</a:t>
            </a:r>
            <a:r>
              <a:rPr lang="zh-CN" altLang="en-US" sz="2800">
                <a:latin typeface="Times New Roman" panose="02020603050405020304" pitchFamily="18" charset="0"/>
              </a:rPr>
              <a:t>，总线仲裁决定</a:t>
            </a:r>
          </a:p>
        </p:txBody>
      </p:sp>
      <p:sp>
        <p:nvSpPr>
          <p:cNvPr id="182278" name="Text Box 6">
            <a:extLst>
              <a:ext uri="{FF2B5EF4-FFF2-40B4-BE49-F238E27FC236}">
                <a16:creationId xmlns:a16="http://schemas.microsoft.com/office/drawing/2014/main" id="{CCB670F1-2C95-26D1-1770-4AA113A9A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3385" y="3685704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主模块向从模块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给出地址 </a:t>
            </a:r>
            <a:r>
              <a:rPr lang="zh-CN" altLang="en-US" sz="2800">
                <a:latin typeface="Times New Roman" panose="02020603050405020304" pitchFamily="18" charset="0"/>
              </a:rPr>
              <a:t>和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命令</a:t>
            </a:r>
          </a:p>
        </p:txBody>
      </p:sp>
      <p:sp>
        <p:nvSpPr>
          <p:cNvPr id="182279" name="Text Box 7">
            <a:extLst>
              <a:ext uri="{FF2B5EF4-FFF2-40B4-BE49-F238E27FC236}">
                <a16:creationId xmlns:a16="http://schemas.microsoft.com/office/drawing/2014/main" id="{424771C3-00B5-E10E-DB4B-23D4BE93C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3385" y="4535016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主模块和从模块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交换数据</a:t>
            </a:r>
          </a:p>
        </p:txBody>
      </p:sp>
      <p:sp>
        <p:nvSpPr>
          <p:cNvPr id="182280" name="Text Box 8">
            <a:extLst>
              <a:ext uri="{FF2B5EF4-FFF2-40B4-BE49-F238E27FC236}">
                <a16:creationId xmlns:a16="http://schemas.microsoft.com/office/drawing/2014/main" id="{402EEDB3-74AC-0EFE-2A93-C44A5EE7B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3385" y="5373216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主模块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撤消有关信息 </a:t>
            </a:r>
          </a:p>
        </p:txBody>
      </p:sp>
      <p:grpSp>
        <p:nvGrpSpPr>
          <p:cNvPr id="182281" name="Group 9">
            <a:extLst>
              <a:ext uri="{FF2B5EF4-FFF2-40B4-BE49-F238E27FC236}">
                <a16:creationId xmlns:a16="http://schemas.microsoft.com/office/drawing/2014/main" id="{F6BC9B34-FD35-2518-91F4-216D9A3124D6}"/>
              </a:ext>
            </a:extLst>
          </p:cNvPr>
          <p:cNvGrpSpPr>
            <a:grpSpLocks/>
          </p:cNvGrpSpPr>
          <p:nvPr/>
        </p:nvGrpSpPr>
        <p:grpSpPr bwMode="auto">
          <a:xfrm>
            <a:off x="2058785" y="2830041"/>
            <a:ext cx="3200400" cy="3033712"/>
            <a:chOff x="624" y="1977"/>
            <a:chExt cx="2016" cy="1911"/>
          </a:xfrm>
        </p:grpSpPr>
        <p:sp>
          <p:nvSpPr>
            <p:cNvPr id="32782" name="Text Box 10">
              <a:extLst>
                <a:ext uri="{FF2B5EF4-FFF2-40B4-BE49-F238E27FC236}">
                  <a16:creationId xmlns:a16="http://schemas.microsoft.com/office/drawing/2014/main" id="{DA035D49-7396-DD41-9471-883A03FAD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977"/>
              <a:ext cx="2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Times New Roman" panose="02020603050405020304" pitchFamily="18" charset="0"/>
                </a:rPr>
                <a:t>申请分配阶段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32783" name="Text Box 11">
              <a:extLst>
                <a:ext uri="{FF2B5EF4-FFF2-40B4-BE49-F238E27FC236}">
                  <a16:creationId xmlns:a16="http://schemas.microsoft.com/office/drawing/2014/main" id="{7AFBA535-21AC-73C1-DA7F-BD4998CDF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505"/>
              <a:ext cx="17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Times New Roman" panose="02020603050405020304" pitchFamily="18" charset="0"/>
                </a:rPr>
                <a:t>寻址阶段</a:t>
              </a:r>
            </a:p>
          </p:txBody>
        </p:sp>
        <p:sp>
          <p:nvSpPr>
            <p:cNvPr id="32784" name="Text Box 12">
              <a:extLst>
                <a:ext uri="{FF2B5EF4-FFF2-40B4-BE49-F238E27FC236}">
                  <a16:creationId xmlns:a16="http://schemas.microsoft.com/office/drawing/2014/main" id="{E1C99163-D92E-4191-92C8-504295598F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033"/>
              <a:ext cx="14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Times New Roman" panose="02020603050405020304" pitchFamily="18" charset="0"/>
                </a:rPr>
                <a:t>传数阶段</a:t>
              </a:r>
            </a:p>
          </p:txBody>
        </p:sp>
        <p:sp>
          <p:nvSpPr>
            <p:cNvPr id="32785" name="Text Box 13">
              <a:extLst>
                <a:ext uri="{FF2B5EF4-FFF2-40B4-BE49-F238E27FC236}">
                  <a16:creationId xmlns:a16="http://schemas.microsoft.com/office/drawing/2014/main" id="{AC9EA5D5-0CAC-0A45-DA15-E74E47831E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561"/>
              <a:ext cx="13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Times New Roman" panose="02020603050405020304" pitchFamily="18" charset="0"/>
                </a:rPr>
                <a:t>结束阶段</a:t>
              </a:r>
            </a:p>
          </p:txBody>
        </p:sp>
      </p:grpSp>
      <p:sp>
        <p:nvSpPr>
          <p:cNvPr id="182286" name="AutoShape 14">
            <a:extLst>
              <a:ext uri="{FF2B5EF4-FFF2-40B4-BE49-F238E27FC236}">
                <a16:creationId xmlns:a16="http://schemas.microsoft.com/office/drawing/2014/main" id="{13E6B230-4276-E9DD-B004-2E0F4C9D21E9}"/>
              </a:ext>
            </a:extLst>
          </p:cNvPr>
          <p:cNvSpPr>
            <a:spLocks/>
          </p:cNvSpPr>
          <p:nvPr/>
        </p:nvSpPr>
        <p:spPr bwMode="auto">
          <a:xfrm>
            <a:off x="1753985" y="3120553"/>
            <a:ext cx="228600" cy="2590800"/>
          </a:xfrm>
          <a:prstGeom prst="leftBrace">
            <a:avLst>
              <a:gd name="adj1" fmla="val 94444"/>
              <a:gd name="adj2" fmla="val 49264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2287" name="Text Box 15">
            <a:extLst>
              <a:ext uri="{FF2B5EF4-FFF2-40B4-BE49-F238E27FC236}">
                <a16:creationId xmlns:a16="http://schemas.microsoft.com/office/drawing/2014/main" id="{FAB7BE23-9B28-09AA-BF33-324BF701C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7985" y="1120304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解决通信双方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协调配合 </a:t>
            </a:r>
            <a:r>
              <a:rPr lang="zh-CN" altLang="en-US" sz="2800">
                <a:latin typeface="Times New Roman" panose="02020603050405020304" pitchFamily="18" charset="0"/>
              </a:rPr>
              <a:t>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8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autoUpdateAnimBg="0"/>
      <p:bldP spid="182276" grpId="0" autoUpdateAnimBg="0"/>
      <p:bldP spid="182277" grpId="0" autoUpdateAnimBg="0"/>
      <p:bldP spid="182278" grpId="0" autoUpdateAnimBg="0"/>
      <p:bldP spid="182279" grpId="0" autoUpdateAnimBg="0"/>
      <p:bldP spid="182280" grpId="0" autoUpdateAnimBg="0"/>
      <p:bldP spid="18228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>
            <a:extLst>
              <a:ext uri="{FF2B5EF4-FFF2-40B4-BE49-F238E27FC236}">
                <a16:creationId xmlns:a16="http://schemas.microsoft.com/office/drawing/2014/main" id="{92DFCDB7-136D-14A7-7CD6-CEC95AFB1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776" y="1473820"/>
            <a:ext cx="533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由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统一时标 </a:t>
            </a:r>
            <a:r>
              <a:rPr lang="zh-CN" altLang="en-US" sz="2800">
                <a:latin typeface="Times New Roman" panose="02020603050405020304" pitchFamily="18" charset="0"/>
              </a:rPr>
              <a:t>控制数据传送</a:t>
            </a:r>
          </a:p>
        </p:txBody>
      </p:sp>
      <p:sp>
        <p:nvSpPr>
          <p:cNvPr id="183299" name="Text Box 3">
            <a:extLst>
              <a:ext uri="{FF2B5EF4-FFF2-40B4-BE49-F238E27FC236}">
                <a16:creationId xmlns:a16="http://schemas.microsoft.com/office/drawing/2014/main" id="{3ABF1E29-3A18-C705-2A28-E2C6FA0B0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776" y="4509120"/>
            <a:ext cx="624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充分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挖掘 </a:t>
            </a:r>
            <a:r>
              <a:rPr lang="zh-CN" altLang="en-US" sz="2800">
                <a:latin typeface="Times New Roman" panose="02020603050405020304" pitchFamily="18" charset="0"/>
              </a:rPr>
              <a:t>系统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总线每个瞬间 </a:t>
            </a:r>
            <a:r>
              <a:rPr lang="zh-CN" altLang="en-US" sz="2800">
                <a:latin typeface="Times New Roman" panose="02020603050405020304" pitchFamily="18" charset="0"/>
              </a:rPr>
              <a:t>的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潜力</a:t>
            </a:r>
          </a:p>
        </p:txBody>
      </p:sp>
      <p:grpSp>
        <p:nvGrpSpPr>
          <p:cNvPr id="183300" name="Group 4">
            <a:extLst>
              <a:ext uri="{FF2B5EF4-FFF2-40B4-BE49-F238E27FC236}">
                <a16:creationId xmlns:a16="http://schemas.microsoft.com/office/drawing/2014/main" id="{5F2F4260-A087-0ED4-77B4-08274B5D6403}"/>
              </a:ext>
            </a:extLst>
          </p:cNvPr>
          <p:cNvGrpSpPr>
            <a:grpSpLocks/>
          </p:cNvGrpSpPr>
          <p:nvPr/>
        </p:nvGrpSpPr>
        <p:grpSpPr bwMode="auto">
          <a:xfrm>
            <a:off x="1774727" y="1473820"/>
            <a:ext cx="3900487" cy="3592512"/>
            <a:chOff x="567" y="1217"/>
            <a:chExt cx="2457" cy="2263"/>
          </a:xfrm>
        </p:grpSpPr>
        <p:sp>
          <p:nvSpPr>
            <p:cNvPr id="33803" name="Text Box 5">
              <a:extLst>
                <a:ext uri="{FF2B5EF4-FFF2-40B4-BE49-F238E27FC236}">
                  <a16:creationId xmlns:a16="http://schemas.microsoft.com/office/drawing/2014/main" id="{8D3E88E2-87B0-486C-5390-A44CABE45B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217"/>
              <a:ext cx="149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Times New Roman" panose="02020603050405020304" pitchFamily="18" charset="0"/>
                </a:rPr>
                <a:t>同步通信 </a:t>
              </a:r>
            </a:p>
          </p:txBody>
        </p:sp>
        <p:sp>
          <p:nvSpPr>
            <p:cNvPr id="33804" name="Text Box 6">
              <a:extLst>
                <a:ext uri="{FF2B5EF4-FFF2-40B4-BE49-F238E27FC236}">
                  <a16:creationId xmlns:a16="http://schemas.microsoft.com/office/drawing/2014/main" id="{AC7A4673-1B4E-45B4-CB8A-455CC21D8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810"/>
              <a:ext cx="164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Times New Roman" panose="02020603050405020304" pitchFamily="18" charset="0"/>
                </a:rPr>
                <a:t>异步通信</a:t>
              </a:r>
              <a:r>
                <a:rPr lang="zh-CN" altLang="en-US" sz="36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3805" name="Text Box 7">
              <a:extLst>
                <a:ext uri="{FF2B5EF4-FFF2-40B4-BE49-F238E27FC236}">
                  <a16:creationId xmlns:a16="http://schemas.microsoft.com/office/drawing/2014/main" id="{C47AAA17-AAC3-058A-8D75-F1A36DD4D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2443"/>
              <a:ext cx="183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Times New Roman" panose="02020603050405020304" pitchFamily="18" charset="0"/>
                </a:rPr>
                <a:t>半同步通信</a:t>
              </a:r>
              <a:r>
                <a:rPr lang="zh-CN" altLang="en-US" sz="36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36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06" name="Text Box 8">
              <a:extLst>
                <a:ext uri="{FF2B5EF4-FFF2-40B4-BE49-F238E27FC236}">
                  <a16:creationId xmlns:a16="http://schemas.microsoft.com/office/drawing/2014/main" id="{35A5BE47-DEBC-FB84-4D4E-F54BD8338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3076"/>
              <a:ext cx="245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Times New Roman" panose="02020603050405020304" pitchFamily="18" charset="0"/>
                </a:rPr>
                <a:t>分离式通信</a:t>
              </a:r>
              <a:r>
                <a:rPr lang="zh-CN" altLang="en-US" sz="36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183305" name="AutoShape 9">
            <a:extLst>
              <a:ext uri="{FF2B5EF4-FFF2-40B4-BE49-F238E27FC236}">
                <a16:creationId xmlns:a16="http://schemas.microsoft.com/office/drawing/2014/main" id="{BFC2559E-FBB9-0CFF-7B5F-DB6F6D1C2000}"/>
              </a:ext>
            </a:extLst>
          </p:cNvPr>
          <p:cNvSpPr>
            <a:spLocks/>
          </p:cNvSpPr>
          <p:nvPr/>
        </p:nvSpPr>
        <p:spPr bwMode="auto">
          <a:xfrm>
            <a:off x="1484213" y="1675432"/>
            <a:ext cx="304800" cy="3200400"/>
          </a:xfrm>
          <a:prstGeom prst="leftBrace">
            <a:avLst>
              <a:gd name="adj1" fmla="val 875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98" name="Text Box 10">
            <a:extLst>
              <a:ext uri="{FF2B5EF4-FFF2-40B4-BE49-F238E27FC236}">
                <a16:creationId xmlns:a16="http://schemas.microsoft.com/office/drawing/2014/main" id="{3EEC491B-5B5E-F681-E123-F1264FDE2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08" y="229819"/>
            <a:ext cx="63388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</a:rPr>
              <a:t>3. 总线通信的四种方式</a:t>
            </a:r>
          </a:p>
        </p:txBody>
      </p:sp>
      <p:sp>
        <p:nvSpPr>
          <p:cNvPr id="183307" name="Text Box 11">
            <a:extLst>
              <a:ext uri="{FF2B5EF4-FFF2-40B4-BE49-F238E27FC236}">
                <a16:creationId xmlns:a16="http://schemas.microsoft.com/office/drawing/2014/main" id="{A6DB6D2F-2B65-AD3E-3316-1583BB76D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776" y="2513633"/>
            <a:ext cx="640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采用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应答方式</a:t>
            </a: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，没有公共时钟标准</a:t>
            </a:r>
          </a:p>
        </p:txBody>
      </p:sp>
      <p:sp>
        <p:nvSpPr>
          <p:cNvPr id="183308" name="Text Box 12">
            <a:extLst>
              <a:ext uri="{FF2B5EF4-FFF2-40B4-BE49-F238E27FC236}">
                <a16:creationId xmlns:a16="http://schemas.microsoft.com/office/drawing/2014/main" id="{CEF401FF-417D-5DCF-2505-E289BEC2B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776" y="3467720"/>
            <a:ext cx="533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同步</a:t>
            </a:r>
            <a:r>
              <a:rPr lang="zh-CN" altLang="en-US" sz="2800">
                <a:latin typeface="Times New Roman" panose="02020603050405020304" pitchFamily="18" charset="0"/>
              </a:rPr>
              <a:t>、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异步结合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8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8" grpId="0" autoUpdateAnimBg="0"/>
      <p:bldP spid="183299" grpId="0" autoUpdateAnimBg="0"/>
      <p:bldP spid="183307" grpId="0" autoUpdateAnimBg="0"/>
      <p:bldP spid="18330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22" name="Group 2">
            <a:extLst>
              <a:ext uri="{FF2B5EF4-FFF2-40B4-BE49-F238E27FC236}">
                <a16:creationId xmlns:a16="http://schemas.microsoft.com/office/drawing/2014/main" id="{1CCC8355-D581-FCBE-D75D-6FAB72FC5D92}"/>
              </a:ext>
            </a:extLst>
          </p:cNvPr>
          <p:cNvGrpSpPr>
            <a:grpSpLocks/>
          </p:cNvGrpSpPr>
          <p:nvPr/>
        </p:nvGrpSpPr>
        <p:grpSpPr bwMode="auto">
          <a:xfrm>
            <a:off x="1701800" y="4098925"/>
            <a:ext cx="8847138" cy="1143000"/>
            <a:chOff x="96" y="2592"/>
            <a:chExt cx="5573" cy="720"/>
          </a:xfrm>
        </p:grpSpPr>
        <p:grpSp>
          <p:nvGrpSpPr>
            <p:cNvPr id="34935" name="Group 3">
              <a:extLst>
                <a:ext uri="{FF2B5EF4-FFF2-40B4-BE49-F238E27FC236}">
                  <a16:creationId xmlns:a16="http://schemas.microsoft.com/office/drawing/2014/main" id="{B45B468B-72D9-A118-D3B3-7A57364F07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" y="2745"/>
              <a:ext cx="5201" cy="567"/>
              <a:chOff x="468" y="2745"/>
              <a:chExt cx="5201" cy="567"/>
            </a:xfrm>
          </p:grpSpPr>
          <p:sp>
            <p:nvSpPr>
              <p:cNvPr id="34937" name="Freeform 4">
                <a:extLst>
                  <a:ext uri="{FF2B5EF4-FFF2-40B4-BE49-F238E27FC236}">
                    <a16:creationId xmlns:a16="http://schemas.microsoft.com/office/drawing/2014/main" id="{8E537EF0-968D-5890-68A1-8C49EE78AB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" y="2831"/>
                <a:ext cx="1115" cy="1"/>
              </a:xfrm>
              <a:custGeom>
                <a:avLst/>
                <a:gdLst>
                  <a:gd name="T0" fmla="*/ 0 w 1174"/>
                  <a:gd name="T1" fmla="*/ 1 h 1"/>
                  <a:gd name="T2" fmla="*/ 738 w 1174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174" h="1">
                    <a:moveTo>
                      <a:pt x="0" y="1"/>
                    </a:moveTo>
                    <a:lnTo>
                      <a:pt x="1174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938" name="Line 5">
                <a:extLst>
                  <a:ext uri="{FF2B5EF4-FFF2-40B4-BE49-F238E27FC236}">
                    <a16:creationId xmlns:a16="http://schemas.microsoft.com/office/drawing/2014/main" id="{26A4F6FE-CE59-5DC0-3F97-9F86A16851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8100000">
                <a:off x="1776" y="2745"/>
                <a:ext cx="0" cy="56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939" name="Line 6">
                <a:extLst>
                  <a:ext uri="{FF2B5EF4-FFF2-40B4-BE49-F238E27FC236}">
                    <a16:creationId xmlns:a16="http://schemas.microsoft.com/office/drawing/2014/main" id="{AEC49F92-9490-F1C9-C65F-F1B5D3EAE0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700000">
                <a:off x="3647" y="2740"/>
                <a:ext cx="0" cy="55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940" name="Line 7">
                <a:extLst>
                  <a:ext uri="{FF2B5EF4-FFF2-40B4-BE49-F238E27FC236}">
                    <a16:creationId xmlns:a16="http://schemas.microsoft.com/office/drawing/2014/main" id="{4FB54BEC-C4D2-197C-3EB7-74E5CD685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14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941" name="Line 8">
                <a:extLst>
                  <a:ext uri="{FF2B5EF4-FFF2-40B4-BE49-F238E27FC236}">
                    <a16:creationId xmlns:a16="http://schemas.microsoft.com/office/drawing/2014/main" id="{C247CEE1-879F-7DE5-4573-514E63DB96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182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4936" name="Text Box 9">
              <a:extLst>
                <a:ext uri="{FF2B5EF4-FFF2-40B4-BE49-F238E27FC236}">
                  <a16:creationId xmlns:a16="http://schemas.microsoft.com/office/drawing/2014/main" id="{D7FE9C9F-584D-DA1D-5762-2713173457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2592"/>
              <a:ext cx="57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  读</a:t>
              </a:r>
            </a:p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命令</a:t>
              </a:r>
            </a:p>
          </p:txBody>
        </p:sp>
      </p:grpSp>
      <p:sp>
        <p:nvSpPr>
          <p:cNvPr id="34819" name="Text Box 10">
            <a:extLst>
              <a:ext uri="{FF2B5EF4-FFF2-40B4-BE49-F238E27FC236}">
                <a16:creationId xmlns:a16="http://schemas.microsoft.com/office/drawing/2014/main" id="{804BD822-BF59-6477-6023-EEB59F6F2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432" y="223866"/>
            <a:ext cx="106571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</a:rPr>
              <a:t>(1) 同步式数据输入</a:t>
            </a:r>
          </a:p>
        </p:txBody>
      </p:sp>
      <p:grpSp>
        <p:nvGrpSpPr>
          <p:cNvPr id="184331" name="Group 11">
            <a:extLst>
              <a:ext uri="{FF2B5EF4-FFF2-40B4-BE49-F238E27FC236}">
                <a16:creationId xmlns:a16="http://schemas.microsoft.com/office/drawing/2014/main" id="{2EA4059A-9BD2-5891-F3BE-7058D40FBE45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1493838"/>
            <a:ext cx="8915400" cy="1636712"/>
            <a:chOff x="48" y="941"/>
            <a:chExt cx="5616" cy="1031"/>
          </a:xfrm>
        </p:grpSpPr>
        <p:grpSp>
          <p:nvGrpSpPr>
            <p:cNvPr id="34904" name="Group 12">
              <a:extLst>
                <a:ext uri="{FF2B5EF4-FFF2-40B4-BE49-F238E27FC236}">
                  <a16:creationId xmlns:a16="http://schemas.microsoft.com/office/drawing/2014/main" id="{094B237B-9BC0-81B9-EB66-170D2F0D46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941"/>
              <a:ext cx="5184" cy="1031"/>
              <a:chOff x="480" y="941"/>
              <a:chExt cx="5184" cy="1031"/>
            </a:xfrm>
          </p:grpSpPr>
          <p:sp>
            <p:nvSpPr>
              <p:cNvPr id="34906" name="Rectangle 13">
                <a:extLst>
                  <a:ext uri="{FF2B5EF4-FFF2-40B4-BE49-F238E27FC236}">
                    <a16:creationId xmlns:a16="http://schemas.microsoft.com/office/drawing/2014/main" id="{7F11B5DA-4BC4-AEF9-C908-A017DCB0D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5" y="1768"/>
                <a:ext cx="150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100" i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100" baseline="-25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4907" name="Line 14">
                <a:extLst>
                  <a:ext uri="{FF2B5EF4-FFF2-40B4-BE49-F238E27FC236}">
                    <a16:creationId xmlns:a16="http://schemas.microsoft.com/office/drawing/2014/main" id="{64BE0467-15A4-A971-8D6A-F426979A32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38" y="1779"/>
                <a:ext cx="1" cy="18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08" name="Line 15">
                <a:extLst>
                  <a:ext uri="{FF2B5EF4-FFF2-40B4-BE49-F238E27FC236}">
                    <a16:creationId xmlns:a16="http://schemas.microsoft.com/office/drawing/2014/main" id="{3CC8786B-8465-B6A8-A1CC-F633B6C27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0" y="1779"/>
                <a:ext cx="2" cy="18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09" name="Line 16">
                <a:extLst>
                  <a:ext uri="{FF2B5EF4-FFF2-40B4-BE49-F238E27FC236}">
                    <a16:creationId xmlns:a16="http://schemas.microsoft.com/office/drawing/2014/main" id="{5889255B-FA52-7FE0-DB4F-9B6092433F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1" y="1779"/>
                <a:ext cx="1" cy="18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10" name="Rectangle 17">
                <a:extLst>
                  <a:ext uri="{FF2B5EF4-FFF2-40B4-BE49-F238E27FC236}">
                    <a16:creationId xmlns:a16="http://schemas.microsoft.com/office/drawing/2014/main" id="{742688E5-EB12-18DF-5DBC-D1BBF1541E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1008"/>
                <a:ext cx="1365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911" name="Line 18">
                <a:extLst>
                  <a:ext uri="{FF2B5EF4-FFF2-40B4-BE49-F238E27FC236}">
                    <a16:creationId xmlns:a16="http://schemas.microsoft.com/office/drawing/2014/main" id="{8C0B4265-B535-ACA2-2A20-D07968B1D7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9" y="1008"/>
                <a:ext cx="1" cy="18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12" name="Rectangle 19">
                <a:extLst>
                  <a:ext uri="{FF2B5EF4-FFF2-40B4-BE49-F238E27FC236}">
                    <a16:creationId xmlns:a16="http://schemas.microsoft.com/office/drawing/2014/main" id="{37B0FB9B-B72D-C8A0-8D6C-0A96844B3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0" y="941"/>
                <a:ext cx="1551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3200">
                    <a:solidFill>
                      <a:schemeClr val="folHlink"/>
                    </a:solidFill>
                  </a:rPr>
                  <a:t>总线传输周期</a:t>
                </a:r>
                <a:endParaRPr lang="zh-CN" altLang="en-US" sz="320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913" name="Line 20">
                <a:extLst>
                  <a:ext uri="{FF2B5EF4-FFF2-40B4-BE49-F238E27FC236}">
                    <a16:creationId xmlns:a16="http://schemas.microsoft.com/office/drawing/2014/main" id="{C448A2FA-F06E-D29C-5921-D22707FBC9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4" y="1776"/>
                <a:ext cx="2" cy="18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14" name="Freeform 21">
                <a:extLst>
                  <a:ext uri="{FF2B5EF4-FFF2-40B4-BE49-F238E27FC236}">
                    <a16:creationId xmlns:a16="http://schemas.microsoft.com/office/drawing/2014/main" id="{313BCC26-C58C-D8D6-B376-A6D49C73C8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1344"/>
                <a:ext cx="912" cy="384"/>
              </a:xfrm>
              <a:custGeom>
                <a:avLst/>
                <a:gdLst>
                  <a:gd name="T0" fmla="*/ 0 w 912"/>
                  <a:gd name="T1" fmla="*/ 384 h 384"/>
                  <a:gd name="T2" fmla="*/ 0 w 912"/>
                  <a:gd name="T3" fmla="*/ 0 h 384"/>
                  <a:gd name="T4" fmla="*/ 432 w 912"/>
                  <a:gd name="T5" fmla="*/ 0 h 384"/>
                  <a:gd name="T6" fmla="*/ 432 w 912"/>
                  <a:gd name="T7" fmla="*/ 384 h 384"/>
                  <a:gd name="T8" fmla="*/ 912 w 912"/>
                  <a:gd name="T9" fmla="*/ 38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915" name="Freeform 22">
                <a:extLst>
                  <a:ext uri="{FF2B5EF4-FFF2-40B4-BE49-F238E27FC236}">
                    <a16:creationId xmlns:a16="http://schemas.microsoft.com/office/drawing/2014/main" id="{1ADE95B0-F598-9925-E69A-EF016F6058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8" y="1344"/>
                <a:ext cx="912" cy="384"/>
              </a:xfrm>
              <a:custGeom>
                <a:avLst/>
                <a:gdLst>
                  <a:gd name="T0" fmla="*/ 0 w 912"/>
                  <a:gd name="T1" fmla="*/ 384 h 384"/>
                  <a:gd name="T2" fmla="*/ 0 w 912"/>
                  <a:gd name="T3" fmla="*/ 0 h 384"/>
                  <a:gd name="T4" fmla="*/ 432 w 912"/>
                  <a:gd name="T5" fmla="*/ 0 h 384"/>
                  <a:gd name="T6" fmla="*/ 432 w 912"/>
                  <a:gd name="T7" fmla="*/ 384 h 384"/>
                  <a:gd name="T8" fmla="*/ 912 w 912"/>
                  <a:gd name="T9" fmla="*/ 38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916" name="Freeform 23">
                <a:extLst>
                  <a:ext uri="{FF2B5EF4-FFF2-40B4-BE49-F238E27FC236}">
                    <a16:creationId xmlns:a16="http://schemas.microsoft.com/office/drawing/2014/main" id="{6D97AEBC-008B-25B3-683E-DCF19CED9B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344"/>
                <a:ext cx="912" cy="384"/>
              </a:xfrm>
              <a:custGeom>
                <a:avLst/>
                <a:gdLst>
                  <a:gd name="T0" fmla="*/ 0 w 912"/>
                  <a:gd name="T1" fmla="*/ 384 h 384"/>
                  <a:gd name="T2" fmla="*/ 0 w 912"/>
                  <a:gd name="T3" fmla="*/ 0 h 384"/>
                  <a:gd name="T4" fmla="*/ 432 w 912"/>
                  <a:gd name="T5" fmla="*/ 0 h 384"/>
                  <a:gd name="T6" fmla="*/ 432 w 912"/>
                  <a:gd name="T7" fmla="*/ 384 h 384"/>
                  <a:gd name="T8" fmla="*/ 912 w 912"/>
                  <a:gd name="T9" fmla="*/ 38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cxnSp>
            <p:nvCxnSpPr>
              <p:cNvPr id="34917" name="AutoShape 24">
                <a:extLst>
                  <a:ext uri="{FF2B5EF4-FFF2-40B4-BE49-F238E27FC236}">
                    <a16:creationId xmlns:a16="http://schemas.microsoft.com/office/drawing/2014/main" id="{32F86E6A-75F6-09FD-8B70-526D53DE852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80" y="1728"/>
                <a:ext cx="624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4918" name="Freeform 25">
                <a:extLst>
                  <a:ext uri="{FF2B5EF4-FFF2-40B4-BE49-F238E27FC236}">
                    <a16:creationId xmlns:a16="http://schemas.microsoft.com/office/drawing/2014/main" id="{C6FA0A2F-9252-5683-209D-0C8A3DBB0B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1344"/>
                <a:ext cx="912" cy="384"/>
              </a:xfrm>
              <a:custGeom>
                <a:avLst/>
                <a:gdLst>
                  <a:gd name="T0" fmla="*/ 0 w 912"/>
                  <a:gd name="T1" fmla="*/ 384 h 384"/>
                  <a:gd name="T2" fmla="*/ 0 w 912"/>
                  <a:gd name="T3" fmla="*/ 0 h 384"/>
                  <a:gd name="T4" fmla="*/ 432 w 912"/>
                  <a:gd name="T5" fmla="*/ 0 h 384"/>
                  <a:gd name="T6" fmla="*/ 432 w 912"/>
                  <a:gd name="T7" fmla="*/ 384 h 384"/>
                  <a:gd name="T8" fmla="*/ 912 w 912"/>
                  <a:gd name="T9" fmla="*/ 38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919" name="Freeform 26">
                <a:extLst>
                  <a:ext uri="{FF2B5EF4-FFF2-40B4-BE49-F238E27FC236}">
                    <a16:creationId xmlns:a16="http://schemas.microsoft.com/office/drawing/2014/main" id="{2FFE2E65-2914-4293-7FF6-75DC14E308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" y="1344"/>
                <a:ext cx="912" cy="384"/>
              </a:xfrm>
              <a:custGeom>
                <a:avLst/>
                <a:gdLst>
                  <a:gd name="T0" fmla="*/ 0 w 912"/>
                  <a:gd name="T1" fmla="*/ 384 h 384"/>
                  <a:gd name="T2" fmla="*/ 0 w 912"/>
                  <a:gd name="T3" fmla="*/ 0 h 384"/>
                  <a:gd name="T4" fmla="*/ 432 w 912"/>
                  <a:gd name="T5" fmla="*/ 0 h 384"/>
                  <a:gd name="T6" fmla="*/ 432 w 912"/>
                  <a:gd name="T7" fmla="*/ 384 h 384"/>
                  <a:gd name="T8" fmla="*/ 912 w 912"/>
                  <a:gd name="T9" fmla="*/ 38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920" name="Rectangle 27">
                <a:extLst>
                  <a:ext uri="{FF2B5EF4-FFF2-40B4-BE49-F238E27FC236}">
                    <a16:creationId xmlns:a16="http://schemas.microsoft.com/office/drawing/2014/main" id="{C2A6C06F-198D-3D4F-0175-5411D43B5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5" y="1768"/>
                <a:ext cx="150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100" i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100" baseline="-25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4921" name="Rectangle 28">
                <a:extLst>
                  <a:ext uri="{FF2B5EF4-FFF2-40B4-BE49-F238E27FC236}">
                    <a16:creationId xmlns:a16="http://schemas.microsoft.com/office/drawing/2014/main" id="{B00095C3-3061-F6C9-B942-A427764E05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5" y="1768"/>
                <a:ext cx="150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100" i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100" baseline="-25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4922" name="Rectangle 29">
                <a:extLst>
                  <a:ext uri="{FF2B5EF4-FFF2-40B4-BE49-F238E27FC236}">
                    <a16:creationId xmlns:a16="http://schemas.microsoft.com/office/drawing/2014/main" id="{92B3EB52-CFB0-9A6D-DC8D-66AAAFA83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768"/>
                <a:ext cx="150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100" i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100" baseline="-25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4923" name="Line 30">
                <a:extLst>
                  <a:ext uri="{FF2B5EF4-FFF2-40B4-BE49-F238E27FC236}">
                    <a16:creationId xmlns:a16="http://schemas.microsoft.com/office/drawing/2014/main" id="{E9AF1A6F-D26A-767D-5EFC-93CC7AC603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1104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924" name="Line 31">
                <a:extLst>
                  <a:ext uri="{FF2B5EF4-FFF2-40B4-BE49-F238E27FC236}">
                    <a16:creationId xmlns:a16="http://schemas.microsoft.com/office/drawing/2014/main" id="{9590ECF9-F3AA-B850-D829-0833C04201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3" y="1008"/>
                <a:ext cx="1" cy="18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25" name="Line 32">
                <a:extLst>
                  <a:ext uri="{FF2B5EF4-FFF2-40B4-BE49-F238E27FC236}">
                    <a16:creationId xmlns:a16="http://schemas.microsoft.com/office/drawing/2014/main" id="{7664C970-AFDD-24B1-1778-60A9F77ABB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1104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926" name="Line 33">
                <a:extLst>
                  <a:ext uri="{FF2B5EF4-FFF2-40B4-BE49-F238E27FC236}">
                    <a16:creationId xmlns:a16="http://schemas.microsoft.com/office/drawing/2014/main" id="{94DD0840-5BF5-99A4-3CDA-7111A7D957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927" name="Line 34">
                <a:extLst>
                  <a:ext uri="{FF2B5EF4-FFF2-40B4-BE49-F238E27FC236}">
                    <a16:creationId xmlns:a16="http://schemas.microsoft.com/office/drawing/2014/main" id="{1D649410-DAC1-4717-DA8C-4BAB33EFE8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781"/>
                <a:ext cx="1" cy="18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28" name="Line 35">
                <a:extLst>
                  <a:ext uri="{FF2B5EF4-FFF2-40B4-BE49-F238E27FC236}">
                    <a16:creationId xmlns:a16="http://schemas.microsoft.com/office/drawing/2014/main" id="{5E410326-2FB3-B96B-567E-9EF0EA2425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929" name="Line 36">
                <a:extLst>
                  <a:ext uri="{FF2B5EF4-FFF2-40B4-BE49-F238E27FC236}">
                    <a16:creationId xmlns:a16="http://schemas.microsoft.com/office/drawing/2014/main" id="{3CA99473-D379-AD6E-A82F-BF6F4E9FDE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930" name="Line 37">
                <a:extLst>
                  <a:ext uri="{FF2B5EF4-FFF2-40B4-BE49-F238E27FC236}">
                    <a16:creationId xmlns:a16="http://schemas.microsoft.com/office/drawing/2014/main" id="{28037521-DD23-D2F5-A45A-192607D6A4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931" name="Line 38">
                <a:extLst>
                  <a:ext uri="{FF2B5EF4-FFF2-40B4-BE49-F238E27FC236}">
                    <a16:creationId xmlns:a16="http://schemas.microsoft.com/office/drawing/2014/main" id="{54B74AD7-7FC5-570B-3FB9-E4242190B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932" name="Line 39">
                <a:extLst>
                  <a:ext uri="{FF2B5EF4-FFF2-40B4-BE49-F238E27FC236}">
                    <a16:creationId xmlns:a16="http://schemas.microsoft.com/office/drawing/2014/main" id="{078A1EBE-187B-E0F8-E52B-45F6CF1B01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933" name="Line 40">
                <a:extLst>
                  <a:ext uri="{FF2B5EF4-FFF2-40B4-BE49-F238E27FC236}">
                    <a16:creationId xmlns:a16="http://schemas.microsoft.com/office/drawing/2014/main" id="{8270269D-F1CD-1D9B-E62A-721796CEC1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934" name="Line 41">
                <a:extLst>
                  <a:ext uri="{FF2B5EF4-FFF2-40B4-BE49-F238E27FC236}">
                    <a16:creationId xmlns:a16="http://schemas.microsoft.com/office/drawing/2014/main" id="{675B58EE-AB04-5893-F8B7-8B0495A80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4905" name="Text Box 42">
              <a:extLst>
                <a:ext uri="{FF2B5EF4-FFF2-40B4-BE49-F238E27FC236}">
                  <a16:creationId xmlns:a16="http://schemas.microsoft.com/office/drawing/2014/main" id="{BE0754AC-F3B4-6F60-FF92-A143AFC8D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44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 时钟</a:t>
              </a:r>
            </a:p>
          </p:txBody>
        </p:sp>
      </p:grpSp>
      <p:grpSp>
        <p:nvGrpSpPr>
          <p:cNvPr id="184363" name="Group 43">
            <a:extLst>
              <a:ext uri="{FF2B5EF4-FFF2-40B4-BE49-F238E27FC236}">
                <a16:creationId xmlns:a16="http://schemas.microsoft.com/office/drawing/2014/main" id="{0005F7DF-9C23-7158-6E0A-13227344B62A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276601"/>
            <a:ext cx="8921750" cy="773113"/>
            <a:chOff x="48" y="2064"/>
            <a:chExt cx="5620" cy="487"/>
          </a:xfrm>
        </p:grpSpPr>
        <p:sp>
          <p:nvSpPr>
            <p:cNvPr id="34900" name="Freeform 44">
              <a:extLst>
                <a:ext uri="{FF2B5EF4-FFF2-40B4-BE49-F238E27FC236}">
                  <a16:creationId xmlns:a16="http://schemas.microsoft.com/office/drawing/2014/main" id="{B11A28AB-CA44-6AFE-2E3C-77CAEE55B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" y="2208"/>
              <a:ext cx="3857" cy="343"/>
            </a:xfrm>
            <a:custGeom>
              <a:avLst/>
              <a:gdLst>
                <a:gd name="T0" fmla="*/ 170 w 3857"/>
                <a:gd name="T1" fmla="*/ 0 h 343"/>
                <a:gd name="T2" fmla="*/ 0 w 3857"/>
                <a:gd name="T3" fmla="*/ 170 h 343"/>
                <a:gd name="T4" fmla="*/ 173 w 3857"/>
                <a:gd name="T5" fmla="*/ 342 h 343"/>
                <a:gd name="T6" fmla="*/ 1343 w 3857"/>
                <a:gd name="T7" fmla="*/ 343 h 343"/>
                <a:gd name="T8" fmla="*/ 3686 w 3857"/>
                <a:gd name="T9" fmla="*/ 342 h 343"/>
                <a:gd name="T10" fmla="*/ 3857 w 3857"/>
                <a:gd name="T11" fmla="*/ 171 h 343"/>
                <a:gd name="T12" fmla="*/ 3686 w 3857"/>
                <a:gd name="T13" fmla="*/ 0 h 343"/>
                <a:gd name="T14" fmla="*/ 170 w 3857"/>
                <a:gd name="T15" fmla="*/ 0 h 3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57" h="343">
                  <a:moveTo>
                    <a:pt x="170" y="0"/>
                  </a:moveTo>
                  <a:lnTo>
                    <a:pt x="0" y="170"/>
                  </a:lnTo>
                  <a:lnTo>
                    <a:pt x="173" y="342"/>
                  </a:lnTo>
                  <a:lnTo>
                    <a:pt x="1343" y="343"/>
                  </a:lnTo>
                  <a:lnTo>
                    <a:pt x="3686" y="342"/>
                  </a:lnTo>
                  <a:lnTo>
                    <a:pt x="3857" y="171"/>
                  </a:lnTo>
                  <a:lnTo>
                    <a:pt x="3686" y="0"/>
                  </a:lnTo>
                  <a:lnTo>
                    <a:pt x="170" y="0"/>
                  </a:ln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1" name="Line 45">
              <a:extLst>
                <a:ext uri="{FF2B5EF4-FFF2-40B4-BE49-F238E27FC236}">
                  <a16:creationId xmlns:a16="http://schemas.microsoft.com/office/drawing/2014/main" id="{1BF6B5B3-96E0-C37F-516F-B49772960E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2" y="2378"/>
              <a:ext cx="4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902" name="Line 46">
              <a:extLst>
                <a:ext uri="{FF2B5EF4-FFF2-40B4-BE49-F238E27FC236}">
                  <a16:creationId xmlns:a16="http://schemas.microsoft.com/office/drawing/2014/main" id="{0DCFC8E4-BB81-C466-8C61-AA2A7C1825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2378"/>
              <a:ext cx="8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903" name="Text Box 47">
              <a:extLst>
                <a:ext uri="{FF2B5EF4-FFF2-40B4-BE49-F238E27FC236}">
                  <a16:creationId xmlns:a16="http://schemas.microsoft.com/office/drawing/2014/main" id="{01AB9A7C-5B92-15D4-3713-982619E65F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064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 地址</a:t>
              </a:r>
            </a:p>
          </p:txBody>
        </p:sp>
      </p:grpSp>
      <p:grpSp>
        <p:nvGrpSpPr>
          <p:cNvPr id="184368" name="Group 48">
            <a:extLst>
              <a:ext uri="{FF2B5EF4-FFF2-40B4-BE49-F238E27FC236}">
                <a16:creationId xmlns:a16="http://schemas.microsoft.com/office/drawing/2014/main" id="{D90F9E06-BCF1-46BA-5991-5F4607514450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5334000"/>
            <a:ext cx="8991600" cy="833438"/>
            <a:chOff x="48" y="3360"/>
            <a:chExt cx="5664" cy="525"/>
          </a:xfrm>
        </p:grpSpPr>
        <p:sp>
          <p:nvSpPr>
            <p:cNvPr id="34896" name="Line 49">
              <a:extLst>
                <a:ext uri="{FF2B5EF4-FFF2-40B4-BE49-F238E27FC236}">
                  <a16:creationId xmlns:a16="http://schemas.microsoft.com/office/drawing/2014/main" id="{3599B08F-98E0-D5A7-1217-1C8DA5028D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96"/>
              <a:ext cx="22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7" name="Line 50">
              <a:extLst>
                <a:ext uri="{FF2B5EF4-FFF2-40B4-BE49-F238E27FC236}">
                  <a16:creationId xmlns:a16="http://schemas.microsoft.com/office/drawing/2014/main" id="{81AA8718-D0DF-D62C-0F54-782AC2870C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9" y="3695"/>
              <a:ext cx="190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8" name="Freeform 51">
              <a:extLst>
                <a:ext uri="{FF2B5EF4-FFF2-40B4-BE49-F238E27FC236}">
                  <a16:creationId xmlns:a16="http://schemas.microsoft.com/office/drawing/2014/main" id="{AA318896-4380-B0C5-3003-FC58DBF83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3" y="3552"/>
              <a:ext cx="1046" cy="333"/>
            </a:xfrm>
            <a:custGeom>
              <a:avLst/>
              <a:gdLst>
                <a:gd name="T0" fmla="*/ 0 w 1056"/>
                <a:gd name="T1" fmla="*/ 144 h 333"/>
                <a:gd name="T2" fmla="*/ 135 w 1056"/>
                <a:gd name="T3" fmla="*/ 0 h 333"/>
                <a:gd name="T4" fmla="*/ 838 w 1056"/>
                <a:gd name="T5" fmla="*/ 0 h 333"/>
                <a:gd name="T6" fmla="*/ 969 w 1056"/>
                <a:gd name="T7" fmla="*/ 144 h 333"/>
                <a:gd name="T8" fmla="*/ 808 w 1056"/>
                <a:gd name="T9" fmla="*/ 333 h 333"/>
                <a:gd name="T10" fmla="*/ 155 w 1056"/>
                <a:gd name="T11" fmla="*/ 333 h 333"/>
                <a:gd name="T12" fmla="*/ 0 w 1056"/>
                <a:gd name="T13" fmla="*/ 144 h 3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56" h="333">
                  <a:moveTo>
                    <a:pt x="0" y="144"/>
                  </a:moveTo>
                  <a:lnTo>
                    <a:pt x="144" y="0"/>
                  </a:lnTo>
                  <a:lnTo>
                    <a:pt x="912" y="0"/>
                  </a:lnTo>
                  <a:lnTo>
                    <a:pt x="1056" y="144"/>
                  </a:lnTo>
                  <a:lnTo>
                    <a:pt x="880" y="333"/>
                  </a:lnTo>
                  <a:lnTo>
                    <a:pt x="170" y="333"/>
                  </a:lnTo>
                  <a:lnTo>
                    <a:pt x="0" y="144"/>
                  </a:ln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99" name="Text Box 52">
              <a:extLst>
                <a:ext uri="{FF2B5EF4-FFF2-40B4-BE49-F238E27FC236}">
                  <a16:creationId xmlns:a16="http://schemas.microsoft.com/office/drawing/2014/main" id="{FCB2BFD2-9709-B980-E44E-E4139AB8D0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36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 数据</a:t>
              </a:r>
            </a:p>
          </p:txBody>
        </p:sp>
      </p:grpSp>
      <p:grpSp>
        <p:nvGrpSpPr>
          <p:cNvPr id="184373" name="Group 53">
            <a:extLst>
              <a:ext uri="{FF2B5EF4-FFF2-40B4-BE49-F238E27FC236}">
                <a16:creationId xmlns:a16="http://schemas.microsoft.com/office/drawing/2014/main" id="{3C0ECF3D-4844-7546-A4F7-452C6A29E51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505201"/>
            <a:ext cx="1030288" cy="2663825"/>
            <a:chOff x="480" y="2208"/>
            <a:chExt cx="649" cy="1678"/>
          </a:xfrm>
        </p:grpSpPr>
        <p:sp>
          <p:nvSpPr>
            <p:cNvPr id="34886" name="Rectangle 54">
              <a:extLst>
                <a:ext uri="{FF2B5EF4-FFF2-40B4-BE49-F238E27FC236}">
                  <a16:creationId xmlns:a16="http://schemas.microsoft.com/office/drawing/2014/main" id="{5C737F69-D8A2-D856-D921-FDA8A890F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832"/>
              <a:ext cx="624" cy="408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87" name="Rectangle 55">
              <a:extLst>
                <a:ext uri="{FF2B5EF4-FFF2-40B4-BE49-F238E27FC236}">
                  <a16:creationId xmlns:a16="http://schemas.microsoft.com/office/drawing/2014/main" id="{4E3208FD-194C-AD87-B4F9-11D8102D8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528"/>
              <a:ext cx="624" cy="358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88" name="Line 56">
              <a:extLst>
                <a:ext uri="{FF2B5EF4-FFF2-40B4-BE49-F238E27FC236}">
                  <a16:creationId xmlns:a16="http://schemas.microsoft.com/office/drawing/2014/main" id="{C9073174-A815-8E77-273F-C1FA61C9C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832"/>
              <a:ext cx="62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89" name="Line 57">
              <a:extLst>
                <a:ext uri="{FF2B5EF4-FFF2-40B4-BE49-F238E27FC236}">
                  <a16:creationId xmlns:a16="http://schemas.microsoft.com/office/drawing/2014/main" id="{1B9B115A-AD7F-8F31-330F-84E37CDCEF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96"/>
              <a:ext cx="62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4890" name="Group 58">
              <a:extLst>
                <a:ext uri="{FF2B5EF4-FFF2-40B4-BE49-F238E27FC236}">
                  <a16:creationId xmlns:a16="http://schemas.microsoft.com/office/drawing/2014/main" id="{06A4C5FA-339A-8B53-4E60-1EE83EE560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2208"/>
              <a:ext cx="649" cy="386"/>
              <a:chOff x="478" y="2206"/>
              <a:chExt cx="649" cy="386"/>
            </a:xfrm>
          </p:grpSpPr>
          <p:sp>
            <p:nvSpPr>
              <p:cNvPr id="34891" name="Freeform 59">
                <a:extLst>
                  <a:ext uri="{FF2B5EF4-FFF2-40B4-BE49-F238E27FC236}">
                    <a16:creationId xmlns:a16="http://schemas.microsoft.com/office/drawing/2014/main" id="{8E7D0537-2308-CC91-C19A-C10267A0EA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" y="2206"/>
                <a:ext cx="613" cy="355"/>
              </a:xfrm>
              <a:custGeom>
                <a:avLst/>
                <a:gdLst>
                  <a:gd name="T0" fmla="*/ 453 w 613"/>
                  <a:gd name="T1" fmla="*/ 196 h 355"/>
                  <a:gd name="T2" fmla="*/ 581 w 613"/>
                  <a:gd name="T3" fmla="*/ 2 h 355"/>
                  <a:gd name="T4" fmla="*/ 0 w 613"/>
                  <a:gd name="T5" fmla="*/ 0 h 355"/>
                  <a:gd name="T6" fmla="*/ 0 w 613"/>
                  <a:gd name="T7" fmla="*/ 355 h 355"/>
                  <a:gd name="T8" fmla="*/ 613 w 613"/>
                  <a:gd name="T9" fmla="*/ 355 h 3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355">
                    <a:moveTo>
                      <a:pt x="453" y="196"/>
                    </a:moveTo>
                    <a:lnTo>
                      <a:pt x="581" y="2"/>
                    </a:lnTo>
                    <a:lnTo>
                      <a:pt x="0" y="0"/>
                    </a:lnTo>
                    <a:lnTo>
                      <a:pt x="0" y="355"/>
                    </a:lnTo>
                    <a:lnTo>
                      <a:pt x="613" y="355"/>
                    </a:lnTo>
                  </a:path>
                </a:pathLst>
              </a:cu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92" name="Line 60">
                <a:extLst>
                  <a:ext uri="{FF2B5EF4-FFF2-40B4-BE49-F238E27FC236}">
                    <a16:creationId xmlns:a16="http://schemas.microsoft.com/office/drawing/2014/main" id="{ADE4C7B6-3CBA-0D19-B39B-7BC4480801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2208"/>
                <a:ext cx="624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93" name="Line 61">
                <a:extLst>
                  <a:ext uri="{FF2B5EF4-FFF2-40B4-BE49-F238E27FC236}">
                    <a16:creationId xmlns:a16="http://schemas.microsoft.com/office/drawing/2014/main" id="{4F953381-2EAC-4CF4-E094-227AFD739D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2544"/>
                <a:ext cx="624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94" name="Line 62">
                <a:extLst>
                  <a:ext uri="{FF2B5EF4-FFF2-40B4-BE49-F238E27FC236}">
                    <a16:creationId xmlns:a16="http://schemas.microsoft.com/office/drawing/2014/main" id="{FFC06704-9634-A471-0A5A-D547D3E039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8100000">
                <a:off x="1008" y="2329"/>
                <a:ext cx="0" cy="263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95" name="Line 63">
                <a:extLst>
                  <a:ext uri="{FF2B5EF4-FFF2-40B4-BE49-F238E27FC236}">
                    <a16:creationId xmlns:a16="http://schemas.microsoft.com/office/drawing/2014/main" id="{D10B1FBE-079F-7BB1-2023-7C696F7A5B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700000">
                <a:off x="996" y="2172"/>
                <a:ext cx="0" cy="263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84384" name="Line 64">
            <a:extLst>
              <a:ext uri="{FF2B5EF4-FFF2-40B4-BE49-F238E27FC236}">
                <a16:creationId xmlns:a16="http://schemas.microsoft.com/office/drawing/2014/main" id="{03107D5E-C541-FDB7-F7D7-7D45E422CC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048000"/>
            <a:ext cx="0" cy="3703638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4385" name="Group 65">
            <a:extLst>
              <a:ext uri="{FF2B5EF4-FFF2-40B4-BE49-F238E27FC236}">
                <a16:creationId xmlns:a16="http://schemas.microsoft.com/office/drawing/2014/main" id="{A29191FE-6F60-EEC3-F27C-0D0835199DB9}"/>
              </a:ext>
            </a:extLst>
          </p:cNvPr>
          <p:cNvGrpSpPr>
            <a:grpSpLocks/>
          </p:cNvGrpSpPr>
          <p:nvPr/>
        </p:nvGrpSpPr>
        <p:grpSpPr bwMode="auto">
          <a:xfrm>
            <a:off x="3255964" y="3505200"/>
            <a:ext cx="1481137" cy="2667000"/>
            <a:chOff x="1091" y="2208"/>
            <a:chExt cx="933" cy="1680"/>
          </a:xfrm>
        </p:grpSpPr>
        <p:sp>
          <p:nvSpPr>
            <p:cNvPr id="34878" name="Freeform 66">
              <a:extLst>
                <a:ext uri="{FF2B5EF4-FFF2-40B4-BE49-F238E27FC236}">
                  <a16:creationId xmlns:a16="http://schemas.microsoft.com/office/drawing/2014/main" id="{69468F35-9992-49E0-7D15-3695540A6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" y="2835"/>
              <a:ext cx="893" cy="406"/>
            </a:xfrm>
            <a:custGeom>
              <a:avLst/>
              <a:gdLst>
                <a:gd name="T0" fmla="*/ 0 w 894"/>
                <a:gd name="T1" fmla="*/ 261 h 429"/>
                <a:gd name="T2" fmla="*/ 885 w 894"/>
                <a:gd name="T3" fmla="*/ 261 h 429"/>
                <a:gd name="T4" fmla="*/ 493 w 894"/>
                <a:gd name="T5" fmla="*/ 0 h 429"/>
                <a:gd name="T6" fmla="*/ 23 w 894"/>
                <a:gd name="T7" fmla="*/ 9 h 4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94" h="429">
                  <a:moveTo>
                    <a:pt x="0" y="429"/>
                  </a:moveTo>
                  <a:lnTo>
                    <a:pt x="894" y="429"/>
                  </a:lnTo>
                  <a:lnTo>
                    <a:pt x="502" y="0"/>
                  </a:lnTo>
                  <a:lnTo>
                    <a:pt x="23" y="13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79" name="Line 67">
              <a:extLst>
                <a:ext uri="{FF2B5EF4-FFF2-40B4-BE49-F238E27FC236}">
                  <a16:creationId xmlns:a16="http://schemas.microsoft.com/office/drawing/2014/main" id="{D39815C6-0B9F-DF27-A2EB-D958FCD31C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219"/>
              <a:ext cx="92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80" name="Rectangle 68">
              <a:extLst>
                <a:ext uri="{FF2B5EF4-FFF2-40B4-BE49-F238E27FC236}">
                  <a16:creationId xmlns:a16="http://schemas.microsoft.com/office/drawing/2014/main" id="{EF7082F7-DD0C-1619-80D8-B5F56B1C7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530"/>
              <a:ext cx="912" cy="358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81" name="Line 69">
              <a:extLst>
                <a:ext uri="{FF2B5EF4-FFF2-40B4-BE49-F238E27FC236}">
                  <a16:creationId xmlns:a16="http://schemas.microsoft.com/office/drawing/2014/main" id="{C85C17FF-624C-A74F-88C4-820735D3C5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566"/>
              <a:ext cx="92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82" name="Line 70">
              <a:extLst>
                <a:ext uri="{FF2B5EF4-FFF2-40B4-BE49-F238E27FC236}">
                  <a16:creationId xmlns:a16="http://schemas.microsoft.com/office/drawing/2014/main" id="{0EDA6B3A-D45B-734E-BF09-10E813F8E5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832"/>
              <a:ext cx="4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83" name="Line 71">
              <a:extLst>
                <a:ext uri="{FF2B5EF4-FFF2-40B4-BE49-F238E27FC236}">
                  <a16:creationId xmlns:a16="http://schemas.microsoft.com/office/drawing/2014/main" id="{E00E7A4C-9DC1-86B4-831E-D961EA3B8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208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84" name="Line 72">
              <a:extLst>
                <a:ext uri="{FF2B5EF4-FFF2-40B4-BE49-F238E27FC236}">
                  <a16:creationId xmlns:a16="http://schemas.microsoft.com/office/drawing/2014/main" id="{C42CEDA1-E839-945F-A44F-D25E1893A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544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85" name="Line 73">
              <a:extLst>
                <a:ext uri="{FF2B5EF4-FFF2-40B4-BE49-F238E27FC236}">
                  <a16:creationId xmlns:a16="http://schemas.microsoft.com/office/drawing/2014/main" id="{B4350940-AE56-9930-2978-2684C05FA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696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4394" name="Line 74">
            <a:extLst>
              <a:ext uri="{FF2B5EF4-FFF2-40B4-BE49-F238E27FC236}">
                <a16:creationId xmlns:a16="http://schemas.microsoft.com/office/drawing/2014/main" id="{DC9FC9B6-9063-4394-3045-51654CA80AF0}"/>
              </a:ext>
            </a:extLst>
          </p:cNvPr>
          <p:cNvSpPr>
            <a:spLocks noChangeShapeType="1"/>
          </p:cNvSpPr>
          <p:nvPr/>
        </p:nvSpPr>
        <p:spPr bwMode="auto">
          <a:xfrm rot="8100000">
            <a:off x="4343400" y="4343401"/>
            <a:ext cx="0" cy="900113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95" name="Line 75">
            <a:extLst>
              <a:ext uri="{FF2B5EF4-FFF2-40B4-BE49-F238E27FC236}">
                <a16:creationId xmlns:a16="http://schemas.microsoft.com/office/drawing/2014/main" id="{6FC4D1D0-A78B-46DA-04EB-64875F6CB2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048000"/>
            <a:ext cx="0" cy="3733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4396" name="Group 76">
            <a:extLst>
              <a:ext uri="{FF2B5EF4-FFF2-40B4-BE49-F238E27FC236}">
                <a16:creationId xmlns:a16="http://schemas.microsoft.com/office/drawing/2014/main" id="{680B13BB-6637-2072-123C-1FBAAB4F6121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505200"/>
            <a:ext cx="1600200" cy="2667000"/>
            <a:chOff x="1968" y="2208"/>
            <a:chExt cx="1008" cy="1680"/>
          </a:xfrm>
        </p:grpSpPr>
        <p:grpSp>
          <p:nvGrpSpPr>
            <p:cNvPr id="34868" name="Group 77">
              <a:extLst>
                <a:ext uri="{FF2B5EF4-FFF2-40B4-BE49-F238E27FC236}">
                  <a16:creationId xmlns:a16="http://schemas.microsoft.com/office/drawing/2014/main" id="{5161ED40-2F26-8139-C377-8898A389FD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08" y="2219"/>
              <a:ext cx="920" cy="347"/>
              <a:chOff x="2008" y="2219"/>
              <a:chExt cx="920" cy="347"/>
            </a:xfrm>
          </p:grpSpPr>
          <p:sp>
            <p:nvSpPr>
              <p:cNvPr id="34876" name="Line 78">
                <a:extLst>
                  <a:ext uri="{FF2B5EF4-FFF2-40B4-BE49-F238E27FC236}">
                    <a16:creationId xmlns:a16="http://schemas.microsoft.com/office/drawing/2014/main" id="{ED178BBC-D9E9-4B2A-F6B8-1DB5F0B8FE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8" y="2219"/>
                <a:ext cx="92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77" name="Line 79">
                <a:extLst>
                  <a:ext uri="{FF2B5EF4-FFF2-40B4-BE49-F238E27FC236}">
                    <a16:creationId xmlns:a16="http://schemas.microsoft.com/office/drawing/2014/main" id="{36D45DA4-2600-B762-3347-77D1161F57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8" y="2566"/>
                <a:ext cx="92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4869" name="Line 80">
              <a:extLst>
                <a:ext uri="{FF2B5EF4-FFF2-40B4-BE49-F238E27FC236}">
                  <a16:creationId xmlns:a16="http://schemas.microsoft.com/office/drawing/2014/main" id="{FF5152A5-1FEC-D9DB-AED5-0A0CE25AEA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696"/>
              <a:ext cx="816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70" name="Line 81">
              <a:extLst>
                <a:ext uri="{FF2B5EF4-FFF2-40B4-BE49-F238E27FC236}">
                  <a16:creationId xmlns:a16="http://schemas.microsoft.com/office/drawing/2014/main" id="{4B84583D-234F-BA77-5AFD-B1F426B39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208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71" name="Line 82">
              <a:extLst>
                <a:ext uri="{FF2B5EF4-FFF2-40B4-BE49-F238E27FC236}">
                  <a16:creationId xmlns:a16="http://schemas.microsoft.com/office/drawing/2014/main" id="{792FCF24-CB99-0659-E93A-1A1CB21B87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544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72" name="Line 83">
              <a:extLst>
                <a:ext uri="{FF2B5EF4-FFF2-40B4-BE49-F238E27FC236}">
                  <a16:creationId xmlns:a16="http://schemas.microsoft.com/office/drawing/2014/main" id="{2F15062E-7069-48A1-46EF-E3C869A65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216"/>
              <a:ext cx="986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73" name="Freeform 84">
              <a:extLst>
                <a:ext uri="{FF2B5EF4-FFF2-40B4-BE49-F238E27FC236}">
                  <a16:creationId xmlns:a16="http://schemas.microsoft.com/office/drawing/2014/main" id="{696BE32D-CD32-C28A-22AF-0648FD5AF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0" y="3530"/>
              <a:ext cx="931" cy="358"/>
            </a:xfrm>
            <a:custGeom>
              <a:avLst/>
              <a:gdLst>
                <a:gd name="T0" fmla="*/ 0 w 931"/>
                <a:gd name="T1" fmla="*/ 0 h 358"/>
                <a:gd name="T2" fmla="*/ 931 w 931"/>
                <a:gd name="T3" fmla="*/ 0 h 358"/>
                <a:gd name="T4" fmla="*/ 774 w 931"/>
                <a:gd name="T5" fmla="*/ 166 h 358"/>
                <a:gd name="T6" fmla="*/ 931 w 931"/>
                <a:gd name="T7" fmla="*/ 355 h 358"/>
                <a:gd name="T8" fmla="*/ 6 w 931"/>
                <a:gd name="T9" fmla="*/ 358 h 3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31" h="358">
                  <a:moveTo>
                    <a:pt x="0" y="0"/>
                  </a:moveTo>
                  <a:lnTo>
                    <a:pt x="931" y="0"/>
                  </a:lnTo>
                  <a:lnTo>
                    <a:pt x="774" y="166"/>
                  </a:lnTo>
                  <a:lnTo>
                    <a:pt x="931" y="355"/>
                  </a:lnTo>
                  <a:lnTo>
                    <a:pt x="6" y="358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74" name="Line 85">
              <a:extLst>
                <a:ext uri="{FF2B5EF4-FFF2-40B4-BE49-F238E27FC236}">
                  <a16:creationId xmlns:a16="http://schemas.microsoft.com/office/drawing/2014/main" id="{C5FC62C1-B79C-64F4-7B6B-EADC798D75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3552"/>
              <a:ext cx="144" cy="14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75" name="Line 86">
              <a:extLst>
                <a:ext uri="{FF2B5EF4-FFF2-40B4-BE49-F238E27FC236}">
                  <a16:creationId xmlns:a16="http://schemas.microsoft.com/office/drawing/2014/main" id="{8918C825-2A9D-1E20-5D2F-F3384706F7B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784" y="3696"/>
              <a:ext cx="192" cy="192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4407" name="Line 87">
            <a:extLst>
              <a:ext uri="{FF2B5EF4-FFF2-40B4-BE49-F238E27FC236}">
                <a16:creationId xmlns:a16="http://schemas.microsoft.com/office/drawing/2014/main" id="{688BB279-F2C7-A7DF-6AF4-99240854CB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048000"/>
            <a:ext cx="0" cy="3733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4408" name="Group 88">
            <a:extLst>
              <a:ext uri="{FF2B5EF4-FFF2-40B4-BE49-F238E27FC236}">
                <a16:creationId xmlns:a16="http://schemas.microsoft.com/office/drawing/2014/main" id="{10F6AE4D-14F6-9F19-2E46-FA74B3931FE3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3505200"/>
            <a:ext cx="838200" cy="2667000"/>
            <a:chOff x="2928" y="2208"/>
            <a:chExt cx="528" cy="1680"/>
          </a:xfrm>
        </p:grpSpPr>
        <p:sp>
          <p:nvSpPr>
            <p:cNvPr id="34863" name="Line 89">
              <a:extLst>
                <a:ext uri="{FF2B5EF4-FFF2-40B4-BE49-F238E27FC236}">
                  <a16:creationId xmlns:a16="http://schemas.microsoft.com/office/drawing/2014/main" id="{26861360-8949-FB0E-9545-B4F630BC07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216"/>
              <a:ext cx="52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64" name="Line 90">
              <a:extLst>
                <a:ext uri="{FF2B5EF4-FFF2-40B4-BE49-F238E27FC236}">
                  <a16:creationId xmlns:a16="http://schemas.microsoft.com/office/drawing/2014/main" id="{20C0D6D8-9345-D84A-2ADB-9CB8D1790F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552"/>
              <a:ext cx="52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65" name="Line 91">
              <a:extLst>
                <a:ext uri="{FF2B5EF4-FFF2-40B4-BE49-F238E27FC236}">
                  <a16:creationId xmlns:a16="http://schemas.microsoft.com/office/drawing/2014/main" id="{C6462FB7-7D9A-A7D4-F058-1980DF36D9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208"/>
              <a:ext cx="52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66" name="Line 92">
              <a:extLst>
                <a:ext uri="{FF2B5EF4-FFF2-40B4-BE49-F238E27FC236}">
                  <a16:creationId xmlns:a16="http://schemas.microsoft.com/office/drawing/2014/main" id="{36CF22D9-2097-3EB1-5D9B-E9A9AA2236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544"/>
              <a:ext cx="52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67" name="Line 93">
              <a:extLst>
                <a:ext uri="{FF2B5EF4-FFF2-40B4-BE49-F238E27FC236}">
                  <a16:creationId xmlns:a16="http://schemas.microsoft.com/office/drawing/2014/main" id="{BFD239FB-4FF4-7DA8-B994-CEA5129AAE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888"/>
              <a:ext cx="52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4414" name="Line 94">
            <a:extLst>
              <a:ext uri="{FF2B5EF4-FFF2-40B4-BE49-F238E27FC236}">
                <a16:creationId xmlns:a16="http://schemas.microsoft.com/office/drawing/2014/main" id="{CA3FF9B3-FBD9-2311-14B6-29B9869F26DD}"/>
              </a:ext>
            </a:extLst>
          </p:cNvPr>
          <p:cNvSpPr>
            <a:spLocks noChangeShapeType="1"/>
          </p:cNvSpPr>
          <p:nvPr/>
        </p:nvSpPr>
        <p:spPr bwMode="auto">
          <a:xfrm rot="2700000">
            <a:off x="7322344" y="4350544"/>
            <a:ext cx="0" cy="900112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4415" name="Group 95">
            <a:extLst>
              <a:ext uri="{FF2B5EF4-FFF2-40B4-BE49-F238E27FC236}">
                <a16:creationId xmlns:a16="http://schemas.microsoft.com/office/drawing/2014/main" id="{371B7776-39B7-E33D-08D0-4671CFE3BD45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3505200"/>
            <a:ext cx="698500" cy="2700338"/>
            <a:chOff x="3408" y="2208"/>
            <a:chExt cx="440" cy="1701"/>
          </a:xfrm>
        </p:grpSpPr>
        <p:sp>
          <p:nvSpPr>
            <p:cNvPr id="34855" name="Line 96">
              <a:extLst>
                <a:ext uri="{FF2B5EF4-FFF2-40B4-BE49-F238E27FC236}">
                  <a16:creationId xmlns:a16="http://schemas.microsoft.com/office/drawing/2014/main" id="{D17BE6F8-6B46-8B92-A284-0FA226A932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208"/>
              <a:ext cx="38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6" name="Line 97">
              <a:extLst>
                <a:ext uri="{FF2B5EF4-FFF2-40B4-BE49-F238E27FC236}">
                  <a16:creationId xmlns:a16="http://schemas.microsoft.com/office/drawing/2014/main" id="{48F0BF79-D435-8662-790C-AB395F4C6C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3696"/>
              <a:ext cx="192" cy="192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7" name="Line 98">
              <a:extLst>
                <a:ext uri="{FF2B5EF4-FFF2-40B4-BE49-F238E27FC236}">
                  <a16:creationId xmlns:a16="http://schemas.microsoft.com/office/drawing/2014/main" id="{09FE2A1E-D8F2-7EC9-DB08-8487EF4F611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696" y="3552"/>
              <a:ext cx="144" cy="14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8" name="Freeform 99">
              <a:extLst>
                <a:ext uri="{FF2B5EF4-FFF2-40B4-BE49-F238E27FC236}">
                  <a16:creationId xmlns:a16="http://schemas.microsoft.com/office/drawing/2014/main" id="{08DB8E0E-9734-019D-C2B8-88D7D88A5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3" y="2806"/>
              <a:ext cx="417" cy="431"/>
            </a:xfrm>
            <a:custGeom>
              <a:avLst/>
              <a:gdLst>
                <a:gd name="T0" fmla="*/ 0 w 417"/>
                <a:gd name="T1" fmla="*/ 353 h 442"/>
                <a:gd name="T2" fmla="*/ 417 w 417"/>
                <a:gd name="T3" fmla="*/ 353 h 442"/>
                <a:gd name="T4" fmla="*/ 417 w 417"/>
                <a:gd name="T5" fmla="*/ 0 h 442"/>
                <a:gd name="T6" fmla="*/ 0 w 417"/>
                <a:gd name="T7" fmla="*/ 353 h 4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7" h="442">
                  <a:moveTo>
                    <a:pt x="0" y="442"/>
                  </a:moveTo>
                  <a:lnTo>
                    <a:pt x="417" y="442"/>
                  </a:lnTo>
                  <a:lnTo>
                    <a:pt x="417" y="0"/>
                  </a:lnTo>
                  <a:lnTo>
                    <a:pt x="0" y="442"/>
                  </a:ln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9" name="Line 100">
              <a:extLst>
                <a:ext uri="{FF2B5EF4-FFF2-40B4-BE49-F238E27FC236}">
                  <a16:creationId xmlns:a16="http://schemas.microsoft.com/office/drawing/2014/main" id="{001DC744-3844-F0AF-F7BC-9D9380E557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544"/>
              <a:ext cx="38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60" name="Line 101">
              <a:extLst>
                <a:ext uri="{FF2B5EF4-FFF2-40B4-BE49-F238E27FC236}">
                  <a16:creationId xmlns:a16="http://schemas.microsoft.com/office/drawing/2014/main" id="{C3A19BE2-375E-C478-456C-BDE8281E0A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552"/>
              <a:ext cx="24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61" name="Line 102">
              <a:extLst>
                <a:ext uri="{FF2B5EF4-FFF2-40B4-BE49-F238E27FC236}">
                  <a16:creationId xmlns:a16="http://schemas.microsoft.com/office/drawing/2014/main" id="{1E48498E-4751-03D3-92FF-6DDBE0E76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888"/>
              <a:ext cx="24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62" name="Freeform 103">
              <a:extLst>
                <a:ext uri="{FF2B5EF4-FFF2-40B4-BE49-F238E27FC236}">
                  <a16:creationId xmlns:a16="http://schemas.microsoft.com/office/drawing/2014/main" id="{85E27CA8-7C85-879F-E61E-92027442C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1" y="3530"/>
              <a:ext cx="257" cy="379"/>
            </a:xfrm>
            <a:custGeom>
              <a:avLst/>
              <a:gdLst>
                <a:gd name="T0" fmla="*/ 249 w 257"/>
                <a:gd name="T1" fmla="*/ 166 h 379"/>
                <a:gd name="T2" fmla="*/ 0 w 257"/>
                <a:gd name="T3" fmla="*/ 0 h 379"/>
                <a:gd name="T4" fmla="*/ 245 w 257"/>
                <a:gd name="T5" fmla="*/ 0 h 379"/>
                <a:gd name="T6" fmla="*/ 257 w 257"/>
                <a:gd name="T7" fmla="*/ 379 h 379"/>
                <a:gd name="T8" fmla="*/ 61 w 257"/>
                <a:gd name="T9" fmla="*/ 379 h 3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7" h="379">
                  <a:moveTo>
                    <a:pt x="249" y="166"/>
                  </a:moveTo>
                  <a:lnTo>
                    <a:pt x="0" y="0"/>
                  </a:lnTo>
                  <a:lnTo>
                    <a:pt x="245" y="0"/>
                  </a:lnTo>
                  <a:lnTo>
                    <a:pt x="257" y="379"/>
                  </a:lnTo>
                  <a:lnTo>
                    <a:pt x="61" y="379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4424" name="Line 104">
            <a:extLst>
              <a:ext uri="{FF2B5EF4-FFF2-40B4-BE49-F238E27FC236}">
                <a16:creationId xmlns:a16="http://schemas.microsoft.com/office/drawing/2014/main" id="{D6C5CF43-8EE3-5D27-DFB3-DE177C24995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3048000"/>
            <a:ext cx="0" cy="3733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4425" name="Group 105">
            <a:extLst>
              <a:ext uri="{FF2B5EF4-FFF2-40B4-BE49-F238E27FC236}">
                <a16:creationId xmlns:a16="http://schemas.microsoft.com/office/drawing/2014/main" id="{8D328972-EF77-19A8-68E5-654BCB680C0E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3487738"/>
            <a:ext cx="1600200" cy="2724150"/>
            <a:chOff x="3840" y="2197"/>
            <a:chExt cx="1008" cy="1716"/>
          </a:xfrm>
        </p:grpSpPr>
        <p:grpSp>
          <p:nvGrpSpPr>
            <p:cNvPr id="34846" name="Group 106">
              <a:extLst>
                <a:ext uri="{FF2B5EF4-FFF2-40B4-BE49-F238E27FC236}">
                  <a16:creationId xmlns:a16="http://schemas.microsoft.com/office/drawing/2014/main" id="{9BACD7D0-A322-AA51-9F6A-42DD7F2965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2208"/>
              <a:ext cx="912" cy="1488"/>
              <a:chOff x="3840" y="2208"/>
              <a:chExt cx="912" cy="1488"/>
            </a:xfrm>
          </p:grpSpPr>
          <p:sp>
            <p:nvSpPr>
              <p:cNvPr id="34851" name="Line 107">
                <a:extLst>
                  <a:ext uri="{FF2B5EF4-FFF2-40B4-BE49-F238E27FC236}">
                    <a16:creationId xmlns:a16="http://schemas.microsoft.com/office/drawing/2014/main" id="{957C1BCC-E0BE-742A-B33C-6A3CA543CB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52" name="Line 108">
                <a:extLst>
                  <a:ext uri="{FF2B5EF4-FFF2-40B4-BE49-F238E27FC236}">
                    <a16:creationId xmlns:a16="http://schemas.microsoft.com/office/drawing/2014/main" id="{00825926-7EFE-E47F-1964-4B579A02D8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3696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53" name="Line 109">
                <a:extLst>
                  <a:ext uri="{FF2B5EF4-FFF2-40B4-BE49-F238E27FC236}">
                    <a16:creationId xmlns:a16="http://schemas.microsoft.com/office/drawing/2014/main" id="{A08C5C93-0C6A-EFC7-C5F8-F82C3A4F0A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2208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54" name="Line 110">
                <a:extLst>
                  <a:ext uri="{FF2B5EF4-FFF2-40B4-BE49-F238E27FC236}">
                    <a16:creationId xmlns:a16="http://schemas.microsoft.com/office/drawing/2014/main" id="{658B19BA-3726-C475-F2ED-F9B3638F20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2544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4847" name="Line 111">
              <a:extLst>
                <a:ext uri="{FF2B5EF4-FFF2-40B4-BE49-F238E27FC236}">
                  <a16:creationId xmlns:a16="http://schemas.microsoft.com/office/drawing/2014/main" id="{17DC500E-29A1-0788-D6FF-F601B1814D2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>
              <a:off x="4717" y="2316"/>
              <a:ext cx="0" cy="263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8" name="Line 112">
              <a:extLst>
                <a:ext uri="{FF2B5EF4-FFF2-40B4-BE49-F238E27FC236}">
                  <a16:creationId xmlns:a16="http://schemas.microsoft.com/office/drawing/2014/main" id="{395E58BD-B48F-24C1-AEE7-1FF3FC639A0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00000">
              <a:off x="4728" y="2197"/>
              <a:ext cx="0" cy="192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9" name="Rectangle 113">
              <a:extLst>
                <a:ext uri="{FF2B5EF4-FFF2-40B4-BE49-F238E27FC236}">
                  <a16:creationId xmlns:a16="http://schemas.microsoft.com/office/drawing/2014/main" id="{A202EFE1-664C-46CB-EB61-CE6554FD6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832"/>
              <a:ext cx="912" cy="406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50" name="Rectangle 114">
              <a:extLst>
                <a:ext uri="{FF2B5EF4-FFF2-40B4-BE49-F238E27FC236}">
                  <a16:creationId xmlns:a16="http://schemas.microsoft.com/office/drawing/2014/main" id="{AC07E573-977E-3819-B59F-E415CE109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530"/>
              <a:ext cx="912" cy="383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84435" name="Group 115">
            <a:extLst>
              <a:ext uri="{FF2B5EF4-FFF2-40B4-BE49-F238E27FC236}">
                <a16:creationId xmlns:a16="http://schemas.microsoft.com/office/drawing/2014/main" id="{6D043020-0EDD-1A2E-321A-738928D7C440}"/>
              </a:ext>
            </a:extLst>
          </p:cNvPr>
          <p:cNvGrpSpPr>
            <a:grpSpLocks/>
          </p:cNvGrpSpPr>
          <p:nvPr/>
        </p:nvGrpSpPr>
        <p:grpSpPr bwMode="auto">
          <a:xfrm>
            <a:off x="8763000" y="3505200"/>
            <a:ext cx="1816100" cy="2706688"/>
            <a:chOff x="4571" y="2208"/>
            <a:chExt cx="1144" cy="1705"/>
          </a:xfrm>
        </p:grpSpPr>
        <p:grpSp>
          <p:nvGrpSpPr>
            <p:cNvPr id="34838" name="Group 116">
              <a:extLst>
                <a:ext uri="{FF2B5EF4-FFF2-40B4-BE49-F238E27FC236}">
                  <a16:creationId xmlns:a16="http://schemas.microsoft.com/office/drawing/2014/main" id="{94172B23-9C53-B38E-0D3C-EC45AF4668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2" y="2208"/>
              <a:ext cx="957" cy="1488"/>
              <a:chOff x="4752" y="2208"/>
              <a:chExt cx="912" cy="1488"/>
            </a:xfrm>
          </p:grpSpPr>
          <p:sp>
            <p:nvSpPr>
              <p:cNvPr id="34842" name="Line 117">
                <a:extLst>
                  <a:ext uri="{FF2B5EF4-FFF2-40B4-BE49-F238E27FC236}">
                    <a16:creationId xmlns:a16="http://schemas.microsoft.com/office/drawing/2014/main" id="{351076C4-BD95-A86C-25B4-30684BC28D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3696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43" name="Line 118">
                <a:extLst>
                  <a:ext uri="{FF2B5EF4-FFF2-40B4-BE49-F238E27FC236}">
                    <a16:creationId xmlns:a16="http://schemas.microsoft.com/office/drawing/2014/main" id="{0EF8B309-5FC8-1704-14B3-1A03F9FAFD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2832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44" name="Line 119">
                <a:extLst>
                  <a:ext uri="{FF2B5EF4-FFF2-40B4-BE49-F238E27FC236}">
                    <a16:creationId xmlns:a16="http://schemas.microsoft.com/office/drawing/2014/main" id="{FDF15826-23C0-494A-240C-487BC18CA0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2208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45" name="Line 120">
                <a:extLst>
                  <a:ext uri="{FF2B5EF4-FFF2-40B4-BE49-F238E27FC236}">
                    <a16:creationId xmlns:a16="http://schemas.microsoft.com/office/drawing/2014/main" id="{EB1C2191-5A67-EB2B-F8FA-95DFC087F8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2544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4839" name="Freeform 121">
              <a:extLst>
                <a:ext uri="{FF2B5EF4-FFF2-40B4-BE49-F238E27FC236}">
                  <a16:creationId xmlns:a16="http://schemas.microsoft.com/office/drawing/2014/main" id="{96EBCF7C-9777-A604-D334-FE88E3548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1" y="2208"/>
              <a:ext cx="1140" cy="353"/>
            </a:xfrm>
            <a:custGeom>
              <a:avLst/>
              <a:gdLst>
                <a:gd name="T0" fmla="*/ 85 w 1140"/>
                <a:gd name="T1" fmla="*/ 0 h 353"/>
                <a:gd name="T2" fmla="*/ 1140 w 1140"/>
                <a:gd name="T3" fmla="*/ 10 h 353"/>
                <a:gd name="T4" fmla="*/ 1140 w 1140"/>
                <a:gd name="T5" fmla="*/ 353 h 353"/>
                <a:gd name="T6" fmla="*/ 0 w 1140"/>
                <a:gd name="T7" fmla="*/ 353 h 353"/>
                <a:gd name="T8" fmla="*/ 229 w 1140"/>
                <a:gd name="T9" fmla="*/ 144 h 3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0" h="353">
                  <a:moveTo>
                    <a:pt x="85" y="0"/>
                  </a:moveTo>
                  <a:lnTo>
                    <a:pt x="1140" y="10"/>
                  </a:lnTo>
                  <a:lnTo>
                    <a:pt x="1140" y="353"/>
                  </a:lnTo>
                  <a:lnTo>
                    <a:pt x="0" y="353"/>
                  </a:lnTo>
                  <a:lnTo>
                    <a:pt x="229" y="144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0" name="Rectangle 122">
              <a:extLst>
                <a:ext uri="{FF2B5EF4-FFF2-40B4-BE49-F238E27FC236}">
                  <a16:creationId xmlns:a16="http://schemas.microsoft.com/office/drawing/2014/main" id="{F54589B5-876A-176F-EEC6-D62204286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829"/>
              <a:ext cx="963" cy="41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41" name="Rectangle 123">
              <a:extLst>
                <a:ext uri="{FF2B5EF4-FFF2-40B4-BE49-F238E27FC236}">
                  <a16:creationId xmlns:a16="http://schemas.microsoft.com/office/drawing/2014/main" id="{57055381-0983-1183-57CC-979B17ACE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529"/>
              <a:ext cx="963" cy="384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8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8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8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8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8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18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8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18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500"/>
                                        <p:tgtEl>
                                          <p:spTgt spid="18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184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184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184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500"/>
                                        <p:tgtEl>
                                          <p:spTgt spid="18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417A7C4E-383D-11CA-2626-8A272A3A1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062" y="184152"/>
            <a:ext cx="63547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</a:rPr>
              <a:t>四、总线结构的计算机举例</a:t>
            </a:r>
          </a:p>
        </p:txBody>
      </p:sp>
      <p:sp>
        <p:nvSpPr>
          <p:cNvPr id="157699" name="Text Box 3">
            <a:extLst>
              <a:ext uri="{FF2B5EF4-FFF2-40B4-BE49-F238E27FC236}">
                <a16:creationId xmlns:a16="http://schemas.microsoft.com/office/drawing/2014/main" id="{6C9E5BDB-6EE1-8C3E-7271-025639F0C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2" y="1068389"/>
            <a:ext cx="6367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</a:rPr>
              <a:t>1. 面向 </a:t>
            </a:r>
            <a:r>
              <a:rPr lang="en-US" altLang="zh-CN" sz="3200" dirty="0">
                <a:latin typeface="Times New Roman" panose="02020603050405020304" pitchFamily="18" charset="0"/>
              </a:rPr>
              <a:t>CPU </a:t>
            </a:r>
            <a:r>
              <a:rPr lang="zh-CN" altLang="en-US" sz="3200" dirty="0">
                <a:latin typeface="Times New Roman" panose="02020603050405020304" pitchFamily="18" charset="0"/>
              </a:rPr>
              <a:t>的双总线结构框图</a:t>
            </a:r>
          </a:p>
        </p:txBody>
      </p:sp>
      <p:sp>
        <p:nvSpPr>
          <p:cNvPr id="157700" name="Rectangle 4">
            <a:extLst>
              <a:ext uri="{FF2B5EF4-FFF2-40B4-BE49-F238E27FC236}">
                <a16:creationId xmlns:a16="http://schemas.microsoft.com/office/drawing/2014/main" id="{DF00DD22-A889-35D7-CE8B-B7CDD1E91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198" y="2287811"/>
            <a:ext cx="1854200" cy="1125537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 lIns="0" anchor="ctr" anchorCtr="1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  </a:t>
            </a:r>
            <a:r>
              <a:rPr lang="zh-CN" altLang="en-US" sz="2400">
                <a:latin typeface="Times New Roman" panose="02020603050405020304" pitchFamily="18" charset="0"/>
              </a:rPr>
              <a:t>中央处理器</a:t>
            </a:r>
          </a:p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       </a:t>
            </a:r>
            <a:r>
              <a:rPr lang="en-US" altLang="zh-CN" sz="2400">
                <a:latin typeface="Times New Roman" panose="02020603050405020304" pitchFamily="18" charset="0"/>
              </a:rPr>
              <a:t>CPU</a:t>
            </a:r>
          </a:p>
        </p:txBody>
      </p:sp>
      <p:grpSp>
        <p:nvGrpSpPr>
          <p:cNvPr id="157701" name="Group 5">
            <a:extLst>
              <a:ext uri="{FF2B5EF4-FFF2-40B4-BE49-F238E27FC236}">
                <a16:creationId xmlns:a16="http://schemas.microsoft.com/office/drawing/2014/main" id="{55D1941C-235A-1ACF-87E0-2A8A74A00E60}"/>
              </a:ext>
            </a:extLst>
          </p:cNvPr>
          <p:cNvGrpSpPr>
            <a:grpSpLocks/>
          </p:cNvGrpSpPr>
          <p:nvPr/>
        </p:nvGrpSpPr>
        <p:grpSpPr bwMode="auto">
          <a:xfrm>
            <a:off x="3394323" y="2222722"/>
            <a:ext cx="5715000" cy="609600"/>
            <a:chOff x="1670" y="1410"/>
            <a:chExt cx="3600" cy="384"/>
          </a:xfrm>
        </p:grpSpPr>
        <p:sp>
          <p:nvSpPr>
            <p:cNvPr id="8220" name="Rectangle 6">
              <a:extLst>
                <a:ext uri="{FF2B5EF4-FFF2-40B4-BE49-F238E27FC236}">
                  <a16:creationId xmlns:a16="http://schemas.microsoft.com/office/drawing/2014/main" id="{D6B8C6E5-146F-E250-479A-FA534D8A7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1410"/>
              <a:ext cx="113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I/O</a:t>
              </a:r>
              <a:r>
                <a:rPr lang="zh-CN" altLang="en-US" sz="2800">
                  <a:solidFill>
                    <a:schemeClr val="folHlink"/>
                  </a:solidFill>
                </a:rPr>
                <a:t>总线</a:t>
              </a:r>
              <a:endPara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21" name="AutoShape 7">
              <a:extLst>
                <a:ext uri="{FF2B5EF4-FFF2-40B4-BE49-F238E27FC236}">
                  <a16:creationId xmlns:a16="http://schemas.microsoft.com/office/drawing/2014/main" id="{D50C5327-38B4-6078-C967-1E74A509A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" y="1657"/>
              <a:ext cx="3600" cy="137"/>
            </a:xfrm>
            <a:prstGeom prst="leftRightArrow">
              <a:avLst>
                <a:gd name="adj1" fmla="val 50000"/>
                <a:gd name="adj2" fmla="val 77251"/>
              </a:avLst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57704" name="Group 8">
            <a:extLst>
              <a:ext uri="{FF2B5EF4-FFF2-40B4-BE49-F238E27FC236}">
                <a16:creationId xmlns:a16="http://schemas.microsoft.com/office/drawing/2014/main" id="{B027020D-282A-9819-35A0-169439B10260}"/>
              </a:ext>
            </a:extLst>
          </p:cNvPr>
          <p:cNvGrpSpPr>
            <a:grpSpLocks/>
          </p:cNvGrpSpPr>
          <p:nvPr/>
        </p:nvGrpSpPr>
        <p:grpSpPr bwMode="auto">
          <a:xfrm>
            <a:off x="1833812" y="3413347"/>
            <a:ext cx="661987" cy="1905000"/>
            <a:chOff x="687" y="2160"/>
            <a:chExt cx="417" cy="1200"/>
          </a:xfrm>
        </p:grpSpPr>
        <p:sp>
          <p:nvSpPr>
            <p:cNvPr id="8218" name="Rectangle 9">
              <a:extLst>
                <a:ext uri="{FF2B5EF4-FFF2-40B4-BE49-F238E27FC236}">
                  <a16:creationId xmlns:a16="http://schemas.microsoft.com/office/drawing/2014/main" id="{A97F99BA-28F6-7D58-EEA4-67C0F176B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" y="2313"/>
              <a:ext cx="273" cy="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M</a:t>
              </a:r>
            </a:p>
            <a:p>
              <a:pPr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总</a:t>
              </a:r>
            </a:p>
            <a:p>
              <a:pPr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线</a:t>
              </a:r>
            </a:p>
          </p:txBody>
        </p:sp>
        <p:sp>
          <p:nvSpPr>
            <p:cNvPr id="8219" name="AutoShape 10">
              <a:extLst>
                <a:ext uri="{FF2B5EF4-FFF2-40B4-BE49-F238E27FC236}">
                  <a16:creationId xmlns:a16="http://schemas.microsoft.com/office/drawing/2014/main" id="{D201D7CD-A611-6A99-ED88-852E94CC3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160"/>
              <a:ext cx="144" cy="1200"/>
            </a:xfrm>
            <a:prstGeom prst="upDownArrow">
              <a:avLst>
                <a:gd name="adj1" fmla="val 50000"/>
                <a:gd name="adj2" fmla="val 97955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57728" name="Group 32">
            <a:extLst>
              <a:ext uri="{FF2B5EF4-FFF2-40B4-BE49-F238E27FC236}">
                <a16:creationId xmlns:a16="http://schemas.microsoft.com/office/drawing/2014/main" id="{7D05C926-CEF1-C112-6CC6-EC9AA502068A}"/>
              </a:ext>
            </a:extLst>
          </p:cNvPr>
          <p:cNvGrpSpPr>
            <a:grpSpLocks/>
          </p:cNvGrpSpPr>
          <p:nvPr/>
        </p:nvGrpSpPr>
        <p:grpSpPr bwMode="auto">
          <a:xfrm>
            <a:off x="1592512" y="2803748"/>
            <a:ext cx="7532687" cy="3459163"/>
            <a:chOff x="535" y="1776"/>
            <a:chExt cx="4745" cy="2179"/>
          </a:xfrm>
        </p:grpSpPr>
        <p:grpSp>
          <p:nvGrpSpPr>
            <p:cNvPr id="8202" name="Group 31">
              <a:extLst>
                <a:ext uri="{FF2B5EF4-FFF2-40B4-BE49-F238E27FC236}">
                  <a16:creationId xmlns:a16="http://schemas.microsoft.com/office/drawing/2014/main" id="{78D36A3E-2ED6-AA64-DBE4-94DCBC1F6C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776"/>
              <a:ext cx="4745" cy="2179"/>
              <a:chOff x="535" y="1776"/>
              <a:chExt cx="4745" cy="2179"/>
            </a:xfrm>
          </p:grpSpPr>
          <p:sp>
            <p:nvSpPr>
              <p:cNvPr id="8204" name="Rectangle 14">
                <a:extLst>
                  <a:ext uri="{FF2B5EF4-FFF2-40B4-BE49-F238E27FC236}">
                    <a16:creationId xmlns:a16="http://schemas.microsoft.com/office/drawing/2014/main" id="{A9E57422-52F9-15A3-918A-BFE8EC950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" y="3360"/>
                <a:ext cx="1059" cy="595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262800" anchorCtr="1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latin typeface="Times New Roman" panose="02020603050405020304" pitchFamily="18" charset="0"/>
                  </a:rPr>
                  <a:t>主存 </a:t>
                </a:r>
              </a:p>
              <a:p>
                <a:pPr eaLnBrk="1" hangingPunct="1"/>
                <a:r>
                  <a:rPr lang="zh-CN" altLang="en-US" sz="2400">
                    <a:latin typeface="Times New Roman" panose="02020603050405020304" pitchFamily="18" charset="0"/>
                  </a:rPr>
                  <a:t>    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5" name="Rectangle 15">
                <a:extLst>
                  <a:ext uri="{FF2B5EF4-FFF2-40B4-BE49-F238E27FC236}">
                    <a16:creationId xmlns:a16="http://schemas.microsoft.com/office/drawing/2014/main" id="{FF8522E9-1A0D-F27D-7D99-BCD00BA5A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9" y="2448"/>
                <a:ext cx="934" cy="32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Ctr="1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I/O</a:t>
                </a:r>
                <a:r>
                  <a:rPr lang="zh-CN" altLang="en-US" sz="2400">
                    <a:latin typeface="Times New Roman" panose="02020603050405020304" pitchFamily="18" charset="0"/>
                  </a:rPr>
                  <a:t>接口</a:t>
                </a:r>
              </a:p>
            </p:txBody>
          </p:sp>
          <p:sp>
            <p:nvSpPr>
              <p:cNvPr id="8206" name="Freeform 16">
                <a:extLst>
                  <a:ext uri="{FF2B5EF4-FFF2-40B4-BE49-F238E27FC236}">
                    <a16:creationId xmlns:a16="http://schemas.microsoft.com/office/drawing/2014/main" id="{8D36D8A9-0595-D59B-BAC7-759ECF6AE4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5" y="1776"/>
                <a:ext cx="147" cy="672"/>
              </a:xfrm>
              <a:custGeom>
                <a:avLst/>
                <a:gdLst>
                  <a:gd name="T0" fmla="*/ 117 w 139"/>
                  <a:gd name="T1" fmla="*/ 0 h 495"/>
                  <a:gd name="T2" fmla="*/ 229 w 139"/>
                  <a:gd name="T3" fmla="*/ 1546 h 495"/>
                  <a:gd name="T4" fmla="*/ 171 w 139"/>
                  <a:gd name="T5" fmla="*/ 1546 h 495"/>
                  <a:gd name="T6" fmla="*/ 171 w 139"/>
                  <a:gd name="T7" fmla="*/ 6201 h 495"/>
                  <a:gd name="T8" fmla="*/ 229 w 139"/>
                  <a:gd name="T9" fmla="*/ 6201 h 495"/>
                  <a:gd name="T10" fmla="*/ 117 w 139"/>
                  <a:gd name="T11" fmla="*/ 7752 h 495"/>
                  <a:gd name="T12" fmla="*/ 0 w 139"/>
                  <a:gd name="T13" fmla="*/ 6201 h 495"/>
                  <a:gd name="T14" fmla="*/ 57 w 139"/>
                  <a:gd name="T15" fmla="*/ 6201 h 495"/>
                  <a:gd name="T16" fmla="*/ 57 w 139"/>
                  <a:gd name="T17" fmla="*/ 1546 h 495"/>
                  <a:gd name="T18" fmla="*/ 0 w 139"/>
                  <a:gd name="T19" fmla="*/ 1546 h 495"/>
                  <a:gd name="T20" fmla="*/ 117 w 139"/>
                  <a:gd name="T21" fmla="*/ 0 h 49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39" h="495">
                    <a:moveTo>
                      <a:pt x="71" y="0"/>
                    </a:moveTo>
                    <a:lnTo>
                      <a:pt x="139" y="99"/>
                    </a:lnTo>
                    <a:lnTo>
                      <a:pt x="104" y="99"/>
                    </a:lnTo>
                    <a:lnTo>
                      <a:pt x="104" y="396"/>
                    </a:lnTo>
                    <a:lnTo>
                      <a:pt x="139" y="396"/>
                    </a:lnTo>
                    <a:lnTo>
                      <a:pt x="71" y="495"/>
                    </a:lnTo>
                    <a:lnTo>
                      <a:pt x="0" y="396"/>
                    </a:lnTo>
                    <a:lnTo>
                      <a:pt x="35" y="396"/>
                    </a:lnTo>
                    <a:lnTo>
                      <a:pt x="35" y="99"/>
                    </a:lnTo>
                    <a:lnTo>
                      <a:pt x="0" y="99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89928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7" name="Freeform 17">
                <a:extLst>
                  <a:ext uri="{FF2B5EF4-FFF2-40B4-BE49-F238E27FC236}">
                    <a16:creationId xmlns:a16="http://schemas.microsoft.com/office/drawing/2014/main" id="{1A168605-C852-DBEB-1643-0D005C7997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5" y="2784"/>
                <a:ext cx="147" cy="576"/>
              </a:xfrm>
              <a:custGeom>
                <a:avLst/>
                <a:gdLst>
                  <a:gd name="T0" fmla="*/ 117 w 139"/>
                  <a:gd name="T1" fmla="*/ 0 h 467"/>
                  <a:gd name="T2" fmla="*/ 229 w 139"/>
                  <a:gd name="T3" fmla="*/ 620 h 467"/>
                  <a:gd name="T4" fmla="*/ 171 w 139"/>
                  <a:gd name="T5" fmla="*/ 620 h 467"/>
                  <a:gd name="T6" fmla="*/ 171 w 139"/>
                  <a:gd name="T7" fmla="*/ 2471 h 467"/>
                  <a:gd name="T8" fmla="*/ 229 w 139"/>
                  <a:gd name="T9" fmla="*/ 2471 h 467"/>
                  <a:gd name="T10" fmla="*/ 117 w 139"/>
                  <a:gd name="T11" fmla="*/ 3082 h 467"/>
                  <a:gd name="T12" fmla="*/ 0 w 139"/>
                  <a:gd name="T13" fmla="*/ 2471 h 467"/>
                  <a:gd name="T14" fmla="*/ 57 w 139"/>
                  <a:gd name="T15" fmla="*/ 2471 h 467"/>
                  <a:gd name="T16" fmla="*/ 57 w 139"/>
                  <a:gd name="T17" fmla="*/ 620 h 467"/>
                  <a:gd name="T18" fmla="*/ 0 w 139"/>
                  <a:gd name="T19" fmla="*/ 620 h 467"/>
                  <a:gd name="T20" fmla="*/ 117 w 139"/>
                  <a:gd name="T21" fmla="*/ 0 h 46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39" h="467">
                    <a:moveTo>
                      <a:pt x="71" y="0"/>
                    </a:moveTo>
                    <a:lnTo>
                      <a:pt x="139" y="94"/>
                    </a:lnTo>
                    <a:lnTo>
                      <a:pt x="104" y="94"/>
                    </a:lnTo>
                    <a:lnTo>
                      <a:pt x="104" y="374"/>
                    </a:lnTo>
                    <a:lnTo>
                      <a:pt x="139" y="374"/>
                    </a:lnTo>
                    <a:lnTo>
                      <a:pt x="71" y="467"/>
                    </a:lnTo>
                    <a:lnTo>
                      <a:pt x="0" y="374"/>
                    </a:lnTo>
                    <a:lnTo>
                      <a:pt x="35" y="374"/>
                    </a:lnTo>
                    <a:lnTo>
                      <a:pt x="35" y="94"/>
                    </a:lnTo>
                    <a:lnTo>
                      <a:pt x="0" y="94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8" name="Rectangle 18">
                <a:extLst>
                  <a:ext uri="{FF2B5EF4-FFF2-40B4-BE49-F238E27FC236}">
                    <a16:creationId xmlns:a16="http://schemas.microsoft.com/office/drawing/2014/main" id="{4A557F1B-4C12-9E81-EC42-67BA1CBCDB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9" y="3360"/>
                <a:ext cx="934" cy="595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Ctr="1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1000">
                    <a:latin typeface="Times New Roman" panose="02020603050405020304" pitchFamily="18" charset="0"/>
                  </a:rPr>
                  <a:t>     </a:t>
                </a:r>
                <a:r>
                  <a:rPr lang="en-US" altLang="zh-CN" sz="2400">
                    <a:latin typeface="Times New Roman" panose="02020603050405020304" pitchFamily="18" charset="0"/>
                  </a:rPr>
                  <a:t>I/O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zh-CN" altLang="en-US" sz="2400">
                    <a:latin typeface="Times New Roman" panose="02020603050405020304" pitchFamily="18" charset="0"/>
                  </a:rPr>
                  <a:t> 设备1</a:t>
                </a:r>
              </a:p>
            </p:txBody>
          </p:sp>
          <p:sp>
            <p:nvSpPr>
              <p:cNvPr id="8209" name="Rectangle 19">
                <a:extLst>
                  <a:ext uri="{FF2B5EF4-FFF2-40B4-BE49-F238E27FC236}">
                    <a16:creationId xmlns:a16="http://schemas.microsoft.com/office/drawing/2014/main" id="{7150E9DC-CFE3-4419-AE70-BABF6FE67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3360"/>
                <a:ext cx="934" cy="595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Ctr="1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1000">
                    <a:latin typeface="Times New Roman" panose="02020603050405020304" pitchFamily="18" charset="0"/>
                  </a:rPr>
                  <a:t>    </a:t>
                </a:r>
                <a:r>
                  <a:rPr lang="en-US" altLang="zh-CN" sz="2400">
                    <a:latin typeface="Times New Roman" panose="02020603050405020304" pitchFamily="18" charset="0"/>
                  </a:rPr>
                  <a:t>I/O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zh-CN" altLang="en-US" sz="2400">
                    <a:latin typeface="Times New Roman" panose="02020603050405020304" pitchFamily="18" charset="0"/>
                  </a:rPr>
                  <a:t> 设备2</a:t>
                </a:r>
              </a:p>
            </p:txBody>
          </p:sp>
          <p:sp>
            <p:nvSpPr>
              <p:cNvPr id="8210" name="Freeform 20">
                <a:extLst>
                  <a:ext uri="{FF2B5EF4-FFF2-40B4-BE49-F238E27FC236}">
                    <a16:creationId xmlns:a16="http://schemas.microsoft.com/office/drawing/2014/main" id="{B7137BB3-EC01-AB46-8FEF-9FC06E5BAC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7" y="1776"/>
                <a:ext cx="147" cy="672"/>
              </a:xfrm>
              <a:custGeom>
                <a:avLst/>
                <a:gdLst>
                  <a:gd name="T0" fmla="*/ 117 w 139"/>
                  <a:gd name="T1" fmla="*/ 0 h 495"/>
                  <a:gd name="T2" fmla="*/ 229 w 139"/>
                  <a:gd name="T3" fmla="*/ 1546 h 495"/>
                  <a:gd name="T4" fmla="*/ 171 w 139"/>
                  <a:gd name="T5" fmla="*/ 1546 h 495"/>
                  <a:gd name="T6" fmla="*/ 171 w 139"/>
                  <a:gd name="T7" fmla="*/ 6201 h 495"/>
                  <a:gd name="T8" fmla="*/ 229 w 139"/>
                  <a:gd name="T9" fmla="*/ 6201 h 495"/>
                  <a:gd name="T10" fmla="*/ 117 w 139"/>
                  <a:gd name="T11" fmla="*/ 7752 h 495"/>
                  <a:gd name="T12" fmla="*/ 0 w 139"/>
                  <a:gd name="T13" fmla="*/ 6201 h 495"/>
                  <a:gd name="T14" fmla="*/ 57 w 139"/>
                  <a:gd name="T15" fmla="*/ 6201 h 495"/>
                  <a:gd name="T16" fmla="*/ 57 w 139"/>
                  <a:gd name="T17" fmla="*/ 1546 h 495"/>
                  <a:gd name="T18" fmla="*/ 0 w 139"/>
                  <a:gd name="T19" fmla="*/ 1546 h 495"/>
                  <a:gd name="T20" fmla="*/ 117 w 139"/>
                  <a:gd name="T21" fmla="*/ 0 h 49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39" h="495">
                    <a:moveTo>
                      <a:pt x="71" y="0"/>
                    </a:moveTo>
                    <a:lnTo>
                      <a:pt x="139" y="99"/>
                    </a:lnTo>
                    <a:lnTo>
                      <a:pt x="104" y="99"/>
                    </a:lnTo>
                    <a:lnTo>
                      <a:pt x="104" y="396"/>
                    </a:lnTo>
                    <a:lnTo>
                      <a:pt x="139" y="396"/>
                    </a:lnTo>
                    <a:lnTo>
                      <a:pt x="71" y="495"/>
                    </a:lnTo>
                    <a:lnTo>
                      <a:pt x="0" y="396"/>
                    </a:lnTo>
                    <a:lnTo>
                      <a:pt x="35" y="396"/>
                    </a:lnTo>
                    <a:lnTo>
                      <a:pt x="35" y="99"/>
                    </a:lnTo>
                    <a:lnTo>
                      <a:pt x="0" y="99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89928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1" name="Freeform 21">
                <a:extLst>
                  <a:ext uri="{FF2B5EF4-FFF2-40B4-BE49-F238E27FC236}">
                    <a16:creationId xmlns:a16="http://schemas.microsoft.com/office/drawing/2014/main" id="{11E24BE8-4CFD-435D-38B8-771F53F76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7" y="2784"/>
                <a:ext cx="147" cy="576"/>
              </a:xfrm>
              <a:custGeom>
                <a:avLst/>
                <a:gdLst>
                  <a:gd name="T0" fmla="*/ 117 w 139"/>
                  <a:gd name="T1" fmla="*/ 0 h 467"/>
                  <a:gd name="T2" fmla="*/ 229 w 139"/>
                  <a:gd name="T3" fmla="*/ 620 h 467"/>
                  <a:gd name="T4" fmla="*/ 171 w 139"/>
                  <a:gd name="T5" fmla="*/ 620 h 467"/>
                  <a:gd name="T6" fmla="*/ 171 w 139"/>
                  <a:gd name="T7" fmla="*/ 2471 h 467"/>
                  <a:gd name="T8" fmla="*/ 229 w 139"/>
                  <a:gd name="T9" fmla="*/ 2471 h 467"/>
                  <a:gd name="T10" fmla="*/ 117 w 139"/>
                  <a:gd name="T11" fmla="*/ 3082 h 467"/>
                  <a:gd name="T12" fmla="*/ 0 w 139"/>
                  <a:gd name="T13" fmla="*/ 2471 h 467"/>
                  <a:gd name="T14" fmla="*/ 57 w 139"/>
                  <a:gd name="T15" fmla="*/ 2471 h 467"/>
                  <a:gd name="T16" fmla="*/ 57 w 139"/>
                  <a:gd name="T17" fmla="*/ 620 h 467"/>
                  <a:gd name="T18" fmla="*/ 0 w 139"/>
                  <a:gd name="T19" fmla="*/ 620 h 467"/>
                  <a:gd name="T20" fmla="*/ 117 w 139"/>
                  <a:gd name="T21" fmla="*/ 0 h 46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39" h="467">
                    <a:moveTo>
                      <a:pt x="71" y="0"/>
                    </a:moveTo>
                    <a:lnTo>
                      <a:pt x="139" y="94"/>
                    </a:lnTo>
                    <a:lnTo>
                      <a:pt x="104" y="94"/>
                    </a:lnTo>
                    <a:lnTo>
                      <a:pt x="104" y="374"/>
                    </a:lnTo>
                    <a:lnTo>
                      <a:pt x="139" y="374"/>
                    </a:lnTo>
                    <a:lnTo>
                      <a:pt x="71" y="467"/>
                    </a:lnTo>
                    <a:lnTo>
                      <a:pt x="0" y="374"/>
                    </a:lnTo>
                    <a:lnTo>
                      <a:pt x="35" y="374"/>
                    </a:lnTo>
                    <a:lnTo>
                      <a:pt x="35" y="94"/>
                    </a:lnTo>
                    <a:lnTo>
                      <a:pt x="0" y="94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2" name="Rectangle 22">
                <a:extLst>
                  <a:ext uri="{FF2B5EF4-FFF2-40B4-BE49-F238E27FC236}">
                    <a16:creationId xmlns:a16="http://schemas.microsoft.com/office/drawing/2014/main" id="{12F43B78-3688-DB41-9100-F4FC7FBE0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5" y="2448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8213" name="Freeform 23">
                <a:extLst>
                  <a:ext uri="{FF2B5EF4-FFF2-40B4-BE49-F238E27FC236}">
                    <a16:creationId xmlns:a16="http://schemas.microsoft.com/office/drawing/2014/main" id="{AB80EEE8-E2C8-0523-373B-90CA55B573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9" y="1776"/>
                <a:ext cx="147" cy="672"/>
              </a:xfrm>
              <a:custGeom>
                <a:avLst/>
                <a:gdLst>
                  <a:gd name="T0" fmla="*/ 117 w 139"/>
                  <a:gd name="T1" fmla="*/ 0 h 495"/>
                  <a:gd name="T2" fmla="*/ 229 w 139"/>
                  <a:gd name="T3" fmla="*/ 1546 h 495"/>
                  <a:gd name="T4" fmla="*/ 171 w 139"/>
                  <a:gd name="T5" fmla="*/ 1546 h 495"/>
                  <a:gd name="T6" fmla="*/ 171 w 139"/>
                  <a:gd name="T7" fmla="*/ 6201 h 495"/>
                  <a:gd name="T8" fmla="*/ 229 w 139"/>
                  <a:gd name="T9" fmla="*/ 6201 h 495"/>
                  <a:gd name="T10" fmla="*/ 117 w 139"/>
                  <a:gd name="T11" fmla="*/ 7752 h 495"/>
                  <a:gd name="T12" fmla="*/ 0 w 139"/>
                  <a:gd name="T13" fmla="*/ 6201 h 495"/>
                  <a:gd name="T14" fmla="*/ 57 w 139"/>
                  <a:gd name="T15" fmla="*/ 6201 h 495"/>
                  <a:gd name="T16" fmla="*/ 57 w 139"/>
                  <a:gd name="T17" fmla="*/ 1546 h 495"/>
                  <a:gd name="T18" fmla="*/ 0 w 139"/>
                  <a:gd name="T19" fmla="*/ 1546 h 495"/>
                  <a:gd name="T20" fmla="*/ 117 w 139"/>
                  <a:gd name="T21" fmla="*/ 0 h 49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39" h="495">
                    <a:moveTo>
                      <a:pt x="71" y="0"/>
                    </a:moveTo>
                    <a:lnTo>
                      <a:pt x="139" y="99"/>
                    </a:lnTo>
                    <a:lnTo>
                      <a:pt x="104" y="99"/>
                    </a:lnTo>
                    <a:lnTo>
                      <a:pt x="104" y="396"/>
                    </a:lnTo>
                    <a:lnTo>
                      <a:pt x="139" y="396"/>
                    </a:lnTo>
                    <a:lnTo>
                      <a:pt x="71" y="495"/>
                    </a:lnTo>
                    <a:lnTo>
                      <a:pt x="0" y="396"/>
                    </a:lnTo>
                    <a:lnTo>
                      <a:pt x="35" y="396"/>
                    </a:lnTo>
                    <a:lnTo>
                      <a:pt x="35" y="99"/>
                    </a:lnTo>
                    <a:lnTo>
                      <a:pt x="0" y="99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89928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4" name="Freeform 24">
                <a:extLst>
                  <a:ext uri="{FF2B5EF4-FFF2-40B4-BE49-F238E27FC236}">
                    <a16:creationId xmlns:a16="http://schemas.microsoft.com/office/drawing/2014/main" id="{BA8B9D2E-43F1-DC8E-89B7-6AD54FDCF1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9" y="2784"/>
                <a:ext cx="147" cy="576"/>
              </a:xfrm>
              <a:custGeom>
                <a:avLst/>
                <a:gdLst>
                  <a:gd name="T0" fmla="*/ 117 w 139"/>
                  <a:gd name="T1" fmla="*/ 0 h 467"/>
                  <a:gd name="T2" fmla="*/ 229 w 139"/>
                  <a:gd name="T3" fmla="*/ 620 h 467"/>
                  <a:gd name="T4" fmla="*/ 171 w 139"/>
                  <a:gd name="T5" fmla="*/ 620 h 467"/>
                  <a:gd name="T6" fmla="*/ 171 w 139"/>
                  <a:gd name="T7" fmla="*/ 2471 h 467"/>
                  <a:gd name="T8" fmla="*/ 229 w 139"/>
                  <a:gd name="T9" fmla="*/ 2471 h 467"/>
                  <a:gd name="T10" fmla="*/ 117 w 139"/>
                  <a:gd name="T11" fmla="*/ 3082 h 467"/>
                  <a:gd name="T12" fmla="*/ 0 w 139"/>
                  <a:gd name="T13" fmla="*/ 2471 h 467"/>
                  <a:gd name="T14" fmla="*/ 57 w 139"/>
                  <a:gd name="T15" fmla="*/ 2471 h 467"/>
                  <a:gd name="T16" fmla="*/ 57 w 139"/>
                  <a:gd name="T17" fmla="*/ 620 h 467"/>
                  <a:gd name="T18" fmla="*/ 0 w 139"/>
                  <a:gd name="T19" fmla="*/ 620 h 467"/>
                  <a:gd name="T20" fmla="*/ 117 w 139"/>
                  <a:gd name="T21" fmla="*/ 0 h 46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39" h="467">
                    <a:moveTo>
                      <a:pt x="71" y="0"/>
                    </a:moveTo>
                    <a:lnTo>
                      <a:pt x="139" y="94"/>
                    </a:lnTo>
                    <a:lnTo>
                      <a:pt x="104" y="94"/>
                    </a:lnTo>
                    <a:lnTo>
                      <a:pt x="104" y="374"/>
                    </a:lnTo>
                    <a:lnTo>
                      <a:pt x="139" y="374"/>
                    </a:lnTo>
                    <a:lnTo>
                      <a:pt x="71" y="467"/>
                    </a:lnTo>
                    <a:lnTo>
                      <a:pt x="0" y="374"/>
                    </a:lnTo>
                    <a:lnTo>
                      <a:pt x="35" y="374"/>
                    </a:lnTo>
                    <a:lnTo>
                      <a:pt x="35" y="94"/>
                    </a:lnTo>
                    <a:lnTo>
                      <a:pt x="0" y="94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5" name="Rectangle 25">
                <a:extLst>
                  <a:ext uri="{FF2B5EF4-FFF2-40B4-BE49-F238E27FC236}">
                    <a16:creationId xmlns:a16="http://schemas.microsoft.com/office/drawing/2014/main" id="{1C39E982-D88F-C8B4-408B-8AC3B21607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5" y="3523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8216" name="Rectangle 26">
                <a:extLst>
                  <a:ext uri="{FF2B5EF4-FFF2-40B4-BE49-F238E27FC236}">
                    <a16:creationId xmlns:a16="http://schemas.microsoft.com/office/drawing/2014/main" id="{876C4379-8A7E-1E31-495F-A7E9F81B2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2448"/>
                <a:ext cx="934" cy="32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Ctr="1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I/O</a:t>
                </a:r>
                <a:r>
                  <a:rPr lang="zh-CN" altLang="en-US" sz="2400">
                    <a:latin typeface="Times New Roman" panose="02020603050405020304" pitchFamily="18" charset="0"/>
                  </a:rPr>
                  <a:t>接口</a:t>
                </a:r>
              </a:p>
            </p:txBody>
          </p:sp>
          <p:sp>
            <p:nvSpPr>
              <p:cNvPr id="8217" name="Rectangle 27">
                <a:extLst>
                  <a:ext uri="{FF2B5EF4-FFF2-40B4-BE49-F238E27FC236}">
                    <a16:creationId xmlns:a16="http://schemas.microsoft.com/office/drawing/2014/main" id="{0A32AED8-1F80-0560-F80A-4159CE7C5E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6" y="2448"/>
                <a:ext cx="934" cy="32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Ctr="1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I/O</a:t>
                </a:r>
                <a:r>
                  <a:rPr lang="zh-CN" altLang="en-US" sz="2400">
                    <a:latin typeface="Times New Roman" panose="02020603050405020304" pitchFamily="18" charset="0"/>
                  </a:rPr>
                  <a:t>接口</a:t>
                </a:r>
              </a:p>
            </p:txBody>
          </p:sp>
        </p:grpSp>
        <p:sp>
          <p:nvSpPr>
            <p:cNvPr id="8203" name="Rectangle 28">
              <a:extLst>
                <a:ext uri="{FF2B5EF4-FFF2-40B4-BE49-F238E27FC236}">
                  <a16:creationId xmlns:a16="http://schemas.microsoft.com/office/drawing/2014/main" id="{070463CA-432F-03F5-D52A-DA78FB55A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" y="3360"/>
              <a:ext cx="934" cy="595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Ctr="1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 </a:t>
              </a:r>
              <a:r>
                <a:rPr lang="zh-CN" altLang="en-US" sz="1000">
                  <a:latin typeface="Times New Roman" panose="02020603050405020304" pitchFamily="18" charset="0"/>
                </a:rPr>
                <a:t>   </a:t>
              </a:r>
              <a:r>
                <a:rPr lang="en-US" altLang="zh-CN" sz="2400">
                  <a:latin typeface="Times New Roman" panose="02020603050405020304" pitchFamily="18" charset="0"/>
                </a:rPr>
                <a:t>I/O</a:t>
              </a:r>
              <a:endParaRPr lang="zh-CN" altLang="en-US" sz="24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 设备</a:t>
              </a:r>
              <a:r>
                <a:rPr lang="en-US" altLang="zh-CN" sz="2400" i="1">
                  <a:latin typeface="Times New Roman" panose="02020603050405020304" pitchFamily="18" charset="0"/>
                </a:rPr>
                <a:t>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57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autoUpdateAnimBg="0"/>
      <p:bldP spid="157700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346" name="Group 2">
            <a:extLst>
              <a:ext uri="{FF2B5EF4-FFF2-40B4-BE49-F238E27FC236}">
                <a16:creationId xmlns:a16="http://schemas.microsoft.com/office/drawing/2014/main" id="{B46501CB-5649-9018-8BD6-0DCFAB2E35E7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419601"/>
            <a:ext cx="8458200" cy="835025"/>
            <a:chOff x="144" y="2784"/>
            <a:chExt cx="5328" cy="526"/>
          </a:xfrm>
        </p:grpSpPr>
        <p:grpSp>
          <p:nvGrpSpPr>
            <p:cNvPr id="35971" name="Group 3">
              <a:extLst>
                <a:ext uri="{FF2B5EF4-FFF2-40B4-BE49-F238E27FC236}">
                  <a16:creationId xmlns:a16="http://schemas.microsoft.com/office/drawing/2014/main" id="{6F9B2CF9-EA4B-2C51-3A1B-A4A18244FD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0" y="2832"/>
              <a:ext cx="2658" cy="478"/>
              <a:chOff x="1230" y="2832"/>
              <a:chExt cx="2658" cy="478"/>
            </a:xfrm>
          </p:grpSpPr>
          <p:sp>
            <p:nvSpPr>
              <p:cNvPr id="35976" name="Line 4">
                <a:extLst>
                  <a:ext uri="{FF2B5EF4-FFF2-40B4-BE49-F238E27FC236}">
                    <a16:creationId xmlns:a16="http://schemas.microsoft.com/office/drawing/2014/main" id="{10EADFD8-DA74-F7BB-ACAF-BD37E04AB6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9" y="3264"/>
                <a:ext cx="21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977" name="Line 5">
                <a:extLst>
                  <a:ext uri="{FF2B5EF4-FFF2-40B4-BE49-F238E27FC236}">
                    <a16:creationId xmlns:a16="http://schemas.microsoft.com/office/drawing/2014/main" id="{8F13CE6A-03C6-3B70-7B3F-7A83A67BBA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9" y="2880"/>
                <a:ext cx="21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978" name="Line 6">
                <a:extLst>
                  <a:ext uri="{FF2B5EF4-FFF2-40B4-BE49-F238E27FC236}">
                    <a16:creationId xmlns:a16="http://schemas.microsoft.com/office/drawing/2014/main" id="{C4B485F9-E76C-B7C0-350A-E740462235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700000">
                <a:off x="1366" y="2835"/>
                <a:ext cx="0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979" name="Line 7">
                <a:extLst>
                  <a:ext uri="{FF2B5EF4-FFF2-40B4-BE49-F238E27FC236}">
                    <a16:creationId xmlns:a16="http://schemas.microsoft.com/office/drawing/2014/main" id="{0F295FE5-0576-A009-E320-E543D64187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8100000">
                <a:off x="1365" y="3015"/>
                <a:ext cx="0" cy="2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980" name="Line 8">
                <a:extLst>
                  <a:ext uri="{FF2B5EF4-FFF2-40B4-BE49-F238E27FC236}">
                    <a16:creationId xmlns:a16="http://schemas.microsoft.com/office/drawing/2014/main" id="{C575E682-8A4A-7EED-AA6C-56CA0BD17F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8100000">
                <a:off x="3739" y="2832"/>
                <a:ext cx="0" cy="2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981" name="Line 9">
                <a:extLst>
                  <a:ext uri="{FF2B5EF4-FFF2-40B4-BE49-F238E27FC236}">
                    <a16:creationId xmlns:a16="http://schemas.microsoft.com/office/drawing/2014/main" id="{1F8A51D6-020B-0816-B9E7-4D6A80D401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700000">
                <a:off x="3740" y="3019"/>
                <a:ext cx="0" cy="29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5972" name="Rectangle 10">
              <a:extLst>
                <a:ext uri="{FF2B5EF4-FFF2-40B4-BE49-F238E27FC236}">
                  <a16:creationId xmlns:a16="http://schemas.microsoft.com/office/drawing/2014/main" id="{1D7AB685-7EC2-9F43-7E4D-70F910B8A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" y="2878"/>
              <a:ext cx="4740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73" name="Line 11">
              <a:extLst>
                <a:ext uri="{FF2B5EF4-FFF2-40B4-BE49-F238E27FC236}">
                  <a16:creationId xmlns:a16="http://schemas.microsoft.com/office/drawing/2014/main" id="{32E94F5E-DDDB-8786-E6AF-A60586138E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060"/>
              <a:ext cx="64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74" name="Line 12">
              <a:extLst>
                <a:ext uri="{FF2B5EF4-FFF2-40B4-BE49-F238E27FC236}">
                  <a16:creationId xmlns:a16="http://schemas.microsoft.com/office/drawing/2014/main" id="{1EF25E9C-937E-9F7C-E8F4-0A75254DA9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4" y="3071"/>
              <a:ext cx="1642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75" name="Text Box 13">
              <a:extLst>
                <a:ext uri="{FF2B5EF4-FFF2-40B4-BE49-F238E27FC236}">
                  <a16:creationId xmlns:a16="http://schemas.microsoft.com/office/drawing/2014/main" id="{44F2F97B-6B7E-1820-38BE-06C5E66CC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784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r>
                <a:rPr lang="zh-CN" altLang="en-US" sz="2400">
                  <a:latin typeface="Times New Roman" panose="02020603050405020304" pitchFamily="18" charset="0"/>
                </a:rPr>
                <a:t> 数据</a:t>
              </a:r>
            </a:p>
          </p:txBody>
        </p:sp>
      </p:grpSp>
      <p:sp>
        <p:nvSpPr>
          <p:cNvPr id="35843" name="Text Box 14">
            <a:extLst>
              <a:ext uri="{FF2B5EF4-FFF2-40B4-BE49-F238E27FC236}">
                <a16:creationId xmlns:a16="http://schemas.microsoft.com/office/drawing/2014/main" id="{070010E4-C44E-DF50-48E0-66D4FF492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919" y="187058"/>
            <a:ext cx="40703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</a:rPr>
              <a:t>(2) 同步式数据输出</a:t>
            </a:r>
            <a:endParaRPr lang="en-US" altLang="zh-CN" sz="3600" dirty="0">
              <a:latin typeface="Times New Roman" panose="02020603050405020304" pitchFamily="18" charset="0"/>
            </a:endParaRPr>
          </a:p>
        </p:txBody>
      </p:sp>
      <p:grpSp>
        <p:nvGrpSpPr>
          <p:cNvPr id="185359" name="Group 15">
            <a:extLst>
              <a:ext uri="{FF2B5EF4-FFF2-40B4-BE49-F238E27FC236}">
                <a16:creationId xmlns:a16="http://schemas.microsoft.com/office/drawing/2014/main" id="{9928AAB5-4C0C-A41F-8ECD-9C96CBA97F6C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493838"/>
            <a:ext cx="8763000" cy="1636712"/>
            <a:chOff x="144" y="941"/>
            <a:chExt cx="5520" cy="1031"/>
          </a:xfrm>
        </p:grpSpPr>
        <p:sp>
          <p:nvSpPr>
            <p:cNvPr id="35941" name="Rectangle 16">
              <a:extLst>
                <a:ext uri="{FF2B5EF4-FFF2-40B4-BE49-F238E27FC236}">
                  <a16:creationId xmlns:a16="http://schemas.microsoft.com/office/drawing/2014/main" id="{E383A37F-0F56-0919-7D40-9DEB5D781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" y="1768"/>
              <a:ext cx="15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100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5942" name="Line 17">
              <a:extLst>
                <a:ext uri="{FF2B5EF4-FFF2-40B4-BE49-F238E27FC236}">
                  <a16:creationId xmlns:a16="http://schemas.microsoft.com/office/drawing/2014/main" id="{EFD2C817-3670-B8E1-DCE9-1AF193DBD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8" y="1779"/>
              <a:ext cx="1" cy="18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43" name="Line 18">
              <a:extLst>
                <a:ext uri="{FF2B5EF4-FFF2-40B4-BE49-F238E27FC236}">
                  <a16:creationId xmlns:a16="http://schemas.microsoft.com/office/drawing/2014/main" id="{D019AF0C-E931-D58A-CA15-E5065230DC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0" y="1779"/>
              <a:ext cx="2" cy="18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44" name="Line 19">
              <a:extLst>
                <a:ext uri="{FF2B5EF4-FFF2-40B4-BE49-F238E27FC236}">
                  <a16:creationId xmlns:a16="http://schemas.microsoft.com/office/drawing/2014/main" id="{ED4A4380-C487-CF46-C933-661BD07CD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1" y="1779"/>
              <a:ext cx="1" cy="18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45" name="Rectangle 20">
              <a:extLst>
                <a:ext uri="{FF2B5EF4-FFF2-40B4-BE49-F238E27FC236}">
                  <a16:creationId xmlns:a16="http://schemas.microsoft.com/office/drawing/2014/main" id="{98D14B84-627F-196E-079D-39C99C019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8" y="1008"/>
              <a:ext cx="136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46" name="Line 21">
              <a:extLst>
                <a:ext uri="{FF2B5EF4-FFF2-40B4-BE49-F238E27FC236}">
                  <a16:creationId xmlns:a16="http://schemas.microsoft.com/office/drawing/2014/main" id="{1254EB9E-460D-18BF-B5B2-A187849A69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9" y="1008"/>
              <a:ext cx="1" cy="18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47" name="Rectangle 22">
              <a:extLst>
                <a:ext uri="{FF2B5EF4-FFF2-40B4-BE49-F238E27FC236}">
                  <a16:creationId xmlns:a16="http://schemas.microsoft.com/office/drawing/2014/main" id="{166BDDEE-BADE-43FE-DCC0-B6B6F6BEF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0" y="941"/>
              <a:ext cx="1551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chemeClr val="folHlink"/>
                  </a:solidFill>
                </a:rPr>
                <a:t>总线传输周期</a:t>
              </a:r>
              <a:endParaRPr lang="zh-CN" altLang="en-US" sz="32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948" name="Line 23">
              <a:extLst>
                <a:ext uri="{FF2B5EF4-FFF2-40B4-BE49-F238E27FC236}">
                  <a16:creationId xmlns:a16="http://schemas.microsoft.com/office/drawing/2014/main" id="{51366FA9-3394-0326-370D-4429BC0DCC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4" y="1776"/>
              <a:ext cx="2" cy="18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49" name="Freeform 24">
              <a:extLst>
                <a:ext uri="{FF2B5EF4-FFF2-40B4-BE49-F238E27FC236}">
                  <a16:creationId xmlns:a16="http://schemas.microsoft.com/office/drawing/2014/main" id="{B5F834CE-4778-ECAB-CCED-23854F00D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" y="1344"/>
              <a:ext cx="912" cy="384"/>
            </a:xfrm>
            <a:custGeom>
              <a:avLst/>
              <a:gdLst>
                <a:gd name="T0" fmla="*/ 0 w 912"/>
                <a:gd name="T1" fmla="*/ 384 h 384"/>
                <a:gd name="T2" fmla="*/ 0 w 912"/>
                <a:gd name="T3" fmla="*/ 0 h 384"/>
                <a:gd name="T4" fmla="*/ 432 w 912"/>
                <a:gd name="T5" fmla="*/ 0 h 384"/>
                <a:gd name="T6" fmla="*/ 432 w 912"/>
                <a:gd name="T7" fmla="*/ 384 h 384"/>
                <a:gd name="T8" fmla="*/ 912 w 912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2" h="384">
                  <a:moveTo>
                    <a:pt x="0" y="384"/>
                  </a:moveTo>
                  <a:lnTo>
                    <a:pt x="0" y="0"/>
                  </a:lnTo>
                  <a:lnTo>
                    <a:pt x="432" y="0"/>
                  </a:lnTo>
                  <a:lnTo>
                    <a:pt x="432" y="384"/>
                  </a:lnTo>
                  <a:lnTo>
                    <a:pt x="912" y="384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50" name="Freeform 25">
              <a:extLst>
                <a:ext uri="{FF2B5EF4-FFF2-40B4-BE49-F238E27FC236}">
                  <a16:creationId xmlns:a16="http://schemas.microsoft.com/office/drawing/2014/main" id="{B7563E95-90F2-4482-3AED-CFD95E84B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8" y="1344"/>
              <a:ext cx="912" cy="384"/>
            </a:xfrm>
            <a:custGeom>
              <a:avLst/>
              <a:gdLst>
                <a:gd name="T0" fmla="*/ 0 w 912"/>
                <a:gd name="T1" fmla="*/ 384 h 384"/>
                <a:gd name="T2" fmla="*/ 0 w 912"/>
                <a:gd name="T3" fmla="*/ 0 h 384"/>
                <a:gd name="T4" fmla="*/ 432 w 912"/>
                <a:gd name="T5" fmla="*/ 0 h 384"/>
                <a:gd name="T6" fmla="*/ 432 w 912"/>
                <a:gd name="T7" fmla="*/ 384 h 384"/>
                <a:gd name="T8" fmla="*/ 912 w 912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2" h="384">
                  <a:moveTo>
                    <a:pt x="0" y="384"/>
                  </a:moveTo>
                  <a:lnTo>
                    <a:pt x="0" y="0"/>
                  </a:lnTo>
                  <a:lnTo>
                    <a:pt x="432" y="0"/>
                  </a:lnTo>
                  <a:lnTo>
                    <a:pt x="432" y="384"/>
                  </a:lnTo>
                  <a:lnTo>
                    <a:pt x="912" y="384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51" name="Freeform 26">
              <a:extLst>
                <a:ext uri="{FF2B5EF4-FFF2-40B4-BE49-F238E27FC236}">
                  <a16:creationId xmlns:a16="http://schemas.microsoft.com/office/drawing/2014/main" id="{F657F7D6-CB2C-B11C-6051-5A1603390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" y="1344"/>
              <a:ext cx="912" cy="384"/>
            </a:xfrm>
            <a:custGeom>
              <a:avLst/>
              <a:gdLst>
                <a:gd name="T0" fmla="*/ 0 w 912"/>
                <a:gd name="T1" fmla="*/ 384 h 384"/>
                <a:gd name="T2" fmla="*/ 0 w 912"/>
                <a:gd name="T3" fmla="*/ 0 h 384"/>
                <a:gd name="T4" fmla="*/ 432 w 912"/>
                <a:gd name="T5" fmla="*/ 0 h 384"/>
                <a:gd name="T6" fmla="*/ 432 w 912"/>
                <a:gd name="T7" fmla="*/ 384 h 384"/>
                <a:gd name="T8" fmla="*/ 912 w 912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2" h="384">
                  <a:moveTo>
                    <a:pt x="0" y="384"/>
                  </a:moveTo>
                  <a:lnTo>
                    <a:pt x="0" y="0"/>
                  </a:lnTo>
                  <a:lnTo>
                    <a:pt x="432" y="0"/>
                  </a:lnTo>
                  <a:lnTo>
                    <a:pt x="432" y="384"/>
                  </a:lnTo>
                  <a:lnTo>
                    <a:pt x="912" y="384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35952" name="AutoShape 27">
              <a:extLst>
                <a:ext uri="{FF2B5EF4-FFF2-40B4-BE49-F238E27FC236}">
                  <a16:creationId xmlns:a16="http://schemas.microsoft.com/office/drawing/2014/main" id="{CF5618B6-36B4-54C3-7C0C-8D3797E6787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24" y="1728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953" name="Freeform 28">
              <a:extLst>
                <a:ext uri="{FF2B5EF4-FFF2-40B4-BE49-F238E27FC236}">
                  <a16:creationId xmlns:a16="http://schemas.microsoft.com/office/drawing/2014/main" id="{97DC8A9F-D83F-658E-FA90-6085ADA7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" y="1344"/>
              <a:ext cx="912" cy="384"/>
            </a:xfrm>
            <a:custGeom>
              <a:avLst/>
              <a:gdLst>
                <a:gd name="T0" fmla="*/ 0 w 912"/>
                <a:gd name="T1" fmla="*/ 384 h 384"/>
                <a:gd name="T2" fmla="*/ 0 w 912"/>
                <a:gd name="T3" fmla="*/ 0 h 384"/>
                <a:gd name="T4" fmla="*/ 432 w 912"/>
                <a:gd name="T5" fmla="*/ 0 h 384"/>
                <a:gd name="T6" fmla="*/ 432 w 912"/>
                <a:gd name="T7" fmla="*/ 384 h 384"/>
                <a:gd name="T8" fmla="*/ 912 w 912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2" h="384">
                  <a:moveTo>
                    <a:pt x="0" y="384"/>
                  </a:moveTo>
                  <a:lnTo>
                    <a:pt x="0" y="0"/>
                  </a:lnTo>
                  <a:lnTo>
                    <a:pt x="432" y="0"/>
                  </a:lnTo>
                  <a:lnTo>
                    <a:pt x="432" y="384"/>
                  </a:lnTo>
                  <a:lnTo>
                    <a:pt x="912" y="384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54" name="Freeform 29">
              <a:extLst>
                <a:ext uri="{FF2B5EF4-FFF2-40B4-BE49-F238E27FC236}">
                  <a16:creationId xmlns:a16="http://schemas.microsoft.com/office/drawing/2014/main" id="{44827652-0A5F-A52C-5432-5BB4740E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1344"/>
              <a:ext cx="912" cy="384"/>
            </a:xfrm>
            <a:custGeom>
              <a:avLst/>
              <a:gdLst>
                <a:gd name="T0" fmla="*/ 0 w 912"/>
                <a:gd name="T1" fmla="*/ 384 h 384"/>
                <a:gd name="T2" fmla="*/ 0 w 912"/>
                <a:gd name="T3" fmla="*/ 0 h 384"/>
                <a:gd name="T4" fmla="*/ 432 w 912"/>
                <a:gd name="T5" fmla="*/ 0 h 384"/>
                <a:gd name="T6" fmla="*/ 432 w 912"/>
                <a:gd name="T7" fmla="*/ 384 h 384"/>
                <a:gd name="T8" fmla="*/ 912 w 912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2" h="384">
                  <a:moveTo>
                    <a:pt x="0" y="384"/>
                  </a:moveTo>
                  <a:lnTo>
                    <a:pt x="0" y="0"/>
                  </a:lnTo>
                  <a:lnTo>
                    <a:pt x="432" y="0"/>
                  </a:lnTo>
                  <a:lnTo>
                    <a:pt x="432" y="384"/>
                  </a:lnTo>
                  <a:lnTo>
                    <a:pt x="912" y="384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55" name="Rectangle 30">
              <a:extLst>
                <a:ext uri="{FF2B5EF4-FFF2-40B4-BE49-F238E27FC236}">
                  <a16:creationId xmlns:a16="http://schemas.microsoft.com/office/drawing/2014/main" id="{001DE30F-BEB6-4911-BDAE-0B3A6ECF9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" y="1768"/>
              <a:ext cx="15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100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5956" name="Rectangle 31">
              <a:extLst>
                <a:ext uri="{FF2B5EF4-FFF2-40B4-BE49-F238E27FC236}">
                  <a16:creationId xmlns:a16="http://schemas.microsoft.com/office/drawing/2014/main" id="{08479C51-EF57-720F-A3C4-5C905B7F5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5" y="1768"/>
              <a:ext cx="15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100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5957" name="Rectangle 32">
              <a:extLst>
                <a:ext uri="{FF2B5EF4-FFF2-40B4-BE49-F238E27FC236}">
                  <a16:creationId xmlns:a16="http://schemas.microsoft.com/office/drawing/2014/main" id="{D55336A0-4529-8EB9-5B06-0002761B2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768"/>
              <a:ext cx="15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100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5958" name="Line 33">
              <a:extLst>
                <a:ext uri="{FF2B5EF4-FFF2-40B4-BE49-F238E27FC236}">
                  <a16:creationId xmlns:a16="http://schemas.microsoft.com/office/drawing/2014/main" id="{FBB5E7B8-580E-43F3-73DB-F30ADE9EDF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104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59" name="Line 34">
              <a:extLst>
                <a:ext uri="{FF2B5EF4-FFF2-40B4-BE49-F238E27FC236}">
                  <a16:creationId xmlns:a16="http://schemas.microsoft.com/office/drawing/2014/main" id="{F195BAF4-03E3-5AEF-D143-B76D0A7808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3" y="1008"/>
              <a:ext cx="1" cy="18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60" name="Line 35">
              <a:extLst>
                <a:ext uri="{FF2B5EF4-FFF2-40B4-BE49-F238E27FC236}">
                  <a16:creationId xmlns:a16="http://schemas.microsoft.com/office/drawing/2014/main" id="{CBC2B8B1-87C2-6D81-B604-A85880CB6F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104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61" name="Line 36">
              <a:extLst>
                <a:ext uri="{FF2B5EF4-FFF2-40B4-BE49-F238E27FC236}">
                  <a16:creationId xmlns:a16="http://schemas.microsoft.com/office/drawing/2014/main" id="{DF21734C-BCE4-956B-F493-AFAE3A356F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62" name="Line 37">
              <a:extLst>
                <a:ext uri="{FF2B5EF4-FFF2-40B4-BE49-F238E27FC236}">
                  <a16:creationId xmlns:a16="http://schemas.microsoft.com/office/drawing/2014/main" id="{E1853A5E-C61A-50FC-A135-B454CD1799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781"/>
              <a:ext cx="1" cy="18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63" name="Line 38">
              <a:extLst>
                <a:ext uri="{FF2B5EF4-FFF2-40B4-BE49-F238E27FC236}">
                  <a16:creationId xmlns:a16="http://schemas.microsoft.com/office/drawing/2014/main" id="{213BC6D4-550D-DDA6-9AEA-83F212003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64" name="Line 39">
              <a:extLst>
                <a:ext uri="{FF2B5EF4-FFF2-40B4-BE49-F238E27FC236}">
                  <a16:creationId xmlns:a16="http://schemas.microsoft.com/office/drawing/2014/main" id="{378ADD4F-FEAD-A00C-2CEE-CB7DA50B08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65" name="Line 40">
              <a:extLst>
                <a:ext uri="{FF2B5EF4-FFF2-40B4-BE49-F238E27FC236}">
                  <a16:creationId xmlns:a16="http://schemas.microsoft.com/office/drawing/2014/main" id="{C94040AF-0659-8E36-FD47-4712663794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66" name="Line 41">
              <a:extLst>
                <a:ext uri="{FF2B5EF4-FFF2-40B4-BE49-F238E27FC236}">
                  <a16:creationId xmlns:a16="http://schemas.microsoft.com/office/drawing/2014/main" id="{AC0692C7-6299-AE57-69F7-15BCA85DF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67" name="Line 42">
              <a:extLst>
                <a:ext uri="{FF2B5EF4-FFF2-40B4-BE49-F238E27FC236}">
                  <a16:creationId xmlns:a16="http://schemas.microsoft.com/office/drawing/2014/main" id="{954C8086-685F-3ED0-059A-E1892A6A9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68" name="Line 43">
              <a:extLst>
                <a:ext uri="{FF2B5EF4-FFF2-40B4-BE49-F238E27FC236}">
                  <a16:creationId xmlns:a16="http://schemas.microsoft.com/office/drawing/2014/main" id="{F09FDB11-A2FB-BB8A-4C35-70AAA632EF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69" name="Line 44">
              <a:extLst>
                <a:ext uri="{FF2B5EF4-FFF2-40B4-BE49-F238E27FC236}">
                  <a16:creationId xmlns:a16="http://schemas.microsoft.com/office/drawing/2014/main" id="{93C0D0C0-4A07-A6FE-F71E-D95AE65921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70" name="Text Box 45">
              <a:extLst>
                <a:ext uri="{FF2B5EF4-FFF2-40B4-BE49-F238E27FC236}">
                  <a16:creationId xmlns:a16="http://schemas.microsoft.com/office/drawing/2014/main" id="{1A7293CD-25D3-B30A-A787-F778150A27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48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r>
                <a:rPr lang="zh-CN" altLang="en-US" sz="2400">
                  <a:latin typeface="Times New Roman" panose="02020603050405020304" pitchFamily="18" charset="0"/>
                </a:rPr>
                <a:t> 时钟</a:t>
              </a:r>
            </a:p>
          </p:txBody>
        </p:sp>
      </p:grpSp>
      <p:grpSp>
        <p:nvGrpSpPr>
          <p:cNvPr id="185390" name="Group 46">
            <a:extLst>
              <a:ext uri="{FF2B5EF4-FFF2-40B4-BE49-F238E27FC236}">
                <a16:creationId xmlns:a16="http://schemas.microsoft.com/office/drawing/2014/main" id="{A1D1D720-7605-A320-9D6B-871C764E4F1B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352800"/>
            <a:ext cx="8534400" cy="685800"/>
            <a:chOff x="144" y="2112"/>
            <a:chExt cx="5376" cy="432"/>
          </a:xfrm>
        </p:grpSpPr>
        <p:grpSp>
          <p:nvGrpSpPr>
            <p:cNvPr id="35936" name="Group 47">
              <a:extLst>
                <a:ext uri="{FF2B5EF4-FFF2-40B4-BE49-F238E27FC236}">
                  <a16:creationId xmlns:a16="http://schemas.microsoft.com/office/drawing/2014/main" id="{55CEAB0D-C96E-E7C4-765E-2071E205BA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2208"/>
              <a:ext cx="4896" cy="336"/>
              <a:chOff x="672" y="2208"/>
              <a:chExt cx="4725" cy="336"/>
            </a:xfrm>
          </p:grpSpPr>
          <p:sp>
            <p:nvSpPr>
              <p:cNvPr id="35938" name="Line 48">
                <a:extLst>
                  <a:ext uri="{FF2B5EF4-FFF2-40B4-BE49-F238E27FC236}">
                    <a16:creationId xmlns:a16="http://schemas.microsoft.com/office/drawing/2014/main" id="{4B00A082-4E5D-C216-70BF-5B83071CC0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2375"/>
                <a:ext cx="741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39" name="Line 49">
                <a:extLst>
                  <a:ext uri="{FF2B5EF4-FFF2-40B4-BE49-F238E27FC236}">
                    <a16:creationId xmlns:a16="http://schemas.microsoft.com/office/drawing/2014/main" id="{B9476702-8AAA-88CA-4F1F-8CE4AD42FF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2373"/>
                <a:ext cx="239" cy="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40" name="Freeform 50">
                <a:extLst>
                  <a:ext uri="{FF2B5EF4-FFF2-40B4-BE49-F238E27FC236}">
                    <a16:creationId xmlns:a16="http://schemas.microsoft.com/office/drawing/2014/main" id="{5142379B-9609-05E2-3641-1C2EE6C41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2208"/>
                <a:ext cx="3744" cy="336"/>
              </a:xfrm>
              <a:custGeom>
                <a:avLst/>
                <a:gdLst>
                  <a:gd name="T0" fmla="*/ 9 w 5328"/>
                  <a:gd name="T1" fmla="*/ 0 h 977"/>
                  <a:gd name="T2" fmla="*/ 0 w 5328"/>
                  <a:gd name="T3" fmla="*/ 0 h 977"/>
                  <a:gd name="T4" fmla="*/ 8 w 5328"/>
                  <a:gd name="T5" fmla="*/ 0 h 977"/>
                  <a:gd name="T6" fmla="*/ 214 w 5328"/>
                  <a:gd name="T7" fmla="*/ 0 h 977"/>
                  <a:gd name="T8" fmla="*/ 223 w 5328"/>
                  <a:gd name="T9" fmla="*/ 0 h 977"/>
                  <a:gd name="T10" fmla="*/ 214 w 5328"/>
                  <a:gd name="T11" fmla="*/ 0 h 977"/>
                  <a:gd name="T12" fmla="*/ 9 w 5328"/>
                  <a:gd name="T13" fmla="*/ 0 h 9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328" h="977">
                    <a:moveTo>
                      <a:pt x="206" y="0"/>
                    </a:moveTo>
                    <a:lnTo>
                      <a:pt x="0" y="486"/>
                    </a:lnTo>
                    <a:lnTo>
                      <a:pt x="196" y="964"/>
                    </a:lnTo>
                    <a:lnTo>
                      <a:pt x="5132" y="977"/>
                    </a:lnTo>
                    <a:lnTo>
                      <a:pt x="5328" y="486"/>
                    </a:lnTo>
                    <a:lnTo>
                      <a:pt x="5126" y="0"/>
                    </a:lnTo>
                    <a:lnTo>
                      <a:pt x="206" y="0"/>
                    </a:lnTo>
                    <a:close/>
                  </a:path>
                </a:pathLst>
              </a:custGeom>
              <a:noFill/>
              <a:ln w="3175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937" name="Text Box 51">
              <a:extLst>
                <a:ext uri="{FF2B5EF4-FFF2-40B4-BE49-F238E27FC236}">
                  <a16:creationId xmlns:a16="http://schemas.microsoft.com/office/drawing/2014/main" id="{20D1872D-DC2D-C919-2E82-7C025A9325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112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r>
                <a:rPr lang="zh-CN" altLang="en-US" sz="2400">
                  <a:latin typeface="Times New Roman" panose="02020603050405020304" pitchFamily="18" charset="0"/>
                </a:rPr>
                <a:t> 地址</a:t>
              </a:r>
            </a:p>
          </p:txBody>
        </p:sp>
      </p:grpSp>
      <p:grpSp>
        <p:nvGrpSpPr>
          <p:cNvPr id="185396" name="Group 52">
            <a:extLst>
              <a:ext uri="{FF2B5EF4-FFF2-40B4-BE49-F238E27FC236}">
                <a16:creationId xmlns:a16="http://schemas.microsoft.com/office/drawing/2014/main" id="{1D905962-37A2-6861-AE60-738885E79D2F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5257800"/>
            <a:ext cx="8382000" cy="838200"/>
            <a:chOff x="192" y="3312"/>
            <a:chExt cx="5280" cy="528"/>
          </a:xfrm>
        </p:grpSpPr>
        <p:sp>
          <p:nvSpPr>
            <p:cNvPr id="35934" name="Freeform 53">
              <a:extLst>
                <a:ext uri="{FF2B5EF4-FFF2-40B4-BE49-F238E27FC236}">
                  <a16:creationId xmlns:a16="http://schemas.microsoft.com/office/drawing/2014/main" id="{0BA3C10B-6FE0-CED2-6896-A28590082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3600"/>
              <a:ext cx="4848" cy="240"/>
            </a:xfrm>
            <a:custGeom>
              <a:avLst/>
              <a:gdLst>
                <a:gd name="T0" fmla="*/ 0 w 4848"/>
                <a:gd name="T1" fmla="*/ 0 h 240"/>
                <a:gd name="T2" fmla="*/ 1152 w 4848"/>
                <a:gd name="T3" fmla="*/ 0 h 240"/>
                <a:gd name="T4" fmla="*/ 1392 w 4848"/>
                <a:gd name="T5" fmla="*/ 240 h 240"/>
                <a:gd name="T6" fmla="*/ 2976 w 4848"/>
                <a:gd name="T7" fmla="*/ 240 h 240"/>
                <a:gd name="T8" fmla="*/ 3216 w 4848"/>
                <a:gd name="T9" fmla="*/ 0 h 240"/>
                <a:gd name="T10" fmla="*/ 4848 w 4848"/>
                <a:gd name="T11" fmla="*/ 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48" h="240">
                  <a:moveTo>
                    <a:pt x="0" y="0"/>
                  </a:moveTo>
                  <a:lnTo>
                    <a:pt x="1152" y="0"/>
                  </a:lnTo>
                  <a:lnTo>
                    <a:pt x="1392" y="240"/>
                  </a:lnTo>
                  <a:lnTo>
                    <a:pt x="2976" y="240"/>
                  </a:lnTo>
                  <a:lnTo>
                    <a:pt x="3216" y="0"/>
                  </a:lnTo>
                  <a:lnTo>
                    <a:pt x="4848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35" name="Text Box 54">
              <a:extLst>
                <a:ext uri="{FF2B5EF4-FFF2-40B4-BE49-F238E27FC236}">
                  <a16:creationId xmlns:a16="http://schemas.microsoft.com/office/drawing/2014/main" id="{3E4FE105-CA80-C1E2-5A65-96067CC872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312"/>
              <a:ext cx="57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r>
                <a:rPr lang="zh-CN" altLang="en-US" sz="2400">
                  <a:latin typeface="Times New Roman" panose="02020603050405020304" pitchFamily="18" charset="0"/>
                </a:rPr>
                <a:t>  写</a:t>
              </a:r>
            </a:p>
            <a:p>
              <a:r>
                <a:rPr lang="zh-CN" altLang="en-US" sz="2400">
                  <a:latin typeface="Times New Roman" panose="02020603050405020304" pitchFamily="18" charset="0"/>
                </a:rPr>
                <a:t>命令</a:t>
              </a:r>
            </a:p>
          </p:txBody>
        </p:sp>
      </p:grpSp>
      <p:grpSp>
        <p:nvGrpSpPr>
          <p:cNvPr id="185399" name="Group 55">
            <a:extLst>
              <a:ext uri="{FF2B5EF4-FFF2-40B4-BE49-F238E27FC236}">
                <a16:creationId xmlns:a16="http://schemas.microsoft.com/office/drawing/2014/main" id="{30DB4743-CB2F-20DE-F178-DD566F2AD515}"/>
              </a:ext>
            </a:extLst>
          </p:cNvPr>
          <p:cNvGrpSpPr>
            <a:grpSpLocks/>
          </p:cNvGrpSpPr>
          <p:nvPr/>
        </p:nvGrpSpPr>
        <p:grpSpPr bwMode="auto">
          <a:xfrm>
            <a:off x="2500313" y="3505200"/>
            <a:ext cx="806450" cy="2590800"/>
            <a:chOff x="615" y="2208"/>
            <a:chExt cx="508" cy="1632"/>
          </a:xfrm>
        </p:grpSpPr>
        <p:grpSp>
          <p:nvGrpSpPr>
            <p:cNvPr id="35923" name="Group 56">
              <a:extLst>
                <a:ext uri="{FF2B5EF4-FFF2-40B4-BE49-F238E27FC236}">
                  <a16:creationId xmlns:a16="http://schemas.microsoft.com/office/drawing/2014/main" id="{46F55A6E-2997-345D-551E-984C3A3B43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5" y="2208"/>
              <a:ext cx="489" cy="384"/>
              <a:chOff x="615" y="2208"/>
              <a:chExt cx="489" cy="384"/>
            </a:xfrm>
          </p:grpSpPr>
          <p:sp>
            <p:nvSpPr>
              <p:cNvPr id="35929" name="Freeform 57">
                <a:extLst>
                  <a:ext uri="{FF2B5EF4-FFF2-40B4-BE49-F238E27FC236}">
                    <a16:creationId xmlns:a16="http://schemas.microsoft.com/office/drawing/2014/main" id="{7BEAF9FE-4044-50A5-967E-99C84CC187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" y="2208"/>
                <a:ext cx="437" cy="358"/>
              </a:xfrm>
              <a:custGeom>
                <a:avLst/>
                <a:gdLst>
                  <a:gd name="T0" fmla="*/ 245 w 437"/>
                  <a:gd name="T1" fmla="*/ 167 h 358"/>
                  <a:gd name="T2" fmla="*/ 435 w 437"/>
                  <a:gd name="T3" fmla="*/ 0 h 358"/>
                  <a:gd name="T4" fmla="*/ 0 w 437"/>
                  <a:gd name="T5" fmla="*/ 1 h 358"/>
                  <a:gd name="T6" fmla="*/ 0 w 437"/>
                  <a:gd name="T7" fmla="*/ 358 h 358"/>
                  <a:gd name="T8" fmla="*/ 437 w 437"/>
                  <a:gd name="T9" fmla="*/ 358 h 3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37" h="358">
                    <a:moveTo>
                      <a:pt x="245" y="167"/>
                    </a:moveTo>
                    <a:lnTo>
                      <a:pt x="435" y="0"/>
                    </a:lnTo>
                    <a:lnTo>
                      <a:pt x="0" y="1"/>
                    </a:lnTo>
                    <a:lnTo>
                      <a:pt x="0" y="358"/>
                    </a:lnTo>
                    <a:lnTo>
                      <a:pt x="437" y="358"/>
                    </a:lnTo>
                  </a:path>
                </a:pathLst>
              </a:cu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930" name="Line 58">
                <a:extLst>
                  <a:ext uri="{FF2B5EF4-FFF2-40B4-BE49-F238E27FC236}">
                    <a16:creationId xmlns:a16="http://schemas.microsoft.com/office/drawing/2014/main" id="{A2D8FD05-2BBB-E8A4-6F54-407B96A9E2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700000">
                <a:off x="946" y="2177"/>
                <a:ext cx="0" cy="24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931" name="Line 59">
                <a:extLst>
                  <a:ext uri="{FF2B5EF4-FFF2-40B4-BE49-F238E27FC236}">
                    <a16:creationId xmlns:a16="http://schemas.microsoft.com/office/drawing/2014/main" id="{BC16DF2B-360B-2E05-CBD5-211533EAC3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8100000">
                <a:off x="944" y="2329"/>
                <a:ext cx="0" cy="263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932" name="Line 60">
                <a:extLst>
                  <a:ext uri="{FF2B5EF4-FFF2-40B4-BE49-F238E27FC236}">
                    <a16:creationId xmlns:a16="http://schemas.microsoft.com/office/drawing/2014/main" id="{CD3324AE-B11E-1204-ABCE-8B0EB633DC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5" y="2208"/>
                <a:ext cx="489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933" name="Line 61">
                <a:extLst>
                  <a:ext uri="{FF2B5EF4-FFF2-40B4-BE49-F238E27FC236}">
                    <a16:creationId xmlns:a16="http://schemas.microsoft.com/office/drawing/2014/main" id="{B2782091-101B-9443-8FB0-BF939F965C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5" y="2544"/>
                <a:ext cx="489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5924" name="Rectangle 62">
              <a:extLst>
                <a:ext uri="{FF2B5EF4-FFF2-40B4-BE49-F238E27FC236}">
                  <a16:creationId xmlns:a16="http://schemas.microsoft.com/office/drawing/2014/main" id="{F700EF49-2CF8-057C-B636-2DB067AF4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863"/>
              <a:ext cx="480" cy="422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25" name="Line 63">
              <a:extLst>
                <a:ext uri="{FF2B5EF4-FFF2-40B4-BE49-F238E27FC236}">
                  <a16:creationId xmlns:a16="http://schemas.microsoft.com/office/drawing/2014/main" id="{5BDB6B9E-A89B-867F-AC1A-00E949DF3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072"/>
              <a:ext cx="49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5926" name="Group 64">
              <a:extLst>
                <a:ext uri="{FF2B5EF4-FFF2-40B4-BE49-F238E27FC236}">
                  <a16:creationId xmlns:a16="http://schemas.microsoft.com/office/drawing/2014/main" id="{F073CA5B-36C1-A14F-DB01-E09B014656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600"/>
              <a:ext cx="499" cy="240"/>
              <a:chOff x="624" y="3600"/>
              <a:chExt cx="499" cy="384"/>
            </a:xfrm>
          </p:grpSpPr>
          <p:sp>
            <p:nvSpPr>
              <p:cNvPr id="35927" name="Rectangle 65">
                <a:extLst>
                  <a:ext uri="{FF2B5EF4-FFF2-40B4-BE49-F238E27FC236}">
                    <a16:creationId xmlns:a16="http://schemas.microsoft.com/office/drawing/2014/main" id="{9E5119EB-54C8-96D6-5FFB-53C54C00AC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3600"/>
                <a:ext cx="480" cy="38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928" name="Line 66">
                <a:extLst>
                  <a:ext uri="{FF2B5EF4-FFF2-40B4-BE49-F238E27FC236}">
                    <a16:creationId xmlns:a16="http://schemas.microsoft.com/office/drawing/2014/main" id="{9FB4E020-B3B3-3BF7-7A68-5A7A1896C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3600"/>
                <a:ext cx="499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85411" name="Group 67">
            <a:extLst>
              <a:ext uri="{FF2B5EF4-FFF2-40B4-BE49-F238E27FC236}">
                <a16:creationId xmlns:a16="http://schemas.microsoft.com/office/drawing/2014/main" id="{E56B49E0-A619-30D5-3945-7FCD9A936276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505200"/>
            <a:ext cx="723900" cy="2590800"/>
            <a:chOff x="1104" y="2208"/>
            <a:chExt cx="456" cy="1632"/>
          </a:xfrm>
        </p:grpSpPr>
        <p:grpSp>
          <p:nvGrpSpPr>
            <p:cNvPr id="35912" name="Group 68">
              <a:extLst>
                <a:ext uri="{FF2B5EF4-FFF2-40B4-BE49-F238E27FC236}">
                  <a16:creationId xmlns:a16="http://schemas.microsoft.com/office/drawing/2014/main" id="{9B091430-5A61-37DB-446A-C427B6E024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3600"/>
              <a:ext cx="456" cy="240"/>
              <a:chOff x="624" y="3600"/>
              <a:chExt cx="499" cy="384"/>
            </a:xfrm>
          </p:grpSpPr>
          <p:sp>
            <p:nvSpPr>
              <p:cNvPr id="35921" name="Rectangle 69">
                <a:extLst>
                  <a:ext uri="{FF2B5EF4-FFF2-40B4-BE49-F238E27FC236}">
                    <a16:creationId xmlns:a16="http://schemas.microsoft.com/office/drawing/2014/main" id="{249E6490-D2CC-25C8-3B4E-DEA5D5D5C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3600"/>
                <a:ext cx="480" cy="38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922" name="Line 70">
                <a:extLst>
                  <a:ext uri="{FF2B5EF4-FFF2-40B4-BE49-F238E27FC236}">
                    <a16:creationId xmlns:a16="http://schemas.microsoft.com/office/drawing/2014/main" id="{9D045330-1633-F1E8-1FD1-0447D642EB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3600"/>
                <a:ext cx="499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5913" name="Line 71">
              <a:extLst>
                <a:ext uri="{FF2B5EF4-FFF2-40B4-BE49-F238E27FC236}">
                  <a16:creationId xmlns:a16="http://schemas.microsoft.com/office/drawing/2014/main" id="{62E19C06-D256-ADFB-3F6C-491459A9D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208"/>
              <a:ext cx="4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14" name="Line 72">
              <a:extLst>
                <a:ext uri="{FF2B5EF4-FFF2-40B4-BE49-F238E27FC236}">
                  <a16:creationId xmlns:a16="http://schemas.microsoft.com/office/drawing/2014/main" id="{67ABBFA9-1FB0-6839-74C8-7614473CBC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544"/>
              <a:ext cx="4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15" name="Freeform 73">
              <a:extLst>
                <a:ext uri="{FF2B5EF4-FFF2-40B4-BE49-F238E27FC236}">
                  <a16:creationId xmlns:a16="http://schemas.microsoft.com/office/drawing/2014/main" id="{E62A0372-9F05-9E97-D71E-B0E409DF6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" y="2863"/>
              <a:ext cx="367" cy="422"/>
            </a:xfrm>
            <a:custGeom>
              <a:avLst/>
              <a:gdLst>
                <a:gd name="T0" fmla="*/ 367 w 367"/>
                <a:gd name="T1" fmla="*/ 0 h 384"/>
                <a:gd name="T2" fmla="*/ 0 w 367"/>
                <a:gd name="T3" fmla="*/ 0 h 384"/>
                <a:gd name="T4" fmla="*/ 0 w 367"/>
                <a:gd name="T5" fmla="*/ 898 h 384"/>
                <a:gd name="T6" fmla="*/ 336 w 367"/>
                <a:gd name="T7" fmla="*/ 898 h 384"/>
                <a:gd name="T8" fmla="*/ 134 w 367"/>
                <a:gd name="T9" fmla="*/ 430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7" h="384">
                  <a:moveTo>
                    <a:pt x="367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336" y="384"/>
                  </a:lnTo>
                  <a:lnTo>
                    <a:pt x="134" y="184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16" name="Line 74">
              <a:extLst>
                <a:ext uri="{FF2B5EF4-FFF2-40B4-BE49-F238E27FC236}">
                  <a16:creationId xmlns:a16="http://schemas.microsoft.com/office/drawing/2014/main" id="{78C4B587-577A-3C1B-8D72-47CF1AFFEC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072"/>
              <a:ext cx="14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17" name="Line 75">
              <a:extLst>
                <a:ext uri="{FF2B5EF4-FFF2-40B4-BE49-F238E27FC236}">
                  <a16:creationId xmlns:a16="http://schemas.microsoft.com/office/drawing/2014/main" id="{B22F9850-2074-E85E-7B62-43CFDDDA758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>
              <a:off x="1345" y="2833"/>
              <a:ext cx="0" cy="286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18" name="Line 76">
              <a:extLst>
                <a:ext uri="{FF2B5EF4-FFF2-40B4-BE49-F238E27FC236}">
                  <a16:creationId xmlns:a16="http://schemas.microsoft.com/office/drawing/2014/main" id="{FE04B0E7-86D9-CBF1-7848-11802646617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00000">
              <a:off x="1344" y="3017"/>
              <a:ext cx="0" cy="295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19" name="Line 77">
              <a:extLst>
                <a:ext uri="{FF2B5EF4-FFF2-40B4-BE49-F238E27FC236}">
                  <a16:creationId xmlns:a16="http://schemas.microsoft.com/office/drawing/2014/main" id="{201BF556-8B3E-424C-0B85-8A23D401A5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4" y="3264"/>
              <a:ext cx="12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20" name="Line 78">
              <a:extLst>
                <a:ext uri="{FF2B5EF4-FFF2-40B4-BE49-F238E27FC236}">
                  <a16:creationId xmlns:a16="http://schemas.microsoft.com/office/drawing/2014/main" id="{A381F05E-366D-2646-0E59-AAB51FE85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4" y="2880"/>
              <a:ext cx="12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5423" name="Line 79">
            <a:extLst>
              <a:ext uri="{FF2B5EF4-FFF2-40B4-BE49-F238E27FC236}">
                <a16:creationId xmlns:a16="http://schemas.microsoft.com/office/drawing/2014/main" id="{F626B6C7-2270-3A80-6B27-53A9B8DCA8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819401"/>
            <a:ext cx="0" cy="39592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5424" name="Group 80">
            <a:extLst>
              <a:ext uri="{FF2B5EF4-FFF2-40B4-BE49-F238E27FC236}">
                <a16:creationId xmlns:a16="http://schemas.microsoft.com/office/drawing/2014/main" id="{BFDC5D27-78FC-DEF2-DA1A-001A452BE5E4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3505200"/>
            <a:ext cx="762000" cy="2590800"/>
            <a:chOff x="1536" y="2208"/>
            <a:chExt cx="480" cy="1632"/>
          </a:xfrm>
        </p:grpSpPr>
        <p:sp>
          <p:nvSpPr>
            <p:cNvPr id="35906" name="Line 81">
              <a:extLst>
                <a:ext uri="{FF2B5EF4-FFF2-40B4-BE49-F238E27FC236}">
                  <a16:creationId xmlns:a16="http://schemas.microsoft.com/office/drawing/2014/main" id="{FE4EB2F0-E6A3-2D6F-768B-BE0E0707BF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208"/>
              <a:ext cx="4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07" name="Line 82">
              <a:extLst>
                <a:ext uri="{FF2B5EF4-FFF2-40B4-BE49-F238E27FC236}">
                  <a16:creationId xmlns:a16="http://schemas.microsoft.com/office/drawing/2014/main" id="{602756B4-1195-34AB-F2AC-070059DCB4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544"/>
              <a:ext cx="4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08" name="Line 83">
              <a:extLst>
                <a:ext uri="{FF2B5EF4-FFF2-40B4-BE49-F238E27FC236}">
                  <a16:creationId xmlns:a16="http://schemas.microsoft.com/office/drawing/2014/main" id="{F2320272-FD8E-03E9-1C61-3E8CB822D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880"/>
              <a:ext cx="4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09" name="Line 84">
              <a:extLst>
                <a:ext uri="{FF2B5EF4-FFF2-40B4-BE49-F238E27FC236}">
                  <a16:creationId xmlns:a16="http://schemas.microsoft.com/office/drawing/2014/main" id="{E6D656DE-6030-2A33-031E-31ADA2EC4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264"/>
              <a:ext cx="4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10" name="Freeform 85">
              <a:extLst>
                <a:ext uri="{FF2B5EF4-FFF2-40B4-BE49-F238E27FC236}">
                  <a16:creationId xmlns:a16="http://schemas.microsoft.com/office/drawing/2014/main" id="{BA594E20-FFB6-3E6A-87DA-6E91903C2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" y="3600"/>
              <a:ext cx="480" cy="240"/>
            </a:xfrm>
            <a:custGeom>
              <a:avLst/>
              <a:gdLst>
                <a:gd name="T0" fmla="*/ 0 w 480"/>
                <a:gd name="T1" fmla="*/ 0 h 384"/>
                <a:gd name="T2" fmla="*/ 240 w 480"/>
                <a:gd name="T3" fmla="*/ 0 h 384"/>
                <a:gd name="T4" fmla="*/ 480 w 480"/>
                <a:gd name="T5" fmla="*/ 6 h 384"/>
                <a:gd name="T6" fmla="*/ 0 w 480"/>
                <a:gd name="T7" fmla="*/ 6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384">
                  <a:moveTo>
                    <a:pt x="0" y="0"/>
                  </a:moveTo>
                  <a:lnTo>
                    <a:pt x="240" y="0"/>
                  </a:lnTo>
                  <a:lnTo>
                    <a:pt x="480" y="384"/>
                  </a:lnTo>
                  <a:lnTo>
                    <a:pt x="0" y="384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11" name="Line 86">
              <a:extLst>
                <a:ext uri="{FF2B5EF4-FFF2-40B4-BE49-F238E27FC236}">
                  <a16:creationId xmlns:a16="http://schemas.microsoft.com/office/drawing/2014/main" id="{EF74600B-187A-41DE-5777-F7A22E651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600"/>
              <a:ext cx="263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5431" name="Line 87">
            <a:extLst>
              <a:ext uri="{FF2B5EF4-FFF2-40B4-BE49-F238E27FC236}">
                <a16:creationId xmlns:a16="http://schemas.microsoft.com/office/drawing/2014/main" id="{1E47CBEC-A8B1-C8EB-0320-995BA2FDA7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715000"/>
            <a:ext cx="381000" cy="3810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432" name="Line 88">
            <a:extLst>
              <a:ext uri="{FF2B5EF4-FFF2-40B4-BE49-F238E27FC236}">
                <a16:creationId xmlns:a16="http://schemas.microsoft.com/office/drawing/2014/main" id="{75C7F042-23C7-89FB-F5CD-0E1A1C1786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819401"/>
            <a:ext cx="0" cy="39592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5433" name="Group 89">
            <a:extLst>
              <a:ext uri="{FF2B5EF4-FFF2-40B4-BE49-F238E27FC236}">
                <a16:creationId xmlns:a16="http://schemas.microsoft.com/office/drawing/2014/main" id="{F3DF8D95-E732-2350-9A47-08E1FD759E68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505200"/>
            <a:ext cx="1447800" cy="2590800"/>
            <a:chOff x="2016" y="2208"/>
            <a:chExt cx="912" cy="1632"/>
          </a:xfrm>
        </p:grpSpPr>
        <p:sp>
          <p:nvSpPr>
            <p:cNvPr id="35901" name="Line 90">
              <a:extLst>
                <a:ext uri="{FF2B5EF4-FFF2-40B4-BE49-F238E27FC236}">
                  <a16:creationId xmlns:a16="http://schemas.microsoft.com/office/drawing/2014/main" id="{AE008909-8D46-E010-E639-D46F943A0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208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02" name="Line 91">
              <a:extLst>
                <a:ext uri="{FF2B5EF4-FFF2-40B4-BE49-F238E27FC236}">
                  <a16:creationId xmlns:a16="http://schemas.microsoft.com/office/drawing/2014/main" id="{4B3D7763-0256-65C5-5C95-F322DC4F37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544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03" name="Line 92">
              <a:extLst>
                <a:ext uri="{FF2B5EF4-FFF2-40B4-BE49-F238E27FC236}">
                  <a16:creationId xmlns:a16="http://schemas.microsoft.com/office/drawing/2014/main" id="{94D2DB1B-79AE-A2FE-4462-46CFBFCAA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880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04" name="Line 93">
              <a:extLst>
                <a:ext uri="{FF2B5EF4-FFF2-40B4-BE49-F238E27FC236}">
                  <a16:creationId xmlns:a16="http://schemas.microsoft.com/office/drawing/2014/main" id="{1E517D2F-0F4A-F3C3-5D28-3FE2595AB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264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05" name="Line 94">
              <a:extLst>
                <a:ext uri="{FF2B5EF4-FFF2-40B4-BE49-F238E27FC236}">
                  <a16:creationId xmlns:a16="http://schemas.microsoft.com/office/drawing/2014/main" id="{81094461-2FB7-94C9-02A3-A0C893A4A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840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5439" name="Group 95">
            <a:extLst>
              <a:ext uri="{FF2B5EF4-FFF2-40B4-BE49-F238E27FC236}">
                <a16:creationId xmlns:a16="http://schemas.microsoft.com/office/drawing/2014/main" id="{67135371-E8BB-C2E0-FD62-18C3A18249DD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3505200"/>
            <a:ext cx="1143000" cy="2590800"/>
            <a:chOff x="2928" y="2208"/>
            <a:chExt cx="720" cy="1632"/>
          </a:xfrm>
        </p:grpSpPr>
        <p:sp>
          <p:nvSpPr>
            <p:cNvPr id="35896" name="Line 96">
              <a:extLst>
                <a:ext uri="{FF2B5EF4-FFF2-40B4-BE49-F238E27FC236}">
                  <a16:creationId xmlns:a16="http://schemas.microsoft.com/office/drawing/2014/main" id="{3EA48DD9-0C01-3B18-F80A-3B48D80984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880"/>
              <a:ext cx="72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97" name="Line 97">
              <a:extLst>
                <a:ext uri="{FF2B5EF4-FFF2-40B4-BE49-F238E27FC236}">
                  <a16:creationId xmlns:a16="http://schemas.microsoft.com/office/drawing/2014/main" id="{7F98E16B-ADEF-FB0F-9A10-0B5C64D274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264"/>
              <a:ext cx="72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98" name="Line 98">
              <a:extLst>
                <a:ext uri="{FF2B5EF4-FFF2-40B4-BE49-F238E27FC236}">
                  <a16:creationId xmlns:a16="http://schemas.microsoft.com/office/drawing/2014/main" id="{3DDE26DB-2C57-116A-CC58-0134943E8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840"/>
              <a:ext cx="72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99" name="Line 99">
              <a:extLst>
                <a:ext uri="{FF2B5EF4-FFF2-40B4-BE49-F238E27FC236}">
                  <a16:creationId xmlns:a16="http://schemas.microsoft.com/office/drawing/2014/main" id="{3816303F-2E65-62EB-2DDE-4DC07F493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208"/>
              <a:ext cx="72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900" name="Line 100">
              <a:extLst>
                <a:ext uri="{FF2B5EF4-FFF2-40B4-BE49-F238E27FC236}">
                  <a16:creationId xmlns:a16="http://schemas.microsoft.com/office/drawing/2014/main" id="{6EB36DDF-58BA-907B-2B2B-8783AC51BB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544"/>
              <a:ext cx="72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5445" name="Group 101">
            <a:extLst>
              <a:ext uri="{FF2B5EF4-FFF2-40B4-BE49-F238E27FC236}">
                <a16:creationId xmlns:a16="http://schemas.microsoft.com/office/drawing/2014/main" id="{3BA042F9-360A-FAE5-DE2C-4C3675DC4C73}"/>
              </a:ext>
            </a:extLst>
          </p:cNvPr>
          <p:cNvGrpSpPr>
            <a:grpSpLocks/>
          </p:cNvGrpSpPr>
          <p:nvPr/>
        </p:nvGrpSpPr>
        <p:grpSpPr bwMode="auto">
          <a:xfrm>
            <a:off x="7162801" y="4532314"/>
            <a:ext cx="466725" cy="1595437"/>
            <a:chOff x="3552" y="2855"/>
            <a:chExt cx="294" cy="1005"/>
          </a:xfrm>
        </p:grpSpPr>
        <p:sp>
          <p:nvSpPr>
            <p:cNvPr id="35894" name="Freeform 102">
              <a:extLst>
                <a:ext uri="{FF2B5EF4-FFF2-40B4-BE49-F238E27FC236}">
                  <a16:creationId xmlns:a16="http://schemas.microsoft.com/office/drawing/2014/main" id="{3644BCAB-73B2-9355-63F9-6F60BB840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855"/>
              <a:ext cx="245" cy="429"/>
            </a:xfrm>
            <a:custGeom>
              <a:avLst/>
              <a:gdLst>
                <a:gd name="T0" fmla="*/ 0 w 245"/>
                <a:gd name="T1" fmla="*/ 0 h 429"/>
                <a:gd name="T2" fmla="*/ 245 w 245"/>
                <a:gd name="T3" fmla="*/ 0 h 429"/>
                <a:gd name="T4" fmla="*/ 233 w 245"/>
                <a:gd name="T5" fmla="*/ 429 h 429"/>
                <a:gd name="T6" fmla="*/ 25 w 245"/>
                <a:gd name="T7" fmla="*/ 429 h 429"/>
                <a:gd name="T8" fmla="*/ 237 w 245"/>
                <a:gd name="T9" fmla="*/ 202 h 429"/>
                <a:gd name="T10" fmla="*/ 0 w 245"/>
                <a:gd name="T11" fmla="*/ 0 h 4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5" h="429">
                  <a:moveTo>
                    <a:pt x="0" y="0"/>
                  </a:moveTo>
                  <a:lnTo>
                    <a:pt x="245" y="0"/>
                  </a:lnTo>
                  <a:lnTo>
                    <a:pt x="233" y="429"/>
                  </a:lnTo>
                  <a:lnTo>
                    <a:pt x="25" y="429"/>
                  </a:lnTo>
                  <a:lnTo>
                    <a:pt x="237" y="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95" name="Freeform 103">
              <a:extLst>
                <a:ext uri="{FF2B5EF4-FFF2-40B4-BE49-F238E27FC236}">
                  <a16:creationId xmlns:a16="http://schemas.microsoft.com/office/drawing/2014/main" id="{F964DA1F-5A50-C662-F454-1EAC99AE9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3591"/>
              <a:ext cx="294" cy="269"/>
            </a:xfrm>
            <a:custGeom>
              <a:avLst/>
              <a:gdLst>
                <a:gd name="T0" fmla="*/ 282 w 294"/>
                <a:gd name="T1" fmla="*/ 0 h 269"/>
                <a:gd name="T2" fmla="*/ 0 w 294"/>
                <a:gd name="T3" fmla="*/ 269 h 269"/>
                <a:gd name="T4" fmla="*/ 294 w 294"/>
                <a:gd name="T5" fmla="*/ 269 h 26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94" h="269">
                  <a:moveTo>
                    <a:pt x="282" y="0"/>
                  </a:moveTo>
                  <a:lnTo>
                    <a:pt x="0" y="269"/>
                  </a:lnTo>
                  <a:lnTo>
                    <a:pt x="294" y="269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5448" name="Group 104">
            <a:extLst>
              <a:ext uri="{FF2B5EF4-FFF2-40B4-BE49-F238E27FC236}">
                <a16:creationId xmlns:a16="http://schemas.microsoft.com/office/drawing/2014/main" id="{6197B420-1870-3E1F-7762-FAB623EC8B3C}"/>
              </a:ext>
            </a:extLst>
          </p:cNvPr>
          <p:cNvGrpSpPr>
            <a:grpSpLocks/>
          </p:cNvGrpSpPr>
          <p:nvPr/>
        </p:nvGrpSpPr>
        <p:grpSpPr bwMode="auto">
          <a:xfrm>
            <a:off x="7239001" y="3505200"/>
            <a:ext cx="454025" cy="2590800"/>
            <a:chOff x="3600" y="2208"/>
            <a:chExt cx="286" cy="1632"/>
          </a:xfrm>
        </p:grpSpPr>
        <p:sp>
          <p:nvSpPr>
            <p:cNvPr id="35889" name="Line 105">
              <a:extLst>
                <a:ext uri="{FF2B5EF4-FFF2-40B4-BE49-F238E27FC236}">
                  <a16:creationId xmlns:a16="http://schemas.microsoft.com/office/drawing/2014/main" id="{E574AB51-066C-A81E-E6DC-50F693C633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6" y="2208"/>
              <a:ext cx="19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90" name="Line 106">
              <a:extLst>
                <a:ext uri="{FF2B5EF4-FFF2-40B4-BE49-F238E27FC236}">
                  <a16:creationId xmlns:a16="http://schemas.microsoft.com/office/drawing/2014/main" id="{9154CC94-313D-CC88-5778-7F8D43244C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6" y="2544"/>
              <a:ext cx="19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91" name="Line 107">
              <a:extLst>
                <a:ext uri="{FF2B5EF4-FFF2-40B4-BE49-F238E27FC236}">
                  <a16:creationId xmlns:a16="http://schemas.microsoft.com/office/drawing/2014/main" id="{BD1C00CF-9F16-D8AD-8015-F3CE5E4786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00000">
              <a:off x="3742" y="2832"/>
              <a:ext cx="0" cy="295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92" name="Line 108">
              <a:extLst>
                <a:ext uri="{FF2B5EF4-FFF2-40B4-BE49-F238E27FC236}">
                  <a16:creationId xmlns:a16="http://schemas.microsoft.com/office/drawing/2014/main" id="{06331974-2C33-1112-5920-E68F2E11214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>
              <a:off x="3743" y="3025"/>
              <a:ext cx="0" cy="286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93" name="Line 109">
              <a:extLst>
                <a:ext uri="{FF2B5EF4-FFF2-40B4-BE49-F238E27FC236}">
                  <a16:creationId xmlns:a16="http://schemas.microsoft.com/office/drawing/2014/main" id="{D33620AD-E2CD-1826-ECEF-FEEA96779C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600" y="3600"/>
              <a:ext cx="240" cy="24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5454" name="Group 110">
            <a:extLst>
              <a:ext uri="{FF2B5EF4-FFF2-40B4-BE49-F238E27FC236}">
                <a16:creationId xmlns:a16="http://schemas.microsoft.com/office/drawing/2014/main" id="{DF6358CB-6B44-5761-511D-9787CA92CAFA}"/>
              </a:ext>
            </a:extLst>
          </p:cNvPr>
          <p:cNvGrpSpPr>
            <a:grpSpLocks/>
          </p:cNvGrpSpPr>
          <p:nvPr/>
        </p:nvGrpSpPr>
        <p:grpSpPr bwMode="auto">
          <a:xfrm>
            <a:off x="7618414" y="3505200"/>
            <a:ext cx="1220787" cy="2630488"/>
            <a:chOff x="3840" y="2208"/>
            <a:chExt cx="769" cy="1657"/>
          </a:xfrm>
        </p:grpSpPr>
        <p:sp>
          <p:nvSpPr>
            <p:cNvPr id="35883" name="Line 111">
              <a:extLst>
                <a:ext uri="{FF2B5EF4-FFF2-40B4-BE49-F238E27FC236}">
                  <a16:creationId xmlns:a16="http://schemas.microsoft.com/office/drawing/2014/main" id="{E3D97B4E-D081-9B76-1E98-6690F8F735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208"/>
              <a:ext cx="76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84" name="Line 112">
              <a:extLst>
                <a:ext uri="{FF2B5EF4-FFF2-40B4-BE49-F238E27FC236}">
                  <a16:creationId xmlns:a16="http://schemas.microsoft.com/office/drawing/2014/main" id="{CCD9ED6A-DB24-7B02-B8E8-B96802B9C1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600"/>
              <a:ext cx="76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85" name="Rectangle 113">
              <a:extLst>
                <a:ext uri="{FF2B5EF4-FFF2-40B4-BE49-F238E27FC236}">
                  <a16:creationId xmlns:a16="http://schemas.microsoft.com/office/drawing/2014/main" id="{B3159A1F-0573-9771-A877-F85A1CEC9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854"/>
              <a:ext cx="768" cy="428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86" name="Rectangle 114">
              <a:extLst>
                <a:ext uri="{FF2B5EF4-FFF2-40B4-BE49-F238E27FC236}">
                  <a16:creationId xmlns:a16="http://schemas.microsoft.com/office/drawing/2014/main" id="{DC45BB7E-A412-C945-867A-590B23028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600"/>
              <a:ext cx="769" cy="265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87" name="Line 115">
              <a:extLst>
                <a:ext uri="{FF2B5EF4-FFF2-40B4-BE49-F238E27FC236}">
                  <a16:creationId xmlns:a16="http://schemas.microsoft.com/office/drawing/2014/main" id="{E431100B-1C73-692B-07FA-6E5789A4CA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544"/>
              <a:ext cx="76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88" name="Line 116">
              <a:extLst>
                <a:ext uri="{FF2B5EF4-FFF2-40B4-BE49-F238E27FC236}">
                  <a16:creationId xmlns:a16="http://schemas.microsoft.com/office/drawing/2014/main" id="{52904ADC-08AC-DF95-56BB-D62AFC625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072"/>
              <a:ext cx="76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5461" name="Group 117">
            <a:extLst>
              <a:ext uri="{FF2B5EF4-FFF2-40B4-BE49-F238E27FC236}">
                <a16:creationId xmlns:a16="http://schemas.microsoft.com/office/drawing/2014/main" id="{A5E4E5BD-701F-AA7B-3DD6-EA9FB3A192B5}"/>
              </a:ext>
            </a:extLst>
          </p:cNvPr>
          <p:cNvGrpSpPr>
            <a:grpSpLocks/>
          </p:cNvGrpSpPr>
          <p:nvPr/>
        </p:nvGrpSpPr>
        <p:grpSpPr bwMode="auto">
          <a:xfrm>
            <a:off x="8736014" y="3429000"/>
            <a:ext cx="407987" cy="2706688"/>
            <a:chOff x="4543" y="2160"/>
            <a:chExt cx="257" cy="1705"/>
          </a:xfrm>
        </p:grpSpPr>
        <p:sp>
          <p:nvSpPr>
            <p:cNvPr id="35874" name="Line 118">
              <a:extLst>
                <a:ext uri="{FF2B5EF4-FFF2-40B4-BE49-F238E27FC236}">
                  <a16:creationId xmlns:a16="http://schemas.microsoft.com/office/drawing/2014/main" id="{851EF7CF-3D59-FCCC-68D1-55101F3714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3" y="2208"/>
              <a:ext cx="20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75" name="Freeform 119">
              <a:extLst>
                <a:ext uri="{FF2B5EF4-FFF2-40B4-BE49-F238E27FC236}">
                  <a16:creationId xmlns:a16="http://schemas.microsoft.com/office/drawing/2014/main" id="{ACCFA143-C36E-6EAE-D88D-377732324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" y="2197"/>
              <a:ext cx="208" cy="347"/>
            </a:xfrm>
            <a:custGeom>
              <a:avLst/>
              <a:gdLst>
                <a:gd name="T0" fmla="*/ 37 w 208"/>
                <a:gd name="T1" fmla="*/ 0 h 393"/>
                <a:gd name="T2" fmla="*/ 196 w 208"/>
                <a:gd name="T3" fmla="*/ 0 h 393"/>
                <a:gd name="T4" fmla="*/ 196 w 208"/>
                <a:gd name="T5" fmla="*/ 127 h 393"/>
                <a:gd name="T6" fmla="*/ 0 w 208"/>
                <a:gd name="T7" fmla="*/ 127 h 393"/>
                <a:gd name="T8" fmla="*/ 208 w 208"/>
                <a:gd name="T9" fmla="*/ 68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393">
                  <a:moveTo>
                    <a:pt x="37" y="0"/>
                  </a:moveTo>
                  <a:lnTo>
                    <a:pt x="196" y="0"/>
                  </a:lnTo>
                  <a:lnTo>
                    <a:pt x="196" y="393"/>
                  </a:lnTo>
                  <a:lnTo>
                    <a:pt x="0" y="393"/>
                  </a:lnTo>
                  <a:lnTo>
                    <a:pt x="208" y="209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76" name="Rectangle 120">
              <a:extLst>
                <a:ext uri="{FF2B5EF4-FFF2-40B4-BE49-F238E27FC236}">
                  <a16:creationId xmlns:a16="http://schemas.microsoft.com/office/drawing/2014/main" id="{BB9180A0-4AA8-83FD-B301-204D017CE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854"/>
              <a:ext cx="144" cy="428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77" name="Line 121">
              <a:extLst>
                <a:ext uri="{FF2B5EF4-FFF2-40B4-BE49-F238E27FC236}">
                  <a16:creationId xmlns:a16="http://schemas.microsoft.com/office/drawing/2014/main" id="{61F38558-3027-20BC-AC6E-C859EF67A3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3072"/>
              <a:ext cx="14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78" name="Line 122">
              <a:extLst>
                <a:ext uri="{FF2B5EF4-FFF2-40B4-BE49-F238E27FC236}">
                  <a16:creationId xmlns:a16="http://schemas.microsoft.com/office/drawing/2014/main" id="{7A7804D9-42F6-3FC2-083B-4232BDB7C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3600"/>
              <a:ext cx="14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79" name="Rectangle 123">
              <a:extLst>
                <a:ext uri="{FF2B5EF4-FFF2-40B4-BE49-F238E27FC236}">
                  <a16:creationId xmlns:a16="http://schemas.microsoft.com/office/drawing/2014/main" id="{081FA540-7B8B-9F96-E2B8-28670E32E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600"/>
              <a:ext cx="144" cy="265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80" name="Line 124">
              <a:extLst>
                <a:ext uri="{FF2B5EF4-FFF2-40B4-BE49-F238E27FC236}">
                  <a16:creationId xmlns:a16="http://schemas.microsoft.com/office/drawing/2014/main" id="{D347305C-F0F1-1525-4654-0E9EAF9CD7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>
              <a:off x="4680" y="2328"/>
              <a:ext cx="0" cy="24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81" name="Line 125">
              <a:extLst>
                <a:ext uri="{FF2B5EF4-FFF2-40B4-BE49-F238E27FC236}">
                  <a16:creationId xmlns:a16="http://schemas.microsoft.com/office/drawing/2014/main" id="{DD614D66-8E99-098C-9935-B6BB284A647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00000">
              <a:off x="4656" y="2160"/>
              <a:ext cx="0" cy="263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82" name="Line 126">
              <a:extLst>
                <a:ext uri="{FF2B5EF4-FFF2-40B4-BE49-F238E27FC236}">
                  <a16:creationId xmlns:a16="http://schemas.microsoft.com/office/drawing/2014/main" id="{3D3FE1E7-109E-4CCE-44EF-4A422A976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544"/>
              <a:ext cx="20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5471" name="Group 127">
            <a:extLst>
              <a:ext uri="{FF2B5EF4-FFF2-40B4-BE49-F238E27FC236}">
                <a16:creationId xmlns:a16="http://schemas.microsoft.com/office/drawing/2014/main" id="{F94B3B6C-7971-C183-1CA0-D0B6FB67FE9B}"/>
              </a:ext>
            </a:extLst>
          </p:cNvPr>
          <p:cNvGrpSpPr>
            <a:grpSpLocks/>
          </p:cNvGrpSpPr>
          <p:nvPr/>
        </p:nvGrpSpPr>
        <p:grpSpPr bwMode="auto">
          <a:xfrm>
            <a:off x="9067800" y="3505201"/>
            <a:ext cx="1447800" cy="2625725"/>
            <a:chOff x="4752" y="2208"/>
            <a:chExt cx="912" cy="1654"/>
          </a:xfrm>
        </p:grpSpPr>
        <p:sp>
          <p:nvSpPr>
            <p:cNvPr id="35864" name="Rectangle 128">
              <a:extLst>
                <a:ext uri="{FF2B5EF4-FFF2-40B4-BE49-F238E27FC236}">
                  <a16:creationId xmlns:a16="http://schemas.microsoft.com/office/drawing/2014/main" id="{09E83768-4CDE-6466-14EF-ED27B02F9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233"/>
              <a:ext cx="909" cy="311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65" name="Line 129">
              <a:extLst>
                <a:ext uri="{FF2B5EF4-FFF2-40B4-BE49-F238E27FC236}">
                  <a16:creationId xmlns:a16="http://schemas.microsoft.com/office/drawing/2014/main" id="{F4216070-896D-C3D1-3D54-ACB337B545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36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66" name="Line 130">
              <a:extLst>
                <a:ext uri="{FF2B5EF4-FFF2-40B4-BE49-F238E27FC236}">
                  <a16:creationId xmlns:a16="http://schemas.microsoft.com/office/drawing/2014/main" id="{D5D10D7F-DFC4-5066-19DE-02E45819E0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307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67" name="Line 131">
              <a:extLst>
                <a:ext uri="{FF2B5EF4-FFF2-40B4-BE49-F238E27FC236}">
                  <a16:creationId xmlns:a16="http://schemas.microsoft.com/office/drawing/2014/main" id="{B881F7CA-7433-CCC0-0110-D5B8EFFCC4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" y="2375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68" name="Line 132">
              <a:extLst>
                <a:ext uri="{FF2B5EF4-FFF2-40B4-BE49-F238E27FC236}">
                  <a16:creationId xmlns:a16="http://schemas.microsoft.com/office/drawing/2014/main" id="{911FCF7F-1008-3F76-AA08-027B3ED763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544"/>
              <a:ext cx="90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69" name="Line 133">
              <a:extLst>
                <a:ext uri="{FF2B5EF4-FFF2-40B4-BE49-F238E27FC236}">
                  <a16:creationId xmlns:a16="http://schemas.microsoft.com/office/drawing/2014/main" id="{E9910204-CD6B-C13E-9179-D2F93B2683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208"/>
              <a:ext cx="90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70" name="Line 134">
              <a:extLst>
                <a:ext uri="{FF2B5EF4-FFF2-40B4-BE49-F238E27FC236}">
                  <a16:creationId xmlns:a16="http://schemas.microsoft.com/office/drawing/2014/main" id="{95D3EFE5-2854-A643-11BA-315EFE5B1B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072"/>
              <a:ext cx="90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71" name="Line 135">
              <a:extLst>
                <a:ext uri="{FF2B5EF4-FFF2-40B4-BE49-F238E27FC236}">
                  <a16:creationId xmlns:a16="http://schemas.microsoft.com/office/drawing/2014/main" id="{715C66B4-2A1F-BE97-0BF2-A2173ADC4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600"/>
              <a:ext cx="90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72" name="Rectangle 136">
              <a:extLst>
                <a:ext uri="{FF2B5EF4-FFF2-40B4-BE49-F238E27FC236}">
                  <a16:creationId xmlns:a16="http://schemas.microsoft.com/office/drawing/2014/main" id="{88704BC5-4CA6-83D7-FA52-44DC72BBA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854"/>
              <a:ext cx="909" cy="428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73" name="Rectangle 137">
              <a:extLst>
                <a:ext uri="{FF2B5EF4-FFF2-40B4-BE49-F238E27FC236}">
                  <a16:creationId xmlns:a16="http://schemas.microsoft.com/office/drawing/2014/main" id="{F20FDF40-3CF8-FA7C-D2AB-EBA37558B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622"/>
              <a:ext cx="909" cy="2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85482" name="Line 138">
            <a:extLst>
              <a:ext uri="{FF2B5EF4-FFF2-40B4-BE49-F238E27FC236}">
                <a16:creationId xmlns:a16="http://schemas.microsoft.com/office/drawing/2014/main" id="{5C4BCC23-5563-FAB4-A344-0EA4363280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819401"/>
            <a:ext cx="0" cy="39592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483" name="Line 139">
            <a:extLst>
              <a:ext uri="{FF2B5EF4-FFF2-40B4-BE49-F238E27FC236}">
                <a16:creationId xmlns:a16="http://schemas.microsoft.com/office/drawing/2014/main" id="{81BBD605-DA51-CE43-F061-65550D52A8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2819401"/>
            <a:ext cx="0" cy="39592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8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8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8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8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8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8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18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8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18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18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1" dur="500"/>
                                        <p:tgtEl>
                                          <p:spTgt spid="18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18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18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18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0" dur="500"/>
                                        <p:tgtEl>
                                          <p:spTgt spid="18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5" dur="500"/>
                                        <p:tgtEl>
                                          <p:spTgt spid="185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A817326F-2891-5F55-75FD-2ECA45A5BC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528" y="620688"/>
            <a:ext cx="8640960" cy="23042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例题</a:t>
            </a:r>
            <a:r>
              <a:rPr lang="en-US" altLang="zh-CN" sz="2400" dirty="0"/>
              <a:t>3.1</a:t>
            </a:r>
            <a:br>
              <a:rPr lang="en-US" altLang="zh-CN" sz="2400" dirty="0"/>
            </a:br>
            <a:r>
              <a:rPr lang="en-US" altLang="zh-CN" sz="2400" dirty="0"/>
              <a:t>       </a:t>
            </a:r>
            <a:r>
              <a:rPr lang="zh-CN" altLang="en-US" sz="2400" dirty="0"/>
              <a:t>假设总线的时钟频率为</a:t>
            </a:r>
            <a:r>
              <a:rPr lang="en-US" altLang="zh-CN" sz="2400" dirty="0"/>
              <a:t>100MHz</a:t>
            </a:r>
            <a:r>
              <a:rPr lang="zh-CN" altLang="en-US" sz="2400" dirty="0"/>
              <a:t>，总线的传输周期为</a:t>
            </a:r>
            <a:r>
              <a:rPr lang="en-US" altLang="zh-CN" sz="2400" dirty="0"/>
              <a:t>4</a:t>
            </a:r>
            <a:r>
              <a:rPr lang="zh-CN" altLang="en-US" sz="2400" dirty="0"/>
              <a:t>个时钟周期，总线的宽度为</a:t>
            </a:r>
            <a:r>
              <a:rPr lang="en-US" altLang="zh-CN" sz="2400" dirty="0"/>
              <a:t>32</a:t>
            </a:r>
            <a:r>
              <a:rPr lang="zh-CN" altLang="en-US" sz="2400" dirty="0"/>
              <a:t>位，试求总线的数据传输率。若想提高一倍数据传输率，可采取什么措施？</a:t>
            </a:r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1DE8F6C1-7BF8-6972-9C45-75AC5E8C79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91544" y="3549321"/>
            <a:ext cx="7886700" cy="2676525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latin typeface="华文宋体" panose="02010600040101010101" pitchFamily="2" charset="-122"/>
                <a:ea typeface="华文宋体" panose="02010600040101010101" pitchFamily="2" charset="-122"/>
              </a:rPr>
              <a:t>求解：</a:t>
            </a:r>
            <a:endParaRPr lang="en-US" altLang="zh-CN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latin typeface="华文宋体" panose="02010600040101010101" pitchFamily="2" charset="-122"/>
                <a:ea typeface="华文宋体" panose="02010600040101010101" pitchFamily="2" charset="-122"/>
              </a:rPr>
              <a:t>      </a:t>
            </a:r>
            <a:r>
              <a:rPr lang="zh-CN" altLang="en-US">
                <a:latin typeface="华文宋体" panose="02010600040101010101" pitchFamily="2" charset="-122"/>
                <a:ea typeface="华文宋体" panose="02010600040101010101" pitchFamily="2" charset="-122"/>
              </a:rPr>
              <a:t>提示： 数据传输率 </a:t>
            </a:r>
            <a:r>
              <a:rPr lang="en-US" altLang="zh-CN">
                <a:latin typeface="华文宋体" panose="02010600040101010101" pitchFamily="2" charset="-122"/>
                <a:ea typeface="华文宋体" panose="02010600040101010101" pitchFamily="2" charset="-122"/>
              </a:rPr>
              <a:t>= </a:t>
            </a:r>
            <a:r>
              <a:rPr lang="zh-CN" altLang="en-US">
                <a:latin typeface="华文宋体" panose="02010600040101010101" pitchFamily="2" charset="-122"/>
                <a:ea typeface="华文宋体" panose="02010600040101010101" pitchFamily="2" charset="-122"/>
              </a:rPr>
              <a:t>数据量</a:t>
            </a:r>
            <a:r>
              <a:rPr lang="en-US" altLang="zh-CN">
                <a:latin typeface="华文宋体" panose="02010600040101010101" pitchFamily="2" charset="-122"/>
                <a:ea typeface="华文宋体" panose="02010600040101010101" pitchFamily="2" charset="-122"/>
              </a:rPr>
              <a:t>/</a:t>
            </a:r>
            <a:r>
              <a:rPr lang="zh-CN" altLang="en-US">
                <a:latin typeface="华文宋体" panose="02010600040101010101" pitchFamily="2" charset="-122"/>
                <a:ea typeface="华文宋体" panose="02010600040101010101" pitchFamily="2" charset="-122"/>
              </a:rPr>
              <a:t>时间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Text Box 2">
            <a:extLst>
              <a:ext uri="{FF2B5EF4-FFF2-40B4-BE49-F238E27FC236}">
                <a16:creationId xmlns:a16="http://schemas.microsoft.com/office/drawing/2014/main" id="{93E7C6F4-CC5C-C4B4-21CA-E64E21CD9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4894263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不互锁</a:t>
            </a:r>
          </a:p>
        </p:txBody>
      </p:sp>
      <p:sp>
        <p:nvSpPr>
          <p:cNvPr id="822275" name="Text Box 3">
            <a:extLst>
              <a:ext uri="{FF2B5EF4-FFF2-40B4-BE49-F238E27FC236}">
                <a16:creationId xmlns:a16="http://schemas.microsoft.com/office/drawing/2014/main" id="{280AEDB1-3BF4-70D6-E809-3C7E9659E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4975" y="4894263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半互锁</a:t>
            </a:r>
          </a:p>
        </p:txBody>
      </p:sp>
      <p:sp>
        <p:nvSpPr>
          <p:cNvPr id="822276" name="Text Box 4">
            <a:extLst>
              <a:ext uri="{FF2B5EF4-FFF2-40B4-BE49-F238E27FC236}">
                <a16:creationId xmlns:a16="http://schemas.microsoft.com/office/drawing/2014/main" id="{98C20C2B-50D8-568B-D361-038D6AA99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25" y="4894263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全互锁</a:t>
            </a:r>
          </a:p>
        </p:txBody>
      </p:sp>
      <p:sp>
        <p:nvSpPr>
          <p:cNvPr id="37893" name="Text Box 5">
            <a:extLst>
              <a:ext uri="{FF2B5EF4-FFF2-40B4-BE49-F238E27FC236}">
                <a16:creationId xmlns:a16="http://schemas.microsoft.com/office/drawing/2014/main" id="{426BFB87-03A5-5306-19CB-AA3B9DDD8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639" y="329748"/>
            <a:ext cx="2806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异步通信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grpSp>
        <p:nvGrpSpPr>
          <p:cNvPr id="822278" name="Group 6">
            <a:extLst>
              <a:ext uri="{FF2B5EF4-FFF2-40B4-BE49-F238E27FC236}">
                <a16:creationId xmlns:a16="http://schemas.microsoft.com/office/drawing/2014/main" id="{ABAC7483-89A8-E41B-CD9F-B0D807EFE7B5}"/>
              </a:ext>
            </a:extLst>
          </p:cNvPr>
          <p:cNvGrpSpPr>
            <a:grpSpLocks/>
          </p:cNvGrpSpPr>
          <p:nvPr/>
        </p:nvGrpSpPr>
        <p:grpSpPr bwMode="auto">
          <a:xfrm>
            <a:off x="5514975" y="1069975"/>
            <a:ext cx="2698750" cy="3595688"/>
            <a:chOff x="2524" y="1104"/>
            <a:chExt cx="1700" cy="2265"/>
          </a:xfrm>
        </p:grpSpPr>
        <p:sp>
          <p:nvSpPr>
            <p:cNvPr id="37945" name="Text Box 7">
              <a:extLst>
                <a:ext uri="{FF2B5EF4-FFF2-40B4-BE49-F238E27FC236}">
                  <a16:creationId xmlns:a16="http://schemas.microsoft.com/office/drawing/2014/main" id="{AE92EBFD-EE3D-43BC-5489-FFAA45347F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4" y="1104"/>
              <a:ext cx="14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主设备</a:t>
              </a:r>
            </a:p>
          </p:txBody>
        </p:sp>
        <p:sp>
          <p:nvSpPr>
            <p:cNvPr id="37946" name="Text Box 8">
              <a:extLst>
                <a:ext uri="{FF2B5EF4-FFF2-40B4-BE49-F238E27FC236}">
                  <a16:creationId xmlns:a16="http://schemas.microsoft.com/office/drawing/2014/main" id="{E92DF223-96A2-2966-7CDF-37C1F3BA5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4" y="3081"/>
              <a:ext cx="17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从设备</a:t>
              </a:r>
            </a:p>
          </p:txBody>
        </p:sp>
      </p:grpSp>
      <p:grpSp>
        <p:nvGrpSpPr>
          <p:cNvPr id="822281" name="Group 9">
            <a:extLst>
              <a:ext uri="{FF2B5EF4-FFF2-40B4-BE49-F238E27FC236}">
                <a16:creationId xmlns:a16="http://schemas.microsoft.com/office/drawing/2014/main" id="{3C783672-5AE1-9177-9C65-0006A9F1E8C1}"/>
              </a:ext>
            </a:extLst>
          </p:cNvPr>
          <p:cNvGrpSpPr>
            <a:grpSpLocks/>
          </p:cNvGrpSpPr>
          <p:nvPr/>
        </p:nvGrpSpPr>
        <p:grpSpPr bwMode="auto">
          <a:xfrm>
            <a:off x="1671639" y="2241552"/>
            <a:ext cx="498475" cy="1973263"/>
            <a:chOff x="103" y="1842"/>
            <a:chExt cx="314" cy="1243"/>
          </a:xfrm>
        </p:grpSpPr>
        <p:sp>
          <p:nvSpPr>
            <p:cNvPr id="37943" name="Text Box 10">
              <a:extLst>
                <a:ext uri="{FF2B5EF4-FFF2-40B4-BE49-F238E27FC236}">
                  <a16:creationId xmlns:a16="http://schemas.microsoft.com/office/drawing/2014/main" id="{B96833CF-9D92-2FB0-856A-D5DEA2FD9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" y="1842"/>
              <a:ext cx="31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请</a:t>
              </a:r>
            </a:p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求</a:t>
              </a:r>
            </a:p>
          </p:txBody>
        </p:sp>
        <p:sp>
          <p:nvSpPr>
            <p:cNvPr id="37944" name="Text Box 11">
              <a:extLst>
                <a:ext uri="{FF2B5EF4-FFF2-40B4-BE49-F238E27FC236}">
                  <a16:creationId xmlns:a16="http://schemas.microsoft.com/office/drawing/2014/main" id="{AB75E18A-DCF8-7DE7-B92E-636F359AD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" y="2562"/>
              <a:ext cx="31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回</a:t>
              </a:r>
            </a:p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答</a:t>
              </a:r>
            </a:p>
          </p:txBody>
        </p:sp>
      </p:grpSp>
      <p:sp>
        <p:nvSpPr>
          <p:cNvPr id="822284" name="Freeform 12">
            <a:extLst>
              <a:ext uri="{FF2B5EF4-FFF2-40B4-BE49-F238E27FC236}">
                <a16:creationId xmlns:a16="http://schemas.microsoft.com/office/drawing/2014/main" id="{214B489B-D24B-E800-3E3A-AD2A169E4519}"/>
              </a:ext>
            </a:extLst>
          </p:cNvPr>
          <p:cNvSpPr>
            <a:spLocks/>
          </p:cNvSpPr>
          <p:nvPr/>
        </p:nvSpPr>
        <p:spPr bwMode="auto">
          <a:xfrm>
            <a:off x="2803525" y="1960564"/>
            <a:ext cx="1588" cy="904875"/>
          </a:xfrm>
          <a:custGeom>
            <a:avLst/>
            <a:gdLst>
              <a:gd name="T0" fmla="*/ 0 w 1"/>
              <a:gd name="T1" fmla="*/ 0 h 570"/>
              <a:gd name="T2" fmla="*/ 0 w 1"/>
              <a:gd name="T3" fmla="*/ 2147483646 h 5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570">
                <a:moveTo>
                  <a:pt x="0" y="0"/>
                </a:moveTo>
                <a:lnTo>
                  <a:pt x="0" y="570"/>
                </a:lnTo>
              </a:path>
            </a:pathLst>
          </a:custGeom>
          <a:noFill/>
          <a:ln w="114300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285" name="Freeform 13">
            <a:extLst>
              <a:ext uri="{FF2B5EF4-FFF2-40B4-BE49-F238E27FC236}">
                <a16:creationId xmlns:a16="http://schemas.microsoft.com/office/drawing/2014/main" id="{A1C95C78-6516-9724-9B43-6E5B8E97A90F}"/>
              </a:ext>
            </a:extLst>
          </p:cNvPr>
          <p:cNvSpPr>
            <a:spLocks/>
          </p:cNvSpPr>
          <p:nvPr/>
        </p:nvSpPr>
        <p:spPr bwMode="auto">
          <a:xfrm>
            <a:off x="5684839" y="1908175"/>
            <a:ext cx="1587" cy="966788"/>
          </a:xfrm>
          <a:custGeom>
            <a:avLst/>
            <a:gdLst>
              <a:gd name="T0" fmla="*/ 0 w 1"/>
              <a:gd name="T1" fmla="*/ 0 h 609"/>
              <a:gd name="T2" fmla="*/ 2147483646 w 1"/>
              <a:gd name="T3" fmla="*/ 2147483646 h 60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609">
                <a:moveTo>
                  <a:pt x="0" y="0"/>
                </a:moveTo>
                <a:lnTo>
                  <a:pt x="1" y="609"/>
                </a:lnTo>
              </a:path>
            </a:pathLst>
          </a:custGeom>
          <a:noFill/>
          <a:ln w="1143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22286" name="Group 14">
            <a:extLst>
              <a:ext uri="{FF2B5EF4-FFF2-40B4-BE49-F238E27FC236}">
                <a16:creationId xmlns:a16="http://schemas.microsoft.com/office/drawing/2014/main" id="{CB65A0C3-E3ED-FC1C-C580-8CD044FC0132}"/>
              </a:ext>
            </a:extLst>
          </p:cNvPr>
          <p:cNvGrpSpPr>
            <a:grpSpLocks/>
          </p:cNvGrpSpPr>
          <p:nvPr/>
        </p:nvGrpSpPr>
        <p:grpSpPr bwMode="auto">
          <a:xfrm>
            <a:off x="5630864" y="1958975"/>
            <a:ext cx="1169987" cy="1460500"/>
            <a:chOff x="2597" y="1664"/>
            <a:chExt cx="737" cy="920"/>
          </a:xfrm>
        </p:grpSpPr>
        <p:sp>
          <p:nvSpPr>
            <p:cNvPr id="37941" name="Freeform 15">
              <a:extLst>
                <a:ext uri="{FF2B5EF4-FFF2-40B4-BE49-F238E27FC236}">
                  <a16:creationId xmlns:a16="http://schemas.microsoft.com/office/drawing/2014/main" id="{D01FD411-D581-38DE-279D-5D0F5D414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1" y="1997"/>
              <a:ext cx="300" cy="587"/>
            </a:xfrm>
            <a:custGeom>
              <a:avLst/>
              <a:gdLst>
                <a:gd name="T0" fmla="*/ 0 w 300"/>
                <a:gd name="T1" fmla="*/ 89 h 587"/>
                <a:gd name="T2" fmla="*/ 48 w 300"/>
                <a:gd name="T3" fmla="*/ 58 h 587"/>
                <a:gd name="T4" fmla="*/ 15 w 300"/>
                <a:gd name="T5" fmla="*/ 64 h 587"/>
                <a:gd name="T6" fmla="*/ 117 w 300"/>
                <a:gd name="T7" fmla="*/ 73 h 587"/>
                <a:gd name="T8" fmla="*/ 180 w 300"/>
                <a:gd name="T9" fmla="*/ 502 h 587"/>
                <a:gd name="T10" fmla="*/ 300 w 300"/>
                <a:gd name="T11" fmla="*/ 585 h 5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0" h="587">
                  <a:moveTo>
                    <a:pt x="0" y="89"/>
                  </a:moveTo>
                  <a:cubicBezTo>
                    <a:pt x="8" y="84"/>
                    <a:pt x="45" y="62"/>
                    <a:pt x="48" y="58"/>
                  </a:cubicBezTo>
                  <a:cubicBezTo>
                    <a:pt x="51" y="54"/>
                    <a:pt x="4" y="62"/>
                    <a:pt x="15" y="64"/>
                  </a:cubicBezTo>
                  <a:cubicBezTo>
                    <a:pt x="26" y="66"/>
                    <a:pt x="90" y="0"/>
                    <a:pt x="117" y="73"/>
                  </a:cubicBezTo>
                  <a:cubicBezTo>
                    <a:pt x="144" y="146"/>
                    <a:pt x="149" y="417"/>
                    <a:pt x="180" y="502"/>
                  </a:cubicBezTo>
                  <a:cubicBezTo>
                    <a:pt x="211" y="587"/>
                    <a:pt x="280" y="571"/>
                    <a:pt x="300" y="585"/>
                  </a:cubicBez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42" name="Freeform 16">
              <a:extLst>
                <a:ext uri="{FF2B5EF4-FFF2-40B4-BE49-F238E27FC236}">
                  <a16:creationId xmlns:a16="http://schemas.microsoft.com/office/drawing/2014/main" id="{2E797FCD-6FD8-2240-6639-1731471E0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7" y="1664"/>
              <a:ext cx="737" cy="1"/>
            </a:xfrm>
            <a:custGeom>
              <a:avLst/>
              <a:gdLst>
                <a:gd name="T0" fmla="*/ 0 w 737"/>
                <a:gd name="T1" fmla="*/ 1 h 1"/>
                <a:gd name="T2" fmla="*/ 737 w 737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37" h="1">
                  <a:moveTo>
                    <a:pt x="0" y="1"/>
                  </a:moveTo>
                  <a:lnTo>
                    <a:pt x="737" y="0"/>
                  </a:lnTo>
                </a:path>
              </a:pathLst>
            </a:custGeom>
            <a:noFill/>
            <a:ln w="1143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22289" name="Freeform 17">
            <a:extLst>
              <a:ext uri="{FF2B5EF4-FFF2-40B4-BE49-F238E27FC236}">
                <a16:creationId xmlns:a16="http://schemas.microsoft.com/office/drawing/2014/main" id="{3C2CBED0-994B-BC74-5597-4BE8F2D44959}"/>
              </a:ext>
            </a:extLst>
          </p:cNvPr>
          <p:cNvSpPr>
            <a:spLocks/>
          </p:cNvSpPr>
          <p:nvPr/>
        </p:nvSpPr>
        <p:spPr bwMode="auto">
          <a:xfrm>
            <a:off x="6750050" y="1903413"/>
            <a:ext cx="1588" cy="950912"/>
          </a:xfrm>
          <a:custGeom>
            <a:avLst/>
            <a:gdLst>
              <a:gd name="T0" fmla="*/ 0 w 1"/>
              <a:gd name="T1" fmla="*/ 0 h 599"/>
              <a:gd name="T2" fmla="*/ 0 w 1"/>
              <a:gd name="T3" fmla="*/ 2147483646 h 59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599">
                <a:moveTo>
                  <a:pt x="0" y="0"/>
                </a:moveTo>
                <a:lnTo>
                  <a:pt x="0" y="599"/>
                </a:lnTo>
              </a:path>
            </a:pathLst>
          </a:custGeom>
          <a:noFill/>
          <a:ln w="1143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290" name="Freeform 18">
            <a:extLst>
              <a:ext uri="{FF2B5EF4-FFF2-40B4-BE49-F238E27FC236}">
                <a16:creationId xmlns:a16="http://schemas.microsoft.com/office/drawing/2014/main" id="{5717835D-0BB0-539D-4DC0-122C07F801FB}"/>
              </a:ext>
            </a:extLst>
          </p:cNvPr>
          <p:cNvSpPr>
            <a:spLocks/>
          </p:cNvSpPr>
          <p:nvPr/>
        </p:nvSpPr>
        <p:spPr bwMode="auto">
          <a:xfrm>
            <a:off x="6692901" y="2797175"/>
            <a:ext cx="785813" cy="1588"/>
          </a:xfrm>
          <a:custGeom>
            <a:avLst/>
            <a:gdLst>
              <a:gd name="T0" fmla="*/ 0 w 495"/>
              <a:gd name="T1" fmla="*/ 0 h 1"/>
              <a:gd name="T2" fmla="*/ 2147483646 w 495"/>
              <a:gd name="T3" fmla="*/ 2147483646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95" h="1">
                <a:moveTo>
                  <a:pt x="0" y="0"/>
                </a:moveTo>
                <a:lnTo>
                  <a:pt x="495" y="1"/>
                </a:lnTo>
              </a:path>
            </a:pathLst>
          </a:custGeom>
          <a:noFill/>
          <a:ln w="1143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22291" name="Group 19">
            <a:extLst>
              <a:ext uri="{FF2B5EF4-FFF2-40B4-BE49-F238E27FC236}">
                <a16:creationId xmlns:a16="http://schemas.microsoft.com/office/drawing/2014/main" id="{39FD369C-DC64-D3A7-64B2-EE83ECFF61DD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1978026"/>
            <a:ext cx="1162050" cy="1427163"/>
            <a:chOff x="778" y="1676"/>
            <a:chExt cx="732" cy="899"/>
          </a:xfrm>
        </p:grpSpPr>
        <p:sp>
          <p:nvSpPr>
            <p:cNvPr id="37939" name="Freeform 20">
              <a:extLst>
                <a:ext uri="{FF2B5EF4-FFF2-40B4-BE49-F238E27FC236}">
                  <a16:creationId xmlns:a16="http://schemas.microsoft.com/office/drawing/2014/main" id="{2BF59A57-5691-6019-0EF7-C52A98BC8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" y="1995"/>
              <a:ext cx="299" cy="580"/>
            </a:xfrm>
            <a:custGeom>
              <a:avLst/>
              <a:gdLst>
                <a:gd name="T0" fmla="*/ 0 w 299"/>
                <a:gd name="T1" fmla="*/ 71 h 580"/>
                <a:gd name="T2" fmla="*/ 101 w 299"/>
                <a:gd name="T3" fmla="*/ 71 h 580"/>
                <a:gd name="T4" fmla="*/ 170 w 299"/>
                <a:gd name="T5" fmla="*/ 495 h 580"/>
                <a:gd name="T6" fmla="*/ 299 w 299"/>
                <a:gd name="T7" fmla="*/ 580 h 5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9" h="580">
                  <a:moveTo>
                    <a:pt x="0" y="71"/>
                  </a:moveTo>
                  <a:cubicBezTo>
                    <a:pt x="17" y="71"/>
                    <a:pt x="73" y="0"/>
                    <a:pt x="101" y="71"/>
                  </a:cubicBezTo>
                  <a:cubicBezTo>
                    <a:pt x="129" y="142"/>
                    <a:pt x="137" y="410"/>
                    <a:pt x="170" y="495"/>
                  </a:cubicBezTo>
                  <a:cubicBezTo>
                    <a:pt x="203" y="580"/>
                    <a:pt x="272" y="562"/>
                    <a:pt x="299" y="580"/>
                  </a:cubicBez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40" name="Freeform 21">
              <a:extLst>
                <a:ext uri="{FF2B5EF4-FFF2-40B4-BE49-F238E27FC236}">
                  <a16:creationId xmlns:a16="http://schemas.microsoft.com/office/drawing/2014/main" id="{F3CBF8F7-C239-492D-6A3B-DC2177124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" y="1676"/>
              <a:ext cx="732" cy="1"/>
            </a:xfrm>
            <a:custGeom>
              <a:avLst/>
              <a:gdLst>
                <a:gd name="T0" fmla="*/ 0 w 732"/>
                <a:gd name="T1" fmla="*/ 0 h 1"/>
                <a:gd name="T2" fmla="*/ 732 w 732"/>
                <a:gd name="T3" fmla="*/ 1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32" h="1">
                  <a:moveTo>
                    <a:pt x="0" y="0"/>
                  </a:moveTo>
                  <a:lnTo>
                    <a:pt x="732" y="1"/>
                  </a:lnTo>
                </a:path>
              </a:pathLst>
            </a:custGeom>
            <a:noFill/>
            <a:ln w="114300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22294" name="Freeform 22">
            <a:extLst>
              <a:ext uri="{FF2B5EF4-FFF2-40B4-BE49-F238E27FC236}">
                <a16:creationId xmlns:a16="http://schemas.microsoft.com/office/drawing/2014/main" id="{2B9FFDCB-4D29-FCC9-7829-1FB07AEBD076}"/>
              </a:ext>
            </a:extLst>
          </p:cNvPr>
          <p:cNvSpPr>
            <a:spLocks/>
          </p:cNvSpPr>
          <p:nvPr/>
        </p:nvSpPr>
        <p:spPr bwMode="auto">
          <a:xfrm>
            <a:off x="3802063" y="2822575"/>
            <a:ext cx="830262" cy="1588"/>
          </a:xfrm>
          <a:custGeom>
            <a:avLst/>
            <a:gdLst>
              <a:gd name="T0" fmla="*/ 0 w 523"/>
              <a:gd name="T1" fmla="*/ 0 h 1"/>
              <a:gd name="T2" fmla="*/ 2147483646 w 523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23" h="1">
                <a:moveTo>
                  <a:pt x="0" y="0"/>
                </a:moveTo>
                <a:lnTo>
                  <a:pt x="523" y="0"/>
                </a:lnTo>
              </a:path>
            </a:pathLst>
          </a:custGeom>
          <a:noFill/>
          <a:ln w="114300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295" name="Freeform 23">
            <a:extLst>
              <a:ext uri="{FF2B5EF4-FFF2-40B4-BE49-F238E27FC236}">
                <a16:creationId xmlns:a16="http://schemas.microsoft.com/office/drawing/2014/main" id="{1C6AA51D-81F7-E1E8-77B7-FBF872C11F21}"/>
              </a:ext>
            </a:extLst>
          </p:cNvPr>
          <p:cNvSpPr>
            <a:spLocks/>
          </p:cNvSpPr>
          <p:nvPr/>
        </p:nvSpPr>
        <p:spPr bwMode="auto">
          <a:xfrm>
            <a:off x="3856039" y="1925638"/>
            <a:ext cx="3175" cy="925512"/>
          </a:xfrm>
          <a:custGeom>
            <a:avLst/>
            <a:gdLst>
              <a:gd name="T0" fmla="*/ 0 w 2"/>
              <a:gd name="T1" fmla="*/ 0 h 583"/>
              <a:gd name="T2" fmla="*/ 2147483646 w 2"/>
              <a:gd name="T3" fmla="*/ 2147483646 h 5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" h="583">
                <a:moveTo>
                  <a:pt x="0" y="0"/>
                </a:moveTo>
                <a:lnTo>
                  <a:pt x="2" y="583"/>
                </a:lnTo>
              </a:path>
            </a:pathLst>
          </a:custGeom>
          <a:noFill/>
          <a:ln w="114300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296" name="Freeform 24">
            <a:extLst>
              <a:ext uri="{FF2B5EF4-FFF2-40B4-BE49-F238E27FC236}">
                <a16:creationId xmlns:a16="http://schemas.microsoft.com/office/drawing/2014/main" id="{C8602716-52D4-FBAD-ABF1-34B8793EF0E3}"/>
              </a:ext>
            </a:extLst>
          </p:cNvPr>
          <p:cNvSpPr>
            <a:spLocks/>
          </p:cNvSpPr>
          <p:nvPr/>
        </p:nvSpPr>
        <p:spPr bwMode="auto">
          <a:xfrm>
            <a:off x="3278188" y="3092450"/>
            <a:ext cx="1162050" cy="1588"/>
          </a:xfrm>
          <a:custGeom>
            <a:avLst/>
            <a:gdLst>
              <a:gd name="T0" fmla="*/ 0 w 732"/>
              <a:gd name="T1" fmla="*/ 0 h 1"/>
              <a:gd name="T2" fmla="*/ 2147483646 w 732"/>
              <a:gd name="T3" fmla="*/ 2147483646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2" h="1">
                <a:moveTo>
                  <a:pt x="0" y="0"/>
                </a:moveTo>
                <a:lnTo>
                  <a:pt x="732" y="1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297" name="Freeform 25">
            <a:extLst>
              <a:ext uri="{FF2B5EF4-FFF2-40B4-BE49-F238E27FC236}">
                <a16:creationId xmlns:a16="http://schemas.microsoft.com/office/drawing/2014/main" id="{8D196B65-224B-A1D4-DA39-E8C114DBA66A}"/>
              </a:ext>
            </a:extLst>
          </p:cNvPr>
          <p:cNvSpPr>
            <a:spLocks/>
          </p:cNvSpPr>
          <p:nvPr/>
        </p:nvSpPr>
        <p:spPr bwMode="auto">
          <a:xfrm>
            <a:off x="4383089" y="3040063"/>
            <a:ext cx="3175" cy="925512"/>
          </a:xfrm>
          <a:custGeom>
            <a:avLst/>
            <a:gdLst>
              <a:gd name="T0" fmla="*/ 0 w 2"/>
              <a:gd name="T1" fmla="*/ 0 h 583"/>
              <a:gd name="T2" fmla="*/ 2147483646 w 2"/>
              <a:gd name="T3" fmla="*/ 2147483646 h 5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" h="583">
                <a:moveTo>
                  <a:pt x="0" y="0"/>
                </a:moveTo>
                <a:lnTo>
                  <a:pt x="2" y="583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298" name="Freeform 26">
            <a:extLst>
              <a:ext uri="{FF2B5EF4-FFF2-40B4-BE49-F238E27FC236}">
                <a16:creationId xmlns:a16="http://schemas.microsoft.com/office/drawing/2014/main" id="{FA2ADB8E-9753-A6AD-35AF-A1E48227A3E2}"/>
              </a:ext>
            </a:extLst>
          </p:cNvPr>
          <p:cNvSpPr>
            <a:spLocks/>
          </p:cNvSpPr>
          <p:nvPr/>
        </p:nvSpPr>
        <p:spPr bwMode="auto">
          <a:xfrm>
            <a:off x="3328989" y="3060701"/>
            <a:ext cx="1587" cy="904875"/>
          </a:xfrm>
          <a:custGeom>
            <a:avLst/>
            <a:gdLst>
              <a:gd name="T0" fmla="*/ 0 w 1"/>
              <a:gd name="T1" fmla="*/ 0 h 570"/>
              <a:gd name="T2" fmla="*/ 0 w 1"/>
              <a:gd name="T3" fmla="*/ 2147483646 h 5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570">
                <a:moveTo>
                  <a:pt x="0" y="0"/>
                </a:moveTo>
                <a:lnTo>
                  <a:pt x="0" y="570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22299" name="Group 27">
            <a:extLst>
              <a:ext uri="{FF2B5EF4-FFF2-40B4-BE49-F238E27FC236}">
                <a16:creationId xmlns:a16="http://schemas.microsoft.com/office/drawing/2014/main" id="{68339FBB-8DAB-8D1E-E0E1-9533058373F3}"/>
              </a:ext>
            </a:extLst>
          </p:cNvPr>
          <p:cNvGrpSpPr>
            <a:grpSpLocks/>
          </p:cNvGrpSpPr>
          <p:nvPr/>
        </p:nvGrpSpPr>
        <p:grpSpPr bwMode="auto">
          <a:xfrm>
            <a:off x="2365375" y="2806701"/>
            <a:ext cx="990600" cy="1108075"/>
            <a:chOff x="540" y="2198"/>
            <a:chExt cx="624" cy="698"/>
          </a:xfrm>
        </p:grpSpPr>
        <p:sp>
          <p:nvSpPr>
            <p:cNvPr id="37937" name="Freeform 28">
              <a:extLst>
                <a:ext uri="{FF2B5EF4-FFF2-40B4-BE49-F238E27FC236}">
                  <a16:creationId xmlns:a16="http://schemas.microsoft.com/office/drawing/2014/main" id="{FC893361-F852-7A18-8D6A-B26D55111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" y="2198"/>
              <a:ext cx="311" cy="1"/>
            </a:xfrm>
            <a:custGeom>
              <a:avLst/>
              <a:gdLst>
                <a:gd name="T0" fmla="*/ 311 w 311"/>
                <a:gd name="T1" fmla="*/ 0 h 1"/>
                <a:gd name="T2" fmla="*/ 0 w 311"/>
                <a:gd name="T3" fmla="*/ 1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11" h="1">
                  <a:moveTo>
                    <a:pt x="311" y="0"/>
                  </a:moveTo>
                  <a:lnTo>
                    <a:pt x="0" y="1"/>
                  </a:lnTo>
                </a:path>
              </a:pathLst>
            </a:custGeom>
            <a:noFill/>
            <a:ln w="114300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38" name="Line 29">
              <a:extLst>
                <a:ext uri="{FF2B5EF4-FFF2-40B4-BE49-F238E27FC236}">
                  <a16:creationId xmlns:a16="http://schemas.microsoft.com/office/drawing/2014/main" id="{A0A0F0E1-839A-1D9E-6A83-1F9BF8E028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" y="2896"/>
              <a:ext cx="601" cy="0"/>
            </a:xfrm>
            <a:prstGeom prst="line">
              <a:avLst/>
            </a:prstGeom>
            <a:noFill/>
            <a:ln w="1143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22302" name="Group 30">
            <a:extLst>
              <a:ext uri="{FF2B5EF4-FFF2-40B4-BE49-F238E27FC236}">
                <a16:creationId xmlns:a16="http://schemas.microsoft.com/office/drawing/2014/main" id="{9E5D23FE-76B9-C15D-5B42-84CD263684B9}"/>
              </a:ext>
            </a:extLst>
          </p:cNvPr>
          <p:cNvGrpSpPr>
            <a:grpSpLocks/>
          </p:cNvGrpSpPr>
          <p:nvPr/>
        </p:nvGrpSpPr>
        <p:grpSpPr bwMode="auto">
          <a:xfrm>
            <a:off x="5211764" y="2816225"/>
            <a:ext cx="992187" cy="1098550"/>
            <a:chOff x="2333" y="2204"/>
            <a:chExt cx="625" cy="692"/>
          </a:xfrm>
        </p:grpSpPr>
        <p:sp>
          <p:nvSpPr>
            <p:cNvPr id="37935" name="Freeform 31">
              <a:extLst>
                <a:ext uri="{FF2B5EF4-FFF2-40B4-BE49-F238E27FC236}">
                  <a16:creationId xmlns:a16="http://schemas.microsoft.com/office/drawing/2014/main" id="{56B5FDE7-13F2-8048-E98E-201DE8F83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3" y="2204"/>
              <a:ext cx="332" cy="1"/>
            </a:xfrm>
            <a:custGeom>
              <a:avLst/>
              <a:gdLst>
                <a:gd name="T0" fmla="*/ 332 w 332"/>
                <a:gd name="T1" fmla="*/ 0 h 1"/>
                <a:gd name="T2" fmla="*/ 0 w 332"/>
                <a:gd name="T3" fmla="*/ 1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32" h="1">
                  <a:moveTo>
                    <a:pt x="332" y="0"/>
                  </a:moveTo>
                  <a:lnTo>
                    <a:pt x="0" y="1"/>
                  </a:lnTo>
                </a:path>
              </a:pathLst>
            </a:custGeom>
            <a:noFill/>
            <a:ln w="1143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36" name="Line 32">
              <a:extLst>
                <a:ext uri="{FF2B5EF4-FFF2-40B4-BE49-F238E27FC236}">
                  <a16:creationId xmlns:a16="http://schemas.microsoft.com/office/drawing/2014/main" id="{70114582-2065-0671-7C72-7080DC5F0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" y="2896"/>
              <a:ext cx="601" cy="0"/>
            </a:xfrm>
            <a:prstGeom prst="line">
              <a:avLst/>
            </a:prstGeom>
            <a:noFill/>
            <a:ln w="1143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22305" name="Line 33">
            <a:extLst>
              <a:ext uri="{FF2B5EF4-FFF2-40B4-BE49-F238E27FC236}">
                <a16:creationId xmlns:a16="http://schemas.microsoft.com/office/drawing/2014/main" id="{D06BBFFA-A732-B5EC-61AE-5D4A4BB3AA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2288" y="3914775"/>
            <a:ext cx="539750" cy="0"/>
          </a:xfrm>
          <a:prstGeom prst="line">
            <a:avLst/>
          </a:prstGeom>
          <a:noFill/>
          <a:ln w="1143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306" name="Freeform 34">
            <a:extLst>
              <a:ext uri="{FF2B5EF4-FFF2-40B4-BE49-F238E27FC236}">
                <a16:creationId xmlns:a16="http://schemas.microsoft.com/office/drawing/2014/main" id="{872DD9CF-C210-BCAA-52CC-2AF3FDD07062}"/>
              </a:ext>
            </a:extLst>
          </p:cNvPr>
          <p:cNvSpPr>
            <a:spLocks/>
          </p:cNvSpPr>
          <p:nvPr/>
        </p:nvSpPr>
        <p:spPr bwMode="auto">
          <a:xfrm>
            <a:off x="6092825" y="3092450"/>
            <a:ext cx="1162050" cy="1588"/>
          </a:xfrm>
          <a:custGeom>
            <a:avLst/>
            <a:gdLst>
              <a:gd name="T0" fmla="*/ 0 w 732"/>
              <a:gd name="T1" fmla="*/ 0 h 1"/>
              <a:gd name="T2" fmla="*/ 2147483646 w 732"/>
              <a:gd name="T3" fmla="*/ 2147483646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2" h="1">
                <a:moveTo>
                  <a:pt x="0" y="0"/>
                </a:moveTo>
                <a:lnTo>
                  <a:pt x="732" y="1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307" name="Freeform 35">
            <a:extLst>
              <a:ext uri="{FF2B5EF4-FFF2-40B4-BE49-F238E27FC236}">
                <a16:creationId xmlns:a16="http://schemas.microsoft.com/office/drawing/2014/main" id="{773021C6-384C-666D-146C-614CF62AA6B8}"/>
              </a:ext>
            </a:extLst>
          </p:cNvPr>
          <p:cNvSpPr>
            <a:spLocks/>
          </p:cNvSpPr>
          <p:nvPr/>
        </p:nvSpPr>
        <p:spPr bwMode="auto">
          <a:xfrm>
            <a:off x="7202489" y="3040063"/>
            <a:ext cx="3175" cy="925512"/>
          </a:xfrm>
          <a:custGeom>
            <a:avLst/>
            <a:gdLst>
              <a:gd name="T0" fmla="*/ 0 w 2"/>
              <a:gd name="T1" fmla="*/ 0 h 583"/>
              <a:gd name="T2" fmla="*/ 2147483646 w 2"/>
              <a:gd name="T3" fmla="*/ 2147483646 h 5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" h="583">
                <a:moveTo>
                  <a:pt x="0" y="0"/>
                </a:moveTo>
                <a:lnTo>
                  <a:pt x="2" y="583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308" name="Freeform 36">
            <a:extLst>
              <a:ext uri="{FF2B5EF4-FFF2-40B4-BE49-F238E27FC236}">
                <a16:creationId xmlns:a16="http://schemas.microsoft.com/office/drawing/2014/main" id="{7118F056-AB15-8E4D-274B-B8D0F84A5A7E}"/>
              </a:ext>
            </a:extLst>
          </p:cNvPr>
          <p:cNvSpPr>
            <a:spLocks/>
          </p:cNvSpPr>
          <p:nvPr/>
        </p:nvSpPr>
        <p:spPr bwMode="auto">
          <a:xfrm>
            <a:off x="6148389" y="3051176"/>
            <a:ext cx="1587" cy="904875"/>
          </a:xfrm>
          <a:custGeom>
            <a:avLst/>
            <a:gdLst>
              <a:gd name="T0" fmla="*/ 0 w 1"/>
              <a:gd name="T1" fmla="*/ 0 h 570"/>
              <a:gd name="T2" fmla="*/ 0 w 1"/>
              <a:gd name="T3" fmla="*/ 2147483646 h 5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570">
                <a:moveTo>
                  <a:pt x="0" y="0"/>
                </a:moveTo>
                <a:lnTo>
                  <a:pt x="0" y="570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309" name="Line 37">
            <a:extLst>
              <a:ext uri="{FF2B5EF4-FFF2-40B4-BE49-F238E27FC236}">
                <a16:creationId xmlns:a16="http://schemas.microsoft.com/office/drawing/2014/main" id="{7E9A2363-3F60-9134-F1E4-58C224991F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0575" y="3914775"/>
            <a:ext cx="539750" cy="0"/>
          </a:xfrm>
          <a:prstGeom prst="line">
            <a:avLst/>
          </a:prstGeom>
          <a:noFill/>
          <a:ln w="1143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310" name="Freeform 38">
            <a:extLst>
              <a:ext uri="{FF2B5EF4-FFF2-40B4-BE49-F238E27FC236}">
                <a16:creationId xmlns:a16="http://schemas.microsoft.com/office/drawing/2014/main" id="{BC5996C5-E62F-FF7D-BE1B-596B6B56E599}"/>
              </a:ext>
            </a:extLst>
          </p:cNvPr>
          <p:cNvSpPr>
            <a:spLocks/>
          </p:cNvSpPr>
          <p:nvPr/>
        </p:nvSpPr>
        <p:spPr bwMode="auto">
          <a:xfrm>
            <a:off x="8416925" y="1960564"/>
            <a:ext cx="1588" cy="904875"/>
          </a:xfrm>
          <a:custGeom>
            <a:avLst/>
            <a:gdLst>
              <a:gd name="T0" fmla="*/ 0 w 1"/>
              <a:gd name="T1" fmla="*/ 0 h 570"/>
              <a:gd name="T2" fmla="*/ 0 w 1"/>
              <a:gd name="T3" fmla="*/ 2147483646 h 5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570">
                <a:moveTo>
                  <a:pt x="0" y="0"/>
                </a:moveTo>
                <a:lnTo>
                  <a:pt x="0" y="570"/>
                </a:lnTo>
              </a:path>
            </a:pathLst>
          </a:custGeom>
          <a:noFill/>
          <a:ln w="114300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22311" name="Group 39">
            <a:extLst>
              <a:ext uri="{FF2B5EF4-FFF2-40B4-BE49-F238E27FC236}">
                <a16:creationId xmlns:a16="http://schemas.microsoft.com/office/drawing/2014/main" id="{C815001A-43E6-222A-1C26-341FEACDCE5A}"/>
              </a:ext>
            </a:extLst>
          </p:cNvPr>
          <p:cNvGrpSpPr>
            <a:grpSpLocks/>
          </p:cNvGrpSpPr>
          <p:nvPr/>
        </p:nvGrpSpPr>
        <p:grpSpPr bwMode="auto">
          <a:xfrm>
            <a:off x="8356600" y="1978026"/>
            <a:ext cx="1162050" cy="1427163"/>
            <a:chOff x="4314" y="1676"/>
            <a:chExt cx="732" cy="899"/>
          </a:xfrm>
        </p:grpSpPr>
        <p:sp>
          <p:nvSpPr>
            <p:cNvPr id="37933" name="Freeform 40">
              <a:extLst>
                <a:ext uri="{FF2B5EF4-FFF2-40B4-BE49-F238E27FC236}">
                  <a16:creationId xmlns:a16="http://schemas.microsoft.com/office/drawing/2014/main" id="{709A7DDE-CE9A-0CBA-BCCD-7257047CE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9" y="1995"/>
              <a:ext cx="299" cy="580"/>
            </a:xfrm>
            <a:custGeom>
              <a:avLst/>
              <a:gdLst>
                <a:gd name="T0" fmla="*/ 0 w 299"/>
                <a:gd name="T1" fmla="*/ 71 h 580"/>
                <a:gd name="T2" fmla="*/ 101 w 299"/>
                <a:gd name="T3" fmla="*/ 71 h 580"/>
                <a:gd name="T4" fmla="*/ 170 w 299"/>
                <a:gd name="T5" fmla="*/ 495 h 580"/>
                <a:gd name="T6" fmla="*/ 299 w 299"/>
                <a:gd name="T7" fmla="*/ 580 h 5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9" h="580">
                  <a:moveTo>
                    <a:pt x="0" y="71"/>
                  </a:moveTo>
                  <a:cubicBezTo>
                    <a:pt x="17" y="71"/>
                    <a:pt x="73" y="0"/>
                    <a:pt x="101" y="71"/>
                  </a:cubicBezTo>
                  <a:cubicBezTo>
                    <a:pt x="129" y="142"/>
                    <a:pt x="137" y="410"/>
                    <a:pt x="170" y="495"/>
                  </a:cubicBezTo>
                  <a:cubicBezTo>
                    <a:pt x="203" y="580"/>
                    <a:pt x="272" y="562"/>
                    <a:pt x="299" y="580"/>
                  </a:cubicBez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34" name="Freeform 41">
              <a:extLst>
                <a:ext uri="{FF2B5EF4-FFF2-40B4-BE49-F238E27FC236}">
                  <a16:creationId xmlns:a16="http://schemas.microsoft.com/office/drawing/2014/main" id="{468B6621-58D1-4E7D-A8C7-C5D06DC170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" y="1676"/>
              <a:ext cx="732" cy="1"/>
            </a:xfrm>
            <a:custGeom>
              <a:avLst/>
              <a:gdLst>
                <a:gd name="T0" fmla="*/ 0 w 732"/>
                <a:gd name="T1" fmla="*/ 0 h 1"/>
                <a:gd name="T2" fmla="*/ 732 w 732"/>
                <a:gd name="T3" fmla="*/ 1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32" h="1">
                  <a:moveTo>
                    <a:pt x="0" y="0"/>
                  </a:moveTo>
                  <a:lnTo>
                    <a:pt x="732" y="1"/>
                  </a:lnTo>
                </a:path>
              </a:pathLst>
            </a:custGeom>
            <a:noFill/>
            <a:ln w="114300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22314" name="Freeform 42">
            <a:extLst>
              <a:ext uri="{FF2B5EF4-FFF2-40B4-BE49-F238E27FC236}">
                <a16:creationId xmlns:a16="http://schemas.microsoft.com/office/drawing/2014/main" id="{34D51A81-9631-70C0-B494-1E55E9E89C53}"/>
              </a:ext>
            </a:extLst>
          </p:cNvPr>
          <p:cNvSpPr>
            <a:spLocks/>
          </p:cNvSpPr>
          <p:nvPr/>
        </p:nvSpPr>
        <p:spPr bwMode="auto">
          <a:xfrm>
            <a:off x="9488489" y="1925638"/>
            <a:ext cx="3175" cy="925512"/>
          </a:xfrm>
          <a:custGeom>
            <a:avLst/>
            <a:gdLst>
              <a:gd name="T0" fmla="*/ 0 w 2"/>
              <a:gd name="T1" fmla="*/ 0 h 583"/>
              <a:gd name="T2" fmla="*/ 2147483646 w 2"/>
              <a:gd name="T3" fmla="*/ 2147483646 h 5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" h="583">
                <a:moveTo>
                  <a:pt x="0" y="0"/>
                </a:moveTo>
                <a:lnTo>
                  <a:pt x="2" y="583"/>
                </a:lnTo>
              </a:path>
            </a:pathLst>
          </a:custGeom>
          <a:noFill/>
          <a:ln w="114300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315" name="Freeform 43">
            <a:extLst>
              <a:ext uri="{FF2B5EF4-FFF2-40B4-BE49-F238E27FC236}">
                <a16:creationId xmlns:a16="http://schemas.microsoft.com/office/drawing/2014/main" id="{7F528F7D-196E-915B-5F96-7FC8DFAD936D}"/>
              </a:ext>
            </a:extLst>
          </p:cNvPr>
          <p:cNvSpPr>
            <a:spLocks/>
          </p:cNvSpPr>
          <p:nvPr/>
        </p:nvSpPr>
        <p:spPr bwMode="auto">
          <a:xfrm>
            <a:off x="8899525" y="3092450"/>
            <a:ext cx="1162050" cy="1588"/>
          </a:xfrm>
          <a:custGeom>
            <a:avLst/>
            <a:gdLst>
              <a:gd name="T0" fmla="*/ 0 w 732"/>
              <a:gd name="T1" fmla="*/ 0 h 1"/>
              <a:gd name="T2" fmla="*/ 2147483646 w 732"/>
              <a:gd name="T3" fmla="*/ 2147483646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2" h="1">
                <a:moveTo>
                  <a:pt x="0" y="0"/>
                </a:moveTo>
                <a:lnTo>
                  <a:pt x="732" y="1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316" name="Freeform 44">
            <a:extLst>
              <a:ext uri="{FF2B5EF4-FFF2-40B4-BE49-F238E27FC236}">
                <a16:creationId xmlns:a16="http://schemas.microsoft.com/office/drawing/2014/main" id="{CD807EC0-5639-AB66-E133-27D0FC8AA91D}"/>
              </a:ext>
            </a:extLst>
          </p:cNvPr>
          <p:cNvSpPr>
            <a:spLocks/>
          </p:cNvSpPr>
          <p:nvPr/>
        </p:nvSpPr>
        <p:spPr bwMode="auto">
          <a:xfrm>
            <a:off x="10021889" y="3040063"/>
            <a:ext cx="3175" cy="925512"/>
          </a:xfrm>
          <a:custGeom>
            <a:avLst/>
            <a:gdLst>
              <a:gd name="T0" fmla="*/ 0 w 2"/>
              <a:gd name="T1" fmla="*/ 0 h 583"/>
              <a:gd name="T2" fmla="*/ 2147483646 w 2"/>
              <a:gd name="T3" fmla="*/ 2147483646 h 5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" h="583">
                <a:moveTo>
                  <a:pt x="0" y="0"/>
                </a:moveTo>
                <a:lnTo>
                  <a:pt x="2" y="583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317" name="Freeform 45">
            <a:extLst>
              <a:ext uri="{FF2B5EF4-FFF2-40B4-BE49-F238E27FC236}">
                <a16:creationId xmlns:a16="http://schemas.microsoft.com/office/drawing/2014/main" id="{C92AA245-745D-5D59-F769-AE01460C49F6}"/>
              </a:ext>
            </a:extLst>
          </p:cNvPr>
          <p:cNvSpPr>
            <a:spLocks/>
          </p:cNvSpPr>
          <p:nvPr/>
        </p:nvSpPr>
        <p:spPr bwMode="auto">
          <a:xfrm>
            <a:off x="8950325" y="3060701"/>
            <a:ext cx="1588" cy="904875"/>
          </a:xfrm>
          <a:custGeom>
            <a:avLst/>
            <a:gdLst>
              <a:gd name="T0" fmla="*/ 0 w 1"/>
              <a:gd name="T1" fmla="*/ 0 h 570"/>
              <a:gd name="T2" fmla="*/ 0 w 1"/>
              <a:gd name="T3" fmla="*/ 2147483646 h 5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570">
                <a:moveTo>
                  <a:pt x="0" y="0"/>
                </a:moveTo>
                <a:lnTo>
                  <a:pt x="0" y="570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22318" name="Group 46">
            <a:extLst>
              <a:ext uri="{FF2B5EF4-FFF2-40B4-BE49-F238E27FC236}">
                <a16:creationId xmlns:a16="http://schemas.microsoft.com/office/drawing/2014/main" id="{E4C2EF31-341D-E41B-D9FF-02B7E0708144}"/>
              </a:ext>
            </a:extLst>
          </p:cNvPr>
          <p:cNvGrpSpPr>
            <a:grpSpLocks/>
          </p:cNvGrpSpPr>
          <p:nvPr/>
        </p:nvGrpSpPr>
        <p:grpSpPr bwMode="auto">
          <a:xfrm>
            <a:off x="7978775" y="2806701"/>
            <a:ext cx="996950" cy="1108075"/>
            <a:chOff x="4076" y="2198"/>
            <a:chExt cx="628" cy="698"/>
          </a:xfrm>
        </p:grpSpPr>
        <p:sp>
          <p:nvSpPr>
            <p:cNvPr id="37931" name="Freeform 47">
              <a:extLst>
                <a:ext uri="{FF2B5EF4-FFF2-40B4-BE49-F238E27FC236}">
                  <a16:creationId xmlns:a16="http://schemas.microsoft.com/office/drawing/2014/main" id="{C85F5E5A-B657-ADB8-59D0-574CEAF19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6" y="2198"/>
              <a:ext cx="311" cy="1"/>
            </a:xfrm>
            <a:custGeom>
              <a:avLst/>
              <a:gdLst>
                <a:gd name="T0" fmla="*/ 311 w 311"/>
                <a:gd name="T1" fmla="*/ 0 h 1"/>
                <a:gd name="T2" fmla="*/ 0 w 311"/>
                <a:gd name="T3" fmla="*/ 1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11" h="1">
                  <a:moveTo>
                    <a:pt x="311" y="0"/>
                  </a:moveTo>
                  <a:lnTo>
                    <a:pt x="0" y="1"/>
                  </a:lnTo>
                </a:path>
              </a:pathLst>
            </a:custGeom>
            <a:noFill/>
            <a:ln w="114300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32" name="Line 48">
              <a:extLst>
                <a:ext uri="{FF2B5EF4-FFF2-40B4-BE49-F238E27FC236}">
                  <a16:creationId xmlns:a16="http://schemas.microsoft.com/office/drawing/2014/main" id="{5C429D0E-2BB1-5ECD-4E92-4296F92F7E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3" y="2896"/>
              <a:ext cx="601" cy="0"/>
            </a:xfrm>
            <a:prstGeom prst="line">
              <a:avLst/>
            </a:prstGeom>
            <a:noFill/>
            <a:ln w="1143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22321" name="Line 49">
            <a:extLst>
              <a:ext uri="{FF2B5EF4-FFF2-40B4-BE49-F238E27FC236}">
                <a16:creationId xmlns:a16="http://schemas.microsoft.com/office/drawing/2014/main" id="{E9800640-59D5-5916-F7D3-6E22E3152578}"/>
              </a:ext>
            </a:extLst>
          </p:cNvPr>
          <p:cNvSpPr>
            <a:spLocks noChangeShapeType="1"/>
          </p:cNvSpPr>
          <p:nvPr/>
        </p:nvSpPr>
        <p:spPr bwMode="auto">
          <a:xfrm>
            <a:off x="9971088" y="3914775"/>
            <a:ext cx="539750" cy="0"/>
          </a:xfrm>
          <a:prstGeom prst="line">
            <a:avLst/>
          </a:prstGeom>
          <a:noFill/>
          <a:ln w="1143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322" name="Freeform 50">
            <a:extLst>
              <a:ext uri="{FF2B5EF4-FFF2-40B4-BE49-F238E27FC236}">
                <a16:creationId xmlns:a16="http://schemas.microsoft.com/office/drawing/2014/main" id="{1DAD640F-DE54-0159-D9A2-BAF25F0A16AC}"/>
              </a:ext>
            </a:extLst>
          </p:cNvPr>
          <p:cNvSpPr>
            <a:spLocks/>
          </p:cNvSpPr>
          <p:nvPr/>
        </p:nvSpPr>
        <p:spPr bwMode="auto">
          <a:xfrm>
            <a:off x="9001125" y="2216150"/>
            <a:ext cx="508000" cy="1365250"/>
          </a:xfrm>
          <a:custGeom>
            <a:avLst/>
            <a:gdLst>
              <a:gd name="T0" fmla="*/ 0 w 320"/>
              <a:gd name="T1" fmla="*/ 2147483646 h 860"/>
              <a:gd name="T2" fmla="*/ 2147483646 w 320"/>
              <a:gd name="T3" fmla="*/ 2147483646 h 860"/>
              <a:gd name="T4" fmla="*/ 2147483646 w 320"/>
              <a:gd name="T5" fmla="*/ 2147483646 h 860"/>
              <a:gd name="T6" fmla="*/ 2147483646 w 320"/>
              <a:gd name="T7" fmla="*/ 2147483646 h 8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0" h="860">
                <a:moveTo>
                  <a:pt x="0" y="754"/>
                </a:moveTo>
                <a:cubicBezTo>
                  <a:pt x="16" y="754"/>
                  <a:pt x="53" y="860"/>
                  <a:pt x="91" y="752"/>
                </a:cubicBezTo>
                <a:cubicBezTo>
                  <a:pt x="129" y="644"/>
                  <a:pt x="192" y="212"/>
                  <a:pt x="230" y="106"/>
                </a:cubicBezTo>
                <a:cubicBezTo>
                  <a:pt x="268" y="0"/>
                  <a:pt x="301" y="112"/>
                  <a:pt x="320" y="114"/>
                </a:cubicBezTo>
              </a:path>
            </a:pathLst>
          </a:custGeom>
          <a:noFill/>
          <a:ln w="57150" cmpd="sng">
            <a:solidFill>
              <a:schemeClr val="folHlink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22323" name="Group 51">
            <a:extLst>
              <a:ext uri="{FF2B5EF4-FFF2-40B4-BE49-F238E27FC236}">
                <a16:creationId xmlns:a16="http://schemas.microsoft.com/office/drawing/2014/main" id="{1947A48A-AC50-7C5F-3B7F-D7E65CBD5B7E}"/>
              </a:ext>
            </a:extLst>
          </p:cNvPr>
          <p:cNvGrpSpPr>
            <a:grpSpLocks/>
          </p:cNvGrpSpPr>
          <p:nvPr/>
        </p:nvGrpSpPr>
        <p:grpSpPr bwMode="auto">
          <a:xfrm>
            <a:off x="9520239" y="2314575"/>
            <a:ext cx="827087" cy="1193800"/>
            <a:chOff x="4960" y="1888"/>
            <a:chExt cx="521" cy="752"/>
          </a:xfrm>
        </p:grpSpPr>
        <p:sp>
          <p:nvSpPr>
            <p:cNvPr id="37929" name="Freeform 52">
              <a:extLst>
                <a:ext uri="{FF2B5EF4-FFF2-40B4-BE49-F238E27FC236}">
                  <a16:creationId xmlns:a16="http://schemas.microsoft.com/office/drawing/2014/main" id="{9AE2F9C4-A6AA-3938-D384-846E34210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2188"/>
              <a:ext cx="521" cy="2"/>
            </a:xfrm>
            <a:custGeom>
              <a:avLst/>
              <a:gdLst>
                <a:gd name="T0" fmla="*/ 0 w 521"/>
                <a:gd name="T1" fmla="*/ 2 h 2"/>
                <a:gd name="T2" fmla="*/ 521 w 521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21" h="2">
                  <a:moveTo>
                    <a:pt x="0" y="2"/>
                  </a:moveTo>
                  <a:lnTo>
                    <a:pt x="521" y="0"/>
                  </a:lnTo>
                </a:path>
              </a:pathLst>
            </a:custGeom>
            <a:noFill/>
            <a:ln w="1143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30" name="Freeform 53">
              <a:extLst>
                <a:ext uri="{FF2B5EF4-FFF2-40B4-BE49-F238E27FC236}">
                  <a16:creationId xmlns:a16="http://schemas.microsoft.com/office/drawing/2014/main" id="{599EF3F2-22D5-3AAA-384A-DE212AA0F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6" y="1888"/>
              <a:ext cx="313" cy="752"/>
            </a:xfrm>
            <a:custGeom>
              <a:avLst/>
              <a:gdLst>
                <a:gd name="T0" fmla="*/ 0 w 313"/>
                <a:gd name="T1" fmla="*/ 111 h 752"/>
                <a:gd name="T2" fmla="*/ 118 w 313"/>
                <a:gd name="T3" fmla="*/ 89 h 752"/>
                <a:gd name="T4" fmla="*/ 180 w 313"/>
                <a:gd name="T5" fmla="*/ 645 h 752"/>
                <a:gd name="T6" fmla="*/ 294 w 313"/>
                <a:gd name="T7" fmla="*/ 729 h 752"/>
                <a:gd name="T8" fmla="*/ 295 w 313"/>
                <a:gd name="T9" fmla="*/ 750 h 7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752">
                  <a:moveTo>
                    <a:pt x="0" y="111"/>
                  </a:moveTo>
                  <a:cubicBezTo>
                    <a:pt x="19" y="107"/>
                    <a:pt x="88" y="0"/>
                    <a:pt x="118" y="89"/>
                  </a:cubicBezTo>
                  <a:cubicBezTo>
                    <a:pt x="148" y="178"/>
                    <a:pt x="151" y="538"/>
                    <a:pt x="180" y="645"/>
                  </a:cubicBezTo>
                  <a:cubicBezTo>
                    <a:pt x="209" y="752"/>
                    <a:pt x="275" y="711"/>
                    <a:pt x="294" y="729"/>
                  </a:cubicBezTo>
                  <a:cubicBezTo>
                    <a:pt x="313" y="747"/>
                    <a:pt x="295" y="746"/>
                    <a:pt x="295" y="750"/>
                  </a:cubicBez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22326" name="Freeform 54">
            <a:extLst>
              <a:ext uri="{FF2B5EF4-FFF2-40B4-BE49-F238E27FC236}">
                <a16:creationId xmlns:a16="http://schemas.microsoft.com/office/drawing/2014/main" id="{09641412-964D-911C-B3D4-ED3B9D952099}"/>
              </a:ext>
            </a:extLst>
          </p:cNvPr>
          <p:cNvSpPr>
            <a:spLocks/>
          </p:cNvSpPr>
          <p:nvPr/>
        </p:nvSpPr>
        <p:spPr bwMode="auto">
          <a:xfrm>
            <a:off x="6200776" y="2212975"/>
            <a:ext cx="550863" cy="1301750"/>
          </a:xfrm>
          <a:custGeom>
            <a:avLst/>
            <a:gdLst>
              <a:gd name="T0" fmla="*/ 0 w 347"/>
              <a:gd name="T1" fmla="*/ 2147483646 h 820"/>
              <a:gd name="T2" fmla="*/ 2147483646 w 347"/>
              <a:gd name="T3" fmla="*/ 2147483646 h 820"/>
              <a:gd name="T4" fmla="*/ 2147483646 w 347"/>
              <a:gd name="T5" fmla="*/ 2147483646 h 820"/>
              <a:gd name="T6" fmla="*/ 2147483646 w 347"/>
              <a:gd name="T7" fmla="*/ 2147483646 h 8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7" h="820">
                <a:moveTo>
                  <a:pt x="0" y="740"/>
                </a:moveTo>
                <a:cubicBezTo>
                  <a:pt x="16" y="736"/>
                  <a:pt x="55" y="820"/>
                  <a:pt x="91" y="714"/>
                </a:cubicBezTo>
                <a:cubicBezTo>
                  <a:pt x="127" y="608"/>
                  <a:pt x="176" y="204"/>
                  <a:pt x="219" y="102"/>
                </a:cubicBezTo>
                <a:cubicBezTo>
                  <a:pt x="262" y="0"/>
                  <a:pt x="326" y="102"/>
                  <a:pt x="347" y="102"/>
                </a:cubicBezTo>
              </a:path>
            </a:pathLst>
          </a:custGeom>
          <a:noFill/>
          <a:ln w="57150" cmpd="sng">
            <a:solidFill>
              <a:schemeClr val="folHlink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327" name="Text Box 55">
            <a:extLst>
              <a:ext uri="{FF2B5EF4-FFF2-40B4-BE49-F238E27FC236}">
                <a16:creationId xmlns:a16="http://schemas.microsoft.com/office/drawing/2014/main" id="{C9E1BAF8-8249-7928-3443-E8092C70D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9" y="5384801"/>
            <a:ext cx="1684337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CPU</a:t>
            </a:r>
            <a:r>
              <a:rPr lang="zh-CN" altLang="en-US" sz="2400">
                <a:latin typeface="Times New Roman" panose="02020603050405020304" pitchFamily="18" charset="0"/>
              </a:rPr>
              <a:t>向主存写信息</a:t>
            </a:r>
          </a:p>
        </p:txBody>
      </p:sp>
      <p:sp>
        <p:nvSpPr>
          <p:cNvPr id="822328" name="Text Box 56">
            <a:extLst>
              <a:ext uri="{FF2B5EF4-FFF2-40B4-BE49-F238E27FC236}">
                <a16:creationId xmlns:a16="http://schemas.microsoft.com/office/drawing/2014/main" id="{3902E426-E63A-077C-AF33-5537C7A6F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639" y="5384801"/>
            <a:ext cx="1900237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CPU</a:t>
            </a:r>
            <a:r>
              <a:rPr lang="zh-CN" altLang="en-US" sz="2400">
                <a:latin typeface="Times New Roman" panose="02020603050405020304" pitchFamily="18" charset="0"/>
              </a:rPr>
              <a:t>访问共享存储器</a:t>
            </a:r>
          </a:p>
        </p:txBody>
      </p:sp>
      <p:sp>
        <p:nvSpPr>
          <p:cNvPr id="822329" name="Text Box 57">
            <a:extLst>
              <a:ext uri="{FF2B5EF4-FFF2-40B4-BE49-F238E27FC236}">
                <a16:creationId xmlns:a16="http://schemas.microsoft.com/office/drawing/2014/main" id="{B44D3254-C4DB-3D8E-0941-02D1F5BCC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25" y="53848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网络通信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82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6" dur="500"/>
                                        <p:tgtEl>
                                          <p:spTgt spid="82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82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5" dur="500"/>
                                        <p:tgtEl>
                                          <p:spTgt spid="82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82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82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82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82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82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82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82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9" dur="500"/>
                                        <p:tgtEl>
                                          <p:spTgt spid="82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82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8" dur="500"/>
                                        <p:tgtEl>
                                          <p:spTgt spid="82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3" dur="500"/>
                                        <p:tgtEl>
                                          <p:spTgt spid="82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82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1" dur="500"/>
                                        <p:tgtEl>
                                          <p:spTgt spid="82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5" dur="500"/>
                                        <p:tgtEl>
                                          <p:spTgt spid="82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9" dur="500"/>
                                        <p:tgtEl>
                                          <p:spTgt spid="82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3" dur="500"/>
                                        <p:tgtEl>
                                          <p:spTgt spid="82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82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3" dur="500"/>
                                        <p:tgtEl>
                                          <p:spTgt spid="82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7" dur="500"/>
                                        <p:tgtEl>
                                          <p:spTgt spid="82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2" dur="500"/>
                                        <p:tgtEl>
                                          <p:spTgt spid="82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6" dur="500"/>
                                        <p:tgtEl>
                                          <p:spTgt spid="82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1" dur="500"/>
                                        <p:tgtEl>
                                          <p:spTgt spid="82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5" dur="500"/>
                                        <p:tgtEl>
                                          <p:spTgt spid="82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9" dur="500"/>
                                        <p:tgtEl>
                                          <p:spTgt spid="82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4" dur="500"/>
                                        <p:tgtEl>
                                          <p:spTgt spid="82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8" dur="500"/>
                                        <p:tgtEl>
                                          <p:spTgt spid="82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2" dur="500"/>
                                        <p:tgtEl>
                                          <p:spTgt spid="82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82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82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82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274" grpId="0" autoUpdateAnimBg="0"/>
      <p:bldP spid="822275" grpId="0" autoUpdateAnimBg="0"/>
      <p:bldP spid="822276" grpId="0" autoUpdateAnimBg="0"/>
      <p:bldP spid="822327" grpId="0" autoUpdateAnimBg="0"/>
      <p:bldP spid="822328" grpId="0" autoUpdateAnimBg="0"/>
      <p:bldP spid="822329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41BB97E0-A8B5-281B-5A49-FC155D6AC0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1424" y="188640"/>
            <a:ext cx="7886700" cy="68738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异步通信方式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021B4-2B20-3FB9-3C26-9B1E38969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9496" y="1412776"/>
            <a:ext cx="10081120" cy="5195888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/>
              <a:t>并行：</a:t>
            </a:r>
            <a:r>
              <a:rPr lang="en-US" altLang="zh-CN" sz="2400" dirty="0"/>
              <a:t>Ready</a:t>
            </a:r>
            <a:r>
              <a:rPr lang="zh-CN" altLang="en-US" sz="2400" dirty="0"/>
              <a:t>， </a:t>
            </a:r>
            <a:r>
              <a:rPr lang="en-US" altLang="zh-CN" sz="2400" dirty="0"/>
              <a:t>Strobe </a:t>
            </a:r>
            <a:r>
              <a:rPr lang="zh-CN" altLang="en-US" sz="2400" dirty="0"/>
              <a:t>（第五章讲）</a:t>
            </a:r>
            <a:endParaRPr lang="en-US" altLang="zh-CN" sz="2400" dirty="0"/>
          </a:p>
          <a:p>
            <a:pPr>
              <a:lnSpc>
                <a:spcPct val="150000"/>
              </a:lnSpc>
              <a:defRPr/>
            </a:pPr>
            <a:r>
              <a:rPr lang="zh-CN" altLang="en-US" sz="2400" dirty="0"/>
              <a:t>串行：没有同步时钟，也无需在数据传送中传送同步信号。 靠起始位标识数据传输的开始。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2400" dirty="0"/>
              <a:t>         </a:t>
            </a:r>
            <a:r>
              <a:rPr lang="zh-CN" altLang="en-US" sz="2400" dirty="0"/>
              <a:t>约定字符格式（一帧）：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2400" dirty="0"/>
              <a:t>                </a:t>
            </a:r>
            <a:r>
              <a:rPr lang="zh-CN" altLang="en-US" sz="2400" dirty="0"/>
              <a:t>起始位</a:t>
            </a:r>
            <a:r>
              <a:rPr lang="en-US" altLang="zh-CN" sz="2400" dirty="0"/>
              <a:t>+</a:t>
            </a:r>
            <a:r>
              <a:rPr lang="zh-CN" altLang="en-US" sz="2400" dirty="0"/>
              <a:t>数据位</a:t>
            </a:r>
            <a:r>
              <a:rPr lang="en-US" altLang="zh-CN" sz="2400" dirty="0"/>
              <a:t>+</a:t>
            </a:r>
            <a:r>
              <a:rPr lang="zh-CN" altLang="en-US" sz="2400" dirty="0"/>
              <a:t>校验位</a:t>
            </a:r>
            <a:r>
              <a:rPr lang="en-US" altLang="zh-CN" sz="2400" dirty="0"/>
              <a:t>+</a:t>
            </a:r>
            <a:r>
              <a:rPr lang="zh-CN" altLang="en-US" sz="2400" dirty="0"/>
              <a:t>终止位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2400" dirty="0"/>
              <a:t>    </a:t>
            </a:r>
            <a:r>
              <a:rPr lang="zh-CN" altLang="en-US" sz="2400" dirty="0"/>
              <a:t>波特率：单位时间内传送的二进制数据的位数，</a:t>
            </a:r>
            <a:r>
              <a:rPr lang="en-US" altLang="zh-CN" sz="2400" dirty="0"/>
              <a:t>bps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2400" dirty="0"/>
              <a:t>    </a:t>
            </a:r>
            <a:r>
              <a:rPr lang="zh-CN" altLang="en-US" sz="2400" dirty="0"/>
              <a:t>比特率：单位时间内传送的二进制</a:t>
            </a:r>
            <a:r>
              <a:rPr lang="zh-CN" altLang="en-US" sz="2400" dirty="0">
                <a:solidFill>
                  <a:srgbClr val="FF0000"/>
                </a:solidFill>
              </a:rPr>
              <a:t>有效</a:t>
            </a:r>
            <a:r>
              <a:rPr lang="zh-CN" altLang="en-US" sz="2400" dirty="0"/>
              <a:t>数据的位数，</a:t>
            </a:r>
            <a:r>
              <a:rPr lang="en-US" altLang="zh-CN" sz="2400" dirty="0"/>
              <a:t>bps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>
            <a:extLst>
              <a:ext uri="{FF2B5EF4-FFF2-40B4-BE49-F238E27FC236}">
                <a16:creationId xmlns:a16="http://schemas.microsoft.com/office/drawing/2014/main" id="{0189C252-51DF-393A-2C48-7FF9913D0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08" y="344441"/>
            <a:ext cx="7391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(4) 半同步通信</a:t>
            </a:r>
            <a:endParaRPr lang="en-US" altLang="zh-CN" sz="3600">
              <a:latin typeface="Times New Roman" panose="02020603050405020304" pitchFamily="18" charset="0"/>
            </a:endParaRPr>
          </a:p>
        </p:txBody>
      </p:sp>
      <p:grpSp>
        <p:nvGrpSpPr>
          <p:cNvPr id="187395" name="Group 3">
            <a:extLst>
              <a:ext uri="{FF2B5EF4-FFF2-40B4-BE49-F238E27FC236}">
                <a16:creationId xmlns:a16="http://schemas.microsoft.com/office/drawing/2014/main" id="{6E3BA9BD-C0BE-E2DE-3CF7-562F047AE5E7}"/>
              </a:ext>
            </a:extLst>
          </p:cNvPr>
          <p:cNvGrpSpPr>
            <a:grpSpLocks/>
          </p:cNvGrpSpPr>
          <p:nvPr/>
        </p:nvGrpSpPr>
        <p:grpSpPr bwMode="auto">
          <a:xfrm>
            <a:off x="1703512" y="1525710"/>
            <a:ext cx="8229600" cy="1479550"/>
            <a:chOff x="672" y="1257"/>
            <a:chExt cx="5184" cy="932"/>
          </a:xfrm>
        </p:grpSpPr>
        <p:sp>
          <p:nvSpPr>
            <p:cNvPr id="39948" name="Text Box 4">
              <a:extLst>
                <a:ext uri="{FF2B5EF4-FFF2-40B4-BE49-F238E27FC236}">
                  <a16:creationId xmlns:a16="http://schemas.microsoft.com/office/drawing/2014/main" id="{EEED4530-A393-2F20-C757-4B83121E7D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257"/>
              <a:ext cx="470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Times New Roman" panose="02020603050405020304" pitchFamily="18" charset="0"/>
                </a:rPr>
                <a:t>同步  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发送方</a:t>
              </a:r>
              <a:r>
                <a:rPr lang="zh-CN" altLang="en-US" sz="2800">
                  <a:latin typeface="Times New Roman" panose="02020603050405020304" pitchFamily="18" charset="0"/>
                </a:rPr>
                <a:t> 用系统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时钟前沿 </a:t>
              </a:r>
              <a:r>
                <a:rPr lang="zh-CN" altLang="en-US" sz="2800">
                  <a:latin typeface="Times New Roman" panose="02020603050405020304" pitchFamily="18" charset="0"/>
                </a:rPr>
                <a:t>发信号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39949" name="Text Box 5">
              <a:extLst>
                <a:ext uri="{FF2B5EF4-FFF2-40B4-BE49-F238E27FC236}">
                  <a16:creationId xmlns:a16="http://schemas.microsoft.com/office/drawing/2014/main" id="{C65107D9-400A-0B3E-BD24-9A6B704AA7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824"/>
              <a:ext cx="45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Times New Roman" panose="02020603050405020304" pitchFamily="18" charset="0"/>
                </a:rPr>
                <a:t>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接收方 </a:t>
              </a:r>
              <a:r>
                <a:rPr lang="zh-CN" altLang="en-US" sz="2800">
                  <a:latin typeface="Times New Roman" panose="02020603050405020304" pitchFamily="18" charset="0"/>
                </a:rPr>
                <a:t>用系统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时钟后沿 </a:t>
              </a:r>
              <a:r>
                <a:rPr lang="zh-CN" altLang="en-US" sz="2800">
                  <a:latin typeface="Times New Roman" panose="02020603050405020304" pitchFamily="18" charset="0"/>
                </a:rPr>
                <a:t>判断、识别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</p:grpSp>
      <p:sp>
        <p:nvSpPr>
          <p:cNvPr id="187399" name="Text Box 7">
            <a:extLst>
              <a:ext uri="{FF2B5EF4-FFF2-40B4-BE49-F238E27FC236}">
                <a16:creationId xmlns:a16="http://schemas.microsoft.com/office/drawing/2014/main" id="{66272DF8-C898-F8DD-D08F-4429258F0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720" y="330153"/>
            <a:ext cx="47609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latin typeface="Times New Roman" panose="02020603050405020304" pitchFamily="18" charset="0"/>
              </a:rPr>
              <a:t>（</a:t>
            </a:r>
            <a:r>
              <a:rPr lang="zh-CN" altLang="en-US" sz="3600" dirty="0">
                <a:solidFill>
                  <a:schemeClr val="folHlink"/>
                </a:solidFill>
                <a:latin typeface="Times New Roman" panose="02020603050405020304" pitchFamily="18" charset="0"/>
              </a:rPr>
              <a:t>同步</a:t>
            </a:r>
            <a:r>
              <a:rPr lang="zh-CN" altLang="en-US" sz="3600" dirty="0">
                <a:latin typeface="Times New Roman" panose="02020603050405020304" pitchFamily="18" charset="0"/>
              </a:rPr>
              <a:t>、</a:t>
            </a:r>
            <a:r>
              <a:rPr lang="zh-CN" altLang="en-US" sz="3600" dirty="0">
                <a:solidFill>
                  <a:schemeClr val="folHlink"/>
                </a:solidFill>
                <a:latin typeface="Times New Roman" panose="02020603050405020304" pitchFamily="18" charset="0"/>
              </a:rPr>
              <a:t>异步 </a:t>
            </a:r>
            <a:r>
              <a:rPr lang="zh-CN" altLang="en-US" sz="3600" dirty="0">
                <a:latin typeface="Times New Roman" panose="02020603050405020304" pitchFamily="18" charset="0"/>
              </a:rPr>
              <a:t>结合）</a:t>
            </a:r>
          </a:p>
        </p:txBody>
      </p:sp>
      <p:grpSp>
        <p:nvGrpSpPr>
          <p:cNvPr id="187400" name="Group 8">
            <a:extLst>
              <a:ext uri="{FF2B5EF4-FFF2-40B4-BE49-F238E27FC236}">
                <a16:creationId xmlns:a16="http://schemas.microsoft.com/office/drawing/2014/main" id="{1AA75E17-019E-6C8B-1AF0-4F9D016EC579}"/>
              </a:ext>
            </a:extLst>
          </p:cNvPr>
          <p:cNvGrpSpPr>
            <a:grpSpLocks/>
          </p:cNvGrpSpPr>
          <p:nvPr/>
        </p:nvGrpSpPr>
        <p:grpSpPr bwMode="auto">
          <a:xfrm>
            <a:off x="1703512" y="3645024"/>
            <a:ext cx="8229600" cy="1508125"/>
            <a:chOff x="528" y="2391"/>
            <a:chExt cx="5184" cy="950"/>
          </a:xfrm>
        </p:grpSpPr>
        <p:sp>
          <p:nvSpPr>
            <p:cNvPr id="39944" name="Text Box 9">
              <a:extLst>
                <a:ext uri="{FF2B5EF4-FFF2-40B4-BE49-F238E27FC236}">
                  <a16:creationId xmlns:a16="http://schemas.microsoft.com/office/drawing/2014/main" id="{52CCD5F8-17FE-545F-4446-3E009AEC9B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391"/>
              <a:ext cx="46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Times New Roman" panose="02020603050405020304" pitchFamily="18" charset="0"/>
                </a:rPr>
                <a:t>异步   </a:t>
              </a:r>
              <a:r>
                <a:rPr lang="zh-CN" altLang="en-US" sz="2800">
                  <a:latin typeface="Times New Roman" panose="02020603050405020304" pitchFamily="18" charset="0"/>
                </a:rPr>
                <a:t>允许不同速度的模块和谐工作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39945" name="Text Box 10">
              <a:extLst>
                <a:ext uri="{FF2B5EF4-FFF2-40B4-BE49-F238E27FC236}">
                  <a16:creationId xmlns:a16="http://schemas.microsoft.com/office/drawing/2014/main" id="{A00B8B8C-B8FF-1408-60DC-490FC0561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967"/>
              <a:ext cx="45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Times New Roman" panose="02020603050405020304" pitchFamily="18" charset="0"/>
                </a:rPr>
                <a:t> </a:t>
              </a:r>
              <a:r>
                <a:rPr lang="zh-CN" altLang="en-US" sz="2800">
                  <a:latin typeface="Times New Roman" panose="02020603050405020304" pitchFamily="18" charset="0"/>
                </a:rPr>
                <a:t>增加一条 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“等待”响应信号</a:t>
              </a:r>
              <a:r>
                <a:rPr lang="zh-CN" altLang="en-US" sz="2800">
                  <a:latin typeface="Times New Roman" panose="02020603050405020304" pitchFamily="18" charset="0"/>
                </a:rPr>
                <a:t>             </a:t>
              </a:r>
            </a:p>
          </p:txBody>
        </p:sp>
        <p:sp>
          <p:nvSpPr>
            <p:cNvPr id="39946" name="Text Box 11">
              <a:extLst>
                <a:ext uri="{FF2B5EF4-FFF2-40B4-BE49-F238E27FC236}">
                  <a16:creationId xmlns:a16="http://schemas.microsoft.com/office/drawing/2014/main" id="{04999365-ABF2-AFF1-913C-524172F83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976"/>
              <a:ext cx="106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Times New Roman" panose="02020603050405020304" pitchFamily="18" charset="0"/>
                </a:rPr>
                <a:t>WAIT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39947" name="Line 12">
              <a:extLst>
                <a:ext uri="{FF2B5EF4-FFF2-40B4-BE49-F238E27FC236}">
                  <a16:creationId xmlns:a16="http://schemas.microsoft.com/office/drawing/2014/main" id="{EC813C29-3F5F-6509-A7FC-5A97872138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015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9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>
            <a:extLst>
              <a:ext uri="{FF2B5EF4-FFF2-40B4-BE49-F238E27FC236}">
                <a16:creationId xmlns:a16="http://schemas.microsoft.com/office/drawing/2014/main" id="{D28BD22A-1DD8-D3F4-3350-5BB6A5311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1" y="408040"/>
            <a:ext cx="7391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</a:rPr>
              <a:t>以输入数据为例的半同步通信时序</a:t>
            </a:r>
            <a:endParaRPr lang="en-US" altLang="zh-CN" sz="3600" dirty="0">
              <a:latin typeface="Times New Roman" panose="02020603050405020304" pitchFamily="18" charset="0"/>
            </a:endParaRPr>
          </a:p>
        </p:txBody>
      </p:sp>
      <p:sp>
        <p:nvSpPr>
          <p:cNvPr id="188419" name="Text Box 3">
            <a:extLst>
              <a:ext uri="{FF2B5EF4-FFF2-40B4-BE49-F238E27FC236}">
                <a16:creationId xmlns:a16="http://schemas.microsoft.com/office/drawing/2014/main" id="{A4DEFC97-BC80-5F53-FBB6-6A4601C94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263" y="1447800"/>
            <a:ext cx="762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i="1" dirty="0">
                <a:latin typeface="Times New Roman" panose="02020603050405020304" pitchFamily="18" charset="0"/>
              </a:rPr>
              <a:t>T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1     </a:t>
            </a:r>
            <a:r>
              <a:rPr lang="zh-CN" altLang="en-US" sz="2800" dirty="0">
                <a:latin typeface="Times New Roman" panose="02020603050405020304" pitchFamily="18" charset="0"/>
              </a:rPr>
              <a:t>主模块发地址</a:t>
            </a:r>
          </a:p>
        </p:txBody>
      </p:sp>
      <p:sp>
        <p:nvSpPr>
          <p:cNvPr id="188420" name="Text Box 4">
            <a:extLst>
              <a:ext uri="{FF2B5EF4-FFF2-40B4-BE49-F238E27FC236}">
                <a16:creationId xmlns:a16="http://schemas.microsoft.com/office/drawing/2014/main" id="{CC55E7C9-B01D-8349-0284-76AF9EC67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263" y="2219325"/>
            <a:ext cx="762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i="1" dirty="0">
                <a:latin typeface="Times New Roman" panose="02020603050405020304" pitchFamily="18" charset="0"/>
              </a:rPr>
              <a:t>T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2     </a:t>
            </a:r>
            <a:r>
              <a:rPr lang="zh-CN" altLang="en-US" sz="2800" dirty="0">
                <a:latin typeface="Times New Roman" panose="02020603050405020304" pitchFamily="18" charset="0"/>
              </a:rPr>
              <a:t>主模块发命令</a:t>
            </a:r>
          </a:p>
        </p:txBody>
      </p:sp>
      <p:sp>
        <p:nvSpPr>
          <p:cNvPr id="188421" name="Text Box 5">
            <a:extLst>
              <a:ext uri="{FF2B5EF4-FFF2-40B4-BE49-F238E27FC236}">
                <a16:creationId xmlns:a16="http://schemas.microsoft.com/office/drawing/2014/main" id="{933485EE-2346-66D5-79CA-CA1721ADB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9470" y="4572000"/>
            <a:ext cx="92333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800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88422" name="Text Box 6">
            <a:extLst>
              <a:ext uri="{FF2B5EF4-FFF2-40B4-BE49-F238E27FC236}">
                <a16:creationId xmlns:a16="http://schemas.microsoft.com/office/drawing/2014/main" id="{6A843AD2-57BD-48D5-6A81-1F9EEB852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263" y="5257800"/>
            <a:ext cx="762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i="1">
                <a:latin typeface="Times New Roman" panose="02020603050405020304" pitchFamily="18" charset="0"/>
              </a:rPr>
              <a:t>T</a:t>
            </a:r>
            <a:r>
              <a:rPr lang="en-US" altLang="zh-CN" sz="3200" baseline="-25000">
                <a:latin typeface="Times New Roman" panose="02020603050405020304" pitchFamily="18" charset="0"/>
              </a:rPr>
              <a:t>3     </a:t>
            </a:r>
            <a:r>
              <a:rPr lang="zh-CN" altLang="en-US" sz="2800">
                <a:latin typeface="Times New Roman" panose="02020603050405020304" pitchFamily="18" charset="0"/>
              </a:rPr>
              <a:t>从模块提供数据</a:t>
            </a:r>
          </a:p>
        </p:txBody>
      </p:sp>
      <p:sp>
        <p:nvSpPr>
          <p:cNvPr id="188423" name="Text Box 7">
            <a:extLst>
              <a:ext uri="{FF2B5EF4-FFF2-40B4-BE49-F238E27FC236}">
                <a16:creationId xmlns:a16="http://schemas.microsoft.com/office/drawing/2014/main" id="{0C5AF6F7-8108-82F1-30D4-5E15D71F8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263" y="6019800"/>
            <a:ext cx="762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i="1">
                <a:latin typeface="Times New Roman" panose="02020603050405020304" pitchFamily="18" charset="0"/>
              </a:rPr>
              <a:t>T</a:t>
            </a:r>
            <a:r>
              <a:rPr lang="en-US" altLang="zh-CN" sz="3200" baseline="-25000">
                <a:latin typeface="Times New Roman" panose="02020603050405020304" pitchFamily="18" charset="0"/>
              </a:rPr>
              <a:t>4     </a:t>
            </a:r>
            <a:r>
              <a:rPr lang="zh-CN" altLang="en-US" sz="2800">
                <a:latin typeface="Times New Roman" panose="02020603050405020304" pitchFamily="18" charset="0"/>
              </a:rPr>
              <a:t>从模块撤销数据，主模块撤销命令</a:t>
            </a:r>
          </a:p>
        </p:txBody>
      </p:sp>
      <p:grpSp>
        <p:nvGrpSpPr>
          <p:cNvPr id="188424" name="Group 8">
            <a:extLst>
              <a:ext uri="{FF2B5EF4-FFF2-40B4-BE49-F238E27FC236}">
                <a16:creationId xmlns:a16="http://schemas.microsoft.com/office/drawing/2014/main" id="{5E4FC681-B2EE-C400-1617-D3F51F9F58B2}"/>
              </a:ext>
            </a:extLst>
          </p:cNvPr>
          <p:cNvGrpSpPr>
            <a:grpSpLocks/>
          </p:cNvGrpSpPr>
          <p:nvPr/>
        </p:nvGrpSpPr>
        <p:grpSpPr bwMode="auto">
          <a:xfrm>
            <a:off x="2354264" y="2990850"/>
            <a:ext cx="8466137" cy="579438"/>
            <a:chOff x="523" y="1884"/>
            <a:chExt cx="5333" cy="365"/>
          </a:xfrm>
        </p:grpSpPr>
        <p:sp>
          <p:nvSpPr>
            <p:cNvPr id="40976" name="Text Box 9">
              <a:extLst>
                <a:ext uri="{FF2B5EF4-FFF2-40B4-BE49-F238E27FC236}">
                  <a16:creationId xmlns:a16="http://schemas.microsoft.com/office/drawing/2014/main" id="{8F2611AD-5E38-4F7D-68E8-32A6AD478A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" y="1884"/>
              <a:ext cx="533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3200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w</a:t>
              </a:r>
              <a:r>
                <a:rPr lang="en-US" altLang="zh-CN" sz="3200" baseline="-25000">
                  <a:latin typeface="Times New Roman" panose="02020603050405020304" pitchFamily="18" charset="0"/>
                </a:rPr>
                <a:t>     </a:t>
              </a:r>
              <a:r>
                <a:rPr lang="zh-CN" altLang="en-US" sz="2800">
                  <a:latin typeface="Times New Roman" panose="02020603050405020304" pitchFamily="18" charset="0"/>
                </a:rPr>
                <a:t>当             为低电平时，等待一个 </a:t>
              </a:r>
              <a:r>
                <a:rPr lang="en-US" altLang="zh-CN" sz="2800" i="1">
                  <a:latin typeface="Times New Roman" panose="02020603050405020304" pitchFamily="18" charset="0"/>
                </a:rPr>
                <a:t>T</a:t>
              </a:r>
            </a:p>
          </p:txBody>
        </p:sp>
        <p:grpSp>
          <p:nvGrpSpPr>
            <p:cNvPr id="40977" name="Group 10">
              <a:extLst>
                <a:ext uri="{FF2B5EF4-FFF2-40B4-BE49-F238E27FC236}">
                  <a16:creationId xmlns:a16="http://schemas.microsoft.com/office/drawing/2014/main" id="{CECFAB90-8116-975B-F19B-D3E812FB14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1920"/>
              <a:ext cx="1066" cy="327"/>
              <a:chOff x="1296" y="1920"/>
              <a:chExt cx="1066" cy="327"/>
            </a:xfrm>
          </p:grpSpPr>
          <p:sp>
            <p:nvSpPr>
              <p:cNvPr id="40978" name="Text Box 11">
                <a:extLst>
                  <a:ext uri="{FF2B5EF4-FFF2-40B4-BE49-F238E27FC236}">
                    <a16:creationId xmlns:a16="http://schemas.microsoft.com/office/drawing/2014/main" id="{A14A4716-1D7B-3D5C-FA8F-6E5E69C15A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106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latin typeface="Times New Roman" panose="02020603050405020304" pitchFamily="18" charset="0"/>
                  </a:rPr>
                  <a:t>WAIT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979" name="Line 12">
                <a:extLst>
                  <a:ext uri="{FF2B5EF4-FFF2-40B4-BE49-F238E27FC236}">
                    <a16:creationId xmlns:a16="http://schemas.microsoft.com/office/drawing/2014/main" id="{9D58FBC1-804D-F1DD-0440-43C2579F7E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96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88429" name="Group 13">
            <a:extLst>
              <a:ext uri="{FF2B5EF4-FFF2-40B4-BE49-F238E27FC236}">
                <a16:creationId xmlns:a16="http://schemas.microsoft.com/office/drawing/2014/main" id="{F38C4334-CA61-11AC-DA35-5D8F2736DA35}"/>
              </a:ext>
            </a:extLst>
          </p:cNvPr>
          <p:cNvGrpSpPr>
            <a:grpSpLocks/>
          </p:cNvGrpSpPr>
          <p:nvPr/>
        </p:nvGrpSpPr>
        <p:grpSpPr bwMode="auto">
          <a:xfrm>
            <a:off x="2354264" y="3763964"/>
            <a:ext cx="8466137" cy="579437"/>
            <a:chOff x="523" y="2371"/>
            <a:chExt cx="5333" cy="365"/>
          </a:xfrm>
        </p:grpSpPr>
        <p:sp>
          <p:nvSpPr>
            <p:cNvPr id="40972" name="Text Box 14">
              <a:extLst>
                <a:ext uri="{FF2B5EF4-FFF2-40B4-BE49-F238E27FC236}">
                  <a16:creationId xmlns:a16="http://schemas.microsoft.com/office/drawing/2014/main" id="{8C1E0DC5-9647-13BE-F910-92E5276ED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" y="2371"/>
              <a:ext cx="533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3200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w</a:t>
              </a:r>
              <a:r>
                <a:rPr lang="en-US" altLang="zh-CN" sz="3200" baseline="-25000">
                  <a:latin typeface="Times New Roman" panose="02020603050405020304" pitchFamily="18" charset="0"/>
                </a:rPr>
                <a:t>     </a:t>
              </a:r>
              <a:r>
                <a:rPr lang="zh-CN" altLang="en-US" sz="2800">
                  <a:latin typeface="Times New Roman" panose="02020603050405020304" pitchFamily="18" charset="0"/>
                </a:rPr>
                <a:t>当             为低电平时，等待一个 </a:t>
              </a:r>
              <a:r>
                <a:rPr lang="en-US" altLang="zh-CN" sz="2800" i="1">
                  <a:latin typeface="Times New Roman" panose="02020603050405020304" pitchFamily="18" charset="0"/>
                </a:rPr>
                <a:t>T</a:t>
              </a:r>
            </a:p>
          </p:txBody>
        </p:sp>
        <p:grpSp>
          <p:nvGrpSpPr>
            <p:cNvPr id="40973" name="Group 15">
              <a:extLst>
                <a:ext uri="{FF2B5EF4-FFF2-40B4-BE49-F238E27FC236}">
                  <a16:creationId xmlns:a16="http://schemas.microsoft.com/office/drawing/2014/main" id="{5F5EAF37-06CA-FEC8-B5C9-F3CB5036B9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2400"/>
              <a:ext cx="1066" cy="327"/>
              <a:chOff x="1296" y="2400"/>
              <a:chExt cx="1066" cy="327"/>
            </a:xfrm>
          </p:grpSpPr>
          <p:sp>
            <p:nvSpPr>
              <p:cNvPr id="40974" name="Text Box 16">
                <a:extLst>
                  <a:ext uri="{FF2B5EF4-FFF2-40B4-BE49-F238E27FC236}">
                    <a16:creationId xmlns:a16="http://schemas.microsoft.com/office/drawing/2014/main" id="{7BBAA7D5-AE22-A0A2-5FBB-A9896D12B7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2400"/>
                <a:ext cx="106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latin typeface="Times New Roman" panose="02020603050405020304" pitchFamily="18" charset="0"/>
                  </a:rPr>
                  <a:t>WAIT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975" name="Line 17">
                <a:extLst>
                  <a:ext uri="{FF2B5EF4-FFF2-40B4-BE49-F238E27FC236}">
                    <a16:creationId xmlns:a16="http://schemas.microsoft.com/office/drawing/2014/main" id="{E8B5D029-DF69-6C44-C39C-40B05800C9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2448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18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188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autoUpdateAnimBg="0"/>
      <p:bldP spid="188420" grpId="0" autoUpdateAnimBg="0"/>
      <p:bldP spid="188421" grpId="0" autoUpdateAnimBg="0"/>
      <p:bldP spid="188422" grpId="0" autoUpdateAnimBg="0"/>
      <p:bldP spid="188423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Freeform 100">
            <a:extLst>
              <a:ext uri="{FF2B5EF4-FFF2-40B4-BE49-F238E27FC236}">
                <a16:creationId xmlns:a16="http://schemas.microsoft.com/office/drawing/2014/main" id="{7D46A4D5-4737-E958-7B0E-1B49177C9649}"/>
              </a:ext>
            </a:extLst>
          </p:cNvPr>
          <p:cNvSpPr>
            <a:spLocks/>
          </p:cNvSpPr>
          <p:nvPr/>
        </p:nvSpPr>
        <p:spPr bwMode="auto">
          <a:xfrm>
            <a:off x="7920039" y="3897314"/>
            <a:ext cx="504825" cy="555625"/>
          </a:xfrm>
          <a:custGeom>
            <a:avLst/>
            <a:gdLst>
              <a:gd name="T0" fmla="*/ 0 w 417"/>
              <a:gd name="T1" fmla="*/ 2147483646 h 442"/>
              <a:gd name="T2" fmla="*/ 2147483646 w 417"/>
              <a:gd name="T3" fmla="*/ 2147483646 h 442"/>
              <a:gd name="T4" fmla="*/ 2147483646 w 417"/>
              <a:gd name="T5" fmla="*/ 0 h 442"/>
              <a:gd name="T6" fmla="*/ 0 w 417"/>
              <a:gd name="T7" fmla="*/ 2147483646 h 442"/>
              <a:gd name="T8" fmla="*/ 0 60000 65536"/>
              <a:gd name="T9" fmla="*/ 0 60000 65536"/>
              <a:gd name="T10" fmla="*/ 0 60000 65536"/>
              <a:gd name="T11" fmla="*/ 0 60000 65536"/>
              <a:gd name="T12" fmla="*/ 0 w 417"/>
              <a:gd name="T13" fmla="*/ 0 h 442"/>
              <a:gd name="T14" fmla="*/ 417 w 417"/>
              <a:gd name="T15" fmla="*/ 442 h 4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7" h="442">
                <a:moveTo>
                  <a:pt x="0" y="442"/>
                </a:moveTo>
                <a:lnTo>
                  <a:pt x="417" y="442"/>
                </a:lnTo>
                <a:lnTo>
                  <a:pt x="417" y="0"/>
                </a:lnTo>
                <a:lnTo>
                  <a:pt x="0" y="442"/>
                </a:lnTo>
                <a:close/>
              </a:path>
            </a:pathLst>
          </a:custGeom>
          <a:solidFill>
            <a:schemeClr val="folHlink">
              <a:alpha val="50195"/>
            </a:schemeClr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9443" name="Group 3">
            <a:extLst>
              <a:ext uri="{FF2B5EF4-FFF2-40B4-BE49-F238E27FC236}">
                <a16:creationId xmlns:a16="http://schemas.microsoft.com/office/drawing/2014/main" id="{91B8705F-A21A-52C8-A0BA-CE5CED2E89EE}"/>
              </a:ext>
            </a:extLst>
          </p:cNvPr>
          <p:cNvGrpSpPr>
            <a:grpSpLocks/>
          </p:cNvGrpSpPr>
          <p:nvPr/>
        </p:nvGrpSpPr>
        <p:grpSpPr bwMode="auto">
          <a:xfrm>
            <a:off x="1470026" y="3786189"/>
            <a:ext cx="9197975" cy="763587"/>
            <a:chOff x="-34" y="2385"/>
            <a:chExt cx="5794" cy="481"/>
          </a:xfrm>
        </p:grpSpPr>
        <p:grpSp>
          <p:nvGrpSpPr>
            <p:cNvPr id="42169" name="Group 4">
              <a:extLst>
                <a:ext uri="{FF2B5EF4-FFF2-40B4-BE49-F238E27FC236}">
                  <a16:creationId xmlns:a16="http://schemas.microsoft.com/office/drawing/2014/main" id="{A70CB452-8025-1BE6-8CCB-9D006544E4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" y="2405"/>
              <a:ext cx="5364" cy="461"/>
              <a:chOff x="396" y="2405"/>
              <a:chExt cx="5364" cy="461"/>
            </a:xfrm>
          </p:grpSpPr>
          <p:grpSp>
            <p:nvGrpSpPr>
              <p:cNvPr id="42173" name="Group 5">
                <a:extLst>
                  <a:ext uri="{FF2B5EF4-FFF2-40B4-BE49-F238E27FC236}">
                    <a16:creationId xmlns:a16="http://schemas.microsoft.com/office/drawing/2014/main" id="{BBBB81F8-00C7-2283-BB11-4EE2F3CFCB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6" y="2405"/>
                <a:ext cx="982" cy="461"/>
                <a:chOff x="396" y="2405"/>
                <a:chExt cx="982" cy="461"/>
              </a:xfrm>
            </p:grpSpPr>
            <p:sp>
              <p:nvSpPr>
                <p:cNvPr id="42178" name="Freeform 43">
                  <a:extLst>
                    <a:ext uri="{FF2B5EF4-FFF2-40B4-BE49-F238E27FC236}">
                      <a16:creationId xmlns:a16="http://schemas.microsoft.com/office/drawing/2014/main" id="{37014C39-BF9C-6A43-D168-1C7DB105CF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6" y="2475"/>
                  <a:ext cx="827" cy="0"/>
                </a:xfrm>
                <a:custGeom>
                  <a:avLst/>
                  <a:gdLst>
                    <a:gd name="T0" fmla="*/ 0 w 1174"/>
                    <a:gd name="T1" fmla="*/ 1 h 1"/>
                    <a:gd name="T2" fmla="*/ 50 w 1174"/>
                    <a:gd name="T3" fmla="*/ 0 h 1"/>
                    <a:gd name="T4" fmla="*/ 0 60000 65536"/>
                    <a:gd name="T5" fmla="*/ 0 60000 65536"/>
                    <a:gd name="T6" fmla="*/ 0 w 1174"/>
                    <a:gd name="T7" fmla="*/ 0 h 1"/>
                    <a:gd name="T8" fmla="*/ 1174 w 1174"/>
                    <a:gd name="T9" fmla="*/ 0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174" h="1">
                      <a:moveTo>
                        <a:pt x="0" y="1"/>
                      </a:moveTo>
                      <a:lnTo>
                        <a:pt x="1174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179" name="Line 44">
                  <a:extLst>
                    <a:ext uri="{FF2B5EF4-FFF2-40B4-BE49-F238E27FC236}">
                      <a16:creationId xmlns:a16="http://schemas.microsoft.com/office/drawing/2014/main" id="{3C063C32-4014-69B1-9A11-8E4FE7619B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8100000">
                  <a:off x="1378" y="2405"/>
                  <a:ext cx="0" cy="46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2174" name="Line 46">
                <a:extLst>
                  <a:ext uri="{FF2B5EF4-FFF2-40B4-BE49-F238E27FC236}">
                    <a16:creationId xmlns:a16="http://schemas.microsoft.com/office/drawing/2014/main" id="{EF648CA3-2984-5616-AD78-74D7F8C882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0" y="2788"/>
                <a:ext cx="25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2175" name="组合 252">
                <a:extLst>
                  <a:ext uri="{FF2B5EF4-FFF2-40B4-BE49-F238E27FC236}">
                    <a16:creationId xmlns:a16="http://schemas.microsoft.com/office/drawing/2014/main" id="{668AE14B-419E-6F78-EAA0-FC1221BA78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78" y="2476"/>
                <a:ext cx="1782" cy="156"/>
                <a:chOff x="6314895" y="3930745"/>
                <a:chExt cx="2829137" cy="247648"/>
              </a:xfrm>
            </p:grpSpPr>
            <p:sp>
              <p:nvSpPr>
                <p:cNvPr id="42176" name="Line 45">
                  <a:extLst>
                    <a:ext uri="{FF2B5EF4-FFF2-40B4-BE49-F238E27FC236}">
                      <a16:creationId xmlns:a16="http://schemas.microsoft.com/office/drawing/2014/main" id="{F031BB22-9BB9-3BCD-5B47-64DC0C5603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2700000">
                  <a:off x="6674895" y="3818393"/>
                  <a:ext cx="0" cy="7200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177" name="Line 47">
                  <a:extLst>
                    <a:ext uri="{FF2B5EF4-FFF2-40B4-BE49-F238E27FC236}">
                      <a16:creationId xmlns:a16="http://schemas.microsoft.com/office/drawing/2014/main" id="{8AE5D1E4-F816-B1CE-DB79-F902B17670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912032" y="3930745"/>
                  <a:ext cx="22320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2170" name="Group 12">
              <a:extLst>
                <a:ext uri="{FF2B5EF4-FFF2-40B4-BE49-F238E27FC236}">
                  <a16:creationId xmlns:a16="http://schemas.microsoft.com/office/drawing/2014/main" id="{D773B70A-F8C8-DCD3-E57E-E6456A901A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4" y="2385"/>
              <a:ext cx="439" cy="468"/>
              <a:chOff x="-34" y="2385"/>
              <a:chExt cx="439" cy="468"/>
            </a:xfrm>
          </p:grpSpPr>
          <p:sp>
            <p:nvSpPr>
              <p:cNvPr id="42171" name="Text Box 35">
                <a:extLst>
                  <a:ext uri="{FF2B5EF4-FFF2-40B4-BE49-F238E27FC236}">
                    <a16:creationId xmlns:a16="http://schemas.microsoft.com/office/drawing/2014/main" id="{69913AF7-CAD6-946A-A0FF-7D124C5F29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4" y="2385"/>
                <a:ext cx="43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zh-CN" altLang="en-US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读</a:t>
                </a:r>
              </a:p>
            </p:txBody>
          </p:sp>
          <p:sp>
            <p:nvSpPr>
              <p:cNvPr id="42172" name="Text Box 35">
                <a:extLst>
                  <a:ext uri="{FF2B5EF4-FFF2-40B4-BE49-F238E27FC236}">
                    <a16:creationId xmlns:a16="http://schemas.microsoft.com/office/drawing/2014/main" id="{2818F4A4-6BE7-EFA1-57F9-B8387DE0B6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4" y="2565"/>
                <a:ext cx="43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zh-CN" altLang="en-US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命令</a:t>
                </a:r>
              </a:p>
            </p:txBody>
          </p:sp>
        </p:grpSp>
      </p:grpSp>
      <p:grpSp>
        <p:nvGrpSpPr>
          <p:cNvPr id="189455" name="Group 15">
            <a:extLst>
              <a:ext uri="{FF2B5EF4-FFF2-40B4-BE49-F238E27FC236}">
                <a16:creationId xmlns:a16="http://schemas.microsoft.com/office/drawing/2014/main" id="{1D68E0FB-BC49-FB6B-1115-F5A8B127D242}"/>
              </a:ext>
            </a:extLst>
          </p:cNvPr>
          <p:cNvGrpSpPr>
            <a:grpSpLocks/>
          </p:cNvGrpSpPr>
          <p:nvPr/>
        </p:nvGrpSpPr>
        <p:grpSpPr bwMode="auto">
          <a:xfrm>
            <a:off x="1541464" y="4714875"/>
            <a:ext cx="9070975" cy="730250"/>
            <a:chOff x="11" y="2970"/>
            <a:chExt cx="5714" cy="460"/>
          </a:xfrm>
        </p:grpSpPr>
        <p:grpSp>
          <p:nvGrpSpPr>
            <p:cNvPr id="42161" name="Group 16">
              <a:extLst>
                <a:ext uri="{FF2B5EF4-FFF2-40B4-BE49-F238E27FC236}">
                  <a16:creationId xmlns:a16="http://schemas.microsoft.com/office/drawing/2014/main" id="{27AC0E4C-BCF6-7007-847F-1787D0D6B6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" y="3093"/>
              <a:ext cx="484" cy="213"/>
              <a:chOff x="11" y="3093"/>
              <a:chExt cx="484" cy="213"/>
            </a:xfrm>
          </p:grpSpPr>
          <p:sp>
            <p:nvSpPr>
              <p:cNvPr id="42167" name="Text Box 35">
                <a:extLst>
                  <a:ext uri="{FF2B5EF4-FFF2-40B4-BE49-F238E27FC236}">
                    <a16:creationId xmlns:a16="http://schemas.microsoft.com/office/drawing/2014/main" id="{D4C3CE75-21FD-4FEC-C7F0-E069FE825C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" y="3093"/>
                <a:ext cx="48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WAIT</a:t>
                </a:r>
                <a:endParaRPr kumimoji="1" lang="zh-CN" altLang="en-US" sz="16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42168" name="AutoShape 17">
                <a:extLst>
                  <a:ext uri="{FF2B5EF4-FFF2-40B4-BE49-F238E27FC236}">
                    <a16:creationId xmlns:a16="http://schemas.microsoft.com/office/drawing/2014/main" id="{1646907A-BADB-143F-6BCF-8CF23C6B042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1" y="3105"/>
                <a:ext cx="358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2162" name="Freeform 43">
              <a:extLst>
                <a:ext uri="{FF2B5EF4-FFF2-40B4-BE49-F238E27FC236}">
                  <a16:creationId xmlns:a16="http://schemas.microsoft.com/office/drawing/2014/main" id="{7325E299-5242-9693-D1DD-17B72C4B2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" y="3040"/>
              <a:ext cx="1542" cy="0"/>
            </a:xfrm>
            <a:custGeom>
              <a:avLst/>
              <a:gdLst>
                <a:gd name="T0" fmla="*/ 0 w 1174"/>
                <a:gd name="T1" fmla="*/ 1 h 1"/>
                <a:gd name="T2" fmla="*/ 13656 w 1174"/>
                <a:gd name="T3" fmla="*/ 0 h 1"/>
                <a:gd name="T4" fmla="*/ 0 60000 65536"/>
                <a:gd name="T5" fmla="*/ 0 60000 65536"/>
                <a:gd name="T6" fmla="*/ 0 w 1174"/>
                <a:gd name="T7" fmla="*/ 0 h 1"/>
                <a:gd name="T8" fmla="*/ 1174 w 1174"/>
                <a:gd name="T9" fmla="*/ 0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74" h="1">
                  <a:moveTo>
                    <a:pt x="0" y="1"/>
                  </a:moveTo>
                  <a:lnTo>
                    <a:pt x="117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63" name="Line 44">
              <a:extLst>
                <a:ext uri="{FF2B5EF4-FFF2-40B4-BE49-F238E27FC236}">
                  <a16:creationId xmlns:a16="http://schemas.microsoft.com/office/drawing/2014/main" id="{5D1FF0B1-1195-D6A9-A727-7808A3BA85D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00000">
              <a:off x="2097" y="2970"/>
              <a:ext cx="0" cy="4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64" name="Line 46">
              <a:extLst>
                <a:ext uri="{FF2B5EF4-FFF2-40B4-BE49-F238E27FC236}">
                  <a16:creationId xmlns:a16="http://schemas.microsoft.com/office/drawing/2014/main" id="{9B28A856-8622-CECC-713C-BC314A695F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3" y="3352"/>
              <a:ext cx="106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65" name="Line 45">
              <a:extLst>
                <a:ext uri="{FF2B5EF4-FFF2-40B4-BE49-F238E27FC236}">
                  <a16:creationId xmlns:a16="http://schemas.microsoft.com/office/drawing/2014/main" id="{C165AE04-7A24-FF0A-0527-A96B7F82E21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>
              <a:off x="3467" y="2969"/>
              <a:ext cx="0" cy="4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66" name="Line 47">
              <a:extLst>
                <a:ext uri="{FF2B5EF4-FFF2-40B4-BE49-F238E27FC236}">
                  <a16:creationId xmlns:a16="http://schemas.microsoft.com/office/drawing/2014/main" id="{B93B0ADD-5AA5-E96F-90EA-7F0449EEB8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6" y="3041"/>
              <a:ext cx="21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" name="组合 381">
            <a:extLst>
              <a:ext uri="{FF2B5EF4-FFF2-40B4-BE49-F238E27FC236}">
                <a16:creationId xmlns:a16="http://schemas.microsoft.com/office/drawing/2014/main" id="{5D9862D0-47DA-BE49-136D-771A38F3BB4E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3071813"/>
            <a:ext cx="9120188" cy="500062"/>
            <a:chOff x="-32" y="3071810"/>
            <a:chExt cx="9119767" cy="500066"/>
          </a:xfrm>
        </p:grpSpPr>
        <p:sp>
          <p:nvSpPr>
            <p:cNvPr id="42157" name="Freeform 37">
              <a:extLst>
                <a:ext uri="{FF2B5EF4-FFF2-40B4-BE49-F238E27FC236}">
                  <a16:creationId xmlns:a16="http://schemas.microsoft.com/office/drawing/2014/main" id="{2385EBF6-BFEF-1C5E-2092-5511F34C4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574" y="3129856"/>
              <a:ext cx="6953050" cy="442020"/>
            </a:xfrm>
            <a:custGeom>
              <a:avLst/>
              <a:gdLst>
                <a:gd name="T0" fmla="*/ 2147483646 w 3857"/>
                <a:gd name="T1" fmla="*/ 0 h 343"/>
                <a:gd name="T2" fmla="*/ 0 w 3857"/>
                <a:gd name="T3" fmla="*/ 2147483646 h 343"/>
                <a:gd name="T4" fmla="*/ 2147483646 w 3857"/>
                <a:gd name="T5" fmla="*/ 2147483646 h 343"/>
                <a:gd name="T6" fmla="*/ 2147483646 w 3857"/>
                <a:gd name="T7" fmla="*/ 2147483646 h 343"/>
                <a:gd name="T8" fmla="*/ 2147483646 w 3857"/>
                <a:gd name="T9" fmla="*/ 2147483646 h 343"/>
                <a:gd name="T10" fmla="*/ 2147483646 w 3857"/>
                <a:gd name="T11" fmla="*/ 2147483646 h 343"/>
                <a:gd name="T12" fmla="*/ 2147483646 w 3857"/>
                <a:gd name="T13" fmla="*/ 0 h 343"/>
                <a:gd name="T14" fmla="*/ 2147483646 w 3857"/>
                <a:gd name="T15" fmla="*/ 0 h 3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57"/>
                <a:gd name="T25" fmla="*/ 0 h 343"/>
                <a:gd name="T26" fmla="*/ 3857 w 3857"/>
                <a:gd name="T27" fmla="*/ 343 h 3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57" h="343">
                  <a:moveTo>
                    <a:pt x="170" y="0"/>
                  </a:moveTo>
                  <a:lnTo>
                    <a:pt x="0" y="170"/>
                  </a:lnTo>
                  <a:lnTo>
                    <a:pt x="173" y="342"/>
                  </a:lnTo>
                  <a:lnTo>
                    <a:pt x="1343" y="343"/>
                  </a:lnTo>
                  <a:lnTo>
                    <a:pt x="3686" y="342"/>
                  </a:lnTo>
                  <a:lnTo>
                    <a:pt x="3857" y="171"/>
                  </a:lnTo>
                  <a:lnTo>
                    <a:pt x="3686" y="0"/>
                  </a:lnTo>
                  <a:lnTo>
                    <a:pt x="170" y="0"/>
                  </a:ln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58" name="Line 38">
              <a:extLst>
                <a:ext uri="{FF2B5EF4-FFF2-40B4-BE49-F238E27FC236}">
                  <a16:creationId xmlns:a16="http://schemas.microsoft.com/office/drawing/2014/main" id="{58053E40-0260-DD31-D3EB-A7F1766D7E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2966" y="3351600"/>
              <a:ext cx="486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59" name="Line 39">
              <a:extLst>
                <a:ext uri="{FF2B5EF4-FFF2-40B4-BE49-F238E27FC236}">
                  <a16:creationId xmlns:a16="http://schemas.microsoft.com/office/drawing/2014/main" id="{C5AE4448-3AA0-08C2-3821-E04A39B65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39715" y="3348000"/>
              <a:ext cx="10800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60" name="Text Box 35">
              <a:extLst>
                <a:ext uri="{FF2B5EF4-FFF2-40B4-BE49-F238E27FC236}">
                  <a16:creationId xmlns:a16="http://schemas.microsoft.com/office/drawing/2014/main" id="{BAB9C139-FFC4-CAD3-B421-8F9495254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2" y="3071810"/>
              <a:ext cx="696880" cy="461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sz="2000">
                  <a:latin typeface="Times New Roman" panose="02020603050405020304" pitchFamily="18" charset="0"/>
                  <a:ea typeface="宋体" panose="02010600030101010101" pitchFamily="2" charset="-122"/>
                </a:rPr>
                <a:t>地址</a:t>
              </a:r>
            </a:p>
          </p:txBody>
        </p:sp>
      </p:grpSp>
      <p:grpSp>
        <p:nvGrpSpPr>
          <p:cNvPr id="3" name="组合 399">
            <a:extLst>
              <a:ext uri="{FF2B5EF4-FFF2-40B4-BE49-F238E27FC236}">
                <a16:creationId xmlns:a16="http://schemas.microsoft.com/office/drawing/2014/main" id="{5DD5ADD6-4857-0884-07E8-38CC1A4BE06E}"/>
              </a:ext>
            </a:extLst>
          </p:cNvPr>
          <p:cNvGrpSpPr>
            <a:grpSpLocks/>
          </p:cNvGrpSpPr>
          <p:nvPr/>
        </p:nvGrpSpPr>
        <p:grpSpPr bwMode="auto">
          <a:xfrm>
            <a:off x="1487488" y="5786439"/>
            <a:ext cx="9144001" cy="561975"/>
            <a:chOff x="-54031" y="5786454"/>
            <a:chExt cx="9144047" cy="561972"/>
          </a:xfrm>
        </p:grpSpPr>
        <p:sp>
          <p:nvSpPr>
            <p:cNvPr id="42152" name="Text Box 35">
              <a:extLst>
                <a:ext uri="{FF2B5EF4-FFF2-40B4-BE49-F238E27FC236}">
                  <a16:creationId xmlns:a16="http://schemas.microsoft.com/office/drawing/2014/main" id="{566B38BD-5CB2-E6FE-ED56-1E7E232C0E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54031" y="5786454"/>
              <a:ext cx="696916" cy="457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sz="2000">
                  <a:latin typeface="Times New Roman" panose="02020603050405020304" pitchFamily="18" charset="0"/>
                  <a:ea typeface="宋体" panose="02010600030101010101" pitchFamily="2" charset="-122"/>
                </a:rPr>
                <a:t>数据</a:t>
              </a:r>
            </a:p>
          </p:txBody>
        </p:sp>
        <p:grpSp>
          <p:nvGrpSpPr>
            <p:cNvPr id="42153" name="组合 395">
              <a:extLst>
                <a:ext uri="{FF2B5EF4-FFF2-40B4-BE49-F238E27FC236}">
                  <a16:creationId xmlns:a16="http://schemas.microsoft.com/office/drawing/2014/main" id="{F8DFA5B6-C0BB-D706-4418-3ECF5C1092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2909" y="5819788"/>
              <a:ext cx="8447107" cy="528638"/>
              <a:chOff x="642909" y="5819788"/>
              <a:chExt cx="8447107" cy="528638"/>
            </a:xfrm>
          </p:grpSpPr>
          <p:sp>
            <p:nvSpPr>
              <p:cNvPr id="42154" name="Line 50">
                <a:extLst>
                  <a:ext uri="{FF2B5EF4-FFF2-40B4-BE49-F238E27FC236}">
                    <a16:creationId xmlns:a16="http://schemas.microsoft.com/office/drawing/2014/main" id="{D21FC406-C340-2B66-F9EF-410FF4D907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2909" y="6048388"/>
                <a:ext cx="48960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55" name="Line 51">
                <a:extLst>
                  <a:ext uri="{FF2B5EF4-FFF2-40B4-BE49-F238E27FC236}">
                    <a16:creationId xmlns:a16="http://schemas.microsoft.com/office/drawing/2014/main" id="{08A44861-E561-5572-E0E7-469E9B0E7E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8016" y="6046801"/>
                <a:ext cx="2232000" cy="15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56" name="Freeform 52">
                <a:extLst>
                  <a:ext uri="{FF2B5EF4-FFF2-40B4-BE49-F238E27FC236}">
                    <a16:creationId xmlns:a16="http://schemas.microsoft.com/office/drawing/2014/main" id="{90595B27-2669-AB0A-B9E3-0FD8F81BE9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92" y="5819788"/>
                <a:ext cx="1357324" cy="528638"/>
              </a:xfrm>
              <a:custGeom>
                <a:avLst/>
                <a:gdLst>
                  <a:gd name="T0" fmla="*/ 0 w 1056"/>
                  <a:gd name="T1" fmla="*/ 2147483646 h 333"/>
                  <a:gd name="T2" fmla="*/ 2147483646 w 1056"/>
                  <a:gd name="T3" fmla="*/ 0 h 333"/>
                  <a:gd name="T4" fmla="*/ 2147483646 w 1056"/>
                  <a:gd name="T5" fmla="*/ 0 h 333"/>
                  <a:gd name="T6" fmla="*/ 2147483646 w 1056"/>
                  <a:gd name="T7" fmla="*/ 2147483646 h 333"/>
                  <a:gd name="T8" fmla="*/ 2147483646 w 1056"/>
                  <a:gd name="T9" fmla="*/ 2147483646 h 333"/>
                  <a:gd name="T10" fmla="*/ 2147483646 w 1056"/>
                  <a:gd name="T11" fmla="*/ 2147483646 h 333"/>
                  <a:gd name="T12" fmla="*/ 0 w 1056"/>
                  <a:gd name="T13" fmla="*/ 2147483646 h 3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56"/>
                  <a:gd name="T22" fmla="*/ 0 h 333"/>
                  <a:gd name="T23" fmla="*/ 1056 w 1056"/>
                  <a:gd name="T24" fmla="*/ 333 h 33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56" h="333">
                    <a:moveTo>
                      <a:pt x="0" y="144"/>
                    </a:moveTo>
                    <a:lnTo>
                      <a:pt x="144" y="0"/>
                    </a:lnTo>
                    <a:lnTo>
                      <a:pt x="912" y="0"/>
                    </a:lnTo>
                    <a:lnTo>
                      <a:pt x="1056" y="144"/>
                    </a:lnTo>
                    <a:lnTo>
                      <a:pt x="880" y="333"/>
                    </a:lnTo>
                    <a:lnTo>
                      <a:pt x="170" y="333"/>
                    </a:lnTo>
                    <a:lnTo>
                      <a:pt x="0" y="144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89476" name="Group 36">
            <a:extLst>
              <a:ext uri="{FF2B5EF4-FFF2-40B4-BE49-F238E27FC236}">
                <a16:creationId xmlns:a16="http://schemas.microsoft.com/office/drawing/2014/main" id="{A5F7AFF7-8ABA-9A86-F449-5F698F81BBF2}"/>
              </a:ext>
            </a:extLst>
          </p:cNvPr>
          <p:cNvGrpSpPr>
            <a:grpSpLocks/>
          </p:cNvGrpSpPr>
          <p:nvPr/>
        </p:nvGrpSpPr>
        <p:grpSpPr bwMode="auto">
          <a:xfrm>
            <a:off x="1524001" y="1412875"/>
            <a:ext cx="9104313" cy="1474788"/>
            <a:chOff x="0" y="890"/>
            <a:chExt cx="5735" cy="929"/>
          </a:xfrm>
        </p:grpSpPr>
        <p:sp>
          <p:nvSpPr>
            <p:cNvPr id="42108" name="Text Box 35">
              <a:extLst>
                <a:ext uri="{FF2B5EF4-FFF2-40B4-BE49-F238E27FC236}">
                  <a16:creationId xmlns:a16="http://schemas.microsoft.com/office/drawing/2014/main" id="{C9BC06D0-3BBD-64A6-37FA-043AE9E04E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419"/>
              <a:ext cx="4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sz="2000">
                  <a:latin typeface="Times New Roman" panose="02020603050405020304" pitchFamily="18" charset="0"/>
                  <a:ea typeface="宋体" panose="02010600030101010101" pitchFamily="2" charset="-122"/>
                </a:rPr>
                <a:t>时钟</a:t>
              </a:r>
            </a:p>
          </p:txBody>
        </p:sp>
        <p:grpSp>
          <p:nvGrpSpPr>
            <p:cNvPr id="42109" name="Group 38">
              <a:extLst>
                <a:ext uri="{FF2B5EF4-FFF2-40B4-BE49-F238E27FC236}">
                  <a16:creationId xmlns:a16="http://schemas.microsoft.com/office/drawing/2014/main" id="{8C3C7102-E5BA-D502-4C2D-E7D267F855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" y="890"/>
              <a:ext cx="5358" cy="929"/>
              <a:chOff x="377" y="890"/>
              <a:chExt cx="5358" cy="929"/>
            </a:xfrm>
          </p:grpSpPr>
          <p:sp>
            <p:nvSpPr>
              <p:cNvPr id="42110" name="Rectangle 10">
                <a:extLst>
                  <a:ext uri="{FF2B5EF4-FFF2-40B4-BE49-F238E27FC236}">
                    <a16:creationId xmlns:a16="http://schemas.microsoft.com/office/drawing/2014/main" id="{2230F0FD-9D50-120A-1182-6091E3420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3" y="995"/>
                <a:ext cx="1040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111" name="Line 11">
                <a:extLst>
                  <a:ext uri="{FF2B5EF4-FFF2-40B4-BE49-F238E27FC236}">
                    <a16:creationId xmlns:a16="http://schemas.microsoft.com/office/drawing/2014/main" id="{C4A12F8B-5F9F-8122-5FFC-0680CC7E95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38" y="995"/>
                <a:ext cx="0" cy="15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12" name="Rectangle 12">
                <a:extLst>
                  <a:ext uri="{FF2B5EF4-FFF2-40B4-BE49-F238E27FC236}">
                    <a16:creationId xmlns:a16="http://schemas.microsoft.com/office/drawing/2014/main" id="{40FCCD0E-7948-AA31-C46C-08C21C19C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890"/>
                <a:ext cx="14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3000">
                    <a:solidFill>
                      <a:schemeClr val="folHlin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总线传输周期</a:t>
                </a:r>
                <a:endParaRPr kumimoji="1" lang="zh-CN" altLang="en-US" sz="300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113" name="Freeform 14">
                <a:extLst>
                  <a:ext uri="{FF2B5EF4-FFF2-40B4-BE49-F238E27FC236}">
                    <a16:creationId xmlns:a16="http://schemas.microsoft.com/office/drawing/2014/main" id="{C952DA4F-5655-85BB-CEB4-BA66FB34F4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" y="1268"/>
                <a:ext cx="695" cy="312"/>
              </a:xfrm>
              <a:custGeom>
                <a:avLst/>
                <a:gdLst>
                  <a:gd name="T0" fmla="*/ 0 w 912"/>
                  <a:gd name="T1" fmla="*/ 59 h 384"/>
                  <a:gd name="T2" fmla="*/ 0 w 912"/>
                  <a:gd name="T3" fmla="*/ 0 h 384"/>
                  <a:gd name="T4" fmla="*/ 38 w 912"/>
                  <a:gd name="T5" fmla="*/ 0 h 384"/>
                  <a:gd name="T6" fmla="*/ 38 w 912"/>
                  <a:gd name="T7" fmla="*/ 59 h 384"/>
                  <a:gd name="T8" fmla="*/ 79 w 912"/>
                  <a:gd name="T9" fmla="*/ 59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14" name="Freeform 15">
                <a:extLst>
                  <a:ext uri="{FF2B5EF4-FFF2-40B4-BE49-F238E27FC236}">
                    <a16:creationId xmlns:a16="http://schemas.microsoft.com/office/drawing/2014/main" id="{C4CC91B1-6EF8-C5BB-F356-5DC88ED9A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3" y="1268"/>
                <a:ext cx="695" cy="312"/>
              </a:xfrm>
              <a:custGeom>
                <a:avLst/>
                <a:gdLst>
                  <a:gd name="T0" fmla="*/ 0 w 912"/>
                  <a:gd name="T1" fmla="*/ 59 h 384"/>
                  <a:gd name="T2" fmla="*/ 0 w 912"/>
                  <a:gd name="T3" fmla="*/ 0 h 384"/>
                  <a:gd name="T4" fmla="*/ 38 w 912"/>
                  <a:gd name="T5" fmla="*/ 0 h 384"/>
                  <a:gd name="T6" fmla="*/ 38 w 912"/>
                  <a:gd name="T7" fmla="*/ 59 h 384"/>
                  <a:gd name="T8" fmla="*/ 79 w 912"/>
                  <a:gd name="T9" fmla="*/ 59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15" name="Freeform 16">
                <a:extLst>
                  <a:ext uri="{FF2B5EF4-FFF2-40B4-BE49-F238E27FC236}">
                    <a16:creationId xmlns:a16="http://schemas.microsoft.com/office/drawing/2014/main" id="{AFD16770-490A-36D0-9EED-90513E0C84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8" y="1268"/>
                <a:ext cx="695" cy="312"/>
              </a:xfrm>
              <a:custGeom>
                <a:avLst/>
                <a:gdLst>
                  <a:gd name="T0" fmla="*/ 0 w 912"/>
                  <a:gd name="T1" fmla="*/ 59 h 384"/>
                  <a:gd name="T2" fmla="*/ 0 w 912"/>
                  <a:gd name="T3" fmla="*/ 0 h 384"/>
                  <a:gd name="T4" fmla="*/ 38 w 912"/>
                  <a:gd name="T5" fmla="*/ 0 h 384"/>
                  <a:gd name="T6" fmla="*/ 38 w 912"/>
                  <a:gd name="T7" fmla="*/ 59 h 384"/>
                  <a:gd name="T8" fmla="*/ 79 w 912"/>
                  <a:gd name="T9" fmla="*/ 59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cxnSp>
            <p:nvCxnSpPr>
              <p:cNvPr id="42116" name="AutoShape 17">
                <a:extLst>
                  <a:ext uri="{FF2B5EF4-FFF2-40B4-BE49-F238E27FC236}">
                    <a16:creationId xmlns:a16="http://schemas.microsoft.com/office/drawing/2014/main" id="{B7755A70-857C-83EF-7166-EC1D6238CB3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77" y="1580"/>
                <a:ext cx="476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2117" name="Freeform 18">
                <a:extLst>
                  <a:ext uri="{FF2B5EF4-FFF2-40B4-BE49-F238E27FC236}">
                    <a16:creationId xmlns:a16="http://schemas.microsoft.com/office/drawing/2014/main" id="{1F07506E-97D5-3EB9-AA4F-6EF6FE3878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1268"/>
                <a:ext cx="695" cy="312"/>
              </a:xfrm>
              <a:custGeom>
                <a:avLst/>
                <a:gdLst>
                  <a:gd name="T0" fmla="*/ 0 w 912"/>
                  <a:gd name="T1" fmla="*/ 59 h 384"/>
                  <a:gd name="T2" fmla="*/ 0 w 912"/>
                  <a:gd name="T3" fmla="*/ 0 h 384"/>
                  <a:gd name="T4" fmla="*/ 38 w 912"/>
                  <a:gd name="T5" fmla="*/ 0 h 384"/>
                  <a:gd name="T6" fmla="*/ 38 w 912"/>
                  <a:gd name="T7" fmla="*/ 59 h 384"/>
                  <a:gd name="T8" fmla="*/ 79 w 912"/>
                  <a:gd name="T9" fmla="*/ 59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18" name="Freeform 19">
                <a:extLst>
                  <a:ext uri="{FF2B5EF4-FFF2-40B4-BE49-F238E27FC236}">
                    <a16:creationId xmlns:a16="http://schemas.microsoft.com/office/drawing/2014/main" id="{3E267EA4-571D-9E4C-D76F-A42FDDDB5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8" y="1268"/>
                <a:ext cx="695" cy="312"/>
              </a:xfrm>
              <a:custGeom>
                <a:avLst/>
                <a:gdLst>
                  <a:gd name="T0" fmla="*/ 0 w 912"/>
                  <a:gd name="T1" fmla="*/ 59 h 384"/>
                  <a:gd name="T2" fmla="*/ 0 w 912"/>
                  <a:gd name="T3" fmla="*/ 0 h 384"/>
                  <a:gd name="T4" fmla="*/ 38 w 912"/>
                  <a:gd name="T5" fmla="*/ 0 h 384"/>
                  <a:gd name="T6" fmla="*/ 38 w 912"/>
                  <a:gd name="T7" fmla="*/ 59 h 384"/>
                  <a:gd name="T8" fmla="*/ 79 w 912"/>
                  <a:gd name="T9" fmla="*/ 59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19" name="Line 23">
                <a:extLst>
                  <a:ext uri="{FF2B5EF4-FFF2-40B4-BE49-F238E27FC236}">
                    <a16:creationId xmlns:a16="http://schemas.microsoft.com/office/drawing/2014/main" id="{1AC3468C-FC8F-B37A-8AD6-DCCB06F928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3" y="1073"/>
                <a:ext cx="113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20" name="Line 24">
                <a:extLst>
                  <a:ext uri="{FF2B5EF4-FFF2-40B4-BE49-F238E27FC236}">
                    <a16:creationId xmlns:a16="http://schemas.microsoft.com/office/drawing/2014/main" id="{43E56F02-8932-5254-DA99-08778832AC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2" y="995"/>
                <a:ext cx="1" cy="15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21" name="Line 25">
                <a:extLst>
                  <a:ext uri="{FF2B5EF4-FFF2-40B4-BE49-F238E27FC236}">
                    <a16:creationId xmlns:a16="http://schemas.microsoft.com/office/drawing/2014/main" id="{FE27A6D5-7AE8-C8BD-D6EE-827FA97F47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1073"/>
                <a:ext cx="124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22" name="Freeform 16">
                <a:extLst>
                  <a:ext uri="{FF2B5EF4-FFF2-40B4-BE49-F238E27FC236}">
                    <a16:creationId xmlns:a16="http://schemas.microsoft.com/office/drawing/2014/main" id="{7074ECF8-D85A-7FE8-073F-9060A2FFE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0" y="1260"/>
                <a:ext cx="695" cy="312"/>
              </a:xfrm>
              <a:custGeom>
                <a:avLst/>
                <a:gdLst>
                  <a:gd name="T0" fmla="*/ 0 w 912"/>
                  <a:gd name="T1" fmla="*/ 59 h 384"/>
                  <a:gd name="T2" fmla="*/ 0 w 912"/>
                  <a:gd name="T3" fmla="*/ 0 h 384"/>
                  <a:gd name="T4" fmla="*/ 38 w 912"/>
                  <a:gd name="T5" fmla="*/ 0 h 384"/>
                  <a:gd name="T6" fmla="*/ 38 w 912"/>
                  <a:gd name="T7" fmla="*/ 59 h 384"/>
                  <a:gd name="T8" fmla="*/ 79 w 912"/>
                  <a:gd name="T9" fmla="*/ 59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23" name="Freeform 16">
                <a:extLst>
                  <a:ext uri="{FF2B5EF4-FFF2-40B4-BE49-F238E27FC236}">
                    <a16:creationId xmlns:a16="http://schemas.microsoft.com/office/drawing/2014/main" id="{5FA39763-2A4C-1A27-56FF-BCC6E31365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5" y="1263"/>
                <a:ext cx="695" cy="312"/>
              </a:xfrm>
              <a:custGeom>
                <a:avLst/>
                <a:gdLst>
                  <a:gd name="T0" fmla="*/ 0 w 912"/>
                  <a:gd name="T1" fmla="*/ 59 h 384"/>
                  <a:gd name="T2" fmla="*/ 0 w 912"/>
                  <a:gd name="T3" fmla="*/ 0 h 384"/>
                  <a:gd name="T4" fmla="*/ 38 w 912"/>
                  <a:gd name="T5" fmla="*/ 0 h 384"/>
                  <a:gd name="T6" fmla="*/ 38 w 912"/>
                  <a:gd name="T7" fmla="*/ 59 h 384"/>
                  <a:gd name="T8" fmla="*/ 79 w 912"/>
                  <a:gd name="T9" fmla="*/ 59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2124" name="组合 196">
                <a:extLst>
                  <a:ext uri="{FF2B5EF4-FFF2-40B4-BE49-F238E27FC236}">
                    <a16:creationId xmlns:a16="http://schemas.microsoft.com/office/drawing/2014/main" id="{D408B0BB-DD8D-3743-12A4-8AC11A9C2D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3" y="1615"/>
                <a:ext cx="1398" cy="204"/>
                <a:chOff x="1353926" y="2559582"/>
                <a:chExt cx="2219530" cy="322975"/>
              </a:xfrm>
            </p:grpSpPr>
            <p:sp>
              <p:nvSpPr>
                <p:cNvPr id="42143" name="Rectangle 6">
                  <a:extLst>
                    <a:ext uri="{FF2B5EF4-FFF2-40B4-BE49-F238E27FC236}">
                      <a16:creationId xmlns:a16="http://schemas.microsoft.com/office/drawing/2014/main" id="{8431531B-EB22-9787-11B4-4F4E9A6658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9746" y="2559582"/>
                  <a:ext cx="238870" cy="3229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100" i="1">
                      <a:solidFill>
                        <a:schemeClr val="folHlink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</a:t>
                  </a:r>
                  <a:r>
                    <a:rPr kumimoji="1" lang="en-US" altLang="zh-CN" sz="2100" baseline="-25000">
                      <a:solidFill>
                        <a:schemeClr val="folHlink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42144" name="Rectangle 20">
                  <a:extLst>
                    <a:ext uri="{FF2B5EF4-FFF2-40B4-BE49-F238E27FC236}">
                      <a16:creationId xmlns:a16="http://schemas.microsoft.com/office/drawing/2014/main" id="{C33DCA20-C508-1C01-2852-E5C8B3186B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469" y="2559582"/>
                  <a:ext cx="238870" cy="322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100" i="1">
                      <a:solidFill>
                        <a:schemeClr val="folHlink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</a:t>
                  </a:r>
                  <a:r>
                    <a:rPr kumimoji="1" lang="en-US" altLang="zh-CN" sz="2100" baseline="-25000">
                      <a:solidFill>
                        <a:schemeClr val="folHlink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42145" name="Line 26">
                  <a:extLst>
                    <a:ext uri="{FF2B5EF4-FFF2-40B4-BE49-F238E27FC236}">
                      <a16:creationId xmlns:a16="http://schemas.microsoft.com/office/drawing/2014/main" id="{0EDF904F-71FF-8B24-7FAB-9608B43513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50867" y="2693606"/>
                  <a:ext cx="40654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146" name="Line 28">
                  <a:extLst>
                    <a:ext uri="{FF2B5EF4-FFF2-40B4-BE49-F238E27FC236}">
                      <a16:creationId xmlns:a16="http://schemas.microsoft.com/office/drawing/2014/main" id="{22CE6334-F43D-519F-D543-14F3E85595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54357" y="2693606"/>
                  <a:ext cx="40654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147" name="Line 31">
                  <a:extLst>
                    <a:ext uri="{FF2B5EF4-FFF2-40B4-BE49-F238E27FC236}">
                      <a16:creationId xmlns:a16="http://schemas.microsoft.com/office/drawing/2014/main" id="{7D41A3D9-BB05-D854-67B7-55E0B44D26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53926" y="2693606"/>
                  <a:ext cx="40654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stealth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148" name="Line 32">
                  <a:extLst>
                    <a:ext uri="{FF2B5EF4-FFF2-40B4-BE49-F238E27FC236}">
                      <a16:creationId xmlns:a16="http://schemas.microsoft.com/office/drawing/2014/main" id="{4E1F2A27-C2A0-EB13-1328-521F211CB5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57416" y="2693606"/>
                  <a:ext cx="40654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stealth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cxnSp>
              <p:nvCxnSpPr>
                <p:cNvPr id="42149" name="直接连接符 193">
                  <a:extLst>
                    <a:ext uri="{FF2B5EF4-FFF2-40B4-BE49-F238E27FC236}">
                      <a16:creationId xmlns:a16="http://schemas.microsoft.com/office/drawing/2014/main" id="{D2B4C0A6-82D8-1928-71D6-9357775218E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232084" y="2697744"/>
                  <a:ext cx="252000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2150" name="直接连接符 194">
                  <a:extLst>
                    <a:ext uri="{FF2B5EF4-FFF2-40B4-BE49-F238E27FC236}">
                      <a16:creationId xmlns:a16="http://schemas.microsoft.com/office/drawing/2014/main" id="{0325BF7F-F426-50AD-6EE7-ECBA0C7D187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336400" y="2696400"/>
                  <a:ext cx="252000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2151" name="直接连接符 195">
                  <a:extLst>
                    <a:ext uri="{FF2B5EF4-FFF2-40B4-BE49-F238E27FC236}">
                      <a16:creationId xmlns:a16="http://schemas.microsoft.com/office/drawing/2014/main" id="{360F8656-AAD2-3BBC-0DFE-FB7E9A386DC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446662" y="2696950"/>
                  <a:ext cx="252000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42125" name="Rectangle 6">
                <a:extLst>
                  <a:ext uri="{FF2B5EF4-FFF2-40B4-BE49-F238E27FC236}">
                    <a16:creationId xmlns:a16="http://schemas.microsoft.com/office/drawing/2014/main" id="{34E7C51C-BB08-4194-6034-E81281346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5" y="1612"/>
                <a:ext cx="19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100" i="1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kumimoji="1" lang="en-US" altLang="zh-CN" sz="2000" baseline="-2500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W</a:t>
                </a:r>
              </a:p>
            </p:txBody>
          </p:sp>
          <p:sp>
            <p:nvSpPr>
              <p:cNvPr id="42126" name="Rectangle 20">
                <a:extLst>
                  <a:ext uri="{FF2B5EF4-FFF2-40B4-BE49-F238E27FC236}">
                    <a16:creationId xmlns:a16="http://schemas.microsoft.com/office/drawing/2014/main" id="{DC3339D8-76D7-EC97-D690-83D848542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1612"/>
                <a:ext cx="19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100" i="1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kumimoji="1" lang="en-US" altLang="zh-CN" sz="2000" baseline="-2500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W</a:t>
                </a:r>
              </a:p>
            </p:txBody>
          </p:sp>
          <p:sp>
            <p:nvSpPr>
              <p:cNvPr id="42127" name="Line 26">
                <a:extLst>
                  <a:ext uri="{FF2B5EF4-FFF2-40B4-BE49-F238E27FC236}">
                    <a16:creationId xmlns:a16="http://schemas.microsoft.com/office/drawing/2014/main" id="{5EE52277-4CFB-1082-3D13-EAC5F479C7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9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28" name="Line 28">
                <a:extLst>
                  <a:ext uri="{FF2B5EF4-FFF2-40B4-BE49-F238E27FC236}">
                    <a16:creationId xmlns:a16="http://schemas.microsoft.com/office/drawing/2014/main" id="{5A869D2F-9724-8A98-76C9-24A97735AA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4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29" name="Line 31">
                <a:extLst>
                  <a:ext uri="{FF2B5EF4-FFF2-40B4-BE49-F238E27FC236}">
                    <a16:creationId xmlns:a16="http://schemas.microsoft.com/office/drawing/2014/main" id="{347A312C-720B-FA3B-70B8-B248772C05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0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30" name="Line 32">
                <a:extLst>
                  <a:ext uri="{FF2B5EF4-FFF2-40B4-BE49-F238E27FC236}">
                    <a16:creationId xmlns:a16="http://schemas.microsoft.com/office/drawing/2014/main" id="{3C00E9E3-CA1E-FBF4-9DDF-BF146D43D1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5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cxnSp>
            <p:nvCxnSpPr>
              <p:cNvPr id="42131" name="直接连接符 205">
                <a:extLst>
                  <a:ext uri="{FF2B5EF4-FFF2-40B4-BE49-F238E27FC236}">
                    <a16:creationId xmlns:a16="http://schemas.microsoft.com/office/drawing/2014/main" id="{8431773C-E2CF-016E-40B5-01C9D9C4C94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2173" y="1699"/>
                <a:ext cx="159" cy="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132" name="直接连接符 206">
                <a:extLst>
                  <a:ext uri="{FF2B5EF4-FFF2-40B4-BE49-F238E27FC236}">
                    <a16:creationId xmlns:a16="http://schemas.microsoft.com/office/drawing/2014/main" id="{B928EC44-1DA3-724D-96F1-3FA059589F1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2869" y="1698"/>
                <a:ext cx="159" cy="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133" name="直接连接符 207">
                <a:extLst>
                  <a:ext uri="{FF2B5EF4-FFF2-40B4-BE49-F238E27FC236}">
                    <a16:creationId xmlns:a16="http://schemas.microsoft.com/office/drawing/2014/main" id="{A876B26B-6C7E-F4AB-8455-0BB67E38C0B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568" y="1699"/>
                <a:ext cx="159" cy="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2134" name="Rectangle 6">
                <a:extLst>
                  <a:ext uri="{FF2B5EF4-FFF2-40B4-BE49-F238E27FC236}">
                    <a16:creationId xmlns:a16="http://schemas.microsoft.com/office/drawing/2014/main" id="{C2AEFB15-00A1-377B-04F8-9E8FF1158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7" y="1612"/>
                <a:ext cx="150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100" i="1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kumimoji="1" lang="en-US" altLang="zh-CN" sz="2100" baseline="-2500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42135" name="Rectangle 20">
                <a:extLst>
                  <a:ext uri="{FF2B5EF4-FFF2-40B4-BE49-F238E27FC236}">
                    <a16:creationId xmlns:a16="http://schemas.microsoft.com/office/drawing/2014/main" id="{FBE185A4-C21A-1E4A-F20A-49BBA33B49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8" y="1612"/>
                <a:ext cx="150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100" i="1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kumimoji="1" lang="en-US" altLang="zh-CN" sz="2100" baseline="-2500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42136" name="Line 26">
                <a:extLst>
                  <a:ext uri="{FF2B5EF4-FFF2-40B4-BE49-F238E27FC236}">
                    <a16:creationId xmlns:a16="http://schemas.microsoft.com/office/drawing/2014/main" id="{F223E2E2-CB93-FDA9-4DB9-1B6687D05A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1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37" name="Line 28">
                <a:extLst>
                  <a:ext uri="{FF2B5EF4-FFF2-40B4-BE49-F238E27FC236}">
                    <a16:creationId xmlns:a16="http://schemas.microsoft.com/office/drawing/2014/main" id="{90F48B45-7571-56CB-79AD-82EA0BB42D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6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38" name="Line 31">
                <a:extLst>
                  <a:ext uri="{FF2B5EF4-FFF2-40B4-BE49-F238E27FC236}">
                    <a16:creationId xmlns:a16="http://schemas.microsoft.com/office/drawing/2014/main" id="{47E55C3E-E0F3-D37C-2A76-6E4B5AFCDE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2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39" name="Line 32">
                <a:extLst>
                  <a:ext uri="{FF2B5EF4-FFF2-40B4-BE49-F238E27FC236}">
                    <a16:creationId xmlns:a16="http://schemas.microsoft.com/office/drawing/2014/main" id="{D4263643-673A-40C6-1EE6-1B15683C5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7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cxnSp>
            <p:nvCxnSpPr>
              <p:cNvPr id="42140" name="直接连接符 215">
                <a:extLst>
                  <a:ext uri="{FF2B5EF4-FFF2-40B4-BE49-F238E27FC236}">
                    <a16:creationId xmlns:a16="http://schemas.microsoft.com/office/drawing/2014/main" id="{1AC7545F-DE4B-D82C-5F24-DBAD54AAD4C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565" y="1699"/>
                <a:ext cx="159" cy="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141" name="直接连接符 216">
                <a:extLst>
                  <a:ext uri="{FF2B5EF4-FFF2-40B4-BE49-F238E27FC236}">
                    <a16:creationId xmlns:a16="http://schemas.microsoft.com/office/drawing/2014/main" id="{BC116BE2-6CB0-3766-A21E-AA497F1319A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260" y="1698"/>
                <a:ext cx="159" cy="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142" name="直接连接符 217">
                <a:extLst>
                  <a:ext uri="{FF2B5EF4-FFF2-40B4-BE49-F238E27FC236}">
                    <a16:creationId xmlns:a16="http://schemas.microsoft.com/office/drawing/2014/main" id="{20F9857B-F759-1EC7-D057-863F8F12DD8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960" y="1699"/>
                <a:ext cx="159" cy="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15" name="组合 380">
            <a:extLst>
              <a:ext uri="{FF2B5EF4-FFF2-40B4-BE49-F238E27FC236}">
                <a16:creationId xmlns:a16="http://schemas.microsoft.com/office/drawing/2014/main" id="{217F7AA4-AD4C-36C8-6584-7F301DF2FD77}"/>
              </a:ext>
            </a:extLst>
          </p:cNvPr>
          <p:cNvGrpSpPr>
            <a:grpSpLocks/>
          </p:cNvGrpSpPr>
          <p:nvPr/>
        </p:nvGrpSpPr>
        <p:grpSpPr bwMode="auto">
          <a:xfrm>
            <a:off x="2122488" y="3121026"/>
            <a:ext cx="785812" cy="3236913"/>
            <a:chOff x="598906" y="3121200"/>
            <a:chExt cx="785873" cy="3236758"/>
          </a:xfrm>
        </p:grpSpPr>
        <p:sp>
          <p:nvSpPr>
            <p:cNvPr id="42096" name="Rectangle 55">
              <a:extLst>
                <a:ext uri="{FF2B5EF4-FFF2-40B4-BE49-F238E27FC236}">
                  <a16:creationId xmlns:a16="http://schemas.microsoft.com/office/drawing/2014/main" id="{1DF5EBB0-F6E9-47BF-9AD1-87621F9C5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906" y="3933924"/>
              <a:ext cx="755020" cy="525784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97" name="Line 57">
              <a:extLst>
                <a:ext uri="{FF2B5EF4-FFF2-40B4-BE49-F238E27FC236}">
                  <a16:creationId xmlns:a16="http://schemas.microsoft.com/office/drawing/2014/main" id="{7D821C9B-83E1-F811-83DD-C6E277C41B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8906" y="3932245"/>
              <a:ext cx="75502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2098" name="组合 379">
              <a:extLst>
                <a:ext uri="{FF2B5EF4-FFF2-40B4-BE49-F238E27FC236}">
                  <a16:creationId xmlns:a16="http://schemas.microsoft.com/office/drawing/2014/main" id="{3873674B-B57A-D11E-99FA-DCCAD6EA7D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8906" y="3121200"/>
              <a:ext cx="785873" cy="504000"/>
              <a:chOff x="598906" y="3108353"/>
              <a:chExt cx="785873" cy="504000"/>
            </a:xfrm>
          </p:grpSpPr>
          <p:sp>
            <p:nvSpPr>
              <p:cNvPr id="42103" name="Freeform 60">
                <a:extLst>
                  <a:ext uri="{FF2B5EF4-FFF2-40B4-BE49-F238E27FC236}">
                    <a16:creationId xmlns:a16="http://schemas.microsoft.com/office/drawing/2014/main" id="{A0404A51-B110-6723-EB8A-C945C6FE7D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906" y="3108353"/>
                <a:ext cx="741710" cy="463523"/>
              </a:xfrm>
              <a:custGeom>
                <a:avLst/>
                <a:gdLst>
                  <a:gd name="T0" fmla="*/ 2147483646 w 613"/>
                  <a:gd name="T1" fmla="*/ 2147483646 h 355"/>
                  <a:gd name="T2" fmla="*/ 2147483646 w 613"/>
                  <a:gd name="T3" fmla="*/ 2147483646 h 355"/>
                  <a:gd name="T4" fmla="*/ 0 w 613"/>
                  <a:gd name="T5" fmla="*/ 0 h 355"/>
                  <a:gd name="T6" fmla="*/ 0 w 613"/>
                  <a:gd name="T7" fmla="*/ 2147483646 h 355"/>
                  <a:gd name="T8" fmla="*/ 2147483646 w 613"/>
                  <a:gd name="T9" fmla="*/ 2147483646 h 3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3"/>
                  <a:gd name="T16" fmla="*/ 0 h 355"/>
                  <a:gd name="T17" fmla="*/ 613 w 613"/>
                  <a:gd name="T18" fmla="*/ 355 h 3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3" h="355">
                    <a:moveTo>
                      <a:pt x="453" y="196"/>
                    </a:moveTo>
                    <a:lnTo>
                      <a:pt x="581" y="2"/>
                    </a:lnTo>
                    <a:lnTo>
                      <a:pt x="0" y="0"/>
                    </a:lnTo>
                    <a:lnTo>
                      <a:pt x="0" y="355"/>
                    </a:lnTo>
                    <a:lnTo>
                      <a:pt x="613" y="355"/>
                    </a:lnTo>
                  </a:path>
                </a:pathLst>
              </a:cu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04" name="Line 61">
                <a:extLst>
                  <a:ext uri="{FF2B5EF4-FFF2-40B4-BE49-F238E27FC236}">
                    <a16:creationId xmlns:a16="http://schemas.microsoft.com/office/drawing/2014/main" id="{389D4960-31F2-F3C1-1585-4D72CDD130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326" y="3110964"/>
                <a:ext cx="75502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05" name="Line 62">
                <a:extLst>
                  <a:ext uri="{FF2B5EF4-FFF2-40B4-BE49-F238E27FC236}">
                    <a16:creationId xmlns:a16="http://schemas.microsoft.com/office/drawing/2014/main" id="{B1C7BBB2-17FF-2CC8-CB0D-8EBF216FE2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326" y="3549679"/>
                <a:ext cx="75502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06" name="Line 63">
                <a:extLst>
                  <a:ext uri="{FF2B5EF4-FFF2-40B4-BE49-F238E27FC236}">
                    <a16:creationId xmlns:a16="http://schemas.microsoft.com/office/drawing/2014/main" id="{CA8B94BB-6BF3-E34C-75A9-A31E388363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8100000">
                <a:off x="1240189" y="3268954"/>
                <a:ext cx="0" cy="343399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107" name="Line 64">
                <a:extLst>
                  <a:ext uri="{FF2B5EF4-FFF2-40B4-BE49-F238E27FC236}">
                    <a16:creationId xmlns:a16="http://schemas.microsoft.com/office/drawing/2014/main" id="{685222E0-A0CA-831F-7711-ECB9DC41A6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700000">
                <a:off x="1225669" y="3076548"/>
                <a:ext cx="0" cy="318221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2099" name="Rectangle 55">
              <a:extLst>
                <a:ext uri="{FF2B5EF4-FFF2-40B4-BE49-F238E27FC236}">
                  <a16:creationId xmlns:a16="http://schemas.microsoft.com/office/drawing/2014/main" id="{96FBF7F1-C0DF-93CD-C0D3-69D775440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290" y="4833932"/>
              <a:ext cx="748800" cy="525784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100" name="Line 57">
              <a:extLst>
                <a:ext uri="{FF2B5EF4-FFF2-40B4-BE49-F238E27FC236}">
                  <a16:creationId xmlns:a16="http://schemas.microsoft.com/office/drawing/2014/main" id="{7B67817F-F89A-065E-3A74-75D8996FD9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70" y="4833932"/>
              <a:ext cx="75502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101" name="Rectangle 56">
              <a:extLst>
                <a:ext uri="{FF2B5EF4-FFF2-40B4-BE49-F238E27FC236}">
                  <a16:creationId xmlns:a16="http://schemas.microsoft.com/office/drawing/2014/main" id="{F9B57CDE-3669-D603-0CF9-90127D804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000" y="5789633"/>
              <a:ext cx="756000" cy="568325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102" name="Line 58">
              <a:extLst>
                <a:ext uri="{FF2B5EF4-FFF2-40B4-BE49-F238E27FC236}">
                  <a16:creationId xmlns:a16="http://schemas.microsoft.com/office/drawing/2014/main" id="{8552136E-AF90-E60B-03C9-C1B33CE1B4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000" y="6051567"/>
              <a:ext cx="72000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9534" name="Line 95">
            <a:extLst>
              <a:ext uri="{FF2B5EF4-FFF2-40B4-BE49-F238E27FC236}">
                <a16:creationId xmlns:a16="http://schemas.microsoft.com/office/drawing/2014/main" id="{090DEA8E-E082-366A-AD3C-20C34F2835D7}"/>
              </a:ext>
            </a:extLst>
          </p:cNvPr>
          <p:cNvSpPr>
            <a:spLocks noChangeShapeType="1"/>
          </p:cNvSpPr>
          <p:nvPr/>
        </p:nvSpPr>
        <p:spPr bwMode="auto">
          <a:xfrm rot="2700000">
            <a:off x="8181975" y="3835400"/>
            <a:ext cx="0" cy="685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1" name="组合 360">
            <a:extLst>
              <a:ext uri="{FF2B5EF4-FFF2-40B4-BE49-F238E27FC236}">
                <a16:creationId xmlns:a16="http://schemas.microsoft.com/office/drawing/2014/main" id="{68A9D67E-3023-8CAF-125B-C4763FE02794}"/>
              </a:ext>
            </a:extLst>
          </p:cNvPr>
          <p:cNvGrpSpPr>
            <a:grpSpLocks/>
          </p:cNvGrpSpPr>
          <p:nvPr/>
        </p:nvGrpSpPr>
        <p:grpSpPr bwMode="auto">
          <a:xfrm>
            <a:off x="8310564" y="3127375"/>
            <a:ext cx="1214437" cy="3265488"/>
            <a:chOff x="6786578" y="3126605"/>
            <a:chExt cx="1214446" cy="3266272"/>
          </a:xfrm>
        </p:grpSpPr>
        <p:sp>
          <p:nvSpPr>
            <p:cNvPr id="42086" name="Line 110">
              <a:extLst>
                <a:ext uri="{FF2B5EF4-FFF2-40B4-BE49-F238E27FC236}">
                  <a16:creationId xmlns:a16="http://schemas.microsoft.com/office/drawing/2014/main" id="{77D678EA-BF47-E2DF-5758-1EFE3DD7A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78" y="3126605"/>
              <a:ext cx="97200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2087" name="组合 258">
              <a:extLst>
                <a:ext uri="{FF2B5EF4-FFF2-40B4-BE49-F238E27FC236}">
                  <a16:creationId xmlns:a16="http://schemas.microsoft.com/office/drawing/2014/main" id="{A3042579-E446-54B2-07B1-9221462199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97534" y="3930745"/>
              <a:ext cx="1103490" cy="523207"/>
              <a:chOff x="6897534" y="3930745"/>
              <a:chExt cx="1103490" cy="523207"/>
            </a:xfrm>
          </p:grpSpPr>
          <p:sp>
            <p:nvSpPr>
              <p:cNvPr id="42094" name="Line 108">
                <a:extLst>
                  <a:ext uri="{FF2B5EF4-FFF2-40B4-BE49-F238E27FC236}">
                    <a16:creationId xmlns:a16="http://schemas.microsoft.com/office/drawing/2014/main" id="{B228C223-6927-96CF-F172-02DA3B79AB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97534" y="3930746"/>
                <a:ext cx="110349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95" name="Rectangle 114">
                <a:extLst>
                  <a:ext uri="{FF2B5EF4-FFF2-40B4-BE49-F238E27FC236}">
                    <a16:creationId xmlns:a16="http://schemas.microsoft.com/office/drawing/2014/main" id="{518A66BF-463B-0678-9A01-4425845FE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7534" y="3930745"/>
                <a:ext cx="1103490" cy="523207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2088" name="组合 261">
              <a:extLst>
                <a:ext uri="{FF2B5EF4-FFF2-40B4-BE49-F238E27FC236}">
                  <a16:creationId xmlns:a16="http://schemas.microsoft.com/office/drawing/2014/main" id="{DD444724-F8F7-0A4E-BB37-5550EFA97D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97534" y="4830754"/>
              <a:ext cx="1098000" cy="527072"/>
              <a:chOff x="4567205" y="4830754"/>
              <a:chExt cx="1103490" cy="527072"/>
            </a:xfrm>
          </p:grpSpPr>
          <p:sp>
            <p:nvSpPr>
              <p:cNvPr id="42092" name="Line 108">
                <a:extLst>
                  <a:ext uri="{FF2B5EF4-FFF2-40B4-BE49-F238E27FC236}">
                    <a16:creationId xmlns:a16="http://schemas.microsoft.com/office/drawing/2014/main" id="{73A491F4-69C6-A696-1649-9BC1DEEA80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7205" y="4830754"/>
                <a:ext cx="110349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93" name="Rectangle 114">
                <a:extLst>
                  <a:ext uri="{FF2B5EF4-FFF2-40B4-BE49-F238E27FC236}">
                    <a16:creationId xmlns:a16="http://schemas.microsoft.com/office/drawing/2014/main" id="{BCB602D2-5CD5-0606-C5D8-0DA794DCCF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7205" y="4834619"/>
                <a:ext cx="1103490" cy="523207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2089" name="Line 110">
              <a:extLst>
                <a:ext uri="{FF2B5EF4-FFF2-40B4-BE49-F238E27FC236}">
                  <a16:creationId xmlns:a16="http://schemas.microsoft.com/office/drawing/2014/main" id="{3918E51C-6F43-2079-649F-D55CAE62C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7542" y="3560400"/>
              <a:ext cx="97200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90" name="Line 84">
              <a:extLst>
                <a:ext uri="{FF2B5EF4-FFF2-40B4-BE49-F238E27FC236}">
                  <a16:creationId xmlns:a16="http://schemas.microsoft.com/office/drawing/2014/main" id="{6E1E31A8-0F5D-1958-D905-9133688D1A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8016" y="6072206"/>
              <a:ext cx="111600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91" name="Rectangle 115">
              <a:extLst>
                <a:ext uri="{FF2B5EF4-FFF2-40B4-BE49-F238E27FC236}">
                  <a16:creationId xmlns:a16="http://schemas.microsoft.com/office/drawing/2014/main" id="{6D0C7813-956E-471E-D292-109FA6801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5024" y="5784864"/>
              <a:ext cx="1116000" cy="608013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9546" name="Group 106">
            <a:extLst>
              <a:ext uri="{FF2B5EF4-FFF2-40B4-BE49-F238E27FC236}">
                <a16:creationId xmlns:a16="http://schemas.microsoft.com/office/drawing/2014/main" id="{5DAFE7D5-06E5-903F-84D9-F5F6AAD7B1EA}"/>
              </a:ext>
            </a:extLst>
          </p:cNvPr>
          <p:cNvGrpSpPr>
            <a:grpSpLocks/>
          </p:cNvGrpSpPr>
          <p:nvPr/>
        </p:nvGrpSpPr>
        <p:grpSpPr bwMode="auto">
          <a:xfrm>
            <a:off x="2862264" y="3127375"/>
            <a:ext cx="1133475" cy="3227388"/>
            <a:chOff x="843" y="1970"/>
            <a:chExt cx="714" cy="2033"/>
          </a:xfrm>
        </p:grpSpPr>
        <p:sp>
          <p:nvSpPr>
            <p:cNvPr id="42074" name="Freeform 67">
              <a:extLst>
                <a:ext uri="{FF2B5EF4-FFF2-40B4-BE49-F238E27FC236}">
                  <a16:creationId xmlns:a16="http://schemas.microsoft.com/office/drawing/2014/main" id="{736F936E-9434-6F79-D970-8813FF5F8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" y="2479"/>
              <a:ext cx="681" cy="329"/>
            </a:xfrm>
            <a:custGeom>
              <a:avLst/>
              <a:gdLst>
                <a:gd name="T0" fmla="*/ 0 w 894"/>
                <a:gd name="T1" fmla="*/ 39 h 429"/>
                <a:gd name="T2" fmla="*/ 77 w 894"/>
                <a:gd name="T3" fmla="*/ 39 h 429"/>
                <a:gd name="T4" fmla="*/ 43 w 894"/>
                <a:gd name="T5" fmla="*/ 0 h 429"/>
                <a:gd name="T6" fmla="*/ 2 w 894"/>
                <a:gd name="T7" fmla="*/ 2 h 4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4"/>
                <a:gd name="T13" fmla="*/ 0 h 429"/>
                <a:gd name="T14" fmla="*/ 894 w 894"/>
                <a:gd name="T15" fmla="*/ 429 h 4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4" h="429">
                  <a:moveTo>
                    <a:pt x="0" y="429"/>
                  </a:moveTo>
                  <a:lnTo>
                    <a:pt x="894" y="429"/>
                  </a:lnTo>
                  <a:lnTo>
                    <a:pt x="502" y="0"/>
                  </a:lnTo>
                  <a:lnTo>
                    <a:pt x="23" y="13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75" name="Line 68">
              <a:extLst>
                <a:ext uri="{FF2B5EF4-FFF2-40B4-BE49-F238E27FC236}">
                  <a16:creationId xmlns:a16="http://schemas.microsoft.com/office/drawing/2014/main" id="{5A990F61-1A13-4100-8E19-8083747A2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3" y="1979"/>
              <a:ext cx="70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76" name="Line 70">
              <a:extLst>
                <a:ext uri="{FF2B5EF4-FFF2-40B4-BE49-F238E27FC236}">
                  <a16:creationId xmlns:a16="http://schemas.microsoft.com/office/drawing/2014/main" id="{975EC6DA-89DE-3E90-D31A-1F175B5AF8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3" y="2261"/>
              <a:ext cx="70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77" name="Line 71">
              <a:extLst>
                <a:ext uri="{FF2B5EF4-FFF2-40B4-BE49-F238E27FC236}">
                  <a16:creationId xmlns:a16="http://schemas.microsoft.com/office/drawing/2014/main" id="{32D1D773-FFAB-10BA-2092-BFA39D5FAE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3" y="2475"/>
              <a:ext cx="366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78" name="Line 72">
              <a:extLst>
                <a:ext uri="{FF2B5EF4-FFF2-40B4-BE49-F238E27FC236}">
                  <a16:creationId xmlns:a16="http://schemas.microsoft.com/office/drawing/2014/main" id="{91315E2D-E935-9A9E-55E6-FB793688B6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3" y="1970"/>
              <a:ext cx="695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79" name="Line 73">
              <a:extLst>
                <a:ext uri="{FF2B5EF4-FFF2-40B4-BE49-F238E27FC236}">
                  <a16:creationId xmlns:a16="http://schemas.microsoft.com/office/drawing/2014/main" id="{C51A4616-98E5-806A-DEEC-778644D9C7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3" y="2243"/>
              <a:ext cx="695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2080" name="组合 269">
              <a:extLst>
                <a:ext uri="{FF2B5EF4-FFF2-40B4-BE49-F238E27FC236}">
                  <a16:creationId xmlns:a16="http://schemas.microsoft.com/office/drawing/2014/main" id="{852C421A-CA15-41EA-CDA7-30F9CFF66F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4" y="3043"/>
              <a:ext cx="703" cy="332"/>
              <a:chOff x="4567205" y="4830754"/>
              <a:chExt cx="1103490" cy="527072"/>
            </a:xfrm>
          </p:grpSpPr>
          <p:sp>
            <p:nvSpPr>
              <p:cNvPr id="42084" name="Line 108">
                <a:extLst>
                  <a:ext uri="{FF2B5EF4-FFF2-40B4-BE49-F238E27FC236}">
                    <a16:creationId xmlns:a16="http://schemas.microsoft.com/office/drawing/2014/main" id="{3B6A7D6E-F50E-9EE5-98AD-48E58226E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7205" y="4830754"/>
                <a:ext cx="110349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85" name="Rectangle 114">
                <a:extLst>
                  <a:ext uri="{FF2B5EF4-FFF2-40B4-BE49-F238E27FC236}">
                    <a16:creationId xmlns:a16="http://schemas.microsoft.com/office/drawing/2014/main" id="{DAB21FE4-EB1D-3F75-5E05-DB338DDC7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7205" y="4834619"/>
                <a:ext cx="1103490" cy="523207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2081" name="组合 351">
              <a:extLst>
                <a:ext uri="{FF2B5EF4-FFF2-40B4-BE49-F238E27FC236}">
                  <a16:creationId xmlns:a16="http://schemas.microsoft.com/office/drawing/2014/main" id="{355A4DC7-F8ED-78ED-284D-0FA8F0EC8B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3" y="3645"/>
              <a:ext cx="703" cy="358"/>
              <a:chOff x="857224" y="5786454"/>
              <a:chExt cx="1027043" cy="568325"/>
            </a:xfrm>
          </p:grpSpPr>
          <p:sp>
            <p:nvSpPr>
              <p:cNvPr id="42082" name="Rectangle 56">
                <a:extLst>
                  <a:ext uri="{FF2B5EF4-FFF2-40B4-BE49-F238E27FC236}">
                    <a16:creationId xmlns:a16="http://schemas.microsoft.com/office/drawing/2014/main" id="{41C85CFB-28E7-480C-54A3-10C81F8F5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224" y="5786454"/>
                <a:ext cx="1027043" cy="568325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083" name="Line 58">
                <a:extLst>
                  <a:ext uri="{FF2B5EF4-FFF2-40B4-BE49-F238E27FC236}">
                    <a16:creationId xmlns:a16="http://schemas.microsoft.com/office/drawing/2014/main" id="{DEA43D48-A84D-E8CA-508C-DB0B62F975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7224" y="6048388"/>
                <a:ext cx="99060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89559" name="Group 119">
            <a:extLst>
              <a:ext uri="{FF2B5EF4-FFF2-40B4-BE49-F238E27FC236}">
                <a16:creationId xmlns:a16="http://schemas.microsoft.com/office/drawing/2014/main" id="{CD7E8B01-E481-DDCE-205C-F69CF6F05398}"/>
              </a:ext>
            </a:extLst>
          </p:cNvPr>
          <p:cNvGrpSpPr>
            <a:grpSpLocks/>
          </p:cNvGrpSpPr>
          <p:nvPr/>
        </p:nvGrpSpPr>
        <p:grpSpPr bwMode="auto">
          <a:xfrm>
            <a:off x="3952876" y="3127375"/>
            <a:ext cx="1152525" cy="3227388"/>
            <a:chOff x="1530" y="1970"/>
            <a:chExt cx="726" cy="2033"/>
          </a:xfrm>
        </p:grpSpPr>
        <p:grpSp>
          <p:nvGrpSpPr>
            <p:cNvPr id="42063" name="Group 120">
              <a:extLst>
                <a:ext uri="{FF2B5EF4-FFF2-40B4-BE49-F238E27FC236}">
                  <a16:creationId xmlns:a16="http://schemas.microsoft.com/office/drawing/2014/main" id="{8F810F39-A75F-1D6E-98E8-F56E4AF41D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0" y="1970"/>
              <a:ext cx="726" cy="2033"/>
              <a:chOff x="1530" y="1970"/>
              <a:chExt cx="726" cy="2033"/>
            </a:xfrm>
          </p:grpSpPr>
          <p:grpSp>
            <p:nvGrpSpPr>
              <p:cNvPr id="42065" name="Group 121">
                <a:extLst>
                  <a:ext uri="{FF2B5EF4-FFF2-40B4-BE49-F238E27FC236}">
                    <a16:creationId xmlns:a16="http://schemas.microsoft.com/office/drawing/2014/main" id="{88702021-6859-1612-AF66-0EF1F52BE6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0" y="1970"/>
                <a:ext cx="726" cy="2033"/>
                <a:chOff x="1530" y="1970"/>
                <a:chExt cx="726" cy="2033"/>
              </a:xfrm>
            </p:grpSpPr>
            <p:sp>
              <p:nvSpPr>
                <p:cNvPr id="42068" name="Line 82">
                  <a:extLst>
                    <a:ext uri="{FF2B5EF4-FFF2-40B4-BE49-F238E27FC236}">
                      <a16:creationId xmlns:a16="http://schemas.microsoft.com/office/drawing/2014/main" id="{2C2CBBD6-7EB8-3010-C02B-52589EF42E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48" y="1970"/>
                  <a:ext cx="695" cy="0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069" name="Line 83">
                  <a:extLst>
                    <a:ext uri="{FF2B5EF4-FFF2-40B4-BE49-F238E27FC236}">
                      <a16:creationId xmlns:a16="http://schemas.microsoft.com/office/drawing/2014/main" id="{35C001D3-E9FC-A0B3-E086-7DCB7D535F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48" y="2243"/>
                  <a:ext cx="695" cy="0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070" name="Line 84">
                  <a:extLst>
                    <a:ext uri="{FF2B5EF4-FFF2-40B4-BE49-F238E27FC236}">
                      <a16:creationId xmlns:a16="http://schemas.microsoft.com/office/drawing/2014/main" id="{F2285D8E-DD4F-C4A4-8FF4-AED405413D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0" y="2790"/>
                  <a:ext cx="715" cy="0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071" name="Freeform 67">
                  <a:extLst>
                    <a:ext uri="{FF2B5EF4-FFF2-40B4-BE49-F238E27FC236}">
                      <a16:creationId xmlns:a16="http://schemas.microsoft.com/office/drawing/2014/main" id="{8E0BC48A-4AF8-438D-6A9D-0514959C93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0" y="3045"/>
                  <a:ext cx="726" cy="330"/>
                </a:xfrm>
                <a:custGeom>
                  <a:avLst/>
                  <a:gdLst>
                    <a:gd name="T0" fmla="*/ 0 w 894"/>
                    <a:gd name="T1" fmla="*/ 40 h 429"/>
                    <a:gd name="T2" fmla="*/ 138 w 894"/>
                    <a:gd name="T3" fmla="*/ 40 h 429"/>
                    <a:gd name="T4" fmla="*/ 77 w 894"/>
                    <a:gd name="T5" fmla="*/ 0 h 429"/>
                    <a:gd name="T6" fmla="*/ 3 w 894"/>
                    <a:gd name="T7" fmla="*/ 2 h 42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94"/>
                    <a:gd name="T13" fmla="*/ 0 h 429"/>
                    <a:gd name="T14" fmla="*/ 894 w 894"/>
                    <a:gd name="T15" fmla="*/ 429 h 42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94" h="429">
                      <a:moveTo>
                        <a:pt x="0" y="429"/>
                      </a:moveTo>
                      <a:lnTo>
                        <a:pt x="894" y="429"/>
                      </a:lnTo>
                      <a:lnTo>
                        <a:pt x="502" y="0"/>
                      </a:lnTo>
                      <a:lnTo>
                        <a:pt x="23" y="13"/>
                      </a:lnTo>
                    </a:path>
                  </a:pathLst>
                </a:custGeom>
                <a:solidFill>
                  <a:schemeClr val="folHlink">
                    <a:alpha val="50195"/>
                  </a:schemeClr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072" name="Line 71">
                  <a:extLst>
                    <a:ext uri="{FF2B5EF4-FFF2-40B4-BE49-F238E27FC236}">
                      <a16:creationId xmlns:a16="http://schemas.microsoft.com/office/drawing/2014/main" id="{C721E475-C131-46E4-8CF4-6D551A86CA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41" y="3043"/>
                  <a:ext cx="390" cy="0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2073" name="Rectangle 56">
                  <a:extLst>
                    <a:ext uri="{FF2B5EF4-FFF2-40B4-BE49-F238E27FC236}">
                      <a16:creationId xmlns:a16="http://schemas.microsoft.com/office/drawing/2014/main" id="{4E57959A-46D9-DE50-2F26-11DE9AED61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0" y="3645"/>
                  <a:ext cx="696" cy="35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2066" name="Line 58">
                <a:extLst>
                  <a:ext uri="{FF2B5EF4-FFF2-40B4-BE49-F238E27FC236}">
                    <a16:creationId xmlns:a16="http://schemas.microsoft.com/office/drawing/2014/main" id="{6A1CACD1-CFDF-F0DD-8C7A-8AFDB371FD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40" y="3810"/>
                <a:ext cx="696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67" name="Line 80">
                <a:extLst>
                  <a:ext uri="{FF2B5EF4-FFF2-40B4-BE49-F238E27FC236}">
                    <a16:creationId xmlns:a16="http://schemas.microsoft.com/office/drawing/2014/main" id="{171D9646-79E5-EBB5-6E4F-CC15A52E22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42" y="2261"/>
                <a:ext cx="701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2064" name="Line 79">
              <a:extLst>
                <a:ext uri="{FF2B5EF4-FFF2-40B4-BE49-F238E27FC236}">
                  <a16:creationId xmlns:a16="http://schemas.microsoft.com/office/drawing/2014/main" id="{0725C0DD-3335-6A28-9404-609DE2C3F3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2" y="1979"/>
              <a:ext cx="70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9" name="组合 363">
            <a:extLst>
              <a:ext uri="{FF2B5EF4-FFF2-40B4-BE49-F238E27FC236}">
                <a16:creationId xmlns:a16="http://schemas.microsoft.com/office/drawing/2014/main" id="{B4CD500B-0732-D050-63C4-44E4CBE0C8F0}"/>
              </a:ext>
            </a:extLst>
          </p:cNvPr>
          <p:cNvGrpSpPr>
            <a:grpSpLocks/>
          </p:cNvGrpSpPr>
          <p:nvPr/>
        </p:nvGrpSpPr>
        <p:grpSpPr bwMode="auto">
          <a:xfrm>
            <a:off x="5068888" y="3127375"/>
            <a:ext cx="1143000" cy="3225800"/>
            <a:chOff x="3544876" y="3126604"/>
            <a:chExt cx="1142992" cy="3226584"/>
          </a:xfrm>
        </p:grpSpPr>
        <p:sp>
          <p:nvSpPr>
            <p:cNvPr id="42056" name="Line 92">
              <a:extLst>
                <a:ext uri="{FF2B5EF4-FFF2-40B4-BE49-F238E27FC236}">
                  <a16:creationId xmlns:a16="http://schemas.microsoft.com/office/drawing/2014/main" id="{AD66AED7-E43C-633B-B177-97E459871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904" y="3126604"/>
              <a:ext cx="111600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57" name="Line 92">
              <a:extLst>
                <a:ext uri="{FF2B5EF4-FFF2-40B4-BE49-F238E27FC236}">
                  <a16:creationId xmlns:a16="http://schemas.microsoft.com/office/drawing/2014/main" id="{CAFD68E3-236E-DB3D-B80B-EC5DA0B54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1868" y="3560400"/>
              <a:ext cx="111600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58" name="Line 84">
              <a:extLst>
                <a:ext uri="{FF2B5EF4-FFF2-40B4-BE49-F238E27FC236}">
                  <a16:creationId xmlns:a16="http://schemas.microsoft.com/office/drawing/2014/main" id="{612D2361-C362-ACCB-807D-8142927E49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4876" y="4429132"/>
              <a:ext cx="111600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2059" name="组合 349">
              <a:extLst>
                <a:ext uri="{FF2B5EF4-FFF2-40B4-BE49-F238E27FC236}">
                  <a16:creationId xmlns:a16="http://schemas.microsoft.com/office/drawing/2014/main" id="{1FCA8A4A-0677-80FC-FA65-805375FD3A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828" y="5784863"/>
              <a:ext cx="1130400" cy="568325"/>
              <a:chOff x="1847824" y="5784863"/>
              <a:chExt cx="1447800" cy="568325"/>
            </a:xfrm>
          </p:grpSpPr>
          <p:sp>
            <p:nvSpPr>
              <p:cNvPr id="42061" name="Rectangle 69">
                <a:extLst>
                  <a:ext uri="{FF2B5EF4-FFF2-40B4-BE49-F238E27FC236}">
                    <a16:creationId xmlns:a16="http://schemas.microsoft.com/office/drawing/2014/main" id="{4C1391D3-1917-1885-DC08-EDE6D1743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7824" y="5784863"/>
                <a:ext cx="1447800" cy="568325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062" name="Line 74">
                <a:extLst>
                  <a:ext uri="{FF2B5EF4-FFF2-40B4-BE49-F238E27FC236}">
                    <a16:creationId xmlns:a16="http://schemas.microsoft.com/office/drawing/2014/main" id="{3609BCA7-CFDD-AA0D-11A0-0DC355A3ED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7824" y="6048388"/>
                <a:ext cx="144780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2060" name="Line 84">
              <a:extLst>
                <a:ext uri="{FF2B5EF4-FFF2-40B4-BE49-F238E27FC236}">
                  <a16:creationId xmlns:a16="http://schemas.microsoft.com/office/drawing/2014/main" id="{6351C251-09C5-B352-CA23-6C25B22153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4000" y="5328000"/>
              <a:ext cx="111600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9579" name="Line 95">
            <a:extLst>
              <a:ext uri="{FF2B5EF4-FFF2-40B4-BE49-F238E27FC236}">
                <a16:creationId xmlns:a16="http://schemas.microsoft.com/office/drawing/2014/main" id="{059E9334-CDC2-63F8-E644-71323442E592}"/>
              </a:ext>
            </a:extLst>
          </p:cNvPr>
          <p:cNvSpPr>
            <a:spLocks noChangeShapeType="1"/>
          </p:cNvSpPr>
          <p:nvPr/>
        </p:nvSpPr>
        <p:spPr bwMode="auto">
          <a:xfrm rot="2700000">
            <a:off x="7038975" y="4735513"/>
            <a:ext cx="0" cy="685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9580" name="Group 140">
            <a:extLst>
              <a:ext uri="{FF2B5EF4-FFF2-40B4-BE49-F238E27FC236}">
                <a16:creationId xmlns:a16="http://schemas.microsoft.com/office/drawing/2014/main" id="{A540D58F-7EDF-1DCB-9E08-5A5323CEA497}"/>
              </a:ext>
            </a:extLst>
          </p:cNvPr>
          <p:cNvGrpSpPr>
            <a:grpSpLocks/>
          </p:cNvGrpSpPr>
          <p:nvPr/>
        </p:nvGrpSpPr>
        <p:grpSpPr bwMode="auto">
          <a:xfrm>
            <a:off x="6167439" y="3128963"/>
            <a:ext cx="1163637" cy="3224212"/>
            <a:chOff x="2925" y="1971"/>
            <a:chExt cx="733" cy="2031"/>
          </a:xfrm>
        </p:grpSpPr>
        <p:grpSp>
          <p:nvGrpSpPr>
            <p:cNvPr id="42049" name="Group 141">
              <a:extLst>
                <a:ext uri="{FF2B5EF4-FFF2-40B4-BE49-F238E27FC236}">
                  <a16:creationId xmlns:a16="http://schemas.microsoft.com/office/drawing/2014/main" id="{B6401874-1107-FE9F-75D0-9AF97A9F91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5" y="1971"/>
              <a:ext cx="733" cy="2031"/>
              <a:chOff x="2925" y="1971"/>
              <a:chExt cx="733" cy="2031"/>
            </a:xfrm>
          </p:grpSpPr>
          <p:sp>
            <p:nvSpPr>
              <p:cNvPr id="42051" name="Line 92">
                <a:extLst>
                  <a:ext uri="{FF2B5EF4-FFF2-40B4-BE49-F238E27FC236}">
                    <a16:creationId xmlns:a16="http://schemas.microsoft.com/office/drawing/2014/main" id="{ADBD07EB-03D9-193F-2B24-31613D0DC0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5" y="1971"/>
                <a:ext cx="726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52" name="Line 92">
                <a:extLst>
                  <a:ext uri="{FF2B5EF4-FFF2-40B4-BE49-F238E27FC236}">
                    <a16:creationId xmlns:a16="http://schemas.microsoft.com/office/drawing/2014/main" id="{3F8C1CDC-87BB-17C4-623D-151B8DD876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32" y="2243"/>
                <a:ext cx="726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53" name="Line 84">
                <a:extLst>
                  <a:ext uri="{FF2B5EF4-FFF2-40B4-BE49-F238E27FC236}">
                    <a16:creationId xmlns:a16="http://schemas.microsoft.com/office/drawing/2014/main" id="{7D0DE597-7F98-314C-9AB1-F440044FCD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31" y="2790"/>
                <a:ext cx="714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54" name="Freeform 85">
                <a:extLst>
                  <a:ext uri="{FF2B5EF4-FFF2-40B4-BE49-F238E27FC236}">
                    <a16:creationId xmlns:a16="http://schemas.microsoft.com/office/drawing/2014/main" id="{B8A16F84-E753-5269-2003-0C35E788D2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2" y="3644"/>
                <a:ext cx="658" cy="358"/>
              </a:xfrm>
              <a:custGeom>
                <a:avLst/>
                <a:gdLst>
                  <a:gd name="T0" fmla="*/ 0 w 931"/>
                  <a:gd name="T1" fmla="*/ 0 h 358"/>
                  <a:gd name="T2" fmla="*/ 42 w 931"/>
                  <a:gd name="T3" fmla="*/ 0 h 358"/>
                  <a:gd name="T4" fmla="*/ 35 w 931"/>
                  <a:gd name="T5" fmla="*/ 166 h 358"/>
                  <a:gd name="T6" fmla="*/ 42 w 931"/>
                  <a:gd name="T7" fmla="*/ 355 h 358"/>
                  <a:gd name="T8" fmla="*/ 1 w 931"/>
                  <a:gd name="T9" fmla="*/ 358 h 3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1"/>
                  <a:gd name="T16" fmla="*/ 0 h 358"/>
                  <a:gd name="T17" fmla="*/ 931 w 931"/>
                  <a:gd name="T18" fmla="*/ 358 h 3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1" h="358">
                    <a:moveTo>
                      <a:pt x="0" y="0"/>
                    </a:moveTo>
                    <a:lnTo>
                      <a:pt x="931" y="0"/>
                    </a:lnTo>
                    <a:lnTo>
                      <a:pt x="774" y="166"/>
                    </a:lnTo>
                    <a:lnTo>
                      <a:pt x="931" y="355"/>
                    </a:lnTo>
                    <a:lnTo>
                      <a:pt x="6" y="358"/>
                    </a:lnTo>
                  </a:path>
                </a:pathLst>
              </a:cu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55" name="Line 84">
                <a:extLst>
                  <a:ext uri="{FF2B5EF4-FFF2-40B4-BE49-F238E27FC236}">
                    <a16:creationId xmlns:a16="http://schemas.microsoft.com/office/drawing/2014/main" id="{68AD0612-E314-6699-6882-0F5FA44D3B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2" y="3356"/>
                <a:ext cx="386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2050" name="Line 81">
              <a:extLst>
                <a:ext uri="{FF2B5EF4-FFF2-40B4-BE49-F238E27FC236}">
                  <a16:creationId xmlns:a16="http://schemas.microsoft.com/office/drawing/2014/main" id="{9237D29B-8276-8CE7-4317-1EE56A5B98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6" y="3810"/>
              <a:ext cx="577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2001" name="Group 148">
            <a:extLst>
              <a:ext uri="{FF2B5EF4-FFF2-40B4-BE49-F238E27FC236}">
                <a16:creationId xmlns:a16="http://schemas.microsoft.com/office/drawing/2014/main" id="{200171D5-D8AD-1423-1247-7D7D1EB618FB}"/>
              </a:ext>
            </a:extLst>
          </p:cNvPr>
          <p:cNvGrpSpPr>
            <a:grpSpLocks/>
          </p:cNvGrpSpPr>
          <p:nvPr/>
        </p:nvGrpSpPr>
        <p:grpSpPr bwMode="auto">
          <a:xfrm>
            <a:off x="766673" y="355553"/>
            <a:ext cx="7580313" cy="641350"/>
            <a:chOff x="192" y="267"/>
            <a:chExt cx="4775" cy="404"/>
          </a:xfrm>
        </p:grpSpPr>
        <p:sp>
          <p:nvSpPr>
            <p:cNvPr id="42047" name="Text Box 149">
              <a:extLst>
                <a:ext uri="{FF2B5EF4-FFF2-40B4-BE49-F238E27FC236}">
                  <a16:creationId xmlns:a16="http://schemas.microsoft.com/office/drawing/2014/main" id="{6EA8C3E3-C10D-CD37-7E85-B2C300839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67"/>
              <a:ext cx="46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600">
                  <a:latin typeface="Times New Roman" panose="02020603050405020304" pitchFamily="18" charset="0"/>
                </a:rPr>
                <a:t>(4) 半同步通信</a:t>
              </a:r>
              <a:endParaRPr lang="en-US" altLang="zh-CN" sz="3600">
                <a:latin typeface="Times New Roman" panose="02020603050405020304" pitchFamily="18" charset="0"/>
              </a:endParaRPr>
            </a:p>
          </p:txBody>
        </p:sp>
        <p:sp>
          <p:nvSpPr>
            <p:cNvPr id="42048" name="Text Box 150">
              <a:extLst>
                <a:ext uri="{FF2B5EF4-FFF2-40B4-BE49-F238E27FC236}">
                  <a16:creationId xmlns:a16="http://schemas.microsoft.com/office/drawing/2014/main" id="{30F65D1A-F4FB-5FC3-1924-45BDCA8C4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67"/>
              <a:ext cx="299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600">
                  <a:latin typeface="Times New Roman" panose="02020603050405020304" pitchFamily="18" charset="0"/>
                </a:rPr>
                <a:t>（</a:t>
              </a:r>
              <a:r>
                <a:rPr lang="zh-CN" altLang="en-US" sz="36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同步</a:t>
              </a:r>
              <a:r>
                <a:rPr lang="zh-CN" altLang="en-US" sz="3600">
                  <a:latin typeface="Times New Roman" panose="02020603050405020304" pitchFamily="18" charset="0"/>
                </a:rPr>
                <a:t>、</a:t>
              </a:r>
              <a:r>
                <a:rPr lang="zh-CN" altLang="en-US" sz="36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异步 </a:t>
              </a:r>
              <a:r>
                <a:rPr lang="zh-CN" altLang="en-US" sz="3600">
                  <a:latin typeface="Times New Roman" panose="02020603050405020304" pitchFamily="18" charset="0"/>
                </a:rPr>
                <a:t>结合）</a:t>
              </a:r>
            </a:p>
          </p:txBody>
        </p:sp>
      </p:grpSp>
      <p:sp>
        <p:nvSpPr>
          <p:cNvPr id="189591" name="Line 75">
            <a:extLst>
              <a:ext uri="{FF2B5EF4-FFF2-40B4-BE49-F238E27FC236}">
                <a16:creationId xmlns:a16="http://schemas.microsoft.com/office/drawing/2014/main" id="{6D1C472E-9B17-E211-C7D1-F3677DE4A742}"/>
              </a:ext>
            </a:extLst>
          </p:cNvPr>
          <p:cNvSpPr>
            <a:spLocks noChangeShapeType="1"/>
          </p:cNvSpPr>
          <p:nvPr/>
        </p:nvSpPr>
        <p:spPr bwMode="auto">
          <a:xfrm rot="8100000">
            <a:off x="3690938" y="3822700"/>
            <a:ext cx="0" cy="73025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9592" name="Line 75">
            <a:extLst>
              <a:ext uri="{FF2B5EF4-FFF2-40B4-BE49-F238E27FC236}">
                <a16:creationId xmlns:a16="http://schemas.microsoft.com/office/drawing/2014/main" id="{4BF0BB7E-F0F7-D86B-424C-96552A47C158}"/>
              </a:ext>
            </a:extLst>
          </p:cNvPr>
          <p:cNvSpPr>
            <a:spLocks noChangeShapeType="1"/>
          </p:cNvSpPr>
          <p:nvPr/>
        </p:nvSpPr>
        <p:spPr bwMode="auto">
          <a:xfrm rot="8100000">
            <a:off x="4837113" y="4706938"/>
            <a:ext cx="0" cy="73025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0657" name="Line 65">
            <a:extLst>
              <a:ext uri="{FF2B5EF4-FFF2-40B4-BE49-F238E27FC236}">
                <a16:creationId xmlns:a16="http://schemas.microsoft.com/office/drawing/2014/main" id="{718809DC-1E9E-0AD6-AE1E-9C037F07D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8138" y="2755900"/>
            <a:ext cx="0" cy="39243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0668" name="Line 76">
            <a:extLst>
              <a:ext uri="{FF2B5EF4-FFF2-40B4-BE49-F238E27FC236}">
                <a16:creationId xmlns:a16="http://schemas.microsoft.com/office/drawing/2014/main" id="{F33C5B04-88B6-2B00-2108-CC1E9913D5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1450" y="2755900"/>
            <a:ext cx="0" cy="39243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0680" name="Line 88">
            <a:extLst>
              <a:ext uri="{FF2B5EF4-FFF2-40B4-BE49-F238E27FC236}">
                <a16:creationId xmlns:a16="http://schemas.microsoft.com/office/drawing/2014/main" id="{AC72FED3-A74D-C609-5D6E-5EB3565BCB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4763" y="2755900"/>
            <a:ext cx="0" cy="39243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4" name="Line 88">
            <a:extLst>
              <a:ext uri="{FF2B5EF4-FFF2-40B4-BE49-F238E27FC236}">
                <a16:creationId xmlns:a16="http://schemas.microsoft.com/office/drawing/2014/main" id="{92274B93-4AD5-4E42-84F6-4B58C0E68C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3950" y="2755900"/>
            <a:ext cx="0" cy="39243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" name="Line 88">
            <a:extLst>
              <a:ext uri="{FF2B5EF4-FFF2-40B4-BE49-F238E27FC236}">
                <a16:creationId xmlns:a16="http://schemas.microsoft.com/office/drawing/2014/main" id="{F3C5CECB-9E78-0007-B502-C989737863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0438" y="2755900"/>
            <a:ext cx="0" cy="39243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6" name="Line 88">
            <a:extLst>
              <a:ext uri="{FF2B5EF4-FFF2-40B4-BE49-F238E27FC236}">
                <a16:creationId xmlns:a16="http://schemas.microsoft.com/office/drawing/2014/main" id="{BD14BB11-A8C6-DFF6-3C0D-410407A64FB9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8513" y="2755900"/>
            <a:ext cx="0" cy="39243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9599" name="Freeform 104">
            <a:extLst>
              <a:ext uri="{FF2B5EF4-FFF2-40B4-BE49-F238E27FC236}">
                <a16:creationId xmlns:a16="http://schemas.microsoft.com/office/drawing/2014/main" id="{7869AC5F-4D01-BABB-0CA1-29D5C5BEC5A2}"/>
              </a:ext>
            </a:extLst>
          </p:cNvPr>
          <p:cNvSpPr>
            <a:spLocks/>
          </p:cNvSpPr>
          <p:nvPr/>
        </p:nvSpPr>
        <p:spPr bwMode="auto">
          <a:xfrm>
            <a:off x="8108950" y="5784851"/>
            <a:ext cx="331788" cy="601663"/>
          </a:xfrm>
          <a:custGeom>
            <a:avLst/>
            <a:gdLst>
              <a:gd name="T0" fmla="*/ 2147483646 w 257"/>
              <a:gd name="T1" fmla="*/ 2147483646 h 379"/>
              <a:gd name="T2" fmla="*/ 0 w 257"/>
              <a:gd name="T3" fmla="*/ 0 h 379"/>
              <a:gd name="T4" fmla="*/ 2147483646 w 257"/>
              <a:gd name="T5" fmla="*/ 0 h 379"/>
              <a:gd name="T6" fmla="*/ 2147483646 w 257"/>
              <a:gd name="T7" fmla="*/ 2147483646 h 379"/>
              <a:gd name="T8" fmla="*/ 2147483646 w 257"/>
              <a:gd name="T9" fmla="*/ 2147483646 h 3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7"/>
              <a:gd name="T16" fmla="*/ 0 h 379"/>
              <a:gd name="T17" fmla="*/ 257 w 257"/>
              <a:gd name="T18" fmla="*/ 379 h 3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7" h="379">
                <a:moveTo>
                  <a:pt x="249" y="166"/>
                </a:moveTo>
                <a:lnTo>
                  <a:pt x="0" y="0"/>
                </a:lnTo>
                <a:lnTo>
                  <a:pt x="245" y="0"/>
                </a:lnTo>
                <a:lnTo>
                  <a:pt x="257" y="379"/>
                </a:lnTo>
                <a:lnTo>
                  <a:pt x="61" y="379"/>
                </a:lnTo>
              </a:path>
            </a:pathLst>
          </a:custGeom>
          <a:solidFill>
            <a:schemeClr val="folHlink">
              <a:alpha val="50195"/>
            </a:schemeClr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9600" name="Group 160">
            <a:extLst>
              <a:ext uri="{FF2B5EF4-FFF2-40B4-BE49-F238E27FC236}">
                <a16:creationId xmlns:a16="http://schemas.microsoft.com/office/drawing/2014/main" id="{D5212DAA-D2B5-7E1E-1F23-24625FC514A4}"/>
              </a:ext>
            </a:extLst>
          </p:cNvPr>
          <p:cNvGrpSpPr>
            <a:grpSpLocks/>
          </p:cNvGrpSpPr>
          <p:nvPr/>
        </p:nvGrpSpPr>
        <p:grpSpPr bwMode="auto">
          <a:xfrm>
            <a:off x="6781801" y="4797425"/>
            <a:ext cx="517525" cy="1568450"/>
            <a:chOff x="3312" y="3022"/>
            <a:chExt cx="326" cy="988"/>
          </a:xfrm>
        </p:grpSpPr>
        <p:sp>
          <p:nvSpPr>
            <p:cNvPr id="42043" name="Freeform 100">
              <a:extLst>
                <a:ext uri="{FF2B5EF4-FFF2-40B4-BE49-F238E27FC236}">
                  <a16:creationId xmlns:a16="http://schemas.microsoft.com/office/drawing/2014/main" id="{7FE1A12F-3E6E-2E74-25F7-F09F30B16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3022"/>
              <a:ext cx="317" cy="350"/>
            </a:xfrm>
            <a:custGeom>
              <a:avLst/>
              <a:gdLst>
                <a:gd name="T0" fmla="*/ 0 w 417"/>
                <a:gd name="T1" fmla="*/ 54 h 442"/>
                <a:gd name="T2" fmla="*/ 36 w 417"/>
                <a:gd name="T3" fmla="*/ 54 h 442"/>
                <a:gd name="T4" fmla="*/ 36 w 417"/>
                <a:gd name="T5" fmla="*/ 0 h 442"/>
                <a:gd name="T6" fmla="*/ 0 w 417"/>
                <a:gd name="T7" fmla="*/ 54 h 4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7"/>
                <a:gd name="T13" fmla="*/ 0 h 442"/>
                <a:gd name="T14" fmla="*/ 417 w 417"/>
                <a:gd name="T15" fmla="*/ 442 h 4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7" h="442">
                  <a:moveTo>
                    <a:pt x="0" y="442"/>
                  </a:moveTo>
                  <a:lnTo>
                    <a:pt x="417" y="442"/>
                  </a:lnTo>
                  <a:lnTo>
                    <a:pt x="417" y="0"/>
                  </a:lnTo>
                  <a:lnTo>
                    <a:pt x="0" y="442"/>
                  </a:ln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2044" name="Group 162">
              <a:extLst>
                <a:ext uri="{FF2B5EF4-FFF2-40B4-BE49-F238E27FC236}">
                  <a16:creationId xmlns:a16="http://schemas.microsoft.com/office/drawing/2014/main" id="{6FE208C8-B59D-F767-FF51-8B6BAFED6C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3" y="3655"/>
              <a:ext cx="175" cy="355"/>
              <a:chOff x="3447" y="3655"/>
              <a:chExt cx="175" cy="355"/>
            </a:xfrm>
          </p:grpSpPr>
          <p:sp>
            <p:nvSpPr>
              <p:cNvPr id="42045" name="Line 86">
                <a:extLst>
                  <a:ext uri="{FF2B5EF4-FFF2-40B4-BE49-F238E27FC236}">
                    <a16:creationId xmlns:a16="http://schemas.microsoft.com/office/drawing/2014/main" id="{6173AB1D-D93B-50A8-2BE6-9485EA660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1287122" flipV="1">
                <a:off x="3447" y="3655"/>
                <a:ext cx="168" cy="175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46" name="Line 87">
                <a:extLst>
                  <a:ext uri="{FF2B5EF4-FFF2-40B4-BE49-F238E27FC236}">
                    <a16:creationId xmlns:a16="http://schemas.microsoft.com/office/drawing/2014/main" id="{0B7B599E-FA05-656D-C0CE-E572955071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3448" y="3835"/>
                <a:ext cx="192" cy="157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89605" name="Group 165">
            <a:extLst>
              <a:ext uri="{FF2B5EF4-FFF2-40B4-BE49-F238E27FC236}">
                <a16:creationId xmlns:a16="http://schemas.microsoft.com/office/drawing/2014/main" id="{7282CE25-1BA4-BC08-421E-EFA34A192EA8}"/>
              </a:ext>
            </a:extLst>
          </p:cNvPr>
          <p:cNvGrpSpPr>
            <a:grpSpLocks/>
          </p:cNvGrpSpPr>
          <p:nvPr/>
        </p:nvGrpSpPr>
        <p:grpSpPr bwMode="auto">
          <a:xfrm>
            <a:off x="8148638" y="5803900"/>
            <a:ext cx="284162" cy="566738"/>
            <a:chOff x="4173" y="3656"/>
            <a:chExt cx="179" cy="357"/>
          </a:xfrm>
        </p:grpSpPr>
        <p:sp>
          <p:nvSpPr>
            <p:cNvPr id="42041" name="Line 98">
              <a:extLst>
                <a:ext uri="{FF2B5EF4-FFF2-40B4-BE49-F238E27FC236}">
                  <a16:creationId xmlns:a16="http://schemas.microsoft.com/office/drawing/2014/main" id="{A885F2CE-C50E-733F-9F98-B99496AAEBD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835" flipV="1">
              <a:off x="4173" y="3816"/>
              <a:ext cx="179" cy="197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42" name="Line 99">
              <a:extLst>
                <a:ext uri="{FF2B5EF4-FFF2-40B4-BE49-F238E27FC236}">
                  <a16:creationId xmlns:a16="http://schemas.microsoft.com/office/drawing/2014/main" id="{E0A5EE98-D4A0-0E9E-BDEB-6872B793BCE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174" y="3667"/>
              <a:ext cx="170" cy="147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9608" name="Group 168">
            <a:extLst>
              <a:ext uri="{FF2B5EF4-FFF2-40B4-BE49-F238E27FC236}">
                <a16:creationId xmlns:a16="http://schemas.microsoft.com/office/drawing/2014/main" id="{7ADC2628-124C-BC46-4475-852480D93431}"/>
              </a:ext>
            </a:extLst>
          </p:cNvPr>
          <p:cNvGrpSpPr>
            <a:grpSpLocks/>
          </p:cNvGrpSpPr>
          <p:nvPr/>
        </p:nvGrpSpPr>
        <p:grpSpPr bwMode="auto">
          <a:xfrm>
            <a:off x="7224714" y="3127375"/>
            <a:ext cx="1203325" cy="3225800"/>
            <a:chOff x="3591" y="1970"/>
            <a:chExt cx="758" cy="2032"/>
          </a:xfrm>
        </p:grpSpPr>
        <p:sp>
          <p:nvSpPr>
            <p:cNvPr id="42029" name="Line 90">
              <a:extLst>
                <a:ext uri="{FF2B5EF4-FFF2-40B4-BE49-F238E27FC236}">
                  <a16:creationId xmlns:a16="http://schemas.microsoft.com/office/drawing/2014/main" id="{7420FA7C-2EF0-7189-D88C-343924FA9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790"/>
              <a:ext cx="39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30" name="Line 97">
              <a:extLst>
                <a:ext uri="{FF2B5EF4-FFF2-40B4-BE49-F238E27FC236}">
                  <a16:creationId xmlns:a16="http://schemas.microsoft.com/office/drawing/2014/main" id="{F55746AB-1CA0-6AC8-ADA1-CFFAF2B500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5" y="1970"/>
              <a:ext cx="6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31" name="Line 97">
              <a:extLst>
                <a:ext uri="{FF2B5EF4-FFF2-40B4-BE49-F238E27FC236}">
                  <a16:creationId xmlns:a16="http://schemas.microsoft.com/office/drawing/2014/main" id="{41203B3A-BA3F-DE7C-8639-04012140E6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" y="2243"/>
              <a:ext cx="6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2032" name="组合 263">
              <a:extLst>
                <a:ext uri="{FF2B5EF4-FFF2-40B4-BE49-F238E27FC236}">
                  <a16:creationId xmlns:a16="http://schemas.microsoft.com/office/drawing/2014/main" id="{185AB5D8-4FB6-5F5C-F37B-CBD9031342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8" y="3043"/>
              <a:ext cx="721" cy="332"/>
              <a:chOff x="4567205" y="4830754"/>
              <a:chExt cx="1103490" cy="527072"/>
            </a:xfrm>
          </p:grpSpPr>
          <p:sp>
            <p:nvSpPr>
              <p:cNvPr id="42039" name="Line 108">
                <a:extLst>
                  <a:ext uri="{FF2B5EF4-FFF2-40B4-BE49-F238E27FC236}">
                    <a16:creationId xmlns:a16="http://schemas.microsoft.com/office/drawing/2014/main" id="{3F2A8DDB-1E9C-EF82-70DA-29F73C4AA1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7205" y="4830754"/>
                <a:ext cx="110349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40" name="Rectangle 114">
                <a:extLst>
                  <a:ext uri="{FF2B5EF4-FFF2-40B4-BE49-F238E27FC236}">
                    <a16:creationId xmlns:a16="http://schemas.microsoft.com/office/drawing/2014/main" id="{C8CAA980-8C45-80B2-2374-F60C2FF76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7205" y="4834619"/>
                <a:ext cx="1103490" cy="523207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2033" name="Group 175">
              <a:extLst>
                <a:ext uri="{FF2B5EF4-FFF2-40B4-BE49-F238E27FC236}">
                  <a16:creationId xmlns:a16="http://schemas.microsoft.com/office/drawing/2014/main" id="{255610BD-5EAC-80E6-EAB1-2C0C000796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1" y="3658"/>
              <a:ext cx="447" cy="344"/>
              <a:chOff x="3591" y="3658"/>
              <a:chExt cx="447" cy="344"/>
            </a:xfrm>
          </p:grpSpPr>
          <p:sp>
            <p:nvSpPr>
              <p:cNvPr id="42037" name="Line 91">
                <a:extLst>
                  <a:ext uri="{FF2B5EF4-FFF2-40B4-BE49-F238E27FC236}">
                    <a16:creationId xmlns:a16="http://schemas.microsoft.com/office/drawing/2014/main" id="{C4669FB8-7067-47C3-E7CF-4F8AC693F8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1" y="3658"/>
                <a:ext cx="431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38" name="Line 94">
                <a:extLst>
                  <a:ext uri="{FF2B5EF4-FFF2-40B4-BE49-F238E27FC236}">
                    <a16:creationId xmlns:a16="http://schemas.microsoft.com/office/drawing/2014/main" id="{0AEDCFF0-4236-FCD6-0AAD-85494B3376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7" y="4002"/>
                <a:ext cx="431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2034" name="Group 178">
              <a:extLst>
                <a:ext uri="{FF2B5EF4-FFF2-40B4-BE49-F238E27FC236}">
                  <a16:creationId xmlns:a16="http://schemas.microsoft.com/office/drawing/2014/main" id="{4D99D12A-7D57-719B-4195-0192584E2B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1" y="3658"/>
              <a:ext cx="218" cy="344"/>
              <a:chOff x="3991" y="3658"/>
              <a:chExt cx="218" cy="344"/>
            </a:xfrm>
          </p:grpSpPr>
          <p:sp>
            <p:nvSpPr>
              <p:cNvPr id="42035" name="Line 102">
                <a:extLst>
                  <a:ext uri="{FF2B5EF4-FFF2-40B4-BE49-F238E27FC236}">
                    <a16:creationId xmlns:a16="http://schemas.microsoft.com/office/drawing/2014/main" id="{0D733D36-3988-D503-72AD-F98E355DD1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4" y="3658"/>
                <a:ext cx="195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36" name="Line 103">
                <a:extLst>
                  <a:ext uri="{FF2B5EF4-FFF2-40B4-BE49-F238E27FC236}">
                    <a16:creationId xmlns:a16="http://schemas.microsoft.com/office/drawing/2014/main" id="{49463AE3-3875-E222-692D-CB45A4B524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1" y="4002"/>
                <a:ext cx="195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89621" name="Group 181">
            <a:extLst>
              <a:ext uri="{FF2B5EF4-FFF2-40B4-BE49-F238E27FC236}">
                <a16:creationId xmlns:a16="http://schemas.microsoft.com/office/drawing/2014/main" id="{93A3D896-5371-97F8-702F-74F20D38276E}"/>
              </a:ext>
            </a:extLst>
          </p:cNvPr>
          <p:cNvGrpSpPr>
            <a:grpSpLocks/>
          </p:cNvGrpSpPr>
          <p:nvPr/>
        </p:nvGrpSpPr>
        <p:grpSpPr bwMode="auto">
          <a:xfrm>
            <a:off x="9202738" y="3235325"/>
            <a:ext cx="360362" cy="217488"/>
            <a:chOff x="4837" y="2038"/>
            <a:chExt cx="227" cy="137"/>
          </a:xfrm>
        </p:grpSpPr>
        <p:sp>
          <p:nvSpPr>
            <p:cNvPr id="42027" name="Line 112">
              <a:extLst>
                <a:ext uri="{FF2B5EF4-FFF2-40B4-BE49-F238E27FC236}">
                  <a16:creationId xmlns:a16="http://schemas.microsoft.com/office/drawing/2014/main" id="{0539B608-FF84-1D25-E466-2798FFB0D3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>
              <a:off x="4951" y="2061"/>
              <a:ext cx="0" cy="227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28" name="Line 113">
              <a:extLst>
                <a:ext uri="{FF2B5EF4-FFF2-40B4-BE49-F238E27FC236}">
                  <a16:creationId xmlns:a16="http://schemas.microsoft.com/office/drawing/2014/main" id="{5B532B87-5B0D-8D0F-F947-94A45AA65CF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070797">
              <a:off x="4946" y="1931"/>
              <a:ext cx="1" cy="215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9624" name="Group 184">
            <a:extLst>
              <a:ext uri="{FF2B5EF4-FFF2-40B4-BE49-F238E27FC236}">
                <a16:creationId xmlns:a16="http://schemas.microsoft.com/office/drawing/2014/main" id="{D039946D-AF6E-0D27-E0E6-F7ACEB23E2D2}"/>
              </a:ext>
            </a:extLst>
          </p:cNvPr>
          <p:cNvGrpSpPr>
            <a:grpSpLocks/>
          </p:cNvGrpSpPr>
          <p:nvPr/>
        </p:nvGrpSpPr>
        <p:grpSpPr bwMode="auto">
          <a:xfrm>
            <a:off x="9167813" y="3128964"/>
            <a:ext cx="1492250" cy="3259137"/>
            <a:chOff x="4815" y="1971"/>
            <a:chExt cx="940" cy="2053"/>
          </a:xfrm>
        </p:grpSpPr>
        <p:sp>
          <p:nvSpPr>
            <p:cNvPr id="42018" name="Rectangle 123">
              <a:extLst>
                <a:ext uri="{FF2B5EF4-FFF2-40B4-BE49-F238E27FC236}">
                  <a16:creationId xmlns:a16="http://schemas.microsoft.com/office/drawing/2014/main" id="{DA322EF9-F811-EB2E-36A0-96E12826B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1" y="2474"/>
              <a:ext cx="726" cy="333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19" name="Rectangle 124">
              <a:extLst>
                <a:ext uri="{FF2B5EF4-FFF2-40B4-BE49-F238E27FC236}">
                  <a16:creationId xmlns:a16="http://schemas.microsoft.com/office/drawing/2014/main" id="{888DEA5A-29F1-7364-4919-F9DDDDB8A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4" y="3645"/>
              <a:ext cx="703" cy="379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20" name="Rectangle 123">
              <a:extLst>
                <a:ext uri="{FF2B5EF4-FFF2-40B4-BE49-F238E27FC236}">
                  <a16:creationId xmlns:a16="http://schemas.microsoft.com/office/drawing/2014/main" id="{996C16B3-1C4C-9C2B-80E3-BD58FAED6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5" y="3043"/>
              <a:ext cx="699" cy="332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21" name="Line 90">
              <a:extLst>
                <a:ext uri="{FF2B5EF4-FFF2-40B4-BE49-F238E27FC236}">
                  <a16:creationId xmlns:a16="http://schemas.microsoft.com/office/drawing/2014/main" id="{2E8809B5-F4FC-2216-80FB-05242E6C5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2" y="3825"/>
              <a:ext cx="6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22" name="Freeform 122">
              <a:extLst>
                <a:ext uri="{FF2B5EF4-FFF2-40B4-BE49-F238E27FC236}">
                  <a16:creationId xmlns:a16="http://schemas.microsoft.com/office/drawing/2014/main" id="{0F167E33-3912-B61A-D676-47A3F41F1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5" y="1973"/>
              <a:ext cx="930" cy="287"/>
            </a:xfrm>
            <a:custGeom>
              <a:avLst/>
              <a:gdLst>
                <a:gd name="T0" fmla="*/ 13 w 1140"/>
                <a:gd name="T1" fmla="*/ 0 h 353"/>
                <a:gd name="T2" fmla="*/ 183 w 1140"/>
                <a:gd name="T3" fmla="*/ 2 h 353"/>
                <a:gd name="T4" fmla="*/ 183 w 1140"/>
                <a:gd name="T5" fmla="*/ 54 h 353"/>
                <a:gd name="T6" fmla="*/ 0 w 1140"/>
                <a:gd name="T7" fmla="*/ 54 h 353"/>
                <a:gd name="T8" fmla="*/ 37 w 1140"/>
                <a:gd name="T9" fmla="*/ 22 h 3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0"/>
                <a:gd name="T16" fmla="*/ 0 h 353"/>
                <a:gd name="T17" fmla="*/ 1140 w 1140"/>
                <a:gd name="T18" fmla="*/ 353 h 3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0" h="353">
                  <a:moveTo>
                    <a:pt x="85" y="0"/>
                  </a:moveTo>
                  <a:lnTo>
                    <a:pt x="1140" y="10"/>
                  </a:lnTo>
                  <a:lnTo>
                    <a:pt x="1140" y="353"/>
                  </a:lnTo>
                  <a:lnTo>
                    <a:pt x="0" y="353"/>
                  </a:lnTo>
                  <a:lnTo>
                    <a:pt x="229" y="144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23" name="Line 120">
              <a:extLst>
                <a:ext uri="{FF2B5EF4-FFF2-40B4-BE49-F238E27FC236}">
                  <a16:creationId xmlns:a16="http://schemas.microsoft.com/office/drawing/2014/main" id="{BCA5AD8E-461C-C5ED-9AD3-B65CDE49B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1" y="1971"/>
              <a:ext cx="88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24" name="Line 121">
              <a:extLst>
                <a:ext uri="{FF2B5EF4-FFF2-40B4-BE49-F238E27FC236}">
                  <a16:creationId xmlns:a16="http://schemas.microsoft.com/office/drawing/2014/main" id="{C4C408CE-894B-04F1-3F26-4E07A8ADA0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1" y="2244"/>
              <a:ext cx="88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25" name="Line 119">
              <a:extLst>
                <a:ext uri="{FF2B5EF4-FFF2-40B4-BE49-F238E27FC236}">
                  <a16:creationId xmlns:a16="http://schemas.microsoft.com/office/drawing/2014/main" id="{84CE7079-1C6F-11F1-997D-493D53B509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1" y="2476"/>
              <a:ext cx="721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26" name="Line 119">
              <a:extLst>
                <a:ext uri="{FF2B5EF4-FFF2-40B4-BE49-F238E27FC236}">
                  <a16:creationId xmlns:a16="http://schemas.microsoft.com/office/drawing/2014/main" id="{D6D800C6-5959-BA12-BCFD-1B82CAD5C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1" y="3044"/>
              <a:ext cx="703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10697" name="Line 105">
            <a:extLst>
              <a:ext uri="{FF2B5EF4-FFF2-40B4-BE49-F238E27FC236}">
                <a16:creationId xmlns:a16="http://schemas.microsoft.com/office/drawing/2014/main" id="{0AF3C615-498E-5342-D65D-2423A3505293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0238" y="2755900"/>
            <a:ext cx="0" cy="39243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8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8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8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1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89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8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11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18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189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11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18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5" dur="500"/>
                                        <p:tgtEl>
                                          <p:spTgt spid="18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9" dur="500"/>
                                        <p:tgtEl>
                                          <p:spTgt spid="189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9" dur="500"/>
                                        <p:tgtEl>
                                          <p:spTgt spid="189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3" dur="500"/>
                                        <p:tgtEl>
                                          <p:spTgt spid="189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7" dur="500"/>
                                        <p:tgtEl>
                                          <p:spTgt spid="18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1" dur="500"/>
                                        <p:tgtEl>
                                          <p:spTgt spid="18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5" dur="500"/>
                                        <p:tgtEl>
                                          <p:spTgt spid="189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9" dur="500"/>
                                        <p:tgtEl>
                                          <p:spTgt spid="18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4" dur="500"/>
                                        <p:tgtEl>
                                          <p:spTgt spid="11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9" dur="500"/>
                                        <p:tgtEl>
                                          <p:spTgt spid="18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>
            <a:extLst>
              <a:ext uri="{FF2B5EF4-FFF2-40B4-BE49-F238E27FC236}">
                <a16:creationId xmlns:a16="http://schemas.microsoft.com/office/drawing/2014/main" id="{6EA63954-CBA2-DBA1-5A3E-5AE6D81E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368" y="806450"/>
            <a:ext cx="4787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</a:rPr>
              <a:t>上述三种通信的共同点</a:t>
            </a:r>
          </a:p>
        </p:txBody>
      </p:sp>
      <p:sp>
        <p:nvSpPr>
          <p:cNvPr id="190467" name="Text Box 3">
            <a:extLst>
              <a:ext uri="{FF2B5EF4-FFF2-40B4-BE49-F238E27FC236}">
                <a16:creationId xmlns:a16="http://schemas.microsoft.com/office/drawing/2014/main" id="{23171DBE-7F26-981B-383F-38F344CFD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905000"/>
            <a:ext cx="822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一个总线传输周期（以输入数据为例）</a:t>
            </a:r>
          </a:p>
        </p:txBody>
      </p:sp>
      <p:sp>
        <p:nvSpPr>
          <p:cNvPr id="190468" name="Text Box 4">
            <a:extLst>
              <a:ext uri="{FF2B5EF4-FFF2-40B4-BE49-F238E27FC236}">
                <a16:creationId xmlns:a16="http://schemas.microsoft.com/office/drawing/2014/main" id="{2E38DA7F-EC6F-DD17-15D7-E59434B18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171826"/>
            <a:ext cx="579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latin typeface="Times New Roman" panose="02020603050405020304" pitchFamily="18" charset="0"/>
              </a:rPr>
              <a:t> 主模块发地址 、命令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0469" name="Text Box 5">
            <a:extLst>
              <a:ext uri="{FF2B5EF4-FFF2-40B4-BE49-F238E27FC236}">
                <a16:creationId xmlns:a16="http://schemas.microsoft.com/office/drawing/2014/main" id="{9AD74797-EBC5-8D35-7D17-33646876A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086226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latin typeface="Times New Roman" panose="02020603050405020304" pitchFamily="18" charset="0"/>
              </a:rPr>
              <a:t> 从模块准备数据</a:t>
            </a:r>
            <a:endParaRPr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0470" name="Text Box 6">
            <a:extLst>
              <a:ext uri="{FF2B5EF4-FFF2-40B4-BE49-F238E27FC236}">
                <a16:creationId xmlns:a16="http://schemas.microsoft.com/office/drawing/2014/main" id="{278C54F4-E722-CAB2-B786-3B3AD0DF1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000626"/>
            <a:ext cx="617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latin typeface="Times New Roman" panose="02020603050405020304" pitchFamily="18" charset="0"/>
              </a:rPr>
              <a:t> 从模块向主模块发数据</a:t>
            </a:r>
            <a:endParaRPr lang="zh-CN" altLang="en-US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0471" name="Text Box 7">
            <a:extLst>
              <a:ext uri="{FF2B5EF4-FFF2-40B4-BE49-F238E27FC236}">
                <a16:creationId xmlns:a16="http://schemas.microsoft.com/office/drawing/2014/main" id="{422F0C0A-35AD-3DDE-3F4F-B8E650FA0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4086226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总线空闲</a:t>
            </a:r>
          </a:p>
        </p:txBody>
      </p:sp>
      <p:sp>
        <p:nvSpPr>
          <p:cNvPr id="190473" name="Text Box 9">
            <a:extLst>
              <a:ext uri="{FF2B5EF4-FFF2-40B4-BE49-F238E27FC236}">
                <a16:creationId xmlns:a16="http://schemas.microsoft.com/office/drawing/2014/main" id="{2730B517-80A3-38B0-2D88-59D8DB568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171826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占用总线</a:t>
            </a:r>
          </a:p>
        </p:txBody>
      </p:sp>
      <p:sp>
        <p:nvSpPr>
          <p:cNvPr id="190474" name="Text Box 10">
            <a:extLst>
              <a:ext uri="{FF2B5EF4-FFF2-40B4-BE49-F238E27FC236}">
                <a16:creationId xmlns:a16="http://schemas.microsoft.com/office/drawing/2014/main" id="{7755CB0E-2C29-42F6-C1E6-FEB97B744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086226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不占用总线</a:t>
            </a:r>
          </a:p>
        </p:txBody>
      </p:sp>
      <p:sp>
        <p:nvSpPr>
          <p:cNvPr id="190475" name="Text Box 11">
            <a:extLst>
              <a:ext uri="{FF2B5EF4-FFF2-40B4-BE49-F238E27FC236}">
                <a16:creationId xmlns:a16="http://schemas.microsoft.com/office/drawing/2014/main" id="{E3320258-F28F-6DFA-FA96-4E6DFC8BA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000626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占用总线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autoUpdateAnimBg="0"/>
      <p:bldP spid="190468" grpId="0" autoUpdateAnimBg="0"/>
      <p:bldP spid="190469" grpId="0" autoUpdateAnimBg="0"/>
      <p:bldP spid="190470" grpId="0" autoUpdateAnimBg="0"/>
      <p:bldP spid="190471" grpId="0" autoUpdateAnimBg="0"/>
      <p:bldP spid="190473" grpId="0" autoUpdateAnimBg="0"/>
      <p:bldP spid="190474" grpId="0" autoUpdateAnimBg="0"/>
      <p:bldP spid="190475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>
            <a:extLst>
              <a:ext uri="{FF2B5EF4-FFF2-40B4-BE49-F238E27FC236}">
                <a16:creationId xmlns:a16="http://schemas.microsoft.com/office/drawing/2014/main" id="{711159B3-9D66-4190-FBBE-158151591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165" y="369738"/>
            <a:ext cx="3125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</a:rPr>
              <a:t>(5) 分离式通信</a:t>
            </a:r>
          </a:p>
        </p:txBody>
      </p:sp>
      <p:sp>
        <p:nvSpPr>
          <p:cNvPr id="191491" name="Text Box 3">
            <a:extLst>
              <a:ext uri="{FF2B5EF4-FFF2-40B4-BE49-F238E27FC236}">
                <a16:creationId xmlns:a16="http://schemas.microsoft.com/office/drawing/2014/main" id="{CDD8B6E7-7E1F-60BD-040E-17E84D1EC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800" y="1447800"/>
            <a:ext cx="7213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chemeClr val="folHlink"/>
                </a:solidFill>
                <a:latin typeface="Times New Roman" panose="02020603050405020304" pitchFamily="18" charset="0"/>
              </a:rPr>
              <a:t>充分挖掘系统总线每个瞬间的潜力</a:t>
            </a:r>
          </a:p>
        </p:txBody>
      </p:sp>
      <p:grpSp>
        <p:nvGrpSpPr>
          <p:cNvPr id="191492" name="Group 4">
            <a:extLst>
              <a:ext uri="{FF2B5EF4-FFF2-40B4-BE49-F238E27FC236}">
                <a16:creationId xmlns:a16="http://schemas.microsoft.com/office/drawing/2014/main" id="{98E1CD48-7917-6168-1DE9-B3302F20FD9D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124201"/>
            <a:ext cx="6324600" cy="1281113"/>
            <a:chOff x="1776" y="2112"/>
            <a:chExt cx="3984" cy="807"/>
          </a:xfrm>
        </p:grpSpPr>
        <p:sp>
          <p:nvSpPr>
            <p:cNvPr id="44049" name="Text Box 5">
              <a:extLst>
                <a:ext uri="{FF2B5EF4-FFF2-40B4-BE49-F238E27FC236}">
                  <a16:creationId xmlns:a16="http://schemas.microsoft.com/office/drawing/2014/main" id="{9B4011B4-94B5-5DDE-8965-278708467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112"/>
              <a:ext cx="39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主模块 </a:t>
              </a:r>
              <a:r>
                <a:rPr lang="zh-CN" altLang="en-US" sz="2800">
                  <a:latin typeface="Times New Roman" panose="02020603050405020304" pitchFamily="18" charset="0"/>
                </a:rPr>
                <a:t>申请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占用总线</a:t>
              </a:r>
              <a:r>
                <a:rPr lang="zh-CN" altLang="en-US" sz="2800">
                  <a:latin typeface="Times New Roman" panose="02020603050405020304" pitchFamily="18" charset="0"/>
                </a:rPr>
                <a:t>，使用完后</a:t>
              </a:r>
            </a:p>
          </p:txBody>
        </p:sp>
        <p:sp>
          <p:nvSpPr>
            <p:cNvPr id="44050" name="Text Box 6">
              <a:extLst>
                <a:ext uri="{FF2B5EF4-FFF2-40B4-BE49-F238E27FC236}">
                  <a16:creationId xmlns:a16="http://schemas.microsoft.com/office/drawing/2014/main" id="{DD61C7F1-E768-3B6A-B92E-02AF2BB474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592"/>
              <a:ext cx="39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即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放弃总线 </a:t>
              </a:r>
              <a:r>
                <a:rPr lang="zh-CN" altLang="en-US" sz="2800">
                  <a:latin typeface="Times New Roman" panose="02020603050405020304" pitchFamily="18" charset="0"/>
                </a:rPr>
                <a:t>的使用权</a:t>
              </a:r>
            </a:p>
          </p:txBody>
        </p:sp>
      </p:grpSp>
      <p:grpSp>
        <p:nvGrpSpPr>
          <p:cNvPr id="191495" name="Group 7">
            <a:extLst>
              <a:ext uri="{FF2B5EF4-FFF2-40B4-BE49-F238E27FC236}">
                <a16:creationId xmlns:a16="http://schemas.microsoft.com/office/drawing/2014/main" id="{E1505061-BC86-9FC0-5C57-EC7DE6AC3974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4786313"/>
            <a:ext cx="6324600" cy="1204912"/>
            <a:chOff x="1776" y="3120"/>
            <a:chExt cx="3984" cy="759"/>
          </a:xfrm>
        </p:grpSpPr>
        <p:sp>
          <p:nvSpPr>
            <p:cNvPr id="44047" name="Text Box 8">
              <a:extLst>
                <a:ext uri="{FF2B5EF4-FFF2-40B4-BE49-F238E27FC236}">
                  <a16:creationId xmlns:a16="http://schemas.microsoft.com/office/drawing/2014/main" id="{DA294713-9351-2FEC-55C8-E4A4F8DC1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3120"/>
              <a:ext cx="38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从模块 </a:t>
              </a:r>
              <a:r>
                <a:rPr lang="zh-CN" altLang="en-US" sz="2800">
                  <a:latin typeface="Times New Roman" panose="02020603050405020304" pitchFamily="18" charset="0"/>
                </a:rPr>
                <a:t>申请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占用总线</a:t>
              </a:r>
              <a:r>
                <a:rPr lang="zh-CN" altLang="en-US" sz="2800">
                  <a:latin typeface="Times New Roman" panose="02020603050405020304" pitchFamily="18" charset="0"/>
                </a:rPr>
                <a:t>，将各种信</a:t>
              </a:r>
            </a:p>
          </p:txBody>
        </p:sp>
        <p:sp>
          <p:nvSpPr>
            <p:cNvPr id="44048" name="Text Box 9">
              <a:extLst>
                <a:ext uri="{FF2B5EF4-FFF2-40B4-BE49-F238E27FC236}">
                  <a16:creationId xmlns:a16="http://schemas.microsoft.com/office/drawing/2014/main" id="{812638F6-AB5C-9C81-8244-ECA0C3714F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3552"/>
              <a:ext cx="39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息送至总线上</a:t>
              </a:r>
            </a:p>
          </p:txBody>
        </p:sp>
      </p:grpSp>
      <p:sp>
        <p:nvSpPr>
          <p:cNvPr id="191498" name="Text Box 10">
            <a:extLst>
              <a:ext uri="{FF2B5EF4-FFF2-40B4-BE49-F238E27FC236}">
                <a16:creationId xmlns:a16="http://schemas.microsoft.com/office/drawing/2014/main" id="{B7F24FBF-0D99-1A01-B98F-2AD778D47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800" y="2286000"/>
            <a:ext cx="426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一个总线传输周期</a:t>
            </a:r>
          </a:p>
        </p:txBody>
      </p:sp>
      <p:sp>
        <p:nvSpPr>
          <p:cNvPr id="191499" name="Text Box 11">
            <a:extLst>
              <a:ext uri="{FF2B5EF4-FFF2-40B4-BE49-F238E27FC236}">
                <a16:creationId xmlns:a16="http://schemas.microsoft.com/office/drawing/2014/main" id="{9B012CC2-C980-61D7-4935-3ED593160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800" y="3124201"/>
            <a:ext cx="187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子周期1</a:t>
            </a:r>
          </a:p>
        </p:txBody>
      </p:sp>
      <p:sp>
        <p:nvSpPr>
          <p:cNvPr id="191500" name="Text Box 12">
            <a:extLst>
              <a:ext uri="{FF2B5EF4-FFF2-40B4-BE49-F238E27FC236}">
                <a16:creationId xmlns:a16="http://schemas.microsoft.com/office/drawing/2014/main" id="{C092D026-E0D2-0D33-B4A4-81503B28E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800" y="4772026"/>
            <a:ext cx="195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子周期2</a:t>
            </a:r>
          </a:p>
        </p:txBody>
      </p:sp>
      <p:sp>
        <p:nvSpPr>
          <p:cNvPr id="191501" name="AutoShape 13">
            <a:extLst>
              <a:ext uri="{FF2B5EF4-FFF2-40B4-BE49-F238E27FC236}">
                <a16:creationId xmlns:a16="http://schemas.microsoft.com/office/drawing/2014/main" id="{EE6E05D9-2665-075C-A7FA-6CBB44E9F1A9}"/>
              </a:ext>
            </a:extLst>
          </p:cNvPr>
          <p:cNvSpPr>
            <a:spLocks/>
          </p:cNvSpPr>
          <p:nvPr/>
        </p:nvSpPr>
        <p:spPr bwMode="auto">
          <a:xfrm>
            <a:off x="2209800" y="3429000"/>
            <a:ext cx="228600" cy="1600200"/>
          </a:xfrm>
          <a:prstGeom prst="leftBrace">
            <a:avLst>
              <a:gd name="adj1" fmla="val 5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91503" name="Group 15">
            <a:extLst>
              <a:ext uri="{FF2B5EF4-FFF2-40B4-BE49-F238E27FC236}">
                <a16:creationId xmlns:a16="http://schemas.microsoft.com/office/drawing/2014/main" id="{11476891-F964-5166-6100-E6E66FB2DE83}"/>
              </a:ext>
            </a:extLst>
          </p:cNvPr>
          <p:cNvGrpSpPr>
            <a:grpSpLocks/>
          </p:cNvGrpSpPr>
          <p:nvPr/>
        </p:nvGrpSpPr>
        <p:grpSpPr bwMode="auto">
          <a:xfrm>
            <a:off x="2935288" y="4791076"/>
            <a:ext cx="2627312" cy="1457325"/>
            <a:chOff x="889" y="2976"/>
            <a:chExt cx="1655" cy="918"/>
          </a:xfrm>
        </p:grpSpPr>
        <p:sp>
          <p:nvSpPr>
            <p:cNvPr id="44045" name="Text Box 16">
              <a:extLst>
                <a:ext uri="{FF2B5EF4-FFF2-40B4-BE49-F238E27FC236}">
                  <a16:creationId xmlns:a16="http://schemas.microsoft.com/office/drawing/2014/main" id="{16149357-7ACA-BCD5-E6C9-08422C476D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9" y="3567"/>
              <a:ext cx="10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主模块</a:t>
              </a:r>
            </a:p>
          </p:txBody>
        </p:sp>
        <p:sp>
          <p:nvSpPr>
            <p:cNvPr id="44046" name="AutoShape 17">
              <a:extLst>
                <a:ext uri="{FF2B5EF4-FFF2-40B4-BE49-F238E27FC236}">
                  <a16:creationId xmlns:a16="http://schemas.microsoft.com/office/drawing/2014/main" id="{8927000A-C18F-92EE-CA28-2F70CF4F3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976"/>
              <a:ext cx="720" cy="336"/>
            </a:xfrm>
            <a:prstGeom prst="wedgeRoundRectCallout">
              <a:avLst>
                <a:gd name="adj1" fmla="val -105000"/>
                <a:gd name="adj2" fmla="val 145833"/>
                <a:gd name="adj3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9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9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autoUpdateAnimBg="0"/>
      <p:bldP spid="191498" grpId="0" autoUpdateAnimBg="0"/>
      <p:bldP spid="191499" grpId="0" autoUpdateAnimBg="0"/>
      <p:bldP spid="191500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2">
            <a:extLst>
              <a:ext uri="{FF2B5EF4-FFF2-40B4-BE49-F238E27FC236}">
                <a16:creationId xmlns:a16="http://schemas.microsoft.com/office/drawing/2014/main" id="{D1A84C70-1F1E-F0D9-1EB9-6B709341F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676400"/>
            <a:ext cx="6934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1. 各模块有权申请占用总线</a:t>
            </a: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15A843FF-4A4F-054A-0B97-E8063CC6E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9496" y="571500"/>
            <a:ext cx="5121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</a:rPr>
              <a:t>分离式通信特点</a:t>
            </a:r>
          </a:p>
        </p:txBody>
      </p:sp>
      <p:sp>
        <p:nvSpPr>
          <p:cNvPr id="192516" name="Text Box 4">
            <a:extLst>
              <a:ext uri="{FF2B5EF4-FFF2-40B4-BE49-F238E27FC236}">
                <a16:creationId xmlns:a16="http://schemas.microsoft.com/office/drawing/2014/main" id="{FF25DE0D-AAEF-8BE7-9CA8-8E20893CF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552" y="5445224"/>
            <a:ext cx="739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chemeClr val="folHlink"/>
                </a:solidFill>
                <a:latin typeface="Times New Roman" panose="02020603050405020304" pitchFamily="18" charset="0"/>
              </a:rPr>
              <a:t>充分提高了总线的有效占用</a:t>
            </a:r>
          </a:p>
        </p:txBody>
      </p:sp>
      <p:sp>
        <p:nvSpPr>
          <p:cNvPr id="192517" name="Text Box 5">
            <a:extLst>
              <a:ext uri="{FF2B5EF4-FFF2-40B4-BE49-F238E27FC236}">
                <a16:creationId xmlns:a16="http://schemas.microsoft.com/office/drawing/2014/main" id="{FA170001-DD3F-4CBA-53C6-D652916CD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571750"/>
            <a:ext cx="7543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Times New Roman" panose="02020603050405020304" pitchFamily="18" charset="0"/>
              </a:rPr>
              <a:t>2. 采用同步方式通信，不等对方回答</a:t>
            </a:r>
          </a:p>
        </p:txBody>
      </p:sp>
      <p:sp>
        <p:nvSpPr>
          <p:cNvPr id="192518" name="Text Box 6">
            <a:extLst>
              <a:ext uri="{FF2B5EF4-FFF2-40B4-BE49-F238E27FC236}">
                <a16:creationId xmlns:a16="http://schemas.microsoft.com/office/drawing/2014/main" id="{76431CC5-669F-95D6-D02D-CA3072E6A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467100"/>
            <a:ext cx="7543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Times New Roman" panose="02020603050405020304" pitchFamily="18" charset="0"/>
              </a:rPr>
              <a:t>3. 各模块准备数据时，不占用总线</a:t>
            </a:r>
          </a:p>
        </p:txBody>
      </p:sp>
      <p:sp>
        <p:nvSpPr>
          <p:cNvPr id="192519" name="Text Box 7">
            <a:extLst>
              <a:ext uri="{FF2B5EF4-FFF2-40B4-BE49-F238E27FC236}">
                <a16:creationId xmlns:a16="http://schemas.microsoft.com/office/drawing/2014/main" id="{C9E575A9-CE82-34BC-9476-4E699D428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362450"/>
            <a:ext cx="7543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4. 总线被占用时，无空闲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4" grpId="0" autoUpdateAnimBg="0"/>
      <p:bldP spid="192516" grpId="0" autoUpdateAnimBg="0"/>
      <p:bldP spid="192517" grpId="0" autoUpdateAnimBg="0"/>
      <p:bldP spid="192518" grpId="0" autoUpdateAnimBg="0"/>
      <p:bldP spid="19251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722" name="Group 2">
            <a:extLst>
              <a:ext uri="{FF2B5EF4-FFF2-40B4-BE49-F238E27FC236}">
                <a16:creationId xmlns:a16="http://schemas.microsoft.com/office/drawing/2014/main" id="{79251B81-65B3-E8BB-ACA5-0D4B25BB6D83}"/>
              </a:ext>
            </a:extLst>
          </p:cNvPr>
          <p:cNvGrpSpPr>
            <a:grpSpLocks/>
          </p:cNvGrpSpPr>
          <p:nvPr/>
        </p:nvGrpSpPr>
        <p:grpSpPr bwMode="auto">
          <a:xfrm>
            <a:off x="1618927" y="1413148"/>
            <a:ext cx="8229600" cy="695325"/>
            <a:chOff x="384" y="1056"/>
            <a:chExt cx="5184" cy="438"/>
          </a:xfrm>
        </p:grpSpPr>
        <p:sp>
          <p:nvSpPr>
            <p:cNvPr id="9243" name="Rectangle 3">
              <a:extLst>
                <a:ext uri="{FF2B5EF4-FFF2-40B4-BE49-F238E27FC236}">
                  <a16:creationId xmlns:a16="http://schemas.microsoft.com/office/drawing/2014/main" id="{33E4479E-49DF-56FC-E6F0-B9F94CCFB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6" y="1056"/>
              <a:ext cx="20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folHlink"/>
                  </a:solidFill>
                </a:rPr>
                <a:t>单总线（系统总线）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44" name="Freeform 4">
              <a:extLst>
                <a:ext uri="{FF2B5EF4-FFF2-40B4-BE49-F238E27FC236}">
                  <a16:creationId xmlns:a16="http://schemas.microsoft.com/office/drawing/2014/main" id="{865AA420-EA73-CDE7-30B1-495E0AD0D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" y="1350"/>
              <a:ext cx="5184" cy="144"/>
            </a:xfrm>
            <a:custGeom>
              <a:avLst/>
              <a:gdLst>
                <a:gd name="T0" fmla="*/ 0 w 4569"/>
                <a:gd name="T1" fmla="*/ 56 h 148"/>
                <a:gd name="T2" fmla="*/ 649 w 4569"/>
                <a:gd name="T3" fmla="*/ 116 h 148"/>
                <a:gd name="T4" fmla="*/ 649 w 4569"/>
                <a:gd name="T5" fmla="*/ 97 h 148"/>
                <a:gd name="T6" fmla="*/ 13596 w 4569"/>
                <a:gd name="T7" fmla="*/ 97 h 148"/>
                <a:gd name="T8" fmla="*/ 13596 w 4569"/>
                <a:gd name="T9" fmla="*/ 116 h 148"/>
                <a:gd name="T10" fmla="*/ 14237 w 4569"/>
                <a:gd name="T11" fmla="*/ 56 h 148"/>
                <a:gd name="T12" fmla="*/ 13596 w 4569"/>
                <a:gd name="T13" fmla="*/ 0 h 148"/>
                <a:gd name="T14" fmla="*/ 13596 w 4569"/>
                <a:gd name="T15" fmla="*/ 18 h 148"/>
                <a:gd name="T16" fmla="*/ 649 w 4569"/>
                <a:gd name="T17" fmla="*/ 18 h 148"/>
                <a:gd name="T18" fmla="*/ 649 w 4569"/>
                <a:gd name="T19" fmla="*/ 0 h 148"/>
                <a:gd name="T20" fmla="*/ 0 w 4569"/>
                <a:gd name="T21" fmla="*/ 56 h 1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569" h="148">
                  <a:moveTo>
                    <a:pt x="0" y="74"/>
                  </a:moveTo>
                  <a:lnTo>
                    <a:pt x="208" y="148"/>
                  </a:lnTo>
                  <a:lnTo>
                    <a:pt x="208" y="124"/>
                  </a:lnTo>
                  <a:lnTo>
                    <a:pt x="4364" y="124"/>
                  </a:lnTo>
                  <a:lnTo>
                    <a:pt x="4364" y="148"/>
                  </a:lnTo>
                  <a:lnTo>
                    <a:pt x="4569" y="74"/>
                  </a:lnTo>
                  <a:lnTo>
                    <a:pt x="4364" y="0"/>
                  </a:lnTo>
                  <a:lnTo>
                    <a:pt x="4364" y="25"/>
                  </a:lnTo>
                  <a:lnTo>
                    <a:pt x="208" y="25"/>
                  </a:lnTo>
                  <a:lnTo>
                    <a:pt x="208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folHlink"/>
            </a:solidFill>
            <a:ln w="17463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19" name="Text Box 5">
            <a:extLst>
              <a:ext uri="{FF2B5EF4-FFF2-40B4-BE49-F238E27FC236}">
                <a16:creationId xmlns:a16="http://schemas.microsoft.com/office/drawing/2014/main" id="{08B93F4C-6B7A-1DEF-F587-8B18442D2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1" y="259884"/>
            <a:ext cx="3841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2. 单总线结构框图</a:t>
            </a:r>
          </a:p>
        </p:txBody>
      </p:sp>
      <p:grpSp>
        <p:nvGrpSpPr>
          <p:cNvPr id="158726" name="Group 6">
            <a:extLst>
              <a:ext uri="{FF2B5EF4-FFF2-40B4-BE49-F238E27FC236}">
                <a16:creationId xmlns:a16="http://schemas.microsoft.com/office/drawing/2014/main" id="{B63C1943-7C60-D805-6667-6FF32CB6A4D1}"/>
              </a:ext>
            </a:extLst>
          </p:cNvPr>
          <p:cNvGrpSpPr>
            <a:grpSpLocks/>
          </p:cNvGrpSpPr>
          <p:nvPr/>
        </p:nvGrpSpPr>
        <p:grpSpPr bwMode="auto">
          <a:xfrm>
            <a:off x="1847528" y="2060848"/>
            <a:ext cx="7959725" cy="3819525"/>
            <a:chOff x="528" y="1368"/>
            <a:chExt cx="5014" cy="2406"/>
          </a:xfrm>
        </p:grpSpPr>
        <p:grpSp>
          <p:nvGrpSpPr>
            <p:cNvPr id="9223" name="Group 7">
              <a:extLst>
                <a:ext uri="{FF2B5EF4-FFF2-40B4-BE49-F238E27FC236}">
                  <a16:creationId xmlns:a16="http://schemas.microsoft.com/office/drawing/2014/main" id="{A9319D9B-7103-8940-AD45-AD650CB2C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368"/>
              <a:ext cx="719" cy="2389"/>
              <a:chOff x="528" y="1615"/>
              <a:chExt cx="719" cy="2389"/>
            </a:xfrm>
          </p:grpSpPr>
          <p:sp>
            <p:nvSpPr>
              <p:cNvPr id="9241" name="Rectangle 8">
                <a:extLst>
                  <a:ext uri="{FF2B5EF4-FFF2-40B4-BE49-F238E27FC236}">
                    <a16:creationId xmlns:a16="http://schemas.microsoft.com/office/drawing/2014/main" id="{CAC8ED33-908D-EF3E-0DBA-6230A6FD5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2352"/>
                <a:ext cx="719" cy="165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3200">
                  <a:latin typeface="Times New Roman" panose="02020603050405020304" pitchFamily="18" charset="0"/>
                </a:endParaRPr>
              </a:p>
              <a:p>
                <a:pPr eaLnBrk="1" hangingPunct="1"/>
                <a:endParaRPr lang="zh-CN" altLang="en-US" sz="320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zh-CN" sz="2800">
                    <a:latin typeface="Times New Roman" panose="02020603050405020304" pitchFamily="18" charset="0"/>
                  </a:rPr>
                  <a:t> CPU</a:t>
                </a:r>
              </a:p>
            </p:txBody>
          </p:sp>
          <p:sp>
            <p:nvSpPr>
              <p:cNvPr id="9242" name="Freeform 9">
                <a:extLst>
                  <a:ext uri="{FF2B5EF4-FFF2-40B4-BE49-F238E27FC236}">
                    <a16:creationId xmlns:a16="http://schemas.microsoft.com/office/drawing/2014/main" id="{9EB25525-5E32-CF06-BAD1-FC9FD53B66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" y="1615"/>
                <a:ext cx="206" cy="737"/>
              </a:xfrm>
              <a:custGeom>
                <a:avLst/>
                <a:gdLst>
                  <a:gd name="T0" fmla="*/ 2105 w 141"/>
                  <a:gd name="T1" fmla="*/ 0 h 482"/>
                  <a:gd name="T2" fmla="*/ 4278 w 141"/>
                  <a:gd name="T3" fmla="*/ 4297 h 482"/>
                  <a:gd name="T4" fmla="*/ 3208 w 141"/>
                  <a:gd name="T5" fmla="*/ 4297 h 482"/>
                  <a:gd name="T6" fmla="*/ 3208 w 141"/>
                  <a:gd name="T7" fmla="*/ 17682 h 482"/>
                  <a:gd name="T8" fmla="*/ 4278 w 141"/>
                  <a:gd name="T9" fmla="*/ 17682 h 482"/>
                  <a:gd name="T10" fmla="*/ 2105 w 141"/>
                  <a:gd name="T11" fmla="*/ 22024 h 482"/>
                  <a:gd name="T12" fmla="*/ 0 w 141"/>
                  <a:gd name="T13" fmla="*/ 17682 h 482"/>
                  <a:gd name="T14" fmla="*/ 1040 w 141"/>
                  <a:gd name="T15" fmla="*/ 17682 h 482"/>
                  <a:gd name="T16" fmla="*/ 1040 w 141"/>
                  <a:gd name="T17" fmla="*/ 4297 h 482"/>
                  <a:gd name="T18" fmla="*/ 0 w 141"/>
                  <a:gd name="T19" fmla="*/ 4297 h 482"/>
                  <a:gd name="T20" fmla="*/ 2105 w 141"/>
                  <a:gd name="T21" fmla="*/ 0 h 4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224" name="Group 10">
              <a:extLst>
                <a:ext uri="{FF2B5EF4-FFF2-40B4-BE49-F238E27FC236}">
                  <a16:creationId xmlns:a16="http://schemas.microsoft.com/office/drawing/2014/main" id="{E9D6AC55-7B1D-47E1-C2AD-F474AE51C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1385"/>
              <a:ext cx="720" cy="2389"/>
              <a:chOff x="1392" y="1632"/>
              <a:chExt cx="720" cy="2389"/>
            </a:xfrm>
          </p:grpSpPr>
          <p:sp>
            <p:nvSpPr>
              <p:cNvPr id="9239" name="Rectangle 11">
                <a:extLst>
                  <a:ext uri="{FF2B5EF4-FFF2-40B4-BE49-F238E27FC236}">
                    <a16:creationId xmlns:a16="http://schemas.microsoft.com/office/drawing/2014/main" id="{92D0D9F3-0A77-9203-C6FF-BD5AFC32E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369"/>
                <a:ext cx="720" cy="165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3200">
                  <a:latin typeface="Times New Roman" panose="02020603050405020304" pitchFamily="18" charset="0"/>
                </a:endParaRPr>
              </a:p>
              <a:p>
                <a:pPr eaLnBrk="1" hangingPunct="1"/>
                <a:endParaRPr lang="en-US" altLang="zh-CN" sz="320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zh-CN" altLang="en-US">
                    <a:latin typeface="Times New Roman" panose="02020603050405020304" pitchFamily="18" charset="0"/>
                  </a:rPr>
                  <a:t>    </a:t>
                </a:r>
                <a:r>
                  <a:rPr lang="zh-CN" altLang="en-US" sz="2800">
                    <a:latin typeface="Times New Roman" panose="02020603050405020304" pitchFamily="18" charset="0"/>
                  </a:rPr>
                  <a:t>主存</a:t>
                </a:r>
              </a:p>
            </p:txBody>
          </p:sp>
          <p:sp>
            <p:nvSpPr>
              <p:cNvPr id="9240" name="Freeform 12">
                <a:extLst>
                  <a:ext uri="{FF2B5EF4-FFF2-40B4-BE49-F238E27FC236}">
                    <a16:creationId xmlns:a16="http://schemas.microsoft.com/office/drawing/2014/main" id="{E3EF886F-3618-8EB6-B387-9D0BB99C57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9" y="1632"/>
                <a:ext cx="206" cy="737"/>
              </a:xfrm>
              <a:custGeom>
                <a:avLst/>
                <a:gdLst>
                  <a:gd name="T0" fmla="*/ 2105 w 141"/>
                  <a:gd name="T1" fmla="*/ 0 h 482"/>
                  <a:gd name="T2" fmla="*/ 4278 w 141"/>
                  <a:gd name="T3" fmla="*/ 4297 h 482"/>
                  <a:gd name="T4" fmla="*/ 3208 w 141"/>
                  <a:gd name="T5" fmla="*/ 4297 h 482"/>
                  <a:gd name="T6" fmla="*/ 3208 w 141"/>
                  <a:gd name="T7" fmla="*/ 17682 h 482"/>
                  <a:gd name="T8" fmla="*/ 4278 w 141"/>
                  <a:gd name="T9" fmla="*/ 17682 h 482"/>
                  <a:gd name="T10" fmla="*/ 2105 w 141"/>
                  <a:gd name="T11" fmla="*/ 22024 h 482"/>
                  <a:gd name="T12" fmla="*/ 0 w 141"/>
                  <a:gd name="T13" fmla="*/ 17682 h 482"/>
                  <a:gd name="T14" fmla="*/ 1040 w 141"/>
                  <a:gd name="T15" fmla="*/ 17682 h 482"/>
                  <a:gd name="T16" fmla="*/ 1040 w 141"/>
                  <a:gd name="T17" fmla="*/ 4297 h 482"/>
                  <a:gd name="T18" fmla="*/ 0 w 141"/>
                  <a:gd name="T19" fmla="*/ 4297 h 482"/>
                  <a:gd name="T20" fmla="*/ 2105 w 141"/>
                  <a:gd name="T21" fmla="*/ 0 h 4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25" name="Rectangle 13">
              <a:extLst>
                <a:ext uri="{FF2B5EF4-FFF2-40B4-BE49-F238E27FC236}">
                  <a16:creationId xmlns:a16="http://schemas.microsoft.com/office/drawing/2014/main" id="{F3E3494F-4F95-0BF4-DBEC-212F00B81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11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  I/O</a:t>
              </a:r>
              <a:r>
                <a:rPr lang="zh-CN" altLang="en-US" sz="2400">
                  <a:latin typeface="Times New Roman" panose="02020603050405020304" pitchFamily="18" charset="0"/>
                </a:rPr>
                <a:t>接口</a:t>
              </a:r>
            </a:p>
          </p:txBody>
        </p:sp>
        <p:sp>
          <p:nvSpPr>
            <p:cNvPr id="9226" name="Freeform 14">
              <a:extLst>
                <a:ext uri="{FF2B5EF4-FFF2-40B4-BE49-F238E27FC236}">
                  <a16:creationId xmlns:a16="http://schemas.microsoft.com/office/drawing/2014/main" id="{9CDED54C-5E0D-508D-AFD7-82FF5DA94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1391"/>
              <a:ext cx="192" cy="725"/>
            </a:xfrm>
            <a:custGeom>
              <a:avLst/>
              <a:gdLst>
                <a:gd name="T0" fmla="*/ 1292 w 139"/>
                <a:gd name="T1" fmla="*/ 0 h 495"/>
                <a:gd name="T2" fmla="*/ 2546 w 139"/>
                <a:gd name="T3" fmla="*/ 3071 h 495"/>
                <a:gd name="T4" fmla="*/ 1910 w 139"/>
                <a:gd name="T5" fmla="*/ 3071 h 495"/>
                <a:gd name="T6" fmla="*/ 1910 w 139"/>
                <a:gd name="T7" fmla="*/ 12272 h 495"/>
                <a:gd name="T8" fmla="*/ 2546 w 139"/>
                <a:gd name="T9" fmla="*/ 12272 h 495"/>
                <a:gd name="T10" fmla="*/ 1292 w 139"/>
                <a:gd name="T11" fmla="*/ 15351 h 495"/>
                <a:gd name="T12" fmla="*/ 0 w 139"/>
                <a:gd name="T13" fmla="*/ 12272 h 495"/>
                <a:gd name="T14" fmla="*/ 634 w 139"/>
                <a:gd name="T15" fmla="*/ 12272 h 495"/>
                <a:gd name="T16" fmla="*/ 634 w 139"/>
                <a:gd name="T17" fmla="*/ 3071 h 495"/>
                <a:gd name="T18" fmla="*/ 0 w 139"/>
                <a:gd name="T19" fmla="*/ 3071 h 495"/>
                <a:gd name="T20" fmla="*/ 1292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89928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7" name="Freeform 15">
              <a:extLst>
                <a:ext uri="{FF2B5EF4-FFF2-40B4-BE49-F238E27FC236}">
                  <a16:creationId xmlns:a16="http://schemas.microsoft.com/office/drawing/2014/main" id="{7B94193A-242D-DA28-EB76-595DE5702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9" y="2479"/>
              <a:ext cx="175" cy="671"/>
            </a:xfrm>
            <a:custGeom>
              <a:avLst/>
              <a:gdLst>
                <a:gd name="T0" fmla="*/ 563 w 139"/>
                <a:gd name="T1" fmla="*/ 0 h 467"/>
                <a:gd name="T2" fmla="*/ 1103 w 139"/>
                <a:gd name="T3" fmla="*/ 2457 h 467"/>
                <a:gd name="T4" fmla="*/ 827 w 139"/>
                <a:gd name="T5" fmla="*/ 2457 h 467"/>
                <a:gd name="T6" fmla="*/ 827 w 139"/>
                <a:gd name="T7" fmla="*/ 9756 h 467"/>
                <a:gd name="T8" fmla="*/ 1103 w 139"/>
                <a:gd name="T9" fmla="*/ 9756 h 467"/>
                <a:gd name="T10" fmla="*/ 563 w 139"/>
                <a:gd name="T11" fmla="*/ 12187 h 467"/>
                <a:gd name="T12" fmla="*/ 0 w 139"/>
                <a:gd name="T13" fmla="*/ 9756 h 467"/>
                <a:gd name="T14" fmla="*/ 276 w 139"/>
                <a:gd name="T15" fmla="*/ 9756 h 467"/>
                <a:gd name="T16" fmla="*/ 276 w 139"/>
                <a:gd name="T17" fmla="*/ 2457 h 467"/>
                <a:gd name="T18" fmla="*/ 0 w 139"/>
                <a:gd name="T19" fmla="*/ 2457 h 467"/>
                <a:gd name="T20" fmla="*/ 563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" name="Rectangle 16">
              <a:extLst>
                <a:ext uri="{FF2B5EF4-FFF2-40B4-BE49-F238E27FC236}">
                  <a16:creationId xmlns:a16="http://schemas.microsoft.com/office/drawing/2014/main" id="{10C08D93-BE91-C843-67E7-09369629A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150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   </a:t>
              </a:r>
              <a:r>
                <a:rPr lang="zh-CN" altLang="en-US" sz="1000">
                  <a:latin typeface="Times New Roman" panose="02020603050405020304" pitchFamily="18" charset="0"/>
                </a:rPr>
                <a:t>    </a:t>
              </a:r>
              <a:r>
                <a:rPr lang="en-US" altLang="zh-CN" sz="2400">
                  <a:latin typeface="Times New Roman" panose="02020603050405020304" pitchFamily="18" charset="0"/>
                </a:rPr>
                <a:t>I/O</a:t>
              </a:r>
              <a:endParaRPr lang="zh-CN" altLang="en-US" sz="24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   设备1</a:t>
              </a:r>
            </a:p>
          </p:txBody>
        </p:sp>
        <p:sp>
          <p:nvSpPr>
            <p:cNvPr id="9229" name="Rectangle 17">
              <a:extLst>
                <a:ext uri="{FF2B5EF4-FFF2-40B4-BE49-F238E27FC236}">
                  <a16:creationId xmlns:a16="http://schemas.microsoft.com/office/drawing/2014/main" id="{0AE9D30D-4426-65CC-2EA4-1F4DEC36F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150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   </a:t>
              </a:r>
              <a:r>
                <a:rPr lang="zh-CN" altLang="en-US" sz="1000">
                  <a:latin typeface="Times New Roman" panose="02020603050405020304" pitchFamily="18" charset="0"/>
                </a:rPr>
                <a:t>    </a:t>
              </a:r>
              <a:r>
                <a:rPr lang="en-US" altLang="zh-CN" sz="2400">
                  <a:latin typeface="Times New Roman" panose="02020603050405020304" pitchFamily="18" charset="0"/>
                </a:rPr>
                <a:t>I/O</a:t>
              </a:r>
              <a:endParaRPr lang="zh-CN" altLang="en-US" sz="24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   设备2</a:t>
              </a:r>
            </a:p>
          </p:txBody>
        </p:sp>
        <p:sp>
          <p:nvSpPr>
            <p:cNvPr id="9230" name="Rectangle 18">
              <a:extLst>
                <a:ext uri="{FF2B5EF4-FFF2-40B4-BE49-F238E27FC236}">
                  <a16:creationId xmlns:a16="http://schemas.microsoft.com/office/drawing/2014/main" id="{1CB3F658-5BE2-C531-59C3-A731A5792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11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  I/O</a:t>
              </a:r>
              <a:r>
                <a:rPr lang="zh-CN" altLang="en-US" sz="2400">
                  <a:latin typeface="Times New Roman" panose="02020603050405020304" pitchFamily="18" charset="0"/>
                </a:rPr>
                <a:t>接口</a:t>
              </a:r>
            </a:p>
          </p:txBody>
        </p:sp>
        <p:sp>
          <p:nvSpPr>
            <p:cNvPr id="9231" name="Freeform 19">
              <a:extLst>
                <a:ext uri="{FF2B5EF4-FFF2-40B4-BE49-F238E27FC236}">
                  <a16:creationId xmlns:a16="http://schemas.microsoft.com/office/drawing/2014/main" id="{FBBBAA14-F57E-30C4-79EF-5CB7B988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391"/>
              <a:ext cx="192" cy="725"/>
            </a:xfrm>
            <a:custGeom>
              <a:avLst/>
              <a:gdLst>
                <a:gd name="T0" fmla="*/ 1292 w 139"/>
                <a:gd name="T1" fmla="*/ 0 h 495"/>
                <a:gd name="T2" fmla="*/ 2546 w 139"/>
                <a:gd name="T3" fmla="*/ 3071 h 495"/>
                <a:gd name="T4" fmla="*/ 1910 w 139"/>
                <a:gd name="T5" fmla="*/ 3071 h 495"/>
                <a:gd name="T6" fmla="*/ 1910 w 139"/>
                <a:gd name="T7" fmla="*/ 12272 h 495"/>
                <a:gd name="T8" fmla="*/ 2546 w 139"/>
                <a:gd name="T9" fmla="*/ 12272 h 495"/>
                <a:gd name="T10" fmla="*/ 1292 w 139"/>
                <a:gd name="T11" fmla="*/ 15351 h 495"/>
                <a:gd name="T12" fmla="*/ 0 w 139"/>
                <a:gd name="T13" fmla="*/ 12272 h 495"/>
                <a:gd name="T14" fmla="*/ 634 w 139"/>
                <a:gd name="T15" fmla="*/ 12272 h 495"/>
                <a:gd name="T16" fmla="*/ 634 w 139"/>
                <a:gd name="T17" fmla="*/ 3071 h 495"/>
                <a:gd name="T18" fmla="*/ 0 w 139"/>
                <a:gd name="T19" fmla="*/ 3071 h 495"/>
                <a:gd name="T20" fmla="*/ 1292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89928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2" name="Freeform 20">
              <a:extLst>
                <a:ext uri="{FF2B5EF4-FFF2-40B4-BE49-F238E27FC236}">
                  <a16:creationId xmlns:a16="http://schemas.microsoft.com/office/drawing/2014/main" id="{24A5BD7D-213E-2531-2BE9-6F8377292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479"/>
              <a:ext cx="192" cy="671"/>
            </a:xfrm>
            <a:custGeom>
              <a:avLst/>
              <a:gdLst>
                <a:gd name="T0" fmla="*/ 1292 w 139"/>
                <a:gd name="T1" fmla="*/ 0 h 467"/>
                <a:gd name="T2" fmla="*/ 2546 w 139"/>
                <a:gd name="T3" fmla="*/ 2457 h 467"/>
                <a:gd name="T4" fmla="*/ 1910 w 139"/>
                <a:gd name="T5" fmla="*/ 2457 h 467"/>
                <a:gd name="T6" fmla="*/ 1910 w 139"/>
                <a:gd name="T7" fmla="*/ 9756 h 467"/>
                <a:gd name="T8" fmla="*/ 2546 w 139"/>
                <a:gd name="T9" fmla="*/ 9756 h 467"/>
                <a:gd name="T10" fmla="*/ 1292 w 139"/>
                <a:gd name="T11" fmla="*/ 12187 h 467"/>
                <a:gd name="T12" fmla="*/ 0 w 139"/>
                <a:gd name="T13" fmla="*/ 9756 h 467"/>
                <a:gd name="T14" fmla="*/ 634 w 139"/>
                <a:gd name="T15" fmla="*/ 9756 h 467"/>
                <a:gd name="T16" fmla="*/ 634 w 139"/>
                <a:gd name="T17" fmla="*/ 2457 h 467"/>
                <a:gd name="T18" fmla="*/ 0 w 139"/>
                <a:gd name="T19" fmla="*/ 2457 h 467"/>
                <a:gd name="T20" fmla="*/ 1292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3" name="Rectangle 21">
              <a:extLst>
                <a:ext uri="{FF2B5EF4-FFF2-40B4-BE49-F238E27FC236}">
                  <a16:creationId xmlns:a16="http://schemas.microsoft.com/office/drawing/2014/main" id="{517557C2-C5C6-D0B1-313A-BAD5005CD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116"/>
              <a:ext cx="2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9234" name="Rectangle 22">
              <a:extLst>
                <a:ext uri="{FF2B5EF4-FFF2-40B4-BE49-F238E27FC236}">
                  <a16:creationId xmlns:a16="http://schemas.microsoft.com/office/drawing/2014/main" id="{3475A8ED-8EF2-C620-4A41-0C6406CC0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150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   </a:t>
              </a:r>
              <a:r>
                <a:rPr lang="zh-CN" altLang="en-US" sz="1000">
                  <a:latin typeface="Times New Roman" panose="02020603050405020304" pitchFamily="18" charset="0"/>
                </a:rPr>
                <a:t>    </a:t>
              </a:r>
              <a:r>
                <a:rPr lang="en-US" altLang="zh-CN" sz="2400">
                  <a:latin typeface="Times New Roman" panose="02020603050405020304" pitchFamily="18" charset="0"/>
                </a:rPr>
                <a:t>I/O</a:t>
              </a:r>
              <a:endParaRPr lang="zh-CN" altLang="en-US" sz="24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   设备</a:t>
              </a:r>
              <a:r>
                <a:rPr lang="en-US" altLang="zh-CN" sz="2400" i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9235" name="Rectangle 23">
              <a:extLst>
                <a:ext uri="{FF2B5EF4-FFF2-40B4-BE49-F238E27FC236}">
                  <a16:creationId xmlns:a16="http://schemas.microsoft.com/office/drawing/2014/main" id="{E72018BC-4A97-EA9D-4E48-2186255B1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11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  I/O</a:t>
              </a:r>
              <a:r>
                <a:rPr lang="zh-CN" altLang="en-US" sz="2400">
                  <a:latin typeface="Times New Roman" panose="02020603050405020304" pitchFamily="18" charset="0"/>
                </a:rPr>
                <a:t>接口</a:t>
              </a:r>
            </a:p>
          </p:txBody>
        </p:sp>
        <p:sp>
          <p:nvSpPr>
            <p:cNvPr id="9236" name="Freeform 24">
              <a:extLst>
                <a:ext uri="{FF2B5EF4-FFF2-40B4-BE49-F238E27FC236}">
                  <a16:creationId xmlns:a16="http://schemas.microsoft.com/office/drawing/2014/main" id="{E2301E5B-1749-BD54-377D-4AD88A39B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2" y="1374"/>
              <a:ext cx="192" cy="740"/>
            </a:xfrm>
            <a:custGeom>
              <a:avLst/>
              <a:gdLst>
                <a:gd name="T0" fmla="*/ 1292 w 139"/>
                <a:gd name="T1" fmla="*/ 0 h 495"/>
                <a:gd name="T2" fmla="*/ 2546 w 139"/>
                <a:gd name="T3" fmla="*/ 3681 h 495"/>
                <a:gd name="T4" fmla="*/ 1910 w 139"/>
                <a:gd name="T5" fmla="*/ 3681 h 495"/>
                <a:gd name="T6" fmla="*/ 1910 w 139"/>
                <a:gd name="T7" fmla="*/ 14770 h 495"/>
                <a:gd name="T8" fmla="*/ 2546 w 139"/>
                <a:gd name="T9" fmla="*/ 14770 h 495"/>
                <a:gd name="T10" fmla="*/ 1292 w 139"/>
                <a:gd name="T11" fmla="*/ 18449 h 495"/>
                <a:gd name="T12" fmla="*/ 0 w 139"/>
                <a:gd name="T13" fmla="*/ 14770 h 495"/>
                <a:gd name="T14" fmla="*/ 634 w 139"/>
                <a:gd name="T15" fmla="*/ 14770 h 495"/>
                <a:gd name="T16" fmla="*/ 634 w 139"/>
                <a:gd name="T17" fmla="*/ 3681 h 495"/>
                <a:gd name="T18" fmla="*/ 0 w 139"/>
                <a:gd name="T19" fmla="*/ 3681 h 495"/>
                <a:gd name="T20" fmla="*/ 1292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89928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7" name="Freeform 25">
              <a:extLst>
                <a:ext uri="{FF2B5EF4-FFF2-40B4-BE49-F238E27FC236}">
                  <a16:creationId xmlns:a16="http://schemas.microsoft.com/office/drawing/2014/main" id="{61A8D991-95C3-E1C8-AD37-2504E7A09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3" y="2478"/>
              <a:ext cx="191" cy="672"/>
            </a:xfrm>
            <a:custGeom>
              <a:avLst/>
              <a:gdLst>
                <a:gd name="T0" fmla="*/ 1256 w 139"/>
                <a:gd name="T1" fmla="*/ 0 h 467"/>
                <a:gd name="T2" fmla="*/ 2423 w 139"/>
                <a:gd name="T3" fmla="*/ 2472 h 467"/>
                <a:gd name="T4" fmla="*/ 1811 w 139"/>
                <a:gd name="T5" fmla="*/ 2472 h 467"/>
                <a:gd name="T6" fmla="*/ 1811 w 139"/>
                <a:gd name="T7" fmla="*/ 9891 h 467"/>
                <a:gd name="T8" fmla="*/ 2423 w 139"/>
                <a:gd name="T9" fmla="*/ 9891 h 467"/>
                <a:gd name="T10" fmla="*/ 1256 w 139"/>
                <a:gd name="T11" fmla="*/ 12354 h 467"/>
                <a:gd name="T12" fmla="*/ 0 w 139"/>
                <a:gd name="T13" fmla="*/ 9891 h 467"/>
                <a:gd name="T14" fmla="*/ 611 w 139"/>
                <a:gd name="T15" fmla="*/ 9891 h 467"/>
                <a:gd name="T16" fmla="*/ 611 w 139"/>
                <a:gd name="T17" fmla="*/ 2472 h 467"/>
                <a:gd name="T18" fmla="*/ 0 w 139"/>
                <a:gd name="T19" fmla="*/ 2472 h 467"/>
                <a:gd name="T20" fmla="*/ 1256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" name="Rectangle 26">
              <a:extLst>
                <a:ext uri="{FF2B5EF4-FFF2-40B4-BE49-F238E27FC236}">
                  <a16:creationId xmlns:a16="http://schemas.microsoft.com/office/drawing/2014/main" id="{9F551B80-2DFF-F971-D118-186D32B70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294"/>
              <a:ext cx="3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21CF45E5-DE6C-7DFF-8D57-19AA94C9C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859" y="273050"/>
            <a:ext cx="792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</a:rPr>
              <a:t>3. 以存储器为中心的双总线结构框图</a:t>
            </a:r>
          </a:p>
        </p:txBody>
      </p:sp>
      <p:grpSp>
        <p:nvGrpSpPr>
          <p:cNvPr id="159747" name="Group 3">
            <a:extLst>
              <a:ext uri="{FF2B5EF4-FFF2-40B4-BE49-F238E27FC236}">
                <a16:creationId xmlns:a16="http://schemas.microsoft.com/office/drawing/2014/main" id="{87BAECAD-3E8D-54F7-72DF-4520A4DC7AC4}"/>
              </a:ext>
            </a:extLst>
          </p:cNvPr>
          <p:cNvGrpSpPr>
            <a:grpSpLocks/>
          </p:cNvGrpSpPr>
          <p:nvPr/>
        </p:nvGrpSpPr>
        <p:grpSpPr bwMode="auto">
          <a:xfrm>
            <a:off x="1474912" y="1231032"/>
            <a:ext cx="8382000" cy="685800"/>
            <a:chOff x="288" y="1200"/>
            <a:chExt cx="5280" cy="432"/>
          </a:xfrm>
        </p:grpSpPr>
        <p:sp>
          <p:nvSpPr>
            <p:cNvPr id="10265" name="Rectangle 4">
              <a:extLst>
                <a:ext uri="{FF2B5EF4-FFF2-40B4-BE49-F238E27FC236}">
                  <a16:creationId xmlns:a16="http://schemas.microsoft.com/office/drawing/2014/main" id="{F952008D-597D-3F58-7841-B8E43157B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6" y="1200"/>
              <a:ext cx="145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folHlink"/>
                  </a:solidFill>
                </a:rPr>
                <a:t>系统总线</a:t>
              </a:r>
              <a:endPara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6" name="Freeform 5">
              <a:extLst>
                <a:ext uri="{FF2B5EF4-FFF2-40B4-BE49-F238E27FC236}">
                  <a16:creationId xmlns:a16="http://schemas.microsoft.com/office/drawing/2014/main" id="{655E540F-153F-E929-F9E1-73F96422A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" y="1488"/>
              <a:ext cx="5280" cy="144"/>
            </a:xfrm>
            <a:custGeom>
              <a:avLst/>
              <a:gdLst>
                <a:gd name="T0" fmla="*/ 0 w 4569"/>
                <a:gd name="T1" fmla="*/ 56 h 148"/>
                <a:gd name="T2" fmla="*/ 764 w 4569"/>
                <a:gd name="T3" fmla="*/ 116 h 148"/>
                <a:gd name="T4" fmla="*/ 764 w 4569"/>
                <a:gd name="T5" fmla="*/ 97 h 148"/>
                <a:gd name="T6" fmla="*/ 16040 w 4569"/>
                <a:gd name="T7" fmla="*/ 97 h 148"/>
                <a:gd name="T8" fmla="*/ 16040 w 4569"/>
                <a:gd name="T9" fmla="*/ 116 h 148"/>
                <a:gd name="T10" fmla="*/ 16793 w 4569"/>
                <a:gd name="T11" fmla="*/ 56 h 148"/>
                <a:gd name="T12" fmla="*/ 16040 w 4569"/>
                <a:gd name="T13" fmla="*/ 0 h 148"/>
                <a:gd name="T14" fmla="*/ 16040 w 4569"/>
                <a:gd name="T15" fmla="*/ 18 h 148"/>
                <a:gd name="T16" fmla="*/ 764 w 4569"/>
                <a:gd name="T17" fmla="*/ 18 h 148"/>
                <a:gd name="T18" fmla="*/ 764 w 4569"/>
                <a:gd name="T19" fmla="*/ 0 h 148"/>
                <a:gd name="T20" fmla="*/ 0 w 4569"/>
                <a:gd name="T21" fmla="*/ 56 h 1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569" h="148">
                  <a:moveTo>
                    <a:pt x="0" y="74"/>
                  </a:moveTo>
                  <a:lnTo>
                    <a:pt x="208" y="148"/>
                  </a:lnTo>
                  <a:lnTo>
                    <a:pt x="208" y="124"/>
                  </a:lnTo>
                  <a:lnTo>
                    <a:pt x="4364" y="124"/>
                  </a:lnTo>
                  <a:lnTo>
                    <a:pt x="4364" y="148"/>
                  </a:lnTo>
                  <a:lnTo>
                    <a:pt x="4569" y="74"/>
                  </a:lnTo>
                  <a:lnTo>
                    <a:pt x="4364" y="0"/>
                  </a:lnTo>
                  <a:lnTo>
                    <a:pt x="4364" y="25"/>
                  </a:lnTo>
                  <a:lnTo>
                    <a:pt x="208" y="25"/>
                  </a:lnTo>
                  <a:lnTo>
                    <a:pt x="208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folHlink"/>
            </a:solidFill>
            <a:ln w="17463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9750" name="Rectangle 6">
            <a:extLst>
              <a:ext uri="{FF2B5EF4-FFF2-40B4-BE49-F238E27FC236}">
                <a16:creationId xmlns:a16="http://schemas.microsoft.com/office/drawing/2014/main" id="{A051C31B-058B-E69D-32AD-D1739FB53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0112" y="3086820"/>
            <a:ext cx="1143000" cy="262255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32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主存</a:t>
            </a:r>
          </a:p>
        </p:txBody>
      </p:sp>
      <p:sp>
        <p:nvSpPr>
          <p:cNvPr id="159751" name="Freeform 7">
            <a:extLst>
              <a:ext uri="{FF2B5EF4-FFF2-40B4-BE49-F238E27FC236}">
                <a16:creationId xmlns:a16="http://schemas.microsoft.com/office/drawing/2014/main" id="{3CC5CA58-5F9F-4477-B9A7-AD9F77F510B2}"/>
              </a:ext>
            </a:extLst>
          </p:cNvPr>
          <p:cNvSpPr>
            <a:spLocks/>
          </p:cNvSpPr>
          <p:nvPr/>
        </p:nvSpPr>
        <p:spPr bwMode="auto">
          <a:xfrm>
            <a:off x="5361113" y="1889846"/>
            <a:ext cx="327025" cy="1169987"/>
          </a:xfrm>
          <a:custGeom>
            <a:avLst/>
            <a:gdLst>
              <a:gd name="T0" fmla="*/ 2147483646 w 141"/>
              <a:gd name="T1" fmla="*/ 0 h 482"/>
              <a:gd name="T2" fmla="*/ 2147483646 w 141"/>
              <a:gd name="T3" fmla="*/ 2147483646 h 482"/>
              <a:gd name="T4" fmla="*/ 2147483646 w 141"/>
              <a:gd name="T5" fmla="*/ 2147483646 h 482"/>
              <a:gd name="T6" fmla="*/ 2147483646 w 141"/>
              <a:gd name="T7" fmla="*/ 2147483646 h 482"/>
              <a:gd name="T8" fmla="*/ 2147483646 w 141"/>
              <a:gd name="T9" fmla="*/ 2147483646 h 482"/>
              <a:gd name="T10" fmla="*/ 2147483646 w 141"/>
              <a:gd name="T11" fmla="*/ 2147483646 h 482"/>
              <a:gd name="T12" fmla="*/ 0 w 141"/>
              <a:gd name="T13" fmla="*/ 2147483646 h 482"/>
              <a:gd name="T14" fmla="*/ 2147483646 w 141"/>
              <a:gd name="T15" fmla="*/ 2147483646 h 482"/>
              <a:gd name="T16" fmla="*/ 2147483646 w 141"/>
              <a:gd name="T17" fmla="*/ 2147483646 h 482"/>
              <a:gd name="T18" fmla="*/ 0 w 141"/>
              <a:gd name="T19" fmla="*/ 2147483646 h 482"/>
              <a:gd name="T20" fmla="*/ 2147483646 w 141"/>
              <a:gd name="T21" fmla="*/ 0 h 48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1" h="482">
                <a:moveTo>
                  <a:pt x="69" y="0"/>
                </a:moveTo>
                <a:lnTo>
                  <a:pt x="141" y="94"/>
                </a:lnTo>
                <a:lnTo>
                  <a:pt x="106" y="94"/>
                </a:lnTo>
                <a:lnTo>
                  <a:pt x="106" y="387"/>
                </a:lnTo>
                <a:lnTo>
                  <a:pt x="141" y="387"/>
                </a:lnTo>
                <a:lnTo>
                  <a:pt x="69" y="482"/>
                </a:lnTo>
                <a:lnTo>
                  <a:pt x="0" y="387"/>
                </a:lnTo>
                <a:lnTo>
                  <a:pt x="34" y="387"/>
                </a:lnTo>
                <a:lnTo>
                  <a:pt x="34" y="94"/>
                </a:lnTo>
                <a:lnTo>
                  <a:pt x="0" y="94"/>
                </a:lnTo>
                <a:lnTo>
                  <a:pt x="69" y="0"/>
                </a:lnTo>
                <a:close/>
              </a:path>
            </a:pathLst>
          </a:custGeom>
          <a:noFill/>
          <a:ln w="38100" cmpd="sng">
            <a:solidFill>
              <a:schemeClr val="folHlink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9752" name="Group 8">
            <a:extLst>
              <a:ext uri="{FF2B5EF4-FFF2-40B4-BE49-F238E27FC236}">
                <a16:creationId xmlns:a16="http://schemas.microsoft.com/office/drawing/2014/main" id="{E279D689-A24A-A49C-B742-2E2830F3EE78}"/>
              </a:ext>
            </a:extLst>
          </p:cNvPr>
          <p:cNvGrpSpPr>
            <a:grpSpLocks/>
          </p:cNvGrpSpPr>
          <p:nvPr/>
        </p:nvGrpSpPr>
        <p:grpSpPr bwMode="auto">
          <a:xfrm>
            <a:off x="1703512" y="1916832"/>
            <a:ext cx="8229600" cy="3792538"/>
            <a:chOff x="384" y="1536"/>
            <a:chExt cx="5184" cy="2389"/>
          </a:xfrm>
        </p:grpSpPr>
        <p:grpSp>
          <p:nvGrpSpPr>
            <p:cNvPr id="10252" name="Group 9">
              <a:extLst>
                <a:ext uri="{FF2B5EF4-FFF2-40B4-BE49-F238E27FC236}">
                  <a16:creationId xmlns:a16="http://schemas.microsoft.com/office/drawing/2014/main" id="{1EE8EC0A-73B5-A462-61E9-1453493980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1536"/>
              <a:ext cx="719" cy="2389"/>
              <a:chOff x="432" y="1632"/>
              <a:chExt cx="719" cy="2389"/>
            </a:xfrm>
          </p:grpSpPr>
          <p:sp>
            <p:nvSpPr>
              <p:cNvPr id="10263" name="Rectangle 10">
                <a:extLst>
                  <a:ext uri="{FF2B5EF4-FFF2-40B4-BE49-F238E27FC236}">
                    <a16:creationId xmlns:a16="http://schemas.microsoft.com/office/drawing/2014/main" id="{2D3F52D4-B78F-1FEC-02CE-FC844D0E6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2369"/>
                <a:ext cx="719" cy="165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3200">
                  <a:latin typeface="Times New Roman" panose="02020603050405020304" pitchFamily="18" charset="0"/>
                </a:endParaRPr>
              </a:p>
              <a:p>
                <a:pPr eaLnBrk="1" hangingPunct="1"/>
                <a:endParaRPr lang="zh-CN" altLang="en-US" sz="320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zh-CN" sz="2800">
                    <a:latin typeface="Times New Roman" panose="02020603050405020304" pitchFamily="18" charset="0"/>
                  </a:rPr>
                  <a:t> CPU</a:t>
                </a:r>
              </a:p>
            </p:txBody>
          </p:sp>
          <p:sp>
            <p:nvSpPr>
              <p:cNvPr id="10264" name="Freeform 11">
                <a:extLst>
                  <a:ext uri="{FF2B5EF4-FFF2-40B4-BE49-F238E27FC236}">
                    <a16:creationId xmlns:a16="http://schemas.microsoft.com/office/drawing/2014/main" id="{9772E850-8676-61F2-1700-9C2B7C4AAF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" y="1632"/>
                <a:ext cx="206" cy="737"/>
              </a:xfrm>
              <a:custGeom>
                <a:avLst/>
                <a:gdLst>
                  <a:gd name="T0" fmla="*/ 2105 w 141"/>
                  <a:gd name="T1" fmla="*/ 0 h 482"/>
                  <a:gd name="T2" fmla="*/ 4278 w 141"/>
                  <a:gd name="T3" fmla="*/ 4297 h 482"/>
                  <a:gd name="T4" fmla="*/ 3208 w 141"/>
                  <a:gd name="T5" fmla="*/ 4297 h 482"/>
                  <a:gd name="T6" fmla="*/ 3208 w 141"/>
                  <a:gd name="T7" fmla="*/ 17682 h 482"/>
                  <a:gd name="T8" fmla="*/ 4278 w 141"/>
                  <a:gd name="T9" fmla="*/ 17682 h 482"/>
                  <a:gd name="T10" fmla="*/ 2105 w 141"/>
                  <a:gd name="T11" fmla="*/ 22024 h 482"/>
                  <a:gd name="T12" fmla="*/ 0 w 141"/>
                  <a:gd name="T13" fmla="*/ 17682 h 482"/>
                  <a:gd name="T14" fmla="*/ 1040 w 141"/>
                  <a:gd name="T15" fmla="*/ 17682 h 482"/>
                  <a:gd name="T16" fmla="*/ 1040 w 141"/>
                  <a:gd name="T17" fmla="*/ 4297 h 482"/>
                  <a:gd name="T18" fmla="*/ 0 w 141"/>
                  <a:gd name="T19" fmla="*/ 4297 h 482"/>
                  <a:gd name="T20" fmla="*/ 2105 w 141"/>
                  <a:gd name="T21" fmla="*/ 0 h 4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53" name="Rectangle 12">
              <a:extLst>
                <a:ext uri="{FF2B5EF4-FFF2-40B4-BE49-F238E27FC236}">
                  <a16:creationId xmlns:a16="http://schemas.microsoft.com/office/drawing/2014/main" id="{19E78BDB-5E14-2779-092D-B497A8454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26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  I/O</a:t>
              </a:r>
              <a:r>
                <a:rPr lang="zh-CN" altLang="en-US" sz="2400">
                  <a:latin typeface="Times New Roman" panose="02020603050405020304" pitchFamily="18" charset="0"/>
                </a:rPr>
                <a:t>接口</a:t>
              </a:r>
            </a:p>
          </p:txBody>
        </p:sp>
        <p:sp>
          <p:nvSpPr>
            <p:cNvPr id="10254" name="Freeform 13">
              <a:extLst>
                <a:ext uri="{FF2B5EF4-FFF2-40B4-BE49-F238E27FC236}">
                  <a16:creationId xmlns:a16="http://schemas.microsoft.com/office/drawing/2014/main" id="{AE43F46D-1F58-AE09-020D-2F6FCDC09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1536"/>
              <a:ext cx="192" cy="730"/>
            </a:xfrm>
            <a:custGeom>
              <a:avLst/>
              <a:gdLst>
                <a:gd name="T0" fmla="*/ 1292 w 139"/>
                <a:gd name="T1" fmla="*/ 0 h 495"/>
                <a:gd name="T2" fmla="*/ 2546 w 139"/>
                <a:gd name="T3" fmla="*/ 3258 h 495"/>
                <a:gd name="T4" fmla="*/ 1910 w 139"/>
                <a:gd name="T5" fmla="*/ 3258 h 495"/>
                <a:gd name="T6" fmla="*/ 1910 w 139"/>
                <a:gd name="T7" fmla="*/ 13065 h 495"/>
                <a:gd name="T8" fmla="*/ 2546 w 139"/>
                <a:gd name="T9" fmla="*/ 13065 h 495"/>
                <a:gd name="T10" fmla="*/ 1292 w 139"/>
                <a:gd name="T11" fmla="*/ 16337 h 495"/>
                <a:gd name="T12" fmla="*/ 0 w 139"/>
                <a:gd name="T13" fmla="*/ 13065 h 495"/>
                <a:gd name="T14" fmla="*/ 634 w 139"/>
                <a:gd name="T15" fmla="*/ 13065 h 495"/>
                <a:gd name="T16" fmla="*/ 634 w 139"/>
                <a:gd name="T17" fmla="*/ 3258 h 495"/>
                <a:gd name="T18" fmla="*/ 0 w 139"/>
                <a:gd name="T19" fmla="*/ 3258 h 495"/>
                <a:gd name="T20" fmla="*/ 1292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89928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" name="Freeform 14">
              <a:extLst>
                <a:ext uri="{FF2B5EF4-FFF2-40B4-BE49-F238E27FC236}">
                  <a16:creationId xmlns:a16="http://schemas.microsoft.com/office/drawing/2014/main" id="{0518A258-D4FB-24A5-07EF-BFF196391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1" y="2632"/>
              <a:ext cx="175" cy="626"/>
            </a:xfrm>
            <a:custGeom>
              <a:avLst/>
              <a:gdLst>
                <a:gd name="T0" fmla="*/ 563 w 139"/>
                <a:gd name="T1" fmla="*/ 0 h 467"/>
                <a:gd name="T2" fmla="*/ 1103 w 139"/>
                <a:gd name="T3" fmla="*/ 1318 h 467"/>
                <a:gd name="T4" fmla="*/ 827 w 139"/>
                <a:gd name="T5" fmla="*/ 1318 h 467"/>
                <a:gd name="T6" fmla="*/ 827 w 139"/>
                <a:gd name="T7" fmla="*/ 5226 h 467"/>
                <a:gd name="T8" fmla="*/ 1103 w 139"/>
                <a:gd name="T9" fmla="*/ 5226 h 467"/>
                <a:gd name="T10" fmla="*/ 563 w 139"/>
                <a:gd name="T11" fmla="*/ 6524 h 467"/>
                <a:gd name="T12" fmla="*/ 0 w 139"/>
                <a:gd name="T13" fmla="*/ 5226 h 467"/>
                <a:gd name="T14" fmla="*/ 276 w 139"/>
                <a:gd name="T15" fmla="*/ 5226 h 467"/>
                <a:gd name="T16" fmla="*/ 276 w 139"/>
                <a:gd name="T17" fmla="*/ 1318 h 467"/>
                <a:gd name="T18" fmla="*/ 0 w 139"/>
                <a:gd name="T19" fmla="*/ 1318 h 467"/>
                <a:gd name="T20" fmla="*/ 563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" name="Rectangle 15">
              <a:extLst>
                <a:ext uri="{FF2B5EF4-FFF2-40B4-BE49-F238E27FC236}">
                  <a16:creationId xmlns:a16="http://schemas.microsoft.com/office/drawing/2014/main" id="{E5C75795-70F7-A75A-5EFE-D5D46C571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289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   </a:t>
              </a:r>
              <a:r>
                <a:rPr lang="zh-CN" altLang="en-US" sz="1000">
                  <a:latin typeface="Times New Roman" panose="02020603050405020304" pitchFamily="18" charset="0"/>
                </a:rPr>
                <a:t>    </a:t>
              </a:r>
              <a:r>
                <a:rPr lang="en-US" altLang="zh-CN" sz="2400">
                  <a:latin typeface="Times New Roman" panose="02020603050405020304" pitchFamily="18" charset="0"/>
                </a:rPr>
                <a:t>I/O</a:t>
              </a:r>
              <a:endParaRPr lang="zh-CN" altLang="en-US" sz="24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   设备1</a:t>
              </a:r>
            </a:p>
          </p:txBody>
        </p:sp>
        <p:sp>
          <p:nvSpPr>
            <p:cNvPr id="10257" name="Rectangle 16">
              <a:extLst>
                <a:ext uri="{FF2B5EF4-FFF2-40B4-BE49-F238E27FC236}">
                  <a16:creationId xmlns:a16="http://schemas.microsoft.com/office/drawing/2014/main" id="{B8535F74-B305-1BB2-AC89-3933F3ABF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266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0258" name="Rectangle 17">
              <a:extLst>
                <a:ext uri="{FF2B5EF4-FFF2-40B4-BE49-F238E27FC236}">
                  <a16:creationId xmlns:a16="http://schemas.microsoft.com/office/drawing/2014/main" id="{B04FFE71-0681-610E-B502-B4635F169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4" y="3289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   </a:t>
              </a:r>
              <a:r>
                <a:rPr lang="zh-CN" altLang="en-US" sz="1000">
                  <a:latin typeface="Times New Roman" panose="02020603050405020304" pitchFamily="18" charset="0"/>
                </a:rPr>
                <a:t>    </a:t>
              </a:r>
              <a:r>
                <a:rPr lang="en-US" altLang="zh-CN" sz="2400">
                  <a:latin typeface="Times New Roman" panose="02020603050405020304" pitchFamily="18" charset="0"/>
                </a:rPr>
                <a:t>I/O</a:t>
              </a:r>
              <a:endParaRPr lang="zh-CN" altLang="en-US" sz="24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   设备</a:t>
              </a:r>
              <a:r>
                <a:rPr lang="en-US" altLang="zh-CN" sz="2400" i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0259" name="Rectangle 18">
              <a:extLst>
                <a:ext uri="{FF2B5EF4-FFF2-40B4-BE49-F238E27FC236}">
                  <a16:creationId xmlns:a16="http://schemas.microsoft.com/office/drawing/2014/main" id="{3430B65A-8C19-F2AA-392C-40D13B9C6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4" y="226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  I/O</a:t>
              </a:r>
              <a:r>
                <a:rPr lang="zh-CN" altLang="en-US" sz="2400">
                  <a:latin typeface="Times New Roman" panose="02020603050405020304" pitchFamily="18" charset="0"/>
                </a:rPr>
                <a:t>接口</a:t>
              </a:r>
            </a:p>
          </p:txBody>
        </p:sp>
        <p:sp>
          <p:nvSpPr>
            <p:cNvPr id="10260" name="Freeform 19">
              <a:extLst>
                <a:ext uri="{FF2B5EF4-FFF2-40B4-BE49-F238E27FC236}">
                  <a16:creationId xmlns:a16="http://schemas.microsoft.com/office/drawing/2014/main" id="{53D76626-7CD8-3A0C-12EE-5B76CC605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" y="1536"/>
              <a:ext cx="197" cy="730"/>
            </a:xfrm>
            <a:custGeom>
              <a:avLst/>
              <a:gdLst>
                <a:gd name="T0" fmla="*/ 1645 w 139"/>
                <a:gd name="T1" fmla="*/ 0 h 495"/>
                <a:gd name="T2" fmla="*/ 3202 w 139"/>
                <a:gd name="T3" fmla="*/ 3258 h 495"/>
                <a:gd name="T4" fmla="*/ 2388 w 139"/>
                <a:gd name="T5" fmla="*/ 3258 h 495"/>
                <a:gd name="T6" fmla="*/ 2388 w 139"/>
                <a:gd name="T7" fmla="*/ 13065 h 495"/>
                <a:gd name="T8" fmla="*/ 3202 w 139"/>
                <a:gd name="T9" fmla="*/ 13065 h 495"/>
                <a:gd name="T10" fmla="*/ 1645 w 139"/>
                <a:gd name="T11" fmla="*/ 16337 h 495"/>
                <a:gd name="T12" fmla="*/ 0 w 139"/>
                <a:gd name="T13" fmla="*/ 13065 h 495"/>
                <a:gd name="T14" fmla="*/ 819 w 139"/>
                <a:gd name="T15" fmla="*/ 13065 h 495"/>
                <a:gd name="T16" fmla="*/ 819 w 139"/>
                <a:gd name="T17" fmla="*/ 3258 h 495"/>
                <a:gd name="T18" fmla="*/ 0 w 139"/>
                <a:gd name="T19" fmla="*/ 3258 h 495"/>
                <a:gd name="T20" fmla="*/ 1645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89928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1" name="Freeform 20">
              <a:extLst>
                <a:ext uri="{FF2B5EF4-FFF2-40B4-BE49-F238E27FC236}">
                  <a16:creationId xmlns:a16="http://schemas.microsoft.com/office/drawing/2014/main" id="{47872D99-4485-0CCC-C33D-A3BD55121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4" y="2632"/>
              <a:ext cx="180" cy="626"/>
            </a:xfrm>
            <a:custGeom>
              <a:avLst/>
              <a:gdLst>
                <a:gd name="T0" fmla="*/ 726 w 139"/>
                <a:gd name="T1" fmla="*/ 0 h 467"/>
                <a:gd name="T2" fmla="*/ 1422 w 139"/>
                <a:gd name="T3" fmla="*/ 1318 h 467"/>
                <a:gd name="T4" fmla="*/ 1070 w 139"/>
                <a:gd name="T5" fmla="*/ 1318 h 467"/>
                <a:gd name="T6" fmla="*/ 1070 w 139"/>
                <a:gd name="T7" fmla="*/ 5226 h 467"/>
                <a:gd name="T8" fmla="*/ 1422 w 139"/>
                <a:gd name="T9" fmla="*/ 5226 h 467"/>
                <a:gd name="T10" fmla="*/ 726 w 139"/>
                <a:gd name="T11" fmla="*/ 6524 h 467"/>
                <a:gd name="T12" fmla="*/ 0 w 139"/>
                <a:gd name="T13" fmla="*/ 5226 h 467"/>
                <a:gd name="T14" fmla="*/ 354 w 139"/>
                <a:gd name="T15" fmla="*/ 5226 h 467"/>
                <a:gd name="T16" fmla="*/ 354 w 139"/>
                <a:gd name="T17" fmla="*/ 1318 h 467"/>
                <a:gd name="T18" fmla="*/ 0 w 139"/>
                <a:gd name="T19" fmla="*/ 1318 h 467"/>
                <a:gd name="T20" fmla="*/ 726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2" name="Rectangle 21">
              <a:extLst>
                <a:ext uri="{FF2B5EF4-FFF2-40B4-BE49-F238E27FC236}">
                  <a16:creationId xmlns:a16="http://schemas.microsoft.com/office/drawing/2014/main" id="{EB32E075-4118-FC40-9E40-2D8C718CA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466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159766" name="Group 22">
            <a:extLst>
              <a:ext uri="{FF2B5EF4-FFF2-40B4-BE49-F238E27FC236}">
                <a16:creationId xmlns:a16="http://schemas.microsoft.com/office/drawing/2014/main" id="{72C8447F-2DB5-BD9A-2FE2-AC5122F39A59}"/>
              </a:ext>
            </a:extLst>
          </p:cNvPr>
          <p:cNvGrpSpPr>
            <a:grpSpLocks/>
          </p:cNvGrpSpPr>
          <p:nvPr/>
        </p:nvGrpSpPr>
        <p:grpSpPr bwMode="auto">
          <a:xfrm>
            <a:off x="2846512" y="3745633"/>
            <a:ext cx="2133600" cy="785813"/>
            <a:chOff x="1152" y="2625"/>
            <a:chExt cx="1344" cy="495"/>
          </a:xfrm>
        </p:grpSpPr>
        <p:sp>
          <p:nvSpPr>
            <p:cNvPr id="10250" name="AutoShape 23">
              <a:extLst>
                <a:ext uri="{FF2B5EF4-FFF2-40B4-BE49-F238E27FC236}">
                  <a16:creationId xmlns:a16="http://schemas.microsoft.com/office/drawing/2014/main" id="{70C85057-AD98-BEFA-D5D9-C17BD6990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957"/>
              <a:ext cx="1344" cy="163"/>
            </a:xfrm>
            <a:prstGeom prst="leftRightArrow">
              <a:avLst>
                <a:gd name="adj1" fmla="val 49759"/>
                <a:gd name="adj2" fmla="val 11410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1" name="Text Box 24">
              <a:extLst>
                <a:ext uri="{FF2B5EF4-FFF2-40B4-BE49-F238E27FC236}">
                  <a16:creationId xmlns:a16="http://schemas.microsoft.com/office/drawing/2014/main" id="{FACEE47F-7FC1-1C30-5D31-C32ADDF7DC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6" y="2625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存储总线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15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0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D5543CE-EDFD-8C58-A82F-B58EB42190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968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II </a:t>
            </a:r>
            <a:r>
              <a:rPr lang="zh-CN" altLang="en-US" b="1" dirty="0"/>
              <a:t>总线的分类</a:t>
            </a:r>
            <a:endParaRPr lang="en-US" altLang="zh-CN" b="1" dirty="0"/>
          </a:p>
        </p:txBody>
      </p:sp>
      <p:sp>
        <p:nvSpPr>
          <p:cNvPr id="160771" name="Text Box 3">
            <a:extLst>
              <a:ext uri="{FF2B5EF4-FFF2-40B4-BE49-F238E27FC236}">
                <a16:creationId xmlns:a16="http://schemas.microsoft.com/office/drawing/2014/main" id="{4E3CFE10-3AF5-01AA-84F2-2E4AD21BB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620" y="1166038"/>
            <a:ext cx="3352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1</a:t>
            </a:r>
            <a:r>
              <a:rPr lang="zh-CN" altLang="en-US" sz="3600"/>
              <a:t>.</a:t>
            </a:r>
            <a:r>
              <a:rPr lang="zh-CN" altLang="en-US" sz="3600">
                <a:latin typeface="Times New Roman" panose="02020603050405020304" pitchFamily="18" charset="0"/>
              </a:rPr>
              <a:t>片内总线</a:t>
            </a:r>
          </a:p>
        </p:txBody>
      </p:sp>
      <p:sp>
        <p:nvSpPr>
          <p:cNvPr id="160772" name="Text Box 4">
            <a:extLst>
              <a:ext uri="{FF2B5EF4-FFF2-40B4-BE49-F238E27FC236}">
                <a16:creationId xmlns:a16="http://schemas.microsoft.com/office/drawing/2014/main" id="{E043B120-ECA5-00DE-ADF6-B698332B9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620" y="2099488"/>
            <a:ext cx="3352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2</a:t>
            </a:r>
            <a:r>
              <a:rPr lang="zh-CN" altLang="en-US" sz="3600"/>
              <a:t>.</a:t>
            </a:r>
            <a:r>
              <a:rPr lang="zh-CN" altLang="en-US" sz="3600">
                <a:latin typeface="Times New Roman" panose="02020603050405020304" pitchFamily="18" charset="0"/>
              </a:rPr>
              <a:t>系统总线</a:t>
            </a:r>
          </a:p>
        </p:txBody>
      </p:sp>
      <p:sp>
        <p:nvSpPr>
          <p:cNvPr id="160773" name="Text Box 5">
            <a:extLst>
              <a:ext uri="{FF2B5EF4-FFF2-40B4-BE49-F238E27FC236}">
                <a16:creationId xmlns:a16="http://schemas.microsoft.com/office/drawing/2014/main" id="{EA15C0CA-2E93-A270-231B-305B36F96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3820" y="1226364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芯片内部 </a:t>
            </a:r>
            <a:r>
              <a:rPr lang="zh-CN" altLang="en-US" sz="2800">
                <a:latin typeface="Times New Roman" panose="02020603050405020304" pitchFamily="18" charset="0"/>
              </a:rPr>
              <a:t>的总线</a:t>
            </a:r>
          </a:p>
        </p:txBody>
      </p:sp>
      <p:grpSp>
        <p:nvGrpSpPr>
          <p:cNvPr id="160774" name="Group 6">
            <a:extLst>
              <a:ext uri="{FF2B5EF4-FFF2-40B4-BE49-F238E27FC236}">
                <a16:creationId xmlns:a16="http://schemas.microsoft.com/office/drawing/2014/main" id="{6F803BE5-CAA2-D6B5-EDA2-C909B6FB731A}"/>
              </a:ext>
            </a:extLst>
          </p:cNvPr>
          <p:cNvGrpSpPr>
            <a:grpSpLocks/>
          </p:cNvGrpSpPr>
          <p:nvPr/>
        </p:nvGrpSpPr>
        <p:grpSpPr bwMode="auto">
          <a:xfrm>
            <a:off x="1760220" y="2902764"/>
            <a:ext cx="1606550" cy="2119313"/>
            <a:chOff x="576" y="2034"/>
            <a:chExt cx="1012" cy="1335"/>
          </a:xfrm>
        </p:grpSpPr>
        <p:sp>
          <p:nvSpPr>
            <p:cNvPr id="11279" name="Text Box 7">
              <a:extLst>
                <a:ext uri="{FF2B5EF4-FFF2-40B4-BE49-F238E27FC236}">
                  <a16:creationId xmlns:a16="http://schemas.microsoft.com/office/drawing/2014/main" id="{3250C6A4-313C-72F5-D805-9A7A168FA0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034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数据总线</a:t>
              </a:r>
            </a:p>
          </p:txBody>
        </p:sp>
        <p:sp>
          <p:nvSpPr>
            <p:cNvPr id="11280" name="Text Box 8">
              <a:extLst>
                <a:ext uri="{FF2B5EF4-FFF2-40B4-BE49-F238E27FC236}">
                  <a16:creationId xmlns:a16="http://schemas.microsoft.com/office/drawing/2014/main" id="{20D2AE7A-58FA-AB9E-3AA7-F4E9969D8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538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地址总线</a:t>
              </a:r>
            </a:p>
          </p:txBody>
        </p:sp>
        <p:sp>
          <p:nvSpPr>
            <p:cNvPr id="11281" name="Text Box 9">
              <a:extLst>
                <a:ext uri="{FF2B5EF4-FFF2-40B4-BE49-F238E27FC236}">
                  <a16:creationId xmlns:a16="http://schemas.microsoft.com/office/drawing/2014/main" id="{5F7F972C-096F-92A3-8FCB-39570D11E5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042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控制总线</a:t>
              </a:r>
            </a:p>
          </p:txBody>
        </p:sp>
      </p:grpSp>
      <p:sp>
        <p:nvSpPr>
          <p:cNvPr id="160778" name="AutoShape 10">
            <a:extLst>
              <a:ext uri="{FF2B5EF4-FFF2-40B4-BE49-F238E27FC236}">
                <a16:creationId xmlns:a16="http://schemas.microsoft.com/office/drawing/2014/main" id="{5829812C-17F6-FA75-8714-0BCF2A1B810A}"/>
              </a:ext>
            </a:extLst>
          </p:cNvPr>
          <p:cNvSpPr>
            <a:spLocks/>
          </p:cNvSpPr>
          <p:nvPr/>
        </p:nvSpPr>
        <p:spPr bwMode="auto">
          <a:xfrm>
            <a:off x="1607820" y="3178988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0779" name="Text Box 11">
            <a:extLst>
              <a:ext uri="{FF2B5EF4-FFF2-40B4-BE49-F238E27FC236}">
                <a16:creationId xmlns:a16="http://schemas.microsoft.com/office/drawing/2014/main" id="{DD89EDAB-D7AD-DE00-F5A4-79E23291C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3820" y="2902764"/>
            <a:ext cx="609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双向</a:t>
            </a:r>
            <a:r>
              <a:rPr lang="zh-CN" altLang="en-US" sz="2800">
                <a:latin typeface="Times New Roman" panose="02020603050405020304" pitchFamily="18" charset="0"/>
              </a:rPr>
              <a:t>  与机器字长、存储字长有关</a:t>
            </a:r>
          </a:p>
        </p:txBody>
      </p:sp>
      <p:sp>
        <p:nvSpPr>
          <p:cNvPr id="160780" name="Text Box 12">
            <a:extLst>
              <a:ext uri="{FF2B5EF4-FFF2-40B4-BE49-F238E27FC236}">
                <a16:creationId xmlns:a16="http://schemas.microsoft.com/office/drawing/2014/main" id="{6475196C-72D0-0678-03B0-D05C49156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3820" y="3721914"/>
            <a:ext cx="609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单向</a:t>
            </a:r>
            <a:r>
              <a:rPr lang="zh-CN" altLang="en-US" sz="2800">
                <a:latin typeface="Times New Roman" panose="02020603050405020304" pitchFamily="18" charset="0"/>
              </a:rPr>
              <a:t>  与存储地址、 </a:t>
            </a:r>
            <a:r>
              <a:rPr lang="en-US" altLang="zh-CN" sz="2800">
                <a:latin typeface="Times New Roman" panose="02020603050405020304" pitchFamily="18" charset="0"/>
              </a:rPr>
              <a:t>I/O</a:t>
            </a:r>
            <a:r>
              <a:rPr lang="zh-CN" altLang="en-US" sz="2800">
                <a:latin typeface="Times New Roman" panose="02020603050405020304" pitchFamily="18" charset="0"/>
              </a:rPr>
              <a:t>地址有关</a:t>
            </a:r>
          </a:p>
        </p:txBody>
      </p:sp>
      <p:sp>
        <p:nvSpPr>
          <p:cNvPr id="160781" name="Text Box 13">
            <a:extLst>
              <a:ext uri="{FF2B5EF4-FFF2-40B4-BE49-F238E27FC236}">
                <a16:creationId xmlns:a16="http://schemas.microsoft.com/office/drawing/2014/main" id="{F272820A-75E8-F33A-5A5A-93AA8B52B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3820" y="4550589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有出  有入</a:t>
            </a:r>
          </a:p>
        </p:txBody>
      </p:sp>
      <p:sp>
        <p:nvSpPr>
          <p:cNvPr id="160782" name="Text Box 14">
            <a:extLst>
              <a:ext uri="{FF2B5EF4-FFF2-40B4-BE49-F238E27FC236}">
                <a16:creationId xmlns:a16="http://schemas.microsoft.com/office/drawing/2014/main" id="{77DEBAFB-702A-AC2F-25E7-C436E4D72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3820" y="2161401"/>
            <a:ext cx="609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计算机各部件之间 </a:t>
            </a:r>
            <a:r>
              <a:rPr lang="zh-CN" altLang="en-US" sz="2800">
                <a:latin typeface="Times New Roman" panose="02020603050405020304" pitchFamily="18" charset="0"/>
              </a:rPr>
              <a:t>的信息传输线</a:t>
            </a:r>
          </a:p>
        </p:txBody>
      </p:sp>
      <p:sp>
        <p:nvSpPr>
          <p:cNvPr id="160783" name="AutoShape 15">
            <a:extLst>
              <a:ext uri="{FF2B5EF4-FFF2-40B4-BE49-F238E27FC236}">
                <a16:creationId xmlns:a16="http://schemas.microsoft.com/office/drawing/2014/main" id="{C000F0A7-B1D4-3FFD-431C-672266FD7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9220" y="5315764"/>
            <a:ext cx="3040380" cy="919401"/>
          </a:xfrm>
          <a:prstGeom prst="wedgeRoundRectCallout">
            <a:avLst>
              <a:gd name="adj1" fmla="val -65546"/>
              <a:gd name="adj2" fmla="val -81889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存储器读、存储器写</a:t>
            </a:r>
          </a:p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总线允许、中断确认</a:t>
            </a:r>
          </a:p>
        </p:txBody>
      </p:sp>
      <p:sp>
        <p:nvSpPr>
          <p:cNvPr id="160784" name="AutoShape 16">
            <a:extLst>
              <a:ext uri="{FF2B5EF4-FFF2-40B4-BE49-F238E27FC236}">
                <a16:creationId xmlns:a16="http://schemas.microsoft.com/office/drawing/2014/main" id="{0CDF9594-A27E-2980-B95B-7E4546102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620" y="5557063"/>
            <a:ext cx="2983230" cy="510778"/>
          </a:xfrm>
          <a:prstGeom prst="wedgeRoundRectCallout">
            <a:avLst>
              <a:gd name="adj1" fmla="val 54236"/>
              <a:gd name="adj2" fmla="val -170065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中断请求、总线请求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0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6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07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607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autoUpdateAnimBg="0"/>
      <p:bldP spid="160772" grpId="0" autoUpdateAnimBg="0"/>
      <p:bldP spid="160773" grpId="0" autoUpdateAnimBg="0"/>
      <p:bldP spid="160779" grpId="0" autoUpdateAnimBg="0"/>
      <p:bldP spid="160780" grpId="0" autoUpdateAnimBg="0"/>
      <p:bldP spid="160781" grpId="0" autoUpdateAnimBg="0"/>
      <p:bldP spid="160782" grpId="0" autoUpdateAnimBg="0"/>
      <p:bldP spid="160783" grpId="0" animBg="1" autoUpdateAnimBg="0"/>
      <p:bldP spid="160784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918FCBFB-CE20-C265-E45E-C14F7848D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08" y="287340"/>
            <a:ext cx="3163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</a:rPr>
              <a:t>3</a:t>
            </a:r>
            <a:r>
              <a:rPr lang="zh-CN" altLang="en-US" sz="3600" dirty="0"/>
              <a:t>.</a:t>
            </a:r>
            <a:r>
              <a:rPr lang="zh-CN" altLang="en-US" sz="3600" dirty="0">
                <a:latin typeface="Times New Roman" panose="02020603050405020304" pitchFamily="18" charset="0"/>
              </a:rPr>
              <a:t>通信总线</a:t>
            </a:r>
          </a:p>
        </p:txBody>
      </p:sp>
      <p:sp>
        <p:nvSpPr>
          <p:cNvPr id="161795" name="Text Box 3">
            <a:extLst>
              <a:ext uri="{FF2B5EF4-FFF2-40B4-BE49-F238E27FC236}">
                <a16:creationId xmlns:a16="http://schemas.microsoft.com/office/drawing/2014/main" id="{7AB548DB-6ECA-E575-8DAD-B7E52651A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824" y="3799880"/>
            <a:ext cx="231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串行通信总线</a:t>
            </a:r>
          </a:p>
        </p:txBody>
      </p:sp>
      <p:sp>
        <p:nvSpPr>
          <p:cNvPr id="161796" name="Text Box 4">
            <a:extLst>
              <a:ext uri="{FF2B5EF4-FFF2-40B4-BE49-F238E27FC236}">
                <a16:creationId xmlns:a16="http://schemas.microsoft.com/office/drawing/2014/main" id="{0162B243-FE38-7BDE-790E-0CCA04F35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824" y="5157192"/>
            <a:ext cx="231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并行通信总线</a:t>
            </a:r>
          </a:p>
        </p:txBody>
      </p:sp>
      <p:sp>
        <p:nvSpPr>
          <p:cNvPr id="161797" name="Text Box 5">
            <a:extLst>
              <a:ext uri="{FF2B5EF4-FFF2-40B4-BE49-F238E27FC236}">
                <a16:creationId xmlns:a16="http://schemas.microsoft.com/office/drawing/2014/main" id="{F5354234-48D6-801F-3702-C382CD752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774" y="4401543"/>
            <a:ext cx="1809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传输方式</a:t>
            </a:r>
          </a:p>
        </p:txBody>
      </p:sp>
      <p:sp>
        <p:nvSpPr>
          <p:cNvPr id="161798" name="AutoShape 6">
            <a:extLst>
              <a:ext uri="{FF2B5EF4-FFF2-40B4-BE49-F238E27FC236}">
                <a16:creationId xmlns:a16="http://schemas.microsoft.com/office/drawing/2014/main" id="{64C519F7-78D9-128C-D493-D53F8950AC82}"/>
              </a:ext>
            </a:extLst>
          </p:cNvPr>
          <p:cNvSpPr>
            <a:spLocks/>
          </p:cNvSpPr>
          <p:nvPr/>
        </p:nvSpPr>
        <p:spPr bwMode="auto">
          <a:xfrm>
            <a:off x="4207024" y="3999904"/>
            <a:ext cx="304800" cy="1447800"/>
          </a:xfrm>
          <a:prstGeom prst="leftBrace">
            <a:avLst>
              <a:gd name="adj1" fmla="val 39583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61800" name="Group 8">
            <a:extLst>
              <a:ext uri="{FF2B5EF4-FFF2-40B4-BE49-F238E27FC236}">
                <a16:creationId xmlns:a16="http://schemas.microsoft.com/office/drawing/2014/main" id="{F2AA1D42-A928-4D52-0EDB-09237286CF2D}"/>
              </a:ext>
            </a:extLst>
          </p:cNvPr>
          <p:cNvGrpSpPr>
            <a:grpSpLocks/>
          </p:cNvGrpSpPr>
          <p:nvPr/>
        </p:nvGrpSpPr>
        <p:grpSpPr bwMode="auto">
          <a:xfrm>
            <a:off x="1343472" y="1282688"/>
            <a:ext cx="10081120" cy="2062163"/>
            <a:chOff x="864" y="996"/>
            <a:chExt cx="4896" cy="1299"/>
          </a:xfrm>
        </p:grpSpPr>
        <p:sp>
          <p:nvSpPr>
            <p:cNvPr id="12298" name="Text Box 9">
              <a:extLst>
                <a:ext uri="{FF2B5EF4-FFF2-40B4-BE49-F238E27FC236}">
                  <a16:creationId xmlns:a16="http://schemas.microsoft.com/office/drawing/2014/main" id="{FB830158-06C3-A508-B020-A5BA083666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996"/>
              <a:ext cx="48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        用于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计算机系统之间</a:t>
              </a:r>
              <a:r>
                <a:rPr lang="zh-CN" altLang="en-US" sz="2800">
                  <a:latin typeface="Times New Roman" panose="02020603050405020304" pitchFamily="18" charset="0"/>
                </a:rPr>
                <a:t> 或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计算机系统</a:t>
              </a:r>
            </a:p>
          </p:txBody>
        </p:sp>
        <p:sp>
          <p:nvSpPr>
            <p:cNvPr id="12299" name="Text Box 10">
              <a:extLst>
                <a:ext uri="{FF2B5EF4-FFF2-40B4-BE49-F238E27FC236}">
                  <a16:creationId xmlns:a16="http://schemas.microsoft.com/office/drawing/2014/main" id="{BFB77085-A5B7-A1C4-AE28-D570E6AD94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490"/>
              <a:ext cx="47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与其他系统</a:t>
              </a:r>
              <a:r>
                <a:rPr lang="zh-CN" altLang="en-US" sz="2800" dirty="0">
                  <a:latin typeface="Times New Roman" panose="02020603050405020304" pitchFamily="18" charset="0"/>
                </a:rPr>
                <a:t>（如控制仪表、移动通信等）</a:t>
              </a:r>
            </a:p>
          </p:txBody>
        </p:sp>
        <p:sp>
          <p:nvSpPr>
            <p:cNvPr id="12300" name="Text Box 11">
              <a:extLst>
                <a:ext uri="{FF2B5EF4-FFF2-40B4-BE49-F238E27FC236}">
                  <a16:creationId xmlns:a16="http://schemas.microsoft.com/office/drawing/2014/main" id="{C761E666-F107-4049-4370-A0A27F8EF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968"/>
              <a:ext cx="36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anose="02020603050405020304" pitchFamily="18" charset="0"/>
                </a:rPr>
                <a:t>之间的通信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autoUpdateAnimBg="0"/>
      <p:bldP spid="161796" grpId="0" autoUpdateAnimBg="0"/>
      <p:bldP spid="16179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4F96F0E-81AF-7212-ACB0-CA19D293ADFA}"/>
              </a:ext>
            </a:extLst>
          </p:cNvPr>
          <p:cNvSpPr/>
          <p:nvPr/>
        </p:nvSpPr>
        <p:spPr>
          <a:xfrm>
            <a:off x="1736603" y="2065944"/>
            <a:ext cx="8785225" cy="4392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7B999E04-E491-3E48-0F59-96D3DC6FC5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989" y="1254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III </a:t>
            </a:r>
            <a:r>
              <a:rPr lang="zh-CN" altLang="en-US" b="1" dirty="0"/>
              <a:t>总线特性及性能指标</a:t>
            </a:r>
          </a:p>
        </p:txBody>
      </p:sp>
      <p:grpSp>
        <p:nvGrpSpPr>
          <p:cNvPr id="162819" name="Group 3">
            <a:extLst>
              <a:ext uri="{FF2B5EF4-FFF2-40B4-BE49-F238E27FC236}">
                <a16:creationId xmlns:a16="http://schemas.microsoft.com/office/drawing/2014/main" id="{3E76CE70-D15A-BC07-09F2-3F1504C16D73}"/>
              </a:ext>
            </a:extLst>
          </p:cNvPr>
          <p:cNvGrpSpPr>
            <a:grpSpLocks/>
          </p:cNvGrpSpPr>
          <p:nvPr/>
        </p:nvGrpSpPr>
        <p:grpSpPr bwMode="auto">
          <a:xfrm>
            <a:off x="3128964" y="2322514"/>
            <a:ext cx="1768475" cy="3602037"/>
            <a:chOff x="528" y="1392"/>
            <a:chExt cx="773" cy="2269"/>
          </a:xfrm>
        </p:grpSpPr>
        <p:sp>
          <p:nvSpPr>
            <p:cNvPr id="13345" name="Rectangle 4">
              <a:extLst>
                <a:ext uri="{FF2B5EF4-FFF2-40B4-BE49-F238E27FC236}">
                  <a16:creationId xmlns:a16="http://schemas.microsoft.com/office/drawing/2014/main" id="{ECE41CC0-AFDB-A3A9-8F93-83F461AF8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1659"/>
              <a:ext cx="406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46" name="Rectangle 5">
              <a:extLst>
                <a:ext uri="{FF2B5EF4-FFF2-40B4-BE49-F238E27FC236}">
                  <a16:creationId xmlns:a16="http://schemas.microsoft.com/office/drawing/2014/main" id="{7B718869-1BF3-16A2-CA98-31426EE99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392"/>
              <a:ext cx="30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EBF010"/>
                  </a:solidFill>
                  <a:latin typeface="Times New Roman" panose="02020603050405020304" pitchFamily="18" charset="0"/>
                </a:rPr>
                <a:t>CPU</a:t>
              </a:r>
            </a:p>
          </p:txBody>
        </p:sp>
        <p:sp>
          <p:nvSpPr>
            <p:cNvPr id="13347" name="Rectangle 6">
              <a:extLst>
                <a:ext uri="{FF2B5EF4-FFF2-40B4-BE49-F238E27FC236}">
                  <a16:creationId xmlns:a16="http://schemas.microsoft.com/office/drawing/2014/main" id="{88629D16-1F37-15FA-612F-29FAD2A66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680"/>
              <a:ext cx="39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rgbClr val="EBF010"/>
                  </a:solidFill>
                </a:rPr>
                <a:t>  插板</a:t>
              </a:r>
              <a:endParaRPr lang="zh-CN" altLang="en-US" sz="2800">
                <a:solidFill>
                  <a:srgbClr val="EBF01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3348" name="Group 7">
              <a:extLst>
                <a:ext uri="{FF2B5EF4-FFF2-40B4-BE49-F238E27FC236}">
                  <a16:creationId xmlns:a16="http://schemas.microsoft.com/office/drawing/2014/main" id="{48C64363-F12D-EAB9-4C2E-9D5D3325E0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3" y="2040"/>
              <a:ext cx="458" cy="1621"/>
              <a:chOff x="843" y="2040"/>
              <a:chExt cx="458" cy="1621"/>
            </a:xfrm>
          </p:grpSpPr>
          <p:sp>
            <p:nvSpPr>
              <p:cNvPr id="13350" name="Freeform 8">
                <a:extLst>
                  <a:ext uri="{FF2B5EF4-FFF2-40B4-BE49-F238E27FC236}">
                    <a16:creationId xmlns:a16="http://schemas.microsoft.com/office/drawing/2014/main" id="{6A78D63D-D1E0-E91F-E4C0-FA00E853AA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" y="2040"/>
                <a:ext cx="458" cy="1621"/>
              </a:xfrm>
              <a:custGeom>
                <a:avLst/>
                <a:gdLst>
                  <a:gd name="T0" fmla="*/ 0 w 458"/>
                  <a:gd name="T1" fmla="*/ 551 h 1621"/>
                  <a:gd name="T2" fmla="*/ 458 w 458"/>
                  <a:gd name="T3" fmla="*/ 0 h 1621"/>
                  <a:gd name="T4" fmla="*/ 458 w 458"/>
                  <a:gd name="T5" fmla="*/ 1071 h 1621"/>
                  <a:gd name="T6" fmla="*/ 0 w 458"/>
                  <a:gd name="T7" fmla="*/ 1621 h 1621"/>
                  <a:gd name="T8" fmla="*/ 0 w 458"/>
                  <a:gd name="T9" fmla="*/ 551 h 16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58" h="1621">
                    <a:moveTo>
                      <a:pt x="0" y="551"/>
                    </a:moveTo>
                    <a:lnTo>
                      <a:pt x="458" y="0"/>
                    </a:lnTo>
                    <a:lnTo>
                      <a:pt x="458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1" name="Freeform 9">
                <a:extLst>
                  <a:ext uri="{FF2B5EF4-FFF2-40B4-BE49-F238E27FC236}">
                    <a16:creationId xmlns:a16="http://schemas.microsoft.com/office/drawing/2014/main" id="{D44206A6-F51A-5835-3F4F-5AAEEA8F22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" y="2040"/>
                <a:ext cx="458" cy="1621"/>
              </a:xfrm>
              <a:custGeom>
                <a:avLst/>
                <a:gdLst>
                  <a:gd name="T0" fmla="*/ 0 w 458"/>
                  <a:gd name="T1" fmla="*/ 551 h 1621"/>
                  <a:gd name="T2" fmla="*/ 458 w 458"/>
                  <a:gd name="T3" fmla="*/ 0 h 1621"/>
                  <a:gd name="T4" fmla="*/ 458 w 458"/>
                  <a:gd name="T5" fmla="*/ 1071 h 1621"/>
                  <a:gd name="T6" fmla="*/ 0 w 458"/>
                  <a:gd name="T7" fmla="*/ 1621 h 1621"/>
                  <a:gd name="T8" fmla="*/ 0 w 458"/>
                  <a:gd name="T9" fmla="*/ 551 h 16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58" h="1621">
                    <a:moveTo>
                      <a:pt x="0" y="551"/>
                    </a:moveTo>
                    <a:lnTo>
                      <a:pt x="458" y="0"/>
                    </a:lnTo>
                    <a:lnTo>
                      <a:pt x="458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49" name="Line 10">
              <a:extLst>
                <a:ext uri="{FF2B5EF4-FFF2-40B4-BE49-F238E27FC236}">
                  <a16:creationId xmlns:a16="http://schemas.microsoft.com/office/drawing/2014/main" id="{F1329B89-337C-B27C-1A66-C863F98ABD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3" y="2064"/>
              <a:ext cx="161" cy="288"/>
            </a:xfrm>
            <a:prstGeom prst="line">
              <a:avLst/>
            </a:prstGeom>
            <a:noFill/>
            <a:ln w="15875">
              <a:solidFill>
                <a:srgbClr val="EBF01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2827" name="Group 11">
            <a:extLst>
              <a:ext uri="{FF2B5EF4-FFF2-40B4-BE49-F238E27FC236}">
                <a16:creationId xmlns:a16="http://schemas.microsoft.com/office/drawing/2014/main" id="{E2B476F8-29E8-923D-3A2C-8898433B1B5B}"/>
              </a:ext>
            </a:extLst>
          </p:cNvPr>
          <p:cNvGrpSpPr>
            <a:grpSpLocks/>
          </p:cNvGrpSpPr>
          <p:nvPr/>
        </p:nvGrpSpPr>
        <p:grpSpPr bwMode="auto">
          <a:xfrm>
            <a:off x="5216526" y="2225675"/>
            <a:ext cx="1509713" cy="3678238"/>
            <a:chOff x="1440" y="1344"/>
            <a:chExt cx="660" cy="2317"/>
          </a:xfrm>
        </p:grpSpPr>
        <p:grpSp>
          <p:nvGrpSpPr>
            <p:cNvPr id="13338" name="Group 12">
              <a:extLst>
                <a:ext uri="{FF2B5EF4-FFF2-40B4-BE49-F238E27FC236}">
                  <a16:creationId xmlns:a16="http://schemas.microsoft.com/office/drawing/2014/main" id="{49E54D14-376E-B67C-F4D7-FFBF4624CA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42" y="2040"/>
              <a:ext cx="458" cy="1621"/>
              <a:chOff x="1642" y="2040"/>
              <a:chExt cx="458" cy="1621"/>
            </a:xfrm>
          </p:grpSpPr>
          <p:sp>
            <p:nvSpPr>
              <p:cNvPr id="13343" name="Freeform 13">
                <a:extLst>
                  <a:ext uri="{FF2B5EF4-FFF2-40B4-BE49-F238E27FC236}">
                    <a16:creationId xmlns:a16="http://schemas.microsoft.com/office/drawing/2014/main" id="{5E394B5D-B7FF-6174-C34F-DD3317D8F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2" y="2040"/>
                <a:ext cx="458" cy="1621"/>
              </a:xfrm>
              <a:custGeom>
                <a:avLst/>
                <a:gdLst>
                  <a:gd name="T0" fmla="*/ 0 w 458"/>
                  <a:gd name="T1" fmla="*/ 551 h 1621"/>
                  <a:gd name="T2" fmla="*/ 458 w 458"/>
                  <a:gd name="T3" fmla="*/ 0 h 1621"/>
                  <a:gd name="T4" fmla="*/ 458 w 458"/>
                  <a:gd name="T5" fmla="*/ 1071 h 1621"/>
                  <a:gd name="T6" fmla="*/ 0 w 458"/>
                  <a:gd name="T7" fmla="*/ 1621 h 1621"/>
                  <a:gd name="T8" fmla="*/ 0 w 458"/>
                  <a:gd name="T9" fmla="*/ 551 h 16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58" h="1621">
                    <a:moveTo>
                      <a:pt x="0" y="551"/>
                    </a:moveTo>
                    <a:lnTo>
                      <a:pt x="458" y="0"/>
                    </a:lnTo>
                    <a:lnTo>
                      <a:pt x="458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4" name="Freeform 14">
                <a:extLst>
                  <a:ext uri="{FF2B5EF4-FFF2-40B4-BE49-F238E27FC236}">
                    <a16:creationId xmlns:a16="http://schemas.microsoft.com/office/drawing/2014/main" id="{724CE307-FCA7-5243-C12A-7444A4D401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2" y="2040"/>
                <a:ext cx="458" cy="1621"/>
              </a:xfrm>
              <a:custGeom>
                <a:avLst/>
                <a:gdLst>
                  <a:gd name="T0" fmla="*/ 0 w 458"/>
                  <a:gd name="T1" fmla="*/ 551 h 1621"/>
                  <a:gd name="T2" fmla="*/ 458 w 458"/>
                  <a:gd name="T3" fmla="*/ 0 h 1621"/>
                  <a:gd name="T4" fmla="*/ 458 w 458"/>
                  <a:gd name="T5" fmla="*/ 1071 h 1621"/>
                  <a:gd name="T6" fmla="*/ 0 w 458"/>
                  <a:gd name="T7" fmla="*/ 1621 h 1621"/>
                  <a:gd name="T8" fmla="*/ 0 w 458"/>
                  <a:gd name="T9" fmla="*/ 551 h 16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58" h="1621">
                    <a:moveTo>
                      <a:pt x="0" y="551"/>
                    </a:moveTo>
                    <a:lnTo>
                      <a:pt x="458" y="0"/>
                    </a:lnTo>
                    <a:lnTo>
                      <a:pt x="458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39" name="Rectangle 15">
              <a:extLst>
                <a:ext uri="{FF2B5EF4-FFF2-40B4-BE49-F238E27FC236}">
                  <a16:creationId xmlns:a16="http://schemas.microsoft.com/office/drawing/2014/main" id="{E25B3A84-D304-EA7A-00E4-7357FE907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679"/>
              <a:ext cx="406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40" name="Rectangle 16">
              <a:extLst>
                <a:ext uri="{FF2B5EF4-FFF2-40B4-BE49-F238E27FC236}">
                  <a16:creationId xmlns:a16="http://schemas.microsoft.com/office/drawing/2014/main" id="{683EDF28-4CF5-33A8-C97E-6AD8E9612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344"/>
              <a:ext cx="3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rgbClr val="EBF010"/>
                  </a:solidFill>
                  <a:latin typeface="Times New Roman" panose="02020603050405020304" pitchFamily="18" charset="0"/>
                </a:rPr>
                <a:t>主存</a:t>
              </a:r>
            </a:p>
          </p:txBody>
        </p:sp>
        <p:sp>
          <p:nvSpPr>
            <p:cNvPr id="13341" name="Rectangle 17">
              <a:extLst>
                <a:ext uri="{FF2B5EF4-FFF2-40B4-BE49-F238E27FC236}">
                  <a16:creationId xmlns:a16="http://schemas.microsoft.com/office/drawing/2014/main" id="{31E4EA21-BEE2-171F-F8C1-EC02701A5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661"/>
              <a:ext cx="39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rgbClr val="EBF010"/>
                  </a:solidFill>
                </a:rPr>
                <a:t>  插板</a:t>
              </a:r>
              <a:endParaRPr lang="zh-CN" altLang="en-US" sz="2800">
                <a:solidFill>
                  <a:srgbClr val="EBF01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42" name="Line 18">
              <a:extLst>
                <a:ext uri="{FF2B5EF4-FFF2-40B4-BE49-F238E27FC236}">
                  <a16:creationId xmlns:a16="http://schemas.microsoft.com/office/drawing/2014/main" id="{B4D28271-96D6-7AE0-5B68-925B8986B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9" y="2067"/>
              <a:ext cx="161" cy="289"/>
            </a:xfrm>
            <a:prstGeom prst="line">
              <a:avLst/>
            </a:prstGeom>
            <a:noFill/>
            <a:ln w="15875">
              <a:solidFill>
                <a:srgbClr val="EBF01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2835" name="Group 19">
            <a:extLst>
              <a:ext uri="{FF2B5EF4-FFF2-40B4-BE49-F238E27FC236}">
                <a16:creationId xmlns:a16="http://schemas.microsoft.com/office/drawing/2014/main" id="{B11830E5-326F-470C-4AA1-AA178F2A2641}"/>
              </a:ext>
            </a:extLst>
          </p:cNvPr>
          <p:cNvGrpSpPr>
            <a:grpSpLocks/>
          </p:cNvGrpSpPr>
          <p:nvPr/>
        </p:nvGrpSpPr>
        <p:grpSpPr bwMode="auto">
          <a:xfrm>
            <a:off x="7192964" y="2195513"/>
            <a:ext cx="1360487" cy="3708400"/>
            <a:chOff x="3571" y="1383"/>
            <a:chExt cx="857" cy="2336"/>
          </a:xfrm>
        </p:grpSpPr>
        <p:grpSp>
          <p:nvGrpSpPr>
            <p:cNvPr id="13331" name="Group 20">
              <a:extLst>
                <a:ext uri="{FF2B5EF4-FFF2-40B4-BE49-F238E27FC236}">
                  <a16:creationId xmlns:a16="http://schemas.microsoft.com/office/drawing/2014/main" id="{9A0A43E5-B3B7-884E-1754-2A9A3161E4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9" y="2098"/>
              <a:ext cx="659" cy="1621"/>
              <a:chOff x="2441" y="2040"/>
              <a:chExt cx="457" cy="1621"/>
            </a:xfrm>
          </p:grpSpPr>
          <p:sp>
            <p:nvSpPr>
              <p:cNvPr id="13336" name="Freeform 21">
                <a:extLst>
                  <a:ext uri="{FF2B5EF4-FFF2-40B4-BE49-F238E27FC236}">
                    <a16:creationId xmlns:a16="http://schemas.microsoft.com/office/drawing/2014/main" id="{1F1E8248-6C9C-46E9-2A87-5E5FCA9A4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1" y="2040"/>
                <a:ext cx="457" cy="1621"/>
              </a:xfrm>
              <a:custGeom>
                <a:avLst/>
                <a:gdLst>
                  <a:gd name="T0" fmla="*/ 0 w 457"/>
                  <a:gd name="T1" fmla="*/ 551 h 1621"/>
                  <a:gd name="T2" fmla="*/ 457 w 457"/>
                  <a:gd name="T3" fmla="*/ 0 h 1621"/>
                  <a:gd name="T4" fmla="*/ 457 w 457"/>
                  <a:gd name="T5" fmla="*/ 1071 h 1621"/>
                  <a:gd name="T6" fmla="*/ 0 w 457"/>
                  <a:gd name="T7" fmla="*/ 1621 h 1621"/>
                  <a:gd name="T8" fmla="*/ 0 w 457"/>
                  <a:gd name="T9" fmla="*/ 551 h 16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57" h="1621">
                    <a:moveTo>
                      <a:pt x="0" y="551"/>
                    </a:moveTo>
                    <a:lnTo>
                      <a:pt x="457" y="0"/>
                    </a:lnTo>
                    <a:lnTo>
                      <a:pt x="457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7" name="Freeform 22">
                <a:extLst>
                  <a:ext uri="{FF2B5EF4-FFF2-40B4-BE49-F238E27FC236}">
                    <a16:creationId xmlns:a16="http://schemas.microsoft.com/office/drawing/2014/main" id="{DB4136B8-904E-4687-7E28-EFD63761A8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1" y="2040"/>
                <a:ext cx="457" cy="1621"/>
              </a:xfrm>
              <a:custGeom>
                <a:avLst/>
                <a:gdLst>
                  <a:gd name="T0" fmla="*/ 0 w 457"/>
                  <a:gd name="T1" fmla="*/ 551 h 1621"/>
                  <a:gd name="T2" fmla="*/ 457 w 457"/>
                  <a:gd name="T3" fmla="*/ 0 h 1621"/>
                  <a:gd name="T4" fmla="*/ 457 w 457"/>
                  <a:gd name="T5" fmla="*/ 1071 h 1621"/>
                  <a:gd name="T6" fmla="*/ 0 w 457"/>
                  <a:gd name="T7" fmla="*/ 1621 h 1621"/>
                  <a:gd name="T8" fmla="*/ 0 w 457"/>
                  <a:gd name="T9" fmla="*/ 551 h 16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57" h="1621">
                    <a:moveTo>
                      <a:pt x="0" y="551"/>
                    </a:moveTo>
                    <a:lnTo>
                      <a:pt x="457" y="0"/>
                    </a:lnTo>
                    <a:lnTo>
                      <a:pt x="457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32" name="Rectangle 23">
              <a:extLst>
                <a:ext uri="{FF2B5EF4-FFF2-40B4-BE49-F238E27FC236}">
                  <a16:creationId xmlns:a16="http://schemas.microsoft.com/office/drawing/2014/main" id="{98C0735E-4396-AFC8-7F4B-7DC66254F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1" y="1740"/>
              <a:ext cx="586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33" name="Rectangle 24">
              <a:extLst>
                <a:ext uri="{FF2B5EF4-FFF2-40B4-BE49-F238E27FC236}">
                  <a16:creationId xmlns:a16="http://schemas.microsoft.com/office/drawing/2014/main" id="{24EE88F7-3097-7754-DA3D-4AA1E46C0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383"/>
              <a:ext cx="30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EBF010"/>
                  </a:solidFill>
                  <a:latin typeface="Times New Roman" panose="02020603050405020304" pitchFamily="18" charset="0"/>
                </a:rPr>
                <a:t>I/O</a:t>
              </a:r>
            </a:p>
          </p:txBody>
        </p:sp>
        <p:sp>
          <p:nvSpPr>
            <p:cNvPr id="13334" name="Rectangle 25">
              <a:extLst>
                <a:ext uri="{FF2B5EF4-FFF2-40B4-BE49-F238E27FC236}">
                  <a16:creationId xmlns:a16="http://schemas.microsoft.com/office/drawing/2014/main" id="{34BFBBD7-A265-94A6-DD98-B4CAD84A6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" y="1690"/>
              <a:ext cx="51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rgbClr val="EBF010"/>
                  </a:solidFill>
                </a:rPr>
                <a:t> 插板</a:t>
              </a:r>
              <a:endParaRPr lang="zh-CN" altLang="en-US" sz="2800">
                <a:solidFill>
                  <a:srgbClr val="EBF01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35" name="Line 26">
              <a:extLst>
                <a:ext uri="{FF2B5EF4-FFF2-40B4-BE49-F238E27FC236}">
                  <a16:creationId xmlns:a16="http://schemas.microsoft.com/office/drawing/2014/main" id="{0EB94E10-5C44-0655-3D34-B6E7FA0C98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125"/>
              <a:ext cx="233" cy="289"/>
            </a:xfrm>
            <a:prstGeom prst="line">
              <a:avLst/>
            </a:prstGeom>
            <a:noFill/>
            <a:ln w="15875">
              <a:solidFill>
                <a:srgbClr val="EBF01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2843" name="Text Box 27">
            <a:extLst>
              <a:ext uri="{FF2B5EF4-FFF2-40B4-BE49-F238E27FC236}">
                <a16:creationId xmlns:a16="http://schemas.microsoft.com/office/drawing/2014/main" id="{7B3DB538-82B0-EBCD-77AD-70A525B0C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400" y="1166722"/>
            <a:ext cx="3854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一、总线物理实现</a:t>
            </a:r>
          </a:p>
        </p:txBody>
      </p:sp>
      <p:grpSp>
        <p:nvGrpSpPr>
          <p:cNvPr id="162866" name="Group 50">
            <a:extLst>
              <a:ext uri="{FF2B5EF4-FFF2-40B4-BE49-F238E27FC236}">
                <a16:creationId xmlns:a16="http://schemas.microsoft.com/office/drawing/2014/main" id="{59493D1F-622B-C7A4-567F-C9AE2B9CB237}"/>
              </a:ext>
            </a:extLst>
          </p:cNvPr>
          <p:cNvGrpSpPr>
            <a:grpSpLocks/>
          </p:cNvGrpSpPr>
          <p:nvPr/>
        </p:nvGrpSpPr>
        <p:grpSpPr bwMode="auto">
          <a:xfrm>
            <a:off x="2063751" y="4981576"/>
            <a:ext cx="8213725" cy="944563"/>
            <a:chOff x="340" y="3138"/>
            <a:chExt cx="5174" cy="595"/>
          </a:xfrm>
        </p:grpSpPr>
        <p:grpSp>
          <p:nvGrpSpPr>
            <p:cNvPr id="13322" name="Group 49">
              <a:extLst>
                <a:ext uri="{FF2B5EF4-FFF2-40B4-BE49-F238E27FC236}">
                  <a16:creationId xmlns:a16="http://schemas.microsoft.com/office/drawing/2014/main" id="{79C75D5E-A26C-BBC0-4DE1-F2F1415208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3138"/>
              <a:ext cx="4879" cy="595"/>
              <a:chOff x="340" y="3138"/>
              <a:chExt cx="4879" cy="595"/>
            </a:xfrm>
          </p:grpSpPr>
          <p:sp>
            <p:nvSpPr>
              <p:cNvPr id="13324" name="Line 29">
                <a:extLst>
                  <a:ext uri="{FF2B5EF4-FFF2-40B4-BE49-F238E27FC236}">
                    <a16:creationId xmlns:a16="http://schemas.microsoft.com/office/drawing/2014/main" id="{FAD0B8C9-460A-447E-34FD-703BB54FE2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" y="3732"/>
                <a:ext cx="4050" cy="1"/>
              </a:xfrm>
              <a:prstGeom prst="line">
                <a:avLst/>
              </a:prstGeom>
              <a:noFill/>
              <a:ln w="20638">
                <a:solidFill>
                  <a:srgbClr val="EBF01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5" name="Text Box 30">
                <a:extLst>
                  <a:ext uri="{FF2B5EF4-FFF2-40B4-BE49-F238E27FC236}">
                    <a16:creationId xmlns:a16="http://schemas.microsoft.com/office/drawing/2014/main" id="{92E2B422-5581-6618-2596-9941564EEE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" y="3155"/>
                <a:ext cx="49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EBF010"/>
                    </a:solidFill>
                    <a:latin typeface="Times New Roman" panose="02020603050405020304" pitchFamily="18" charset="0"/>
                  </a:rPr>
                  <a:t>BUS</a:t>
                </a:r>
              </a:p>
            </p:txBody>
          </p:sp>
          <p:sp>
            <p:nvSpPr>
              <p:cNvPr id="13326" name="Line 31">
                <a:extLst>
                  <a:ext uri="{FF2B5EF4-FFF2-40B4-BE49-F238E27FC236}">
                    <a16:creationId xmlns:a16="http://schemas.microsoft.com/office/drawing/2014/main" id="{46F3D21A-4AF1-DE99-A62C-D6C8D7E919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0" y="3143"/>
                <a:ext cx="4069" cy="0"/>
              </a:xfrm>
              <a:prstGeom prst="line">
                <a:avLst/>
              </a:prstGeom>
              <a:noFill/>
              <a:ln w="9525">
                <a:solidFill>
                  <a:srgbClr val="EBF01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27" name="Line 32">
                <a:extLst>
                  <a:ext uri="{FF2B5EF4-FFF2-40B4-BE49-F238E27FC236}">
                    <a16:creationId xmlns:a16="http://schemas.microsoft.com/office/drawing/2014/main" id="{DBA362BE-9F30-655F-B003-EB8C4A2A3A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2" y="3335"/>
                <a:ext cx="4056" cy="0"/>
              </a:xfrm>
              <a:prstGeom prst="line">
                <a:avLst/>
              </a:prstGeom>
              <a:noFill/>
              <a:ln w="9525">
                <a:solidFill>
                  <a:srgbClr val="EBF01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28" name="Line 33">
                <a:extLst>
                  <a:ext uri="{FF2B5EF4-FFF2-40B4-BE49-F238E27FC236}">
                    <a16:creationId xmlns:a16="http://schemas.microsoft.com/office/drawing/2014/main" id="{A715C943-F86E-84E2-B68C-184E880813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4" y="3527"/>
                <a:ext cx="4047" cy="0"/>
              </a:xfrm>
              <a:prstGeom prst="line">
                <a:avLst/>
              </a:prstGeom>
              <a:noFill/>
              <a:ln w="9525">
                <a:solidFill>
                  <a:srgbClr val="EBF01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29" name="Line 34">
                <a:extLst>
                  <a:ext uri="{FF2B5EF4-FFF2-40B4-BE49-F238E27FC236}">
                    <a16:creationId xmlns:a16="http://schemas.microsoft.com/office/drawing/2014/main" id="{CE261843-AFBA-A8CE-080A-E667288B53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9" y="3138"/>
                <a:ext cx="672" cy="594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30" name="Line 35">
                <a:extLst>
                  <a:ext uri="{FF2B5EF4-FFF2-40B4-BE49-F238E27FC236}">
                    <a16:creationId xmlns:a16="http://schemas.microsoft.com/office/drawing/2014/main" id="{C74CA67B-FF38-4848-F852-F796D6352F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42" y="3138"/>
                <a:ext cx="672" cy="594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3323" name="Text Box 46">
              <a:extLst>
                <a:ext uri="{FF2B5EF4-FFF2-40B4-BE49-F238E27FC236}">
                  <a16:creationId xmlns:a16="http://schemas.microsoft.com/office/drawing/2014/main" id="{DE9B7396-AD4C-F233-F5C7-9077A1D43C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3278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EBF010"/>
                  </a:solidFill>
                  <a:latin typeface="Times New Roman" panose="02020603050405020304" pitchFamily="18" charset="0"/>
                </a:rPr>
                <a:t>主板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6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16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16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4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42" name="Group 2">
            <a:extLst>
              <a:ext uri="{FF2B5EF4-FFF2-40B4-BE49-F238E27FC236}">
                <a16:creationId xmlns:a16="http://schemas.microsoft.com/office/drawing/2014/main" id="{156B737D-D937-12BD-F224-0A587B4C4661}"/>
              </a:ext>
            </a:extLst>
          </p:cNvPr>
          <p:cNvGrpSpPr>
            <a:grpSpLocks/>
          </p:cNvGrpSpPr>
          <p:nvPr/>
        </p:nvGrpSpPr>
        <p:grpSpPr bwMode="auto">
          <a:xfrm>
            <a:off x="1143794" y="1578073"/>
            <a:ext cx="2222500" cy="4389438"/>
            <a:chOff x="384" y="1116"/>
            <a:chExt cx="1400" cy="2765"/>
          </a:xfrm>
        </p:grpSpPr>
        <p:sp>
          <p:nvSpPr>
            <p:cNvPr id="14348" name="Text Box 3">
              <a:extLst>
                <a:ext uri="{FF2B5EF4-FFF2-40B4-BE49-F238E27FC236}">
                  <a16:creationId xmlns:a16="http://schemas.microsoft.com/office/drawing/2014/main" id="{ECEFC39D-86C9-37A6-54AD-F4917F94C6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116"/>
              <a:ext cx="14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Times New Roman" panose="02020603050405020304" pitchFamily="18" charset="0"/>
                </a:rPr>
                <a:t>1. 机械特性</a:t>
              </a:r>
            </a:p>
          </p:txBody>
        </p:sp>
        <p:sp>
          <p:nvSpPr>
            <p:cNvPr id="14349" name="Text Box 4">
              <a:extLst>
                <a:ext uri="{FF2B5EF4-FFF2-40B4-BE49-F238E27FC236}">
                  <a16:creationId xmlns:a16="http://schemas.microsoft.com/office/drawing/2014/main" id="{87350B05-DF70-4318-99E8-2866BC361F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916"/>
              <a:ext cx="14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Times New Roman" panose="02020603050405020304" pitchFamily="18" charset="0"/>
                </a:rPr>
                <a:t>2. 电气特性</a:t>
              </a:r>
            </a:p>
          </p:txBody>
        </p:sp>
        <p:sp>
          <p:nvSpPr>
            <p:cNvPr id="14350" name="Text Box 5">
              <a:extLst>
                <a:ext uri="{FF2B5EF4-FFF2-40B4-BE49-F238E27FC236}">
                  <a16:creationId xmlns:a16="http://schemas.microsoft.com/office/drawing/2014/main" id="{F3D69840-42F7-45E5-1892-58FC8F6B20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716"/>
              <a:ext cx="14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Times New Roman" panose="02020603050405020304" pitchFamily="18" charset="0"/>
                </a:rPr>
                <a:t>3. 功能特性</a:t>
              </a:r>
            </a:p>
          </p:txBody>
        </p:sp>
        <p:sp>
          <p:nvSpPr>
            <p:cNvPr id="14351" name="Text Box 6">
              <a:extLst>
                <a:ext uri="{FF2B5EF4-FFF2-40B4-BE49-F238E27FC236}">
                  <a16:creationId xmlns:a16="http://schemas.microsoft.com/office/drawing/2014/main" id="{734FF701-6959-3542-BF05-D3A2151ACC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516"/>
              <a:ext cx="14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Times New Roman" panose="02020603050405020304" pitchFamily="18" charset="0"/>
                </a:rPr>
                <a:t>4. 时间特性</a:t>
              </a:r>
            </a:p>
          </p:txBody>
        </p:sp>
      </p:grpSp>
      <p:sp>
        <p:nvSpPr>
          <p:cNvPr id="14339" name="Text Box 7">
            <a:extLst>
              <a:ext uri="{FF2B5EF4-FFF2-40B4-BE49-F238E27FC236}">
                <a16:creationId xmlns:a16="http://schemas.microsoft.com/office/drawing/2014/main" id="{AB0DA35D-8755-940C-7614-F976C51B8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258" y="263623"/>
            <a:ext cx="2936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二、总线特性</a:t>
            </a:r>
          </a:p>
        </p:txBody>
      </p:sp>
      <p:sp>
        <p:nvSpPr>
          <p:cNvPr id="163848" name="Text Box 8">
            <a:extLst>
              <a:ext uri="{FF2B5EF4-FFF2-40B4-BE49-F238E27FC236}">
                <a16:creationId xmlns:a16="http://schemas.microsoft.com/office/drawing/2014/main" id="{B1DE8616-15A1-FE7B-0B50-F21CBB453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1745" y="1601886"/>
            <a:ext cx="5934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尺寸</a:t>
            </a:r>
            <a:r>
              <a:rPr lang="zh-CN" altLang="en-US" sz="2800">
                <a:latin typeface="Times New Roman" panose="02020603050405020304" pitchFamily="18" charset="0"/>
              </a:rPr>
              <a:t>、形状、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管脚数</a:t>
            </a: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t>　</a:t>
            </a:r>
            <a:r>
              <a:rPr lang="zh-CN" altLang="en-US" sz="2800">
                <a:latin typeface="Times New Roman" panose="02020603050405020304" pitchFamily="18" charset="0"/>
              </a:rPr>
              <a:t>及</a:t>
            </a:r>
            <a:r>
              <a:rPr lang="zh-CN" altLang="en-US">
                <a:latin typeface="Times New Roman" panose="02020603050405020304" pitchFamily="18" charset="0"/>
              </a:rPr>
              <a:t>　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排列顺序</a:t>
            </a:r>
            <a:endParaRPr lang="en-US" altLang="zh-CN" sz="28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49" name="Text Box 9">
            <a:extLst>
              <a:ext uri="{FF2B5EF4-FFF2-40B4-BE49-F238E27FC236}">
                <a16:creationId xmlns:a16="http://schemas.microsoft.com/office/drawing/2014/main" id="{ED290E45-EA12-1C5D-2ECE-5E1D86F3C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1744" y="2868711"/>
            <a:ext cx="508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传输方向 </a:t>
            </a:r>
            <a:r>
              <a:rPr lang="zh-CN" altLang="en-US" sz="2800">
                <a:latin typeface="Times New Roman" panose="02020603050405020304" pitchFamily="18" charset="0"/>
              </a:rPr>
              <a:t>和有效的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电平</a:t>
            </a:r>
            <a:r>
              <a:rPr lang="zh-CN" altLang="en-US" sz="2800">
                <a:latin typeface="Times New Roman" panose="02020603050405020304" pitchFamily="18" charset="0"/>
              </a:rPr>
              <a:t> 范围</a:t>
            </a:r>
          </a:p>
        </p:txBody>
      </p:sp>
      <p:sp>
        <p:nvSpPr>
          <p:cNvPr id="163850" name="Text Box 10">
            <a:extLst>
              <a:ext uri="{FF2B5EF4-FFF2-40B4-BE49-F238E27FC236}">
                <a16:creationId xmlns:a16="http://schemas.microsoft.com/office/drawing/2014/main" id="{3FE5DDD3-7DBC-BF32-8038-644DD2C4F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1744" y="4143474"/>
            <a:ext cx="355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每根传输线的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功能</a:t>
            </a:r>
          </a:p>
        </p:txBody>
      </p:sp>
      <p:sp>
        <p:nvSpPr>
          <p:cNvPr id="163851" name="Text Box 11">
            <a:extLst>
              <a:ext uri="{FF2B5EF4-FFF2-40B4-BE49-F238E27FC236}">
                <a16:creationId xmlns:a16="http://schemas.microsoft.com/office/drawing/2014/main" id="{64790FBA-F908-7710-4263-7D5F72756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1744" y="5445224"/>
            <a:ext cx="340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信号的 </a:t>
            </a:r>
            <a:r>
              <a:rPr lang="zh-CN" altLang="en-US" sz="2800">
                <a:solidFill>
                  <a:schemeClr val="folHlink"/>
                </a:solidFill>
                <a:latin typeface="Times New Roman" panose="02020603050405020304" pitchFamily="18" charset="0"/>
              </a:rPr>
              <a:t>时序 </a:t>
            </a:r>
            <a:r>
              <a:rPr lang="zh-CN" altLang="en-US" sz="2800">
                <a:latin typeface="Times New Roman" panose="02020603050405020304" pitchFamily="18" charset="0"/>
              </a:rPr>
              <a:t>关系</a:t>
            </a:r>
          </a:p>
        </p:txBody>
      </p:sp>
      <p:sp>
        <p:nvSpPr>
          <p:cNvPr id="163853" name="Text Box 13">
            <a:extLst>
              <a:ext uri="{FF2B5EF4-FFF2-40B4-BE49-F238E27FC236}">
                <a16:creationId xmlns:a16="http://schemas.microsoft.com/office/drawing/2014/main" id="{40C2AACB-F650-6E4B-1FFD-02DB0F5B4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795" y="3540223"/>
            <a:ext cx="1820863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地址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数据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控制</a:t>
            </a:r>
          </a:p>
        </p:txBody>
      </p:sp>
      <p:sp>
        <p:nvSpPr>
          <p:cNvPr id="163854" name="AutoShape 14">
            <a:extLst>
              <a:ext uri="{FF2B5EF4-FFF2-40B4-BE49-F238E27FC236}">
                <a16:creationId xmlns:a16="http://schemas.microsoft.com/office/drawing/2014/main" id="{67C6E550-FEAE-6F21-C476-5A0EB7880914}"/>
              </a:ext>
            </a:extLst>
          </p:cNvPr>
          <p:cNvSpPr>
            <a:spLocks/>
          </p:cNvSpPr>
          <p:nvPr/>
        </p:nvSpPr>
        <p:spPr bwMode="auto">
          <a:xfrm>
            <a:off x="7042944" y="3857723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16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8" grpId="0" autoUpdateAnimBg="0"/>
      <p:bldP spid="163849" grpId="0" autoUpdateAnimBg="0"/>
      <p:bldP spid="163850" grpId="0" autoUpdateAnimBg="0"/>
      <p:bldP spid="163851" grpId="0" autoUpdateAnimBg="0"/>
      <p:bldP spid="163853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10680</TotalTime>
  <Words>1972</Words>
  <Application>Microsoft Office PowerPoint</Application>
  <PresentationFormat>宽屏</PresentationFormat>
  <Paragraphs>584</Paragraphs>
  <Slides>39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等线</vt:lpstr>
      <vt:lpstr>华文宋体</vt:lpstr>
      <vt:lpstr>宋体</vt:lpstr>
      <vt:lpstr>Arial</vt:lpstr>
      <vt:lpstr>Calibri</vt:lpstr>
      <vt:lpstr>Calibri Light</vt:lpstr>
      <vt:lpstr>Times New Roman</vt:lpstr>
      <vt:lpstr>Wingdings</vt:lpstr>
      <vt:lpstr>Office 主题​​</vt:lpstr>
      <vt:lpstr>系统总线</vt:lpstr>
      <vt:lpstr>I 总线的基本概念</vt:lpstr>
      <vt:lpstr>PowerPoint 演示文稿</vt:lpstr>
      <vt:lpstr>PowerPoint 演示文稿</vt:lpstr>
      <vt:lpstr>PowerPoint 演示文稿</vt:lpstr>
      <vt:lpstr>II 总线的分类</vt:lpstr>
      <vt:lpstr>PowerPoint 演示文稿</vt:lpstr>
      <vt:lpstr>III 总线特性及性能指标</vt:lpstr>
      <vt:lpstr>PowerPoint 演示文稿</vt:lpstr>
      <vt:lpstr>PowerPoint 演示文稿</vt:lpstr>
      <vt:lpstr>PowerPoint 演示文稿</vt:lpstr>
      <vt:lpstr>PowerPoint 演示文稿</vt:lpstr>
      <vt:lpstr>IV 总线结构</vt:lpstr>
      <vt:lpstr>IV 总线结构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V  总线控制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例题3.1        假设总线的时钟频率为100MHz，总线的传输周期为4个时钟周期，总线的宽度为32位，试求总线的数据传输率。若想提高一倍数据传输率，可采取什么措施？</vt:lpstr>
      <vt:lpstr>PowerPoint 演示文稿</vt:lpstr>
      <vt:lpstr>异步通信方式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Guannan QU</dc:creator>
  <cp:lastModifiedBy>QU Guannan</cp:lastModifiedBy>
  <cp:revision>1610</cp:revision>
  <dcterms:created xsi:type="dcterms:W3CDTF">1601-01-01T00:00:00Z</dcterms:created>
  <dcterms:modified xsi:type="dcterms:W3CDTF">2023-09-03T09:30:31Z</dcterms:modified>
</cp:coreProperties>
</file>