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1"/>
  </p:notesMasterIdLst>
  <p:sldIdLst>
    <p:sldId id="690" r:id="rId2"/>
    <p:sldId id="691" r:id="rId3"/>
    <p:sldId id="692" r:id="rId4"/>
    <p:sldId id="693" r:id="rId5"/>
    <p:sldId id="694" r:id="rId6"/>
    <p:sldId id="695" r:id="rId7"/>
    <p:sldId id="696" r:id="rId8"/>
    <p:sldId id="697" r:id="rId9"/>
    <p:sldId id="698" r:id="rId10"/>
    <p:sldId id="699" r:id="rId11"/>
    <p:sldId id="700" r:id="rId12"/>
    <p:sldId id="701" r:id="rId13"/>
    <p:sldId id="702" r:id="rId14"/>
    <p:sldId id="703" r:id="rId15"/>
    <p:sldId id="704" r:id="rId16"/>
    <p:sldId id="705" r:id="rId17"/>
    <p:sldId id="706" r:id="rId18"/>
    <p:sldId id="707" r:id="rId19"/>
    <p:sldId id="708" r:id="rId20"/>
    <p:sldId id="709" r:id="rId21"/>
    <p:sldId id="988" r:id="rId22"/>
    <p:sldId id="711" r:id="rId23"/>
    <p:sldId id="712" r:id="rId24"/>
    <p:sldId id="713" r:id="rId25"/>
    <p:sldId id="714" r:id="rId26"/>
    <p:sldId id="715" r:id="rId27"/>
    <p:sldId id="716" r:id="rId28"/>
    <p:sldId id="717" r:id="rId29"/>
    <p:sldId id="718" r:id="rId30"/>
    <p:sldId id="719" r:id="rId31"/>
    <p:sldId id="720" r:id="rId32"/>
    <p:sldId id="721" r:id="rId33"/>
    <p:sldId id="722" r:id="rId34"/>
    <p:sldId id="723" r:id="rId35"/>
    <p:sldId id="724" r:id="rId36"/>
    <p:sldId id="728" r:id="rId37"/>
    <p:sldId id="729" r:id="rId38"/>
    <p:sldId id="730" r:id="rId39"/>
    <p:sldId id="731" r:id="rId40"/>
  </p:sldIdLst>
  <p:sldSz cx="12192000" cy="6858000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3366FF"/>
    <a:srgbClr val="00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9" autoAdjust="0"/>
  </p:normalViewPr>
  <p:slideViewPr>
    <p:cSldViewPr>
      <p:cViewPr varScale="1">
        <p:scale>
          <a:sx n="124" d="100"/>
          <a:sy n="124" d="100"/>
        </p:scale>
        <p:origin x="120" y="6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5CB0E4A5-71F4-92AC-1927-953387D2EF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A5A3B5D-32A5-F75D-DA0C-B3BCF75D3EF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31E8A35-90A5-57CF-D4D2-0CF5F99E978B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4AF1303E-60F7-4375-CB7E-DE6CBAF7B50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12BDD68A-103E-A090-0219-92B3375A7CC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1D4AD3DC-6DB6-9708-B1C7-B30475ED81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C5EB77B-C36D-4906-8ABD-37FC2C5069B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9DC-A8E0-4D13-8E8F-516A5651473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315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5953-F758-46BA-BE1D-124B5F26935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95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7613-305E-4664-869B-0E523B57CB1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43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5BB9-380D-41E9-8FD8-ED6959FA9B3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34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9AFF-7493-4B70-8EA2-FC3CBA072A7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625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282F-DD4E-49B6-AEDD-2E5A8C4983C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573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8429-1B78-4EA8-86E4-75DABA9C43A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700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0B7A-FB8E-4267-AAE5-4D70C2C943B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46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9C88-9DE5-4D42-B18E-9B345634AAF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56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7B69-261A-4912-BFC2-3FD1594280F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555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8403-F4BF-4187-94B5-8A07EF505E5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28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A538-011C-4FB2-B499-BCDCA82A06B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356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F0A3927-8B2F-9A4F-C0AC-0BFBB83215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3352" y="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指 令 系 统</a:t>
            </a:r>
          </a:p>
        </p:txBody>
      </p:sp>
      <p:grpSp>
        <p:nvGrpSpPr>
          <p:cNvPr id="5123" name="Group 3">
            <a:extLst>
              <a:ext uri="{FF2B5EF4-FFF2-40B4-BE49-F238E27FC236}">
                <a16:creationId xmlns:a16="http://schemas.microsoft.com/office/drawing/2014/main" id="{B4336AB6-CF32-6B17-10DD-6391B9DC6A2D}"/>
              </a:ext>
            </a:extLst>
          </p:cNvPr>
          <p:cNvGrpSpPr>
            <a:grpSpLocks/>
          </p:cNvGrpSpPr>
          <p:nvPr/>
        </p:nvGrpSpPr>
        <p:grpSpPr bwMode="auto">
          <a:xfrm>
            <a:off x="2279576" y="1340768"/>
            <a:ext cx="4868863" cy="4329113"/>
            <a:chOff x="470" y="972"/>
            <a:chExt cx="3067" cy="2727"/>
          </a:xfrm>
        </p:grpSpPr>
        <p:sp>
          <p:nvSpPr>
            <p:cNvPr id="5125" name="Text Box 4">
              <a:extLst>
                <a:ext uri="{FF2B5EF4-FFF2-40B4-BE49-F238E27FC236}">
                  <a16:creationId xmlns:a16="http://schemas.microsoft.com/office/drawing/2014/main" id="{063AFE8D-3F92-EABE-D8B7-36227DCA9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" y="972"/>
              <a:ext cx="143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latin typeface="Times New Roman" panose="02020603050405020304" pitchFamily="18" charset="0"/>
                </a:rPr>
                <a:t>I  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机器指令 </a:t>
              </a:r>
            </a:p>
          </p:txBody>
        </p:sp>
        <p:sp>
          <p:nvSpPr>
            <p:cNvPr id="5126" name="Text Box 5">
              <a:extLst>
                <a:ext uri="{FF2B5EF4-FFF2-40B4-BE49-F238E27FC236}">
                  <a16:creationId xmlns:a16="http://schemas.microsoft.com/office/drawing/2014/main" id="{F28BBCA5-ED82-57C7-8E29-F76818CD7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" y="1561"/>
              <a:ext cx="306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latin typeface="Times New Roman" panose="02020603050405020304" pitchFamily="18" charset="0"/>
                </a:rPr>
                <a:t>II  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操作数类型和操作类型 </a:t>
              </a:r>
            </a:p>
          </p:txBody>
        </p:sp>
        <p:sp>
          <p:nvSpPr>
            <p:cNvPr id="5127" name="Text Box 6">
              <a:extLst>
                <a:ext uri="{FF2B5EF4-FFF2-40B4-BE49-F238E27FC236}">
                  <a16:creationId xmlns:a16="http://schemas.microsoft.com/office/drawing/2014/main" id="{0B2D063B-E111-0C13-22AE-6CDA7686C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" y="2151"/>
              <a:ext cx="160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latin typeface="Times New Roman" panose="02020603050405020304" pitchFamily="18" charset="0"/>
                </a:rPr>
                <a:t>III  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寻址方式 </a:t>
              </a:r>
            </a:p>
          </p:txBody>
        </p:sp>
        <p:sp>
          <p:nvSpPr>
            <p:cNvPr id="5128" name="Text Box 7">
              <a:extLst>
                <a:ext uri="{FF2B5EF4-FFF2-40B4-BE49-F238E27FC236}">
                  <a16:creationId xmlns:a16="http://schemas.microsoft.com/office/drawing/2014/main" id="{47ED3ACD-69D5-5983-20C0-40AC557DC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" y="2741"/>
              <a:ext cx="212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latin typeface="Times New Roman" panose="02020603050405020304" pitchFamily="18" charset="0"/>
                </a:rPr>
                <a:t>IV  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指令格式举例 </a:t>
              </a:r>
            </a:p>
          </p:txBody>
        </p:sp>
        <p:sp>
          <p:nvSpPr>
            <p:cNvPr id="5129" name="Text Box 8">
              <a:extLst>
                <a:ext uri="{FF2B5EF4-FFF2-40B4-BE49-F238E27FC236}">
                  <a16:creationId xmlns:a16="http://schemas.microsoft.com/office/drawing/2014/main" id="{BDF8AACA-2A15-C686-EE4C-905AB73A4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" y="3331"/>
              <a:ext cx="164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latin typeface="Times New Roman" panose="02020603050405020304" pitchFamily="18" charset="0"/>
                </a:rPr>
                <a:t>V  RISC 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技术 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2A259AE3-4394-C1F0-6253-2E2FA66CD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865" y="20014"/>
            <a:ext cx="838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存储器中的数据存放（存储字长为</a:t>
            </a:r>
            <a:r>
              <a:rPr lang="zh-CN" altLang="en-US" sz="1400" dirty="0">
                <a:latin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</a:rPr>
              <a:t>32</a:t>
            </a:r>
            <a:r>
              <a:rPr lang="zh-CN" altLang="en-US" sz="1400" dirty="0">
                <a:latin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</a:rPr>
              <a:t>位）</a:t>
            </a:r>
          </a:p>
        </p:txBody>
      </p:sp>
      <p:grpSp>
        <p:nvGrpSpPr>
          <p:cNvPr id="489545" name="Group 73">
            <a:extLst>
              <a:ext uri="{FF2B5EF4-FFF2-40B4-BE49-F238E27FC236}">
                <a16:creationId xmlns:a16="http://schemas.microsoft.com/office/drawing/2014/main" id="{313DD480-2874-E471-0D8F-E97E6CFB53CD}"/>
              </a:ext>
            </a:extLst>
          </p:cNvPr>
          <p:cNvGrpSpPr>
            <a:grpSpLocks/>
          </p:cNvGrpSpPr>
          <p:nvPr/>
        </p:nvGrpSpPr>
        <p:grpSpPr bwMode="auto">
          <a:xfrm>
            <a:off x="2057401" y="765176"/>
            <a:ext cx="8372475" cy="4143375"/>
            <a:chOff x="336" y="482"/>
            <a:chExt cx="5274" cy="2610"/>
          </a:xfrm>
        </p:grpSpPr>
        <p:grpSp>
          <p:nvGrpSpPr>
            <p:cNvPr id="14361" name="Group 72">
              <a:extLst>
                <a:ext uri="{FF2B5EF4-FFF2-40B4-BE49-F238E27FC236}">
                  <a16:creationId xmlns:a16="http://schemas.microsoft.com/office/drawing/2014/main" id="{C1E01224-08D8-1AFE-9974-1A3EE7ACC1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491"/>
              <a:ext cx="5274" cy="2601"/>
              <a:chOff x="336" y="491"/>
              <a:chExt cx="5274" cy="2601"/>
            </a:xfrm>
          </p:grpSpPr>
          <p:grpSp>
            <p:nvGrpSpPr>
              <p:cNvPr id="14363" name="Group 71">
                <a:extLst>
                  <a:ext uri="{FF2B5EF4-FFF2-40B4-BE49-F238E27FC236}">
                    <a16:creationId xmlns:a16="http://schemas.microsoft.com/office/drawing/2014/main" id="{3191A88A-E19D-05B2-7403-68D56198D6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" y="491"/>
                <a:ext cx="5265" cy="2601"/>
                <a:chOff x="345" y="491"/>
                <a:chExt cx="5265" cy="2601"/>
              </a:xfrm>
            </p:grpSpPr>
            <p:sp>
              <p:nvSpPr>
                <p:cNvPr id="14369" name="Text Box 6">
                  <a:extLst>
                    <a:ext uri="{FF2B5EF4-FFF2-40B4-BE49-F238E27FC236}">
                      <a16:creationId xmlns:a16="http://schemas.microsoft.com/office/drawing/2014/main" id="{8BB0951F-8E85-0849-0BB1-66D4F34A62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79" y="491"/>
                  <a:ext cx="113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>
                      <a:latin typeface="Times New Roman" panose="02020603050405020304" pitchFamily="18" charset="0"/>
                    </a:rPr>
                    <a:t>地址（十进制）</a:t>
                  </a:r>
                </a:p>
              </p:txBody>
            </p:sp>
            <p:sp>
              <p:nvSpPr>
                <p:cNvPr id="14370" name="Text Box 7">
                  <a:extLst>
                    <a:ext uri="{FF2B5EF4-FFF2-40B4-BE49-F238E27FC236}">
                      <a16:creationId xmlns:a16="http://schemas.microsoft.com/office/drawing/2014/main" id="{F32ECC45-0342-743C-B9BB-741BDB663A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49" y="783"/>
                  <a:ext cx="276" cy="22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15000"/>
                    </a:lnSpc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  0</a:t>
                  </a:r>
                </a:p>
                <a:p>
                  <a:pPr eaLnBrk="1" hangingPunct="1">
                    <a:lnSpc>
                      <a:spcPct val="115000"/>
                    </a:lnSpc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  4</a:t>
                  </a:r>
                </a:p>
                <a:p>
                  <a:pPr eaLnBrk="1" hangingPunct="1">
                    <a:lnSpc>
                      <a:spcPct val="115000"/>
                    </a:lnSpc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  8</a:t>
                  </a:r>
                </a:p>
                <a:p>
                  <a:pPr eaLnBrk="1" hangingPunct="1">
                    <a:lnSpc>
                      <a:spcPct val="115000"/>
                    </a:lnSpc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12</a:t>
                  </a:r>
                </a:p>
                <a:p>
                  <a:pPr eaLnBrk="1" hangingPunct="1">
                    <a:lnSpc>
                      <a:spcPct val="115000"/>
                    </a:lnSpc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16</a:t>
                  </a:r>
                </a:p>
                <a:p>
                  <a:pPr eaLnBrk="1" hangingPunct="1">
                    <a:lnSpc>
                      <a:spcPct val="115000"/>
                    </a:lnSpc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20</a:t>
                  </a:r>
                </a:p>
                <a:p>
                  <a:pPr eaLnBrk="1" hangingPunct="1">
                    <a:lnSpc>
                      <a:spcPct val="115000"/>
                    </a:lnSpc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24</a:t>
                  </a:r>
                </a:p>
                <a:p>
                  <a:pPr eaLnBrk="1" hangingPunct="1">
                    <a:lnSpc>
                      <a:spcPct val="115000"/>
                    </a:lnSpc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28</a:t>
                  </a:r>
                </a:p>
                <a:p>
                  <a:pPr eaLnBrk="1" hangingPunct="1">
                    <a:lnSpc>
                      <a:spcPct val="115000"/>
                    </a:lnSpc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32</a:t>
                  </a:r>
                </a:p>
                <a:p>
                  <a:pPr eaLnBrk="1" hangingPunct="1">
                    <a:lnSpc>
                      <a:spcPct val="115000"/>
                    </a:lnSpc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36</a:t>
                  </a:r>
                </a:p>
              </p:txBody>
            </p:sp>
            <p:grpSp>
              <p:nvGrpSpPr>
                <p:cNvPr id="14371" name="Group 70">
                  <a:extLst>
                    <a:ext uri="{FF2B5EF4-FFF2-40B4-BE49-F238E27FC236}">
                      <a16:creationId xmlns:a16="http://schemas.microsoft.com/office/drawing/2014/main" id="{067661E0-B82C-C07B-A31C-B4944E42FF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5" y="846"/>
                  <a:ext cx="4546" cy="2246"/>
                  <a:chOff x="345" y="846"/>
                  <a:chExt cx="4546" cy="2246"/>
                </a:xfrm>
              </p:grpSpPr>
              <p:sp>
                <p:nvSpPr>
                  <p:cNvPr id="14372" name="Rectangle 9">
                    <a:extLst>
                      <a:ext uri="{FF2B5EF4-FFF2-40B4-BE49-F238E27FC236}">
                        <a16:creationId xmlns:a16="http://schemas.microsoft.com/office/drawing/2014/main" id="{4346B04D-1291-9AFA-5A8D-0EADFA0E33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9" y="2880"/>
                    <a:ext cx="4322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7150" tIns="0" rIns="19050" bIns="0" anchor="ctr" anchorCtr="1"/>
                  <a:lstStyle>
                    <a:lvl1pPr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9pPr>
                  </a:lstStyle>
                  <a:p>
                    <a:pPr eaLnBrk="1" hangingPunct="1"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r>
                      <a:rPr kumimoji="1"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双字</a:t>
                    </a:r>
                  </a:p>
                </p:txBody>
              </p:sp>
              <p:sp>
                <p:nvSpPr>
                  <p:cNvPr id="14373" name="Rectangle 10">
                    <a:extLst>
                      <a:ext uri="{FF2B5EF4-FFF2-40B4-BE49-F238E27FC236}">
                        <a16:creationId xmlns:a16="http://schemas.microsoft.com/office/drawing/2014/main" id="{D08020D9-CC55-D09F-1878-D31685D50A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9" y="2666"/>
                    <a:ext cx="4322" cy="21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7150" tIns="0" rIns="19050" bIns="0" anchor="ctr" anchorCtr="1"/>
                  <a:lstStyle>
                    <a:lvl1pPr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9pPr>
                  </a:lstStyle>
                  <a:p>
                    <a:pPr eaLnBrk="1" hangingPunct="1"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r>
                      <a:rPr kumimoji="1"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双字（地址32）</a:t>
                    </a:r>
                  </a:p>
                </p:txBody>
              </p:sp>
              <p:sp>
                <p:nvSpPr>
                  <p:cNvPr id="14374" name="Rectangle 11">
                    <a:extLst>
                      <a:ext uri="{FF2B5EF4-FFF2-40B4-BE49-F238E27FC236}">
                        <a16:creationId xmlns:a16="http://schemas.microsoft.com/office/drawing/2014/main" id="{4D0EF742-B2E5-6C04-CA85-81F04463BA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9" y="2440"/>
                    <a:ext cx="4322" cy="2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7150" tIns="0" rIns="19050" bIns="0" anchor="ctr" anchorCtr="1"/>
                  <a:lstStyle>
                    <a:lvl1pPr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9pPr>
                  </a:lstStyle>
                  <a:p>
                    <a:pPr eaLnBrk="1" hangingPunct="1"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r>
                      <a:rPr kumimoji="1"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双字</a:t>
                    </a:r>
                  </a:p>
                </p:txBody>
              </p:sp>
              <p:sp>
                <p:nvSpPr>
                  <p:cNvPr id="14375" name="Rectangle 12">
                    <a:extLst>
                      <a:ext uri="{FF2B5EF4-FFF2-40B4-BE49-F238E27FC236}">
                        <a16:creationId xmlns:a16="http://schemas.microsoft.com/office/drawing/2014/main" id="{D4128DCA-AD5D-E4BA-F52A-2B92EF1DD2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9" y="2198"/>
                    <a:ext cx="4322" cy="21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7150" tIns="0" rIns="19050" bIns="0" anchor="ctr" anchorCtr="1"/>
                  <a:lstStyle>
                    <a:lvl1pPr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9pPr>
                  </a:lstStyle>
                  <a:p>
                    <a:pPr eaLnBrk="1" hangingPunct="1"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r>
                      <a:rPr kumimoji="1"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双字（地址24）</a:t>
                    </a:r>
                  </a:p>
                </p:txBody>
              </p:sp>
              <p:sp>
                <p:nvSpPr>
                  <p:cNvPr id="14376" name="Rectangle 13">
                    <a:extLst>
                      <a:ext uri="{FF2B5EF4-FFF2-40B4-BE49-F238E27FC236}">
                        <a16:creationId xmlns:a16="http://schemas.microsoft.com/office/drawing/2014/main" id="{F6F5ECD5-EB5F-F78D-FDA9-9764EF3826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98" y="1988"/>
                    <a:ext cx="2093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7150" tIns="0" rIns="19050" bIns="0" anchor="ctr" anchorCtr="1"/>
                  <a:lstStyle>
                    <a:lvl1pPr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9pPr>
                  </a:lstStyle>
                  <a:p>
                    <a:pPr eaLnBrk="1" hangingPunct="1"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r>
                      <a:rPr kumimoji="1"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半字（地址20）</a:t>
                    </a:r>
                  </a:p>
                </p:txBody>
              </p:sp>
              <p:sp>
                <p:nvSpPr>
                  <p:cNvPr id="14377" name="Rectangle 14">
                    <a:extLst>
                      <a:ext uri="{FF2B5EF4-FFF2-40B4-BE49-F238E27FC236}">
                        <a16:creationId xmlns:a16="http://schemas.microsoft.com/office/drawing/2014/main" id="{09D2EDA3-4BBF-7EB7-E1C3-AC22A4CF4C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9" y="1988"/>
                    <a:ext cx="2229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7150" tIns="0" rIns="19050" bIns="0" anchor="ctr" anchorCtr="1"/>
                  <a:lstStyle>
                    <a:lvl1pPr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9pPr>
                  </a:lstStyle>
                  <a:p>
                    <a:pPr eaLnBrk="1" hangingPunct="1"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r>
                      <a:rPr kumimoji="1"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半字（地址22）</a:t>
                    </a:r>
                  </a:p>
                </p:txBody>
              </p:sp>
              <p:sp>
                <p:nvSpPr>
                  <p:cNvPr id="14378" name="Rectangle 15">
                    <a:extLst>
                      <a:ext uri="{FF2B5EF4-FFF2-40B4-BE49-F238E27FC236}">
                        <a16:creationId xmlns:a16="http://schemas.microsoft.com/office/drawing/2014/main" id="{85631AA0-364F-2A70-4878-66E4CB50D9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98" y="1773"/>
                    <a:ext cx="2093" cy="21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7150" tIns="0" rIns="19050" bIns="0" anchor="ctr" anchorCtr="1"/>
                  <a:lstStyle>
                    <a:lvl1pPr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9pPr>
                  </a:lstStyle>
                  <a:p>
                    <a:pPr eaLnBrk="1" hangingPunct="1"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r>
                      <a:rPr kumimoji="1"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半字（地址16）</a:t>
                    </a:r>
                  </a:p>
                </p:txBody>
              </p:sp>
              <p:sp>
                <p:nvSpPr>
                  <p:cNvPr id="14379" name="Rectangle 16">
                    <a:extLst>
                      <a:ext uri="{FF2B5EF4-FFF2-40B4-BE49-F238E27FC236}">
                        <a16:creationId xmlns:a16="http://schemas.microsoft.com/office/drawing/2014/main" id="{298B19AC-F419-8C17-F1B2-A6842A3686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9" y="1773"/>
                    <a:ext cx="2229" cy="21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7150" tIns="0" rIns="19050" bIns="0" anchor="ctr" anchorCtr="1"/>
                  <a:lstStyle>
                    <a:lvl1pPr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9pPr>
                  </a:lstStyle>
                  <a:p>
                    <a:pPr eaLnBrk="1" hangingPunct="1"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r>
                      <a:rPr kumimoji="1"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半字（地址18）</a:t>
                    </a:r>
                  </a:p>
                </p:txBody>
              </p:sp>
              <p:sp>
                <p:nvSpPr>
                  <p:cNvPr id="14380" name="Rectangle 17">
                    <a:extLst>
                      <a:ext uri="{FF2B5EF4-FFF2-40B4-BE49-F238E27FC236}">
                        <a16:creationId xmlns:a16="http://schemas.microsoft.com/office/drawing/2014/main" id="{52875AEF-DDFB-98AE-8244-9257C82034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98" y="1322"/>
                    <a:ext cx="1080" cy="21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7150" tIns="0" rIns="19050" bIns="0" anchor="ctr" anchorCtr="1"/>
                  <a:lstStyle>
                    <a:lvl1pPr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9pPr>
                  </a:lstStyle>
                  <a:p>
                    <a:pPr eaLnBrk="1" hangingPunct="1"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r>
                      <a:rPr kumimoji="1"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字节（地址</a:t>
                    </a:r>
                    <a:r>
                      <a:rPr kumimoji="1" lang="zh-CN" altLang="en-US" sz="8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   </a:t>
                    </a:r>
                    <a:r>
                      <a:rPr kumimoji="1"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8）</a:t>
                    </a:r>
                  </a:p>
                </p:txBody>
              </p:sp>
              <p:sp>
                <p:nvSpPr>
                  <p:cNvPr id="14381" name="Rectangle 18">
                    <a:extLst>
                      <a:ext uri="{FF2B5EF4-FFF2-40B4-BE49-F238E27FC236}">
                        <a16:creationId xmlns:a16="http://schemas.microsoft.com/office/drawing/2014/main" id="{B7FA12AC-7E2E-AA9D-E6FC-39D1376010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01" y="1322"/>
                    <a:ext cx="1251" cy="21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7150" tIns="0" rIns="19050" bIns="0" anchor="ctr" anchorCtr="1"/>
                  <a:lstStyle>
                    <a:lvl1pPr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9pPr>
                  </a:lstStyle>
                  <a:p>
                    <a:pPr eaLnBrk="1" hangingPunct="1"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r>
                      <a:rPr kumimoji="1"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字节（地址</a:t>
                    </a:r>
                    <a:r>
                      <a:rPr kumimoji="1" lang="zh-CN" altLang="en-US" sz="8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   </a:t>
                    </a:r>
                    <a:r>
                      <a:rPr kumimoji="1"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9）</a:t>
                    </a:r>
                  </a:p>
                </p:txBody>
              </p:sp>
              <p:sp>
                <p:nvSpPr>
                  <p:cNvPr id="14382" name="Rectangle 19">
                    <a:extLst>
                      <a:ext uri="{FF2B5EF4-FFF2-40B4-BE49-F238E27FC236}">
                        <a16:creationId xmlns:a16="http://schemas.microsoft.com/office/drawing/2014/main" id="{C4B7D281-F0E4-B215-6A18-4A8E9BC3DC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0" y="1322"/>
                    <a:ext cx="1101" cy="21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19050" bIns="0" anchor="ctr" anchorCtr="1"/>
                  <a:lstStyle>
                    <a:lvl1pPr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9pPr>
                  </a:lstStyle>
                  <a:p>
                    <a:pPr eaLnBrk="1" hangingPunct="1"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r>
                      <a:rPr kumimoji="1"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字节（地址10）</a:t>
                    </a:r>
                  </a:p>
                </p:txBody>
              </p:sp>
              <p:sp>
                <p:nvSpPr>
                  <p:cNvPr id="14383" name="Rectangle 20">
                    <a:extLst>
                      <a:ext uri="{FF2B5EF4-FFF2-40B4-BE49-F238E27FC236}">
                        <a16:creationId xmlns:a16="http://schemas.microsoft.com/office/drawing/2014/main" id="{B95B44A0-1D4F-CE81-EB88-B8F7F51E14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5" y="1322"/>
                    <a:ext cx="1128" cy="21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7150" tIns="0" rIns="19050" bIns="0" anchor="ctr" anchorCtr="1"/>
                  <a:lstStyle>
                    <a:lvl1pPr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9pPr>
                  </a:lstStyle>
                  <a:p>
                    <a:pPr eaLnBrk="1" hangingPunct="1"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r>
                      <a:rPr kumimoji="1"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字节（地址11）</a:t>
                    </a:r>
                  </a:p>
                </p:txBody>
              </p:sp>
              <p:sp>
                <p:nvSpPr>
                  <p:cNvPr id="14384" name="Rectangle 21">
                    <a:extLst>
                      <a:ext uri="{FF2B5EF4-FFF2-40B4-BE49-F238E27FC236}">
                        <a16:creationId xmlns:a16="http://schemas.microsoft.com/office/drawing/2014/main" id="{39D28C51-81D7-47DB-81B3-429EF71609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9" y="1073"/>
                    <a:ext cx="4322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7150" tIns="0" rIns="19050" bIns="0" anchor="ctr" anchorCtr="1"/>
                  <a:lstStyle>
                    <a:lvl1pPr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9pPr>
                  </a:lstStyle>
                  <a:p>
                    <a:pPr eaLnBrk="1" hangingPunct="1"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r>
                      <a:rPr kumimoji="1"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字（地址 4）</a:t>
                    </a:r>
                  </a:p>
                </p:txBody>
              </p:sp>
              <p:sp>
                <p:nvSpPr>
                  <p:cNvPr id="14385" name="Rectangle 22">
                    <a:extLst>
                      <a:ext uri="{FF2B5EF4-FFF2-40B4-BE49-F238E27FC236}">
                        <a16:creationId xmlns:a16="http://schemas.microsoft.com/office/drawing/2014/main" id="{814FA6CE-3D1A-C6BD-F856-E78CDBA923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9" y="884"/>
                    <a:ext cx="4322" cy="18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7150" tIns="0" rIns="19050" bIns="0" anchor="ctr" anchorCtr="1"/>
                  <a:lstStyle>
                    <a:lvl1pPr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defRPr>
                    </a:lvl9pPr>
                  </a:lstStyle>
                  <a:p>
                    <a:pPr eaLnBrk="1" hangingPunct="1"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r>
                      <a:rPr kumimoji="1"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字（地址 0）</a:t>
                    </a:r>
                  </a:p>
                </p:txBody>
              </p:sp>
              <p:sp>
                <p:nvSpPr>
                  <p:cNvPr id="14386" name="Freeform 23">
                    <a:extLst>
                      <a:ext uri="{FF2B5EF4-FFF2-40B4-BE49-F238E27FC236}">
                        <a16:creationId xmlns:a16="http://schemas.microsoft.com/office/drawing/2014/main" id="{4E1A97B4-8957-5AB8-1F70-2AD468CD20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5" y="1070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5457 w 4122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87" name="Line 24">
                    <a:extLst>
                      <a:ext uri="{FF2B5EF4-FFF2-40B4-BE49-F238E27FC236}">
                        <a16:creationId xmlns:a16="http://schemas.microsoft.com/office/drawing/2014/main" id="{2424A060-C98F-75C9-5459-9F65BBC7E8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" y="846"/>
                    <a:ext cx="0" cy="2246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88" name="Line 25">
                    <a:extLst>
                      <a:ext uri="{FF2B5EF4-FFF2-40B4-BE49-F238E27FC236}">
                        <a16:creationId xmlns:a16="http://schemas.microsoft.com/office/drawing/2014/main" id="{08FFDE35-A110-B860-F532-6540FBB019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91" y="846"/>
                    <a:ext cx="0" cy="2246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89" name="Freeform 26">
                    <a:extLst>
                      <a:ext uri="{FF2B5EF4-FFF2-40B4-BE49-F238E27FC236}">
                        <a16:creationId xmlns:a16="http://schemas.microsoft.com/office/drawing/2014/main" id="{CCAF9ADA-A69C-D832-9659-DE58023A43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5" y="846"/>
                    <a:ext cx="4546" cy="1"/>
                  </a:xfrm>
                  <a:custGeom>
                    <a:avLst/>
                    <a:gdLst>
                      <a:gd name="T0" fmla="*/ 0 w 4140"/>
                      <a:gd name="T1" fmla="*/ 0 h 1"/>
                      <a:gd name="T2" fmla="*/ 5482 w 4140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40" h="1">
                        <a:moveTo>
                          <a:pt x="0" y="0"/>
                        </a:moveTo>
                        <a:lnTo>
                          <a:pt x="4140" y="0"/>
                        </a:lnTo>
                      </a:path>
                    </a:pathLst>
                  </a:cu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90" name="Freeform 27">
                    <a:extLst>
                      <a:ext uri="{FF2B5EF4-FFF2-40B4-BE49-F238E27FC236}">
                        <a16:creationId xmlns:a16="http://schemas.microsoft.com/office/drawing/2014/main" id="{A2B6E0D4-1EE1-3DF4-5271-E1FF12CEBF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78" y="1292"/>
                    <a:ext cx="1" cy="452"/>
                  </a:xfrm>
                  <a:custGeom>
                    <a:avLst/>
                    <a:gdLst>
                      <a:gd name="T0" fmla="*/ 0 w 1"/>
                      <a:gd name="T1" fmla="*/ 0 h 432"/>
                      <a:gd name="T2" fmla="*/ 0 w 1"/>
                      <a:gd name="T3" fmla="*/ 495 h 43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" h="432">
                        <a:moveTo>
                          <a:pt x="0" y="0"/>
                        </a:moveTo>
                        <a:lnTo>
                          <a:pt x="0" y="432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91" name="Freeform 28">
                    <a:extLst>
                      <a:ext uri="{FF2B5EF4-FFF2-40B4-BE49-F238E27FC236}">
                        <a16:creationId xmlns:a16="http://schemas.microsoft.com/office/drawing/2014/main" id="{3F2BF61F-CB73-9D42-2C1B-A9CDB62C12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18" y="1297"/>
                    <a:ext cx="1" cy="903"/>
                  </a:xfrm>
                  <a:custGeom>
                    <a:avLst/>
                    <a:gdLst>
                      <a:gd name="T0" fmla="*/ 0 w 1"/>
                      <a:gd name="T1" fmla="*/ 0 h 864"/>
                      <a:gd name="T2" fmla="*/ 0 w 1"/>
                      <a:gd name="T3" fmla="*/ 987 h 86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" h="864">
                        <a:moveTo>
                          <a:pt x="0" y="0"/>
                        </a:moveTo>
                        <a:lnTo>
                          <a:pt x="0" y="864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92" name="Freeform 29">
                    <a:extLst>
                      <a:ext uri="{FF2B5EF4-FFF2-40B4-BE49-F238E27FC236}">
                        <a16:creationId xmlns:a16="http://schemas.microsoft.com/office/drawing/2014/main" id="{6662A8DC-0FF2-C1E5-41B9-D4931CCA86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5" y="1295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5457 w 4122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93" name="Freeform 30">
                    <a:extLst>
                      <a:ext uri="{FF2B5EF4-FFF2-40B4-BE49-F238E27FC236}">
                        <a16:creationId xmlns:a16="http://schemas.microsoft.com/office/drawing/2014/main" id="{AB9FF770-0667-C963-CB4C-47F67F1C13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5" y="1519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5457 w 4122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94" name="Freeform 31">
                    <a:extLst>
                      <a:ext uri="{FF2B5EF4-FFF2-40B4-BE49-F238E27FC236}">
                        <a16:creationId xmlns:a16="http://schemas.microsoft.com/office/drawing/2014/main" id="{C840C6FF-86B0-76E3-BB70-D950E6057A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5" y="1743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5457 w 4122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95" name="Freeform 32">
                    <a:extLst>
                      <a:ext uri="{FF2B5EF4-FFF2-40B4-BE49-F238E27FC236}">
                        <a16:creationId xmlns:a16="http://schemas.microsoft.com/office/drawing/2014/main" id="{23D957E5-9824-65E3-BC59-3B4AD30874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5" y="1968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5457 w 4122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96" name="Freeform 33">
                    <a:extLst>
                      <a:ext uri="{FF2B5EF4-FFF2-40B4-BE49-F238E27FC236}">
                        <a16:creationId xmlns:a16="http://schemas.microsoft.com/office/drawing/2014/main" id="{C6F729D1-9975-6501-00C4-86DDA2E195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5" y="2193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5457 w 4122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97" name="Freeform 34">
                    <a:extLst>
                      <a:ext uri="{FF2B5EF4-FFF2-40B4-BE49-F238E27FC236}">
                        <a16:creationId xmlns:a16="http://schemas.microsoft.com/office/drawing/2014/main" id="{F3946233-761D-0C5F-B0BF-844FA0D1FA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2" y="2417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5457 w 4122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98" name="Freeform 35">
                    <a:extLst>
                      <a:ext uri="{FF2B5EF4-FFF2-40B4-BE49-F238E27FC236}">
                        <a16:creationId xmlns:a16="http://schemas.microsoft.com/office/drawing/2014/main" id="{29DD4479-5F52-BE0D-5A6E-5A26B1A131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5" y="2641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5457 w 4122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99" name="Freeform 36">
                    <a:extLst>
                      <a:ext uri="{FF2B5EF4-FFF2-40B4-BE49-F238E27FC236}">
                        <a16:creationId xmlns:a16="http://schemas.microsoft.com/office/drawing/2014/main" id="{37C00128-7282-EA71-DBE3-D340A1CFE8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5" y="2866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5457 w 4122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00" name="Freeform 37">
                    <a:extLst>
                      <a:ext uri="{FF2B5EF4-FFF2-40B4-BE49-F238E27FC236}">
                        <a16:creationId xmlns:a16="http://schemas.microsoft.com/office/drawing/2014/main" id="{127C1D0B-6790-BB17-81BB-8415E41B9A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5" y="3091"/>
                    <a:ext cx="4546" cy="1"/>
                  </a:xfrm>
                  <a:custGeom>
                    <a:avLst/>
                    <a:gdLst>
                      <a:gd name="T0" fmla="*/ 0 w 4140"/>
                      <a:gd name="T1" fmla="*/ 0 h 1"/>
                      <a:gd name="T2" fmla="*/ 5482 w 4140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40" h="1">
                        <a:moveTo>
                          <a:pt x="0" y="0"/>
                        </a:moveTo>
                        <a:lnTo>
                          <a:pt x="4140" y="0"/>
                        </a:lnTo>
                      </a:path>
                    </a:pathLst>
                  </a:cu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4364" name="Rectangle 38">
                <a:extLst>
                  <a:ext uri="{FF2B5EF4-FFF2-40B4-BE49-F238E27FC236}">
                    <a16:creationId xmlns:a16="http://schemas.microsoft.com/office/drawing/2014/main" id="{D1857BC3-B726-DFD0-5DE3-7307C607E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4" y="1536"/>
                <a:ext cx="1101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1905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kumimoji="1" lang="zh-CN" altLang="en-US">
                    <a:latin typeface="Times New Roman" panose="02020603050405020304" pitchFamily="18" charset="0"/>
                    <a:ea typeface="宋体" panose="02010600030101010101" pitchFamily="2" charset="-122"/>
                  </a:rPr>
                  <a:t>字节（地址14）</a:t>
                </a:r>
              </a:p>
            </p:txBody>
          </p:sp>
          <p:sp>
            <p:nvSpPr>
              <p:cNvPr id="14365" name="Rectangle 39">
                <a:extLst>
                  <a:ext uri="{FF2B5EF4-FFF2-40B4-BE49-F238E27FC236}">
                    <a16:creationId xmlns:a16="http://schemas.microsoft.com/office/drawing/2014/main" id="{3E4987AC-2036-7601-4323-462CF3979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536"/>
                <a:ext cx="1128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7150" tIns="0" rIns="1905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kumimoji="1" lang="zh-CN" altLang="en-US">
                    <a:latin typeface="Times New Roman" panose="02020603050405020304" pitchFamily="18" charset="0"/>
                    <a:ea typeface="宋体" panose="02010600030101010101" pitchFamily="2" charset="-122"/>
                  </a:rPr>
                  <a:t> 字节（地址15）</a:t>
                </a:r>
              </a:p>
            </p:txBody>
          </p:sp>
          <p:sp>
            <p:nvSpPr>
              <p:cNvPr id="14366" name="Rectangle 40">
                <a:extLst>
                  <a:ext uri="{FF2B5EF4-FFF2-40B4-BE49-F238E27FC236}">
                    <a16:creationId xmlns:a16="http://schemas.microsoft.com/office/drawing/2014/main" id="{5F19E0C8-2659-1ACF-9A96-F5BD837D2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1536"/>
                <a:ext cx="1118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7150" tIns="0" rIns="1905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kumimoji="1" lang="zh-CN" altLang="en-US">
                    <a:latin typeface="Times New Roman" panose="02020603050405020304" pitchFamily="18" charset="0"/>
                    <a:ea typeface="宋体" panose="02010600030101010101" pitchFamily="2" charset="-122"/>
                  </a:rPr>
                  <a:t>字节（地址13）</a:t>
                </a:r>
              </a:p>
            </p:txBody>
          </p:sp>
          <p:sp>
            <p:nvSpPr>
              <p:cNvPr id="14367" name="Rectangle 41">
                <a:extLst>
                  <a:ext uri="{FF2B5EF4-FFF2-40B4-BE49-F238E27FC236}">
                    <a16:creationId xmlns:a16="http://schemas.microsoft.com/office/drawing/2014/main" id="{02C2033E-D96A-253F-6E60-27FBA6B7E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7" y="1536"/>
                <a:ext cx="1080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7150" tIns="0" rIns="1905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kumimoji="1" lang="zh-CN" altLang="en-US">
                    <a:latin typeface="Times New Roman" panose="02020603050405020304" pitchFamily="18" charset="0"/>
                    <a:ea typeface="宋体" panose="02010600030101010101" pitchFamily="2" charset="-122"/>
                  </a:rPr>
                  <a:t>字节（地址12）</a:t>
                </a:r>
              </a:p>
            </p:txBody>
          </p:sp>
          <p:sp>
            <p:nvSpPr>
              <p:cNvPr id="14368" name="Freeform 42">
                <a:extLst>
                  <a:ext uri="{FF2B5EF4-FFF2-40B4-BE49-F238E27FC236}">
                    <a16:creationId xmlns:a16="http://schemas.microsoft.com/office/drawing/2014/main" id="{E90D346B-356E-D24E-E2E1-8A3A787BD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1" y="1292"/>
                <a:ext cx="1" cy="452"/>
              </a:xfrm>
              <a:custGeom>
                <a:avLst/>
                <a:gdLst>
                  <a:gd name="T0" fmla="*/ 0 w 1"/>
                  <a:gd name="T1" fmla="*/ 0 h 432"/>
                  <a:gd name="T2" fmla="*/ 0 w 1"/>
                  <a:gd name="T3" fmla="*/ 495 h 43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432">
                    <a:moveTo>
                      <a:pt x="0" y="0"/>
                    </a:moveTo>
                    <a:lnTo>
                      <a:pt x="0" y="432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7150" tIns="0" rIns="19050" bIns="0"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14362" name="Text Box 43">
              <a:extLst>
                <a:ext uri="{FF2B5EF4-FFF2-40B4-BE49-F238E27FC236}">
                  <a16:creationId xmlns:a16="http://schemas.microsoft.com/office/drawing/2014/main" id="{8CE125B1-19AC-E4D5-9459-E3A4AC65C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" y="482"/>
              <a:ext cx="1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边界对准</a:t>
              </a:r>
            </a:p>
          </p:txBody>
        </p:sp>
      </p:grpSp>
      <p:grpSp>
        <p:nvGrpSpPr>
          <p:cNvPr id="489516" name="Group 44">
            <a:extLst>
              <a:ext uri="{FF2B5EF4-FFF2-40B4-BE49-F238E27FC236}">
                <a16:creationId xmlns:a16="http://schemas.microsoft.com/office/drawing/2014/main" id="{BDFFCE2E-60A3-DA11-9F4F-D1288EFC41B9}"/>
              </a:ext>
            </a:extLst>
          </p:cNvPr>
          <p:cNvGrpSpPr>
            <a:grpSpLocks/>
          </p:cNvGrpSpPr>
          <p:nvPr/>
        </p:nvGrpSpPr>
        <p:grpSpPr bwMode="auto">
          <a:xfrm>
            <a:off x="2063751" y="4953001"/>
            <a:ext cx="8297863" cy="1711325"/>
            <a:chOff x="432" y="3120"/>
            <a:chExt cx="4796" cy="1078"/>
          </a:xfrm>
        </p:grpSpPr>
        <p:grpSp>
          <p:nvGrpSpPr>
            <p:cNvPr id="14349" name="Group 45">
              <a:extLst>
                <a:ext uri="{FF2B5EF4-FFF2-40B4-BE49-F238E27FC236}">
                  <a16:creationId xmlns:a16="http://schemas.microsoft.com/office/drawing/2014/main" id="{6CED58F1-2FA5-F1E2-B823-7A79A9EA87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3141"/>
              <a:ext cx="4796" cy="1057"/>
              <a:chOff x="432" y="3141"/>
              <a:chExt cx="4796" cy="1057"/>
            </a:xfrm>
          </p:grpSpPr>
          <p:sp>
            <p:nvSpPr>
              <p:cNvPr id="14351" name="Text Box 46">
                <a:extLst>
                  <a:ext uri="{FF2B5EF4-FFF2-40B4-BE49-F238E27FC236}">
                    <a16:creationId xmlns:a16="http://schemas.microsoft.com/office/drawing/2014/main" id="{4B762A82-A95C-40D6-48DC-F1D2915743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" y="3141"/>
                <a:ext cx="103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Times New Roman" panose="02020603050405020304" pitchFamily="18" charset="0"/>
                  </a:rPr>
                  <a:t>地址（十进制）</a:t>
                </a:r>
              </a:p>
            </p:txBody>
          </p:sp>
          <p:sp>
            <p:nvSpPr>
              <p:cNvPr id="14352" name="Text Box 47">
                <a:extLst>
                  <a:ext uri="{FF2B5EF4-FFF2-40B4-BE49-F238E27FC236}">
                    <a16:creationId xmlns:a16="http://schemas.microsoft.com/office/drawing/2014/main" id="{65F6109C-677A-F9BC-AF64-DD6868B32D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6" y="3333"/>
                <a:ext cx="180" cy="8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40000"/>
                  </a:lnSpc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0</a:t>
                </a:r>
              </a:p>
              <a:p>
                <a:pPr eaLnBrk="1" hangingPunct="1">
                  <a:lnSpc>
                    <a:spcPct val="140000"/>
                  </a:lnSpc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4</a:t>
                </a:r>
              </a:p>
              <a:p>
                <a:pPr eaLnBrk="1" hangingPunct="1">
                  <a:lnSpc>
                    <a:spcPct val="140000"/>
                  </a:lnSpc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8</a:t>
                </a:r>
              </a:p>
            </p:txBody>
          </p:sp>
          <p:grpSp>
            <p:nvGrpSpPr>
              <p:cNvPr id="14353" name="Group 48">
                <a:extLst>
                  <a:ext uri="{FF2B5EF4-FFF2-40B4-BE49-F238E27FC236}">
                    <a16:creationId xmlns:a16="http://schemas.microsoft.com/office/drawing/2014/main" id="{5951F54D-072B-32AA-8AD7-F2B49EAB1D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3408"/>
                <a:ext cx="4128" cy="768"/>
                <a:chOff x="432" y="3408"/>
                <a:chExt cx="3936" cy="768"/>
              </a:xfrm>
            </p:grpSpPr>
            <p:sp>
              <p:nvSpPr>
                <p:cNvPr id="14354" name="Rectangle 49">
                  <a:extLst>
                    <a:ext uri="{FF2B5EF4-FFF2-40B4-BE49-F238E27FC236}">
                      <a16:creationId xmlns:a16="http://schemas.microsoft.com/office/drawing/2014/main" id="{E8F18FD2-DE8A-5360-194D-E270F8352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3664"/>
                  <a:ext cx="984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>
                      <a:latin typeface="Times New Roman" panose="02020603050405020304" pitchFamily="18" charset="0"/>
                    </a:rPr>
                    <a:t>字节( 地址7)</a:t>
                  </a:r>
                </a:p>
              </p:txBody>
            </p:sp>
            <p:sp>
              <p:nvSpPr>
                <p:cNvPr id="14355" name="Rectangle 50">
                  <a:extLst>
                    <a:ext uri="{FF2B5EF4-FFF2-40B4-BE49-F238E27FC236}">
                      <a16:creationId xmlns:a16="http://schemas.microsoft.com/office/drawing/2014/main" id="{EAE982D2-BD55-D461-FF82-0C0A0EFECC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6" y="3664"/>
                  <a:ext cx="984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>
                      <a:latin typeface="Times New Roman" panose="02020603050405020304" pitchFamily="18" charset="0"/>
                    </a:rPr>
                    <a:t>字节( 地址6)</a:t>
                  </a:r>
                </a:p>
              </p:txBody>
            </p:sp>
            <p:sp>
              <p:nvSpPr>
                <p:cNvPr id="14356" name="Rectangle 51">
                  <a:extLst>
                    <a:ext uri="{FF2B5EF4-FFF2-40B4-BE49-F238E27FC236}">
                      <a16:creationId xmlns:a16="http://schemas.microsoft.com/office/drawing/2014/main" id="{E99A1B8D-B65D-28A3-AE08-A2D09EAFC6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1968" cy="25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>
                      <a:solidFill>
                        <a:schemeClr val="bg2"/>
                      </a:solidFill>
                      <a:latin typeface="Times New Roman" panose="02020603050405020304" pitchFamily="18" charset="0"/>
                    </a:rPr>
                    <a:t>字( 地址2)</a:t>
                  </a:r>
                </a:p>
              </p:txBody>
            </p:sp>
            <p:sp>
              <p:nvSpPr>
                <p:cNvPr id="14357" name="Rectangle 52">
                  <a:extLst>
                    <a:ext uri="{FF2B5EF4-FFF2-40B4-BE49-F238E27FC236}">
                      <a16:creationId xmlns:a16="http://schemas.microsoft.com/office/drawing/2014/main" id="{BF9868F0-8E37-FF0B-3DAB-0350A381B2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3920"/>
                  <a:ext cx="196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>
                      <a:latin typeface="Times New Roman" panose="02020603050405020304" pitchFamily="18" charset="0"/>
                    </a:rPr>
                    <a:t>半字( 地址10)</a:t>
                  </a:r>
                  <a:endParaRPr lang="en-US" altLang="zh-CN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58" name="Rectangle 53">
                  <a:extLst>
                    <a:ext uri="{FF2B5EF4-FFF2-40B4-BE49-F238E27FC236}">
                      <a16:creationId xmlns:a16="http://schemas.microsoft.com/office/drawing/2014/main" id="{A1248718-5B84-FD34-D514-8F5D5A1103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920"/>
                  <a:ext cx="196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>
                      <a:latin typeface="Times New Roman" panose="02020603050405020304" pitchFamily="18" charset="0"/>
                    </a:rPr>
                    <a:t>半字( 地址8)</a:t>
                  </a:r>
                  <a:endParaRPr lang="en-US" altLang="zh-CN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59" name="Rectangle 54">
                  <a:extLst>
                    <a:ext uri="{FF2B5EF4-FFF2-40B4-BE49-F238E27FC236}">
                      <a16:creationId xmlns:a16="http://schemas.microsoft.com/office/drawing/2014/main" id="{64ED5651-6E75-7E16-673E-23BDA11FCD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408"/>
                  <a:ext cx="196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>
                      <a:latin typeface="Times New Roman" panose="02020603050405020304" pitchFamily="18" charset="0"/>
                    </a:rPr>
                    <a:t>半字( 地址0)</a:t>
                  </a:r>
                  <a:endParaRPr lang="en-US" altLang="zh-CN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60" name="Rectangle 55">
                  <a:extLst>
                    <a:ext uri="{FF2B5EF4-FFF2-40B4-BE49-F238E27FC236}">
                      <a16:creationId xmlns:a16="http://schemas.microsoft.com/office/drawing/2014/main" id="{58D307C2-9F2D-40C2-B877-6A90037277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664"/>
                  <a:ext cx="1968" cy="25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>
                      <a:solidFill>
                        <a:schemeClr val="bg2"/>
                      </a:solidFill>
                      <a:latin typeface="Times New Roman" panose="02020603050405020304" pitchFamily="18" charset="0"/>
                    </a:rPr>
                    <a:t>字( 地址4)</a:t>
                  </a:r>
                  <a:endParaRPr lang="en-US" altLang="zh-CN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4350" name="Text Box 56">
              <a:extLst>
                <a:ext uri="{FF2B5EF4-FFF2-40B4-BE49-F238E27FC236}">
                  <a16:creationId xmlns:a16="http://schemas.microsoft.com/office/drawing/2014/main" id="{5A98A747-9037-8775-99AF-E351F7409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120"/>
              <a:ext cx="1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边界未对准</a:t>
              </a:r>
            </a:p>
          </p:txBody>
        </p:sp>
      </p:grpSp>
      <p:sp>
        <p:nvSpPr>
          <p:cNvPr id="489529" name="Text Box 57">
            <a:extLst>
              <a:ext uri="{FF2B5EF4-FFF2-40B4-BE49-F238E27FC236}">
                <a16:creationId xmlns:a16="http://schemas.microsoft.com/office/drawing/2014/main" id="{33B8F70D-2816-97DA-6543-90AEFE2DB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565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89530" name="Text Box 58">
            <a:extLst>
              <a:ext uri="{FF2B5EF4-FFF2-40B4-BE49-F238E27FC236}">
                <a16:creationId xmlns:a16="http://schemas.microsoft.com/office/drawing/2014/main" id="{CD0FDBB6-68C8-2927-D676-9420A1B1C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5650" y="3124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89531" name="Text Box 59">
            <a:extLst>
              <a:ext uri="{FF2B5EF4-FFF2-40B4-BE49-F238E27FC236}">
                <a16:creationId xmlns:a16="http://schemas.microsoft.com/office/drawing/2014/main" id="{B6F328C5-A5EB-5B44-F829-4D697190B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89532" name="Text Box 60">
            <a:extLst>
              <a:ext uri="{FF2B5EF4-FFF2-40B4-BE49-F238E27FC236}">
                <a16:creationId xmlns:a16="http://schemas.microsoft.com/office/drawing/2014/main" id="{1219327E-5B11-3F72-DC61-1D7D03CF3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124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89533" name="Text Box 61">
            <a:extLst>
              <a:ext uri="{FF2B5EF4-FFF2-40B4-BE49-F238E27FC236}">
                <a16:creationId xmlns:a16="http://schemas.microsoft.com/office/drawing/2014/main" id="{A5C0771E-85B8-F1E9-0370-6D686B771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725" y="3535364"/>
            <a:ext cx="685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>
                <a:solidFill>
                  <a:schemeClr val="folHlink"/>
                </a:solidFill>
              </a:rPr>
              <a:t>▲</a:t>
            </a:r>
            <a:r>
              <a:rPr lang="zh-CN" altLang="en-US" sz="12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89534" name="Text Box 62">
            <a:extLst>
              <a:ext uri="{FF2B5EF4-FFF2-40B4-BE49-F238E27FC236}">
                <a16:creationId xmlns:a16="http://schemas.microsoft.com/office/drawing/2014/main" id="{9D7CFDC0-CC26-2E57-C1DE-22CD9F892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725" y="4221164"/>
            <a:ext cx="685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>
                <a:solidFill>
                  <a:schemeClr val="folHlink"/>
                </a:solidFill>
              </a:rPr>
              <a:t>▲</a:t>
            </a:r>
            <a:r>
              <a:rPr lang="zh-CN" altLang="en-US" sz="12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8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529" grpId="0" autoUpdateAnimBg="0"/>
      <p:bldP spid="489530" grpId="0" autoUpdateAnimBg="0"/>
      <p:bldP spid="489531" grpId="0" autoUpdateAnimBg="0"/>
      <p:bldP spid="489532" grpId="0" autoUpdateAnimBg="0"/>
      <p:bldP spid="489533" grpId="0" autoUpdateAnimBg="0"/>
      <p:bldP spid="48953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6E4E9C54-AE5E-9B7D-9AEE-C4741F42F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35721"/>
            <a:ext cx="2936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三、操作类型</a:t>
            </a:r>
          </a:p>
        </p:txBody>
      </p:sp>
      <p:sp>
        <p:nvSpPr>
          <p:cNvPr id="490499" name="Text Box 3">
            <a:extLst>
              <a:ext uri="{FF2B5EF4-FFF2-40B4-BE49-F238E27FC236}">
                <a16:creationId xmlns:a16="http://schemas.microsoft.com/office/drawing/2014/main" id="{8A132791-9B39-14E3-F6D1-3571D4C2C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792164"/>
            <a:ext cx="1981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1.</a:t>
            </a:r>
            <a:r>
              <a:rPr lang="zh-CN" altLang="en-US" sz="32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数据传送</a:t>
            </a:r>
          </a:p>
        </p:txBody>
      </p:sp>
      <p:grpSp>
        <p:nvGrpSpPr>
          <p:cNvPr id="490500" name="Group 4">
            <a:extLst>
              <a:ext uri="{FF2B5EF4-FFF2-40B4-BE49-F238E27FC236}">
                <a16:creationId xmlns:a16="http://schemas.microsoft.com/office/drawing/2014/main" id="{9504AF2E-C212-FA6F-DC5A-0166639998BD}"/>
              </a:ext>
            </a:extLst>
          </p:cNvPr>
          <p:cNvGrpSpPr>
            <a:grpSpLocks/>
          </p:cNvGrpSpPr>
          <p:nvPr/>
        </p:nvGrpSpPr>
        <p:grpSpPr bwMode="auto">
          <a:xfrm>
            <a:off x="2646364" y="1419226"/>
            <a:ext cx="746125" cy="930275"/>
            <a:chOff x="707" y="912"/>
            <a:chExt cx="470" cy="586"/>
          </a:xfrm>
        </p:grpSpPr>
        <p:sp>
          <p:nvSpPr>
            <p:cNvPr id="15390" name="Text Box 5">
              <a:extLst>
                <a:ext uri="{FF2B5EF4-FFF2-40B4-BE49-F238E27FC236}">
                  <a16:creationId xmlns:a16="http://schemas.microsoft.com/office/drawing/2014/main" id="{E539E278-F717-6252-9460-7A8BB083E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" y="912"/>
              <a:ext cx="29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源</a:t>
              </a:r>
            </a:p>
          </p:txBody>
        </p:sp>
        <p:sp>
          <p:nvSpPr>
            <p:cNvPr id="15391" name="Text Box 6">
              <a:extLst>
                <a:ext uri="{FF2B5EF4-FFF2-40B4-BE49-F238E27FC236}">
                  <a16:creationId xmlns:a16="http://schemas.microsoft.com/office/drawing/2014/main" id="{3FBA5B70-4607-351A-F2F3-95E6295C9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" y="1229"/>
              <a:ext cx="47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目的</a:t>
              </a:r>
            </a:p>
          </p:txBody>
        </p:sp>
      </p:grpSp>
      <p:sp>
        <p:nvSpPr>
          <p:cNvPr id="490503" name="Text Box 7">
            <a:extLst>
              <a:ext uri="{FF2B5EF4-FFF2-40B4-BE49-F238E27FC236}">
                <a16:creationId xmlns:a16="http://schemas.microsoft.com/office/drawing/2014/main" id="{DD7E3F44-0C3F-7A68-A6F1-5A19A96AC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688" y="1419225"/>
            <a:ext cx="10271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寄存器</a:t>
            </a:r>
          </a:p>
        </p:txBody>
      </p:sp>
      <p:sp>
        <p:nvSpPr>
          <p:cNvPr id="490504" name="Text Box 8">
            <a:extLst>
              <a:ext uri="{FF2B5EF4-FFF2-40B4-BE49-F238E27FC236}">
                <a16:creationId xmlns:a16="http://schemas.microsoft.com/office/drawing/2014/main" id="{3A2EA9E3-7C0B-2BB8-30E3-E7D61F07E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3" y="1419225"/>
            <a:ext cx="10271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寄存器</a:t>
            </a:r>
          </a:p>
        </p:txBody>
      </p:sp>
      <p:sp>
        <p:nvSpPr>
          <p:cNvPr id="490505" name="Text Box 9">
            <a:extLst>
              <a:ext uri="{FF2B5EF4-FFF2-40B4-BE49-F238E27FC236}">
                <a16:creationId xmlns:a16="http://schemas.microsoft.com/office/drawing/2014/main" id="{08A75ACD-07A2-210B-7D4C-ADDBF405B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688" y="1922464"/>
            <a:ext cx="10271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寄存器</a:t>
            </a:r>
          </a:p>
        </p:txBody>
      </p:sp>
      <p:sp>
        <p:nvSpPr>
          <p:cNvPr id="490506" name="Text Box 10">
            <a:extLst>
              <a:ext uri="{FF2B5EF4-FFF2-40B4-BE49-F238E27FC236}">
                <a16:creationId xmlns:a16="http://schemas.microsoft.com/office/drawing/2014/main" id="{20110177-85AD-617C-D5D1-5C7930964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1922464"/>
            <a:ext cx="10271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寄存器</a:t>
            </a:r>
          </a:p>
        </p:txBody>
      </p:sp>
      <p:sp>
        <p:nvSpPr>
          <p:cNvPr id="490507" name="Text Box 11">
            <a:extLst>
              <a:ext uri="{FF2B5EF4-FFF2-40B4-BE49-F238E27FC236}">
                <a16:creationId xmlns:a16="http://schemas.microsoft.com/office/drawing/2014/main" id="{414736D1-E187-C7C5-7530-B4DD9CB91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1419225"/>
            <a:ext cx="10271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存储器</a:t>
            </a:r>
          </a:p>
        </p:txBody>
      </p:sp>
      <p:sp>
        <p:nvSpPr>
          <p:cNvPr id="490508" name="Text Box 12">
            <a:extLst>
              <a:ext uri="{FF2B5EF4-FFF2-40B4-BE49-F238E27FC236}">
                <a16:creationId xmlns:a16="http://schemas.microsoft.com/office/drawing/2014/main" id="{1EDEA6A4-01D9-1DB7-360D-07A0CB050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5488" y="1419225"/>
            <a:ext cx="10271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存储器</a:t>
            </a:r>
          </a:p>
        </p:txBody>
      </p:sp>
      <p:sp>
        <p:nvSpPr>
          <p:cNvPr id="490509" name="Text Box 13">
            <a:extLst>
              <a:ext uri="{FF2B5EF4-FFF2-40B4-BE49-F238E27FC236}">
                <a16:creationId xmlns:a16="http://schemas.microsoft.com/office/drawing/2014/main" id="{0A331671-9ECE-E427-49FC-CEC76E27B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3" y="1922464"/>
            <a:ext cx="10271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存储器</a:t>
            </a:r>
          </a:p>
        </p:txBody>
      </p:sp>
      <p:sp>
        <p:nvSpPr>
          <p:cNvPr id="490510" name="Text Box 14">
            <a:extLst>
              <a:ext uri="{FF2B5EF4-FFF2-40B4-BE49-F238E27FC236}">
                <a16:creationId xmlns:a16="http://schemas.microsoft.com/office/drawing/2014/main" id="{8FF44CA9-FE39-F572-BBD5-9325DB14C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5488" y="1922464"/>
            <a:ext cx="10271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存储器</a:t>
            </a:r>
          </a:p>
        </p:txBody>
      </p:sp>
      <p:sp>
        <p:nvSpPr>
          <p:cNvPr id="490511" name="Text Box 15">
            <a:extLst>
              <a:ext uri="{FF2B5EF4-FFF2-40B4-BE49-F238E27FC236}">
                <a16:creationId xmlns:a16="http://schemas.microsoft.com/office/drawing/2014/main" id="{10CA0691-037B-BC16-69F8-BFDE30DAD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364" y="3352801"/>
            <a:ext cx="171713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置“1”，清“0”</a:t>
            </a:r>
          </a:p>
        </p:txBody>
      </p:sp>
      <p:sp>
        <p:nvSpPr>
          <p:cNvPr id="490512" name="Text Box 16">
            <a:extLst>
              <a:ext uri="{FF2B5EF4-FFF2-40B4-BE49-F238E27FC236}">
                <a16:creationId xmlns:a16="http://schemas.microsoft.com/office/drawing/2014/main" id="{DBB3228C-3972-F072-106D-0FC0392F1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3976688"/>
            <a:ext cx="2682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2. 算术逻辑操作</a:t>
            </a:r>
          </a:p>
        </p:txBody>
      </p:sp>
      <p:sp>
        <p:nvSpPr>
          <p:cNvPr id="490513" name="Text Box 17">
            <a:extLst>
              <a:ext uri="{FF2B5EF4-FFF2-40B4-BE49-F238E27FC236}">
                <a16:creationId xmlns:a16="http://schemas.microsoft.com/office/drawing/2014/main" id="{0E8AD560-FB05-C089-BDE5-DCF862074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225" y="4572000"/>
            <a:ext cx="76279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加、减、乘、除、增 1、减 1、求补、浮点运算、十进制运算</a:t>
            </a:r>
          </a:p>
        </p:txBody>
      </p:sp>
      <p:sp>
        <p:nvSpPr>
          <p:cNvPr id="490514" name="Text Box 18">
            <a:extLst>
              <a:ext uri="{FF2B5EF4-FFF2-40B4-BE49-F238E27FC236}">
                <a16:creationId xmlns:a16="http://schemas.microsoft.com/office/drawing/2014/main" id="{ACAE62EA-5F1B-384B-94DE-5005284BC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225" y="5059364"/>
            <a:ext cx="6927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与、或、非、异或、位操作、位测试、位清除、位求反</a:t>
            </a:r>
          </a:p>
        </p:txBody>
      </p:sp>
      <p:sp>
        <p:nvSpPr>
          <p:cNvPr id="490515" name="Text Box 19">
            <a:extLst>
              <a:ext uri="{FF2B5EF4-FFF2-40B4-BE49-F238E27FC236}">
                <a16:creationId xmlns:a16="http://schemas.microsoft.com/office/drawing/2014/main" id="{0C653F0C-0D75-39C8-B723-97A544B89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75" y="5638800"/>
            <a:ext cx="109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如 8086</a:t>
            </a:r>
          </a:p>
        </p:txBody>
      </p:sp>
      <p:sp>
        <p:nvSpPr>
          <p:cNvPr id="490516" name="Text Box 20">
            <a:extLst>
              <a:ext uri="{FF2B5EF4-FFF2-40B4-BE49-F238E27FC236}">
                <a16:creationId xmlns:a16="http://schemas.microsoft.com/office/drawing/2014/main" id="{3B0CC581-4BD8-C5C5-F652-563F78C95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689" y="2470151"/>
            <a:ext cx="97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MOVE</a:t>
            </a:r>
          </a:p>
        </p:txBody>
      </p:sp>
      <p:sp>
        <p:nvSpPr>
          <p:cNvPr id="490517" name="Text Box 21">
            <a:extLst>
              <a:ext uri="{FF2B5EF4-FFF2-40B4-BE49-F238E27FC236}">
                <a16:creationId xmlns:a16="http://schemas.microsoft.com/office/drawing/2014/main" id="{2EADD6A9-D6FF-C961-D0E5-402336495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76" y="2470150"/>
            <a:ext cx="9943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490518" name="Text Box 22">
            <a:extLst>
              <a:ext uri="{FF2B5EF4-FFF2-40B4-BE49-F238E27FC236}">
                <a16:creationId xmlns:a16="http://schemas.microsoft.com/office/drawing/2014/main" id="{1064D66F-4164-5D99-1C1F-5968545E2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2470151"/>
            <a:ext cx="919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LOAD</a:t>
            </a:r>
          </a:p>
        </p:txBody>
      </p:sp>
      <p:sp>
        <p:nvSpPr>
          <p:cNvPr id="490519" name="Text Box 23">
            <a:extLst>
              <a:ext uri="{FF2B5EF4-FFF2-40B4-BE49-F238E27FC236}">
                <a16:creationId xmlns:a16="http://schemas.microsoft.com/office/drawing/2014/main" id="{87F1739D-A2A0-08B7-E618-AAAC8BA51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5489" y="2470151"/>
            <a:ext cx="97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MOVE</a:t>
            </a:r>
          </a:p>
        </p:txBody>
      </p:sp>
      <p:sp>
        <p:nvSpPr>
          <p:cNvPr id="490520" name="Text Box 24">
            <a:extLst>
              <a:ext uri="{FF2B5EF4-FFF2-40B4-BE49-F238E27FC236}">
                <a16:creationId xmlns:a16="http://schemas.microsoft.com/office/drawing/2014/main" id="{3176C58F-E3D9-548E-E33D-EA332165B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76" y="3184526"/>
            <a:ext cx="862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PUSH</a:t>
            </a:r>
          </a:p>
        </p:txBody>
      </p:sp>
      <p:sp>
        <p:nvSpPr>
          <p:cNvPr id="490521" name="Text Box 25">
            <a:extLst>
              <a:ext uri="{FF2B5EF4-FFF2-40B4-BE49-F238E27FC236}">
                <a16:creationId xmlns:a16="http://schemas.microsoft.com/office/drawing/2014/main" id="{6DC8F07F-A73C-133B-E287-0EF30D5DD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9" y="3184525"/>
            <a:ext cx="6559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POP</a:t>
            </a:r>
          </a:p>
        </p:txBody>
      </p:sp>
      <p:sp>
        <p:nvSpPr>
          <p:cNvPr id="490522" name="Text Box 26">
            <a:extLst>
              <a:ext uri="{FF2B5EF4-FFF2-40B4-BE49-F238E27FC236}">
                <a16:creationId xmlns:a16="http://schemas.microsoft.com/office/drawing/2014/main" id="{5F3EA860-9D13-A206-A5FC-DE946B158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364" y="2427289"/>
            <a:ext cx="7461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rPr>
              <a:t>例如</a:t>
            </a:r>
          </a:p>
        </p:txBody>
      </p:sp>
      <p:sp>
        <p:nvSpPr>
          <p:cNvPr id="490523" name="Text Box 27">
            <a:extLst>
              <a:ext uri="{FF2B5EF4-FFF2-40B4-BE49-F238E27FC236}">
                <a16:creationId xmlns:a16="http://schemas.microsoft.com/office/drawing/2014/main" id="{0647DFB6-51AF-25C2-3148-CB2B0D399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76" y="2827339"/>
            <a:ext cx="97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MOVE</a:t>
            </a:r>
          </a:p>
        </p:txBody>
      </p:sp>
      <p:sp>
        <p:nvSpPr>
          <p:cNvPr id="490524" name="Text Box 28">
            <a:extLst>
              <a:ext uri="{FF2B5EF4-FFF2-40B4-BE49-F238E27FC236}">
                <a16:creationId xmlns:a16="http://schemas.microsoft.com/office/drawing/2014/main" id="{19A7096D-C707-5526-41A7-28A1A77CC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9" y="2827339"/>
            <a:ext cx="97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MOVE</a:t>
            </a:r>
          </a:p>
        </p:txBody>
      </p:sp>
      <p:sp>
        <p:nvSpPr>
          <p:cNvPr id="490526" name="Text Box 30">
            <a:extLst>
              <a:ext uri="{FF2B5EF4-FFF2-40B4-BE49-F238E27FC236}">
                <a16:creationId xmlns:a16="http://schemas.microsoft.com/office/drawing/2014/main" id="{8380E35D-D4FD-1509-976B-035536CE3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16588"/>
            <a:ext cx="7010400" cy="105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ADD  SUB  MUL  DIV  INC  DEC  CMP  NEG  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AAA  AAS  AAM  AAD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AND   OR   NOT   XOR  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9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9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9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9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9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9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9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9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9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9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9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9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autoUpdateAnimBg="0"/>
      <p:bldP spid="490503" grpId="0" autoUpdateAnimBg="0"/>
      <p:bldP spid="490504" grpId="0" autoUpdateAnimBg="0"/>
      <p:bldP spid="490505" grpId="0" autoUpdateAnimBg="0"/>
      <p:bldP spid="490506" grpId="0" autoUpdateAnimBg="0"/>
      <p:bldP spid="490507" grpId="0" autoUpdateAnimBg="0"/>
      <p:bldP spid="490508" grpId="0" autoUpdateAnimBg="0"/>
      <p:bldP spid="490509" grpId="0" autoUpdateAnimBg="0"/>
      <p:bldP spid="490510" grpId="0" autoUpdateAnimBg="0"/>
      <p:bldP spid="490511" grpId="0" autoUpdateAnimBg="0"/>
      <p:bldP spid="490512" grpId="0" autoUpdateAnimBg="0"/>
      <p:bldP spid="490513" grpId="0" autoUpdateAnimBg="0"/>
      <p:bldP spid="490514" grpId="0" autoUpdateAnimBg="0"/>
      <p:bldP spid="490515" grpId="0" autoUpdateAnimBg="0"/>
      <p:bldP spid="490516" grpId="0" autoUpdateAnimBg="0"/>
      <p:bldP spid="490517" grpId="0" autoUpdateAnimBg="0"/>
      <p:bldP spid="490518" grpId="0" autoUpdateAnimBg="0"/>
      <p:bldP spid="490519" grpId="0" autoUpdateAnimBg="0"/>
      <p:bldP spid="490520" grpId="0" autoUpdateAnimBg="0"/>
      <p:bldP spid="490521" grpId="0" autoUpdateAnimBg="0"/>
      <p:bldP spid="490522" grpId="0" autoUpdateAnimBg="0"/>
      <p:bldP spid="490523" grpId="0" autoUpdateAnimBg="0"/>
      <p:bldP spid="490524" grpId="0" autoUpdateAnimBg="0"/>
      <p:bldP spid="49052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7E0F4B69-783D-2D35-2CDE-B97128B25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338" y="49114"/>
            <a:ext cx="2476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3. 移位操作</a:t>
            </a:r>
          </a:p>
        </p:txBody>
      </p:sp>
      <p:sp>
        <p:nvSpPr>
          <p:cNvPr id="491523" name="Text Box 3">
            <a:extLst>
              <a:ext uri="{FF2B5EF4-FFF2-40B4-BE49-F238E27FC236}">
                <a16:creationId xmlns:a16="http://schemas.microsoft.com/office/drawing/2014/main" id="{38D4FE09-4D9F-94A6-5765-1AE2BEF99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1014413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算术移位</a:t>
            </a:r>
          </a:p>
        </p:txBody>
      </p:sp>
      <p:sp>
        <p:nvSpPr>
          <p:cNvPr id="491524" name="Text Box 4">
            <a:extLst>
              <a:ext uri="{FF2B5EF4-FFF2-40B4-BE49-F238E27FC236}">
                <a16:creationId xmlns:a16="http://schemas.microsoft.com/office/drawing/2014/main" id="{6E82A7D5-51FB-AAF1-A175-5C09A8030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338" y="2052406"/>
            <a:ext cx="1558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4. 转移</a:t>
            </a:r>
          </a:p>
        </p:txBody>
      </p:sp>
      <p:sp>
        <p:nvSpPr>
          <p:cNvPr id="491525" name="Text Box 5">
            <a:extLst>
              <a:ext uri="{FF2B5EF4-FFF2-40B4-BE49-F238E27FC236}">
                <a16:creationId xmlns:a16="http://schemas.microsoft.com/office/drawing/2014/main" id="{7224117F-4934-8F93-0A28-010B9E019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903538"/>
            <a:ext cx="563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无条件转移  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JMP</a:t>
            </a:r>
          </a:p>
        </p:txBody>
      </p:sp>
      <p:sp>
        <p:nvSpPr>
          <p:cNvPr id="491526" name="Text Box 6">
            <a:extLst>
              <a:ext uri="{FF2B5EF4-FFF2-40B4-BE49-F238E27FC236}">
                <a16:creationId xmlns:a16="http://schemas.microsoft.com/office/drawing/2014/main" id="{3F34A826-93CC-3E89-B040-CE6AB5310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529013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(2) 条件转移</a:t>
            </a:r>
          </a:p>
        </p:txBody>
      </p:sp>
      <p:sp>
        <p:nvSpPr>
          <p:cNvPr id="491527" name="Text Box 7">
            <a:extLst>
              <a:ext uri="{FF2B5EF4-FFF2-40B4-BE49-F238E27FC236}">
                <a16:creationId xmlns:a16="http://schemas.microsoft.com/office/drawing/2014/main" id="{CDBDE0D7-0BED-A025-70E7-9316736F9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184651"/>
            <a:ext cx="4300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结果为零转    （</a:t>
            </a:r>
            <a:r>
              <a:rPr lang="en-US" altLang="zh-CN" sz="2800">
                <a:latin typeface="Times New Roman" panose="02020603050405020304" pitchFamily="18" charset="0"/>
              </a:rPr>
              <a:t>Z = 1）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JZ</a:t>
            </a:r>
          </a:p>
        </p:txBody>
      </p:sp>
      <p:sp>
        <p:nvSpPr>
          <p:cNvPr id="491528" name="Text Box 8">
            <a:extLst>
              <a:ext uri="{FF2B5EF4-FFF2-40B4-BE49-F238E27FC236}">
                <a16:creationId xmlns:a16="http://schemas.microsoft.com/office/drawing/2014/main" id="{A46D4551-84AC-B57A-190F-86D2CB277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4749801"/>
            <a:ext cx="4329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结果溢出转    （</a:t>
            </a:r>
            <a:r>
              <a:rPr lang="en-US" altLang="zh-CN" sz="2800">
                <a:latin typeface="Times New Roman" panose="02020603050405020304" pitchFamily="18" charset="0"/>
              </a:rPr>
              <a:t>O = 1）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JO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29" name="Text Box 9">
            <a:extLst>
              <a:ext uri="{FF2B5EF4-FFF2-40B4-BE49-F238E27FC236}">
                <a16:creationId xmlns:a16="http://schemas.microsoft.com/office/drawing/2014/main" id="{7EA150C2-3C31-AF18-8E57-B0379ECAE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14951"/>
            <a:ext cx="429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结果有进位转（</a:t>
            </a:r>
            <a:r>
              <a:rPr lang="en-US" altLang="zh-CN" sz="2800">
                <a:latin typeface="Times New Roman" panose="02020603050405020304" pitchFamily="18" charset="0"/>
              </a:rPr>
              <a:t>C = 1）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JC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30" name="Text Box 10">
            <a:extLst>
              <a:ext uri="{FF2B5EF4-FFF2-40B4-BE49-F238E27FC236}">
                <a16:creationId xmlns:a16="http://schemas.microsoft.com/office/drawing/2014/main" id="{C01CDCD8-D314-8281-5A5B-A6AE57FB0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5881688"/>
            <a:ext cx="3197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跳过一条指令 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SKP</a:t>
            </a:r>
          </a:p>
        </p:txBody>
      </p:sp>
      <p:sp>
        <p:nvSpPr>
          <p:cNvPr id="491531" name="Text Box 11">
            <a:extLst>
              <a:ext uri="{FF2B5EF4-FFF2-40B4-BE49-F238E27FC236}">
                <a16:creationId xmlns:a16="http://schemas.microsoft.com/office/drawing/2014/main" id="{25D7ADE0-E854-D05E-E748-23DDA1E65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6" y="1601788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循环移位（带进位和不带进位）</a:t>
            </a:r>
          </a:p>
        </p:txBody>
      </p:sp>
      <p:sp>
        <p:nvSpPr>
          <p:cNvPr id="491532" name="Text Box 12">
            <a:extLst>
              <a:ext uri="{FF2B5EF4-FFF2-40B4-BE49-F238E27FC236}">
                <a16:creationId xmlns:a16="http://schemas.microsoft.com/office/drawing/2014/main" id="{7B74535A-0F14-F8B3-E36E-9D9A309C8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221164"/>
            <a:ext cx="4651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如</a:t>
            </a:r>
          </a:p>
        </p:txBody>
      </p:sp>
      <p:grpSp>
        <p:nvGrpSpPr>
          <p:cNvPr id="491533" name="Group 13">
            <a:extLst>
              <a:ext uri="{FF2B5EF4-FFF2-40B4-BE49-F238E27FC236}">
                <a16:creationId xmlns:a16="http://schemas.microsoft.com/office/drawing/2014/main" id="{6BDCB15E-18D3-3479-407B-E3401FCCD026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4587876"/>
            <a:ext cx="3551238" cy="1812925"/>
            <a:chOff x="3504" y="2890"/>
            <a:chExt cx="2237" cy="1142"/>
          </a:xfrm>
        </p:grpSpPr>
        <p:grpSp>
          <p:nvGrpSpPr>
            <p:cNvPr id="16402" name="Group 14">
              <a:extLst>
                <a:ext uri="{FF2B5EF4-FFF2-40B4-BE49-F238E27FC236}">
                  <a16:creationId xmlns:a16="http://schemas.microsoft.com/office/drawing/2014/main" id="{0F72E8A1-BC05-D502-F2CB-1B6BE5F7F7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7" y="2890"/>
              <a:ext cx="2064" cy="1142"/>
              <a:chOff x="3677" y="2938"/>
              <a:chExt cx="2064" cy="1142"/>
            </a:xfrm>
          </p:grpSpPr>
          <p:sp>
            <p:nvSpPr>
              <p:cNvPr id="16404" name="Text Box 15">
                <a:extLst>
                  <a:ext uri="{FF2B5EF4-FFF2-40B4-BE49-F238E27FC236}">
                    <a16:creationId xmlns:a16="http://schemas.microsoft.com/office/drawing/2014/main" id="{240AD989-94EB-E790-A9D9-016D33AE3E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2938"/>
                <a:ext cx="38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200">
                    <a:latin typeface="Times New Roman" panose="02020603050405020304" pitchFamily="18" charset="0"/>
                  </a:rPr>
                  <a:t>300</a:t>
                </a:r>
              </a:p>
            </p:txBody>
          </p:sp>
          <p:sp>
            <p:nvSpPr>
              <p:cNvPr id="16405" name="Text Box 16">
                <a:extLst>
                  <a:ext uri="{FF2B5EF4-FFF2-40B4-BE49-F238E27FC236}">
                    <a16:creationId xmlns:a16="http://schemas.microsoft.com/office/drawing/2014/main" id="{09DB87C7-6E23-62C7-AB5B-568AA889E1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9" y="3174"/>
                <a:ext cx="330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20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16406" name="Text Box 17">
                <a:extLst>
                  <a:ext uri="{FF2B5EF4-FFF2-40B4-BE49-F238E27FC236}">
                    <a16:creationId xmlns:a16="http://schemas.microsoft.com/office/drawing/2014/main" id="{021D8344-F85D-5101-E908-6FA6084356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3322"/>
                <a:ext cx="38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200">
                    <a:latin typeface="Times New Roman" panose="02020603050405020304" pitchFamily="18" charset="0"/>
                  </a:rPr>
                  <a:t>305</a:t>
                </a:r>
              </a:p>
            </p:txBody>
          </p:sp>
          <p:sp>
            <p:nvSpPr>
              <p:cNvPr id="16407" name="Text Box 18">
                <a:extLst>
                  <a:ext uri="{FF2B5EF4-FFF2-40B4-BE49-F238E27FC236}">
                    <a16:creationId xmlns:a16="http://schemas.microsoft.com/office/drawing/2014/main" id="{9F76C6BA-CBE9-D43F-7205-DBC1C463AA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3571"/>
                <a:ext cx="38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200">
                    <a:latin typeface="Times New Roman" panose="02020603050405020304" pitchFamily="18" charset="0"/>
                  </a:rPr>
                  <a:t>306</a:t>
                </a:r>
              </a:p>
            </p:txBody>
          </p:sp>
          <p:sp>
            <p:nvSpPr>
              <p:cNvPr id="16408" name="Text Box 19">
                <a:extLst>
                  <a:ext uri="{FF2B5EF4-FFF2-40B4-BE49-F238E27FC236}">
                    <a16:creationId xmlns:a16="http://schemas.microsoft.com/office/drawing/2014/main" id="{9241B495-3B77-387A-5633-BF8570C12D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3811"/>
                <a:ext cx="38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200">
                    <a:latin typeface="Times New Roman" panose="02020603050405020304" pitchFamily="18" charset="0"/>
                  </a:rPr>
                  <a:t>307</a:t>
                </a:r>
              </a:p>
            </p:txBody>
          </p:sp>
          <p:sp>
            <p:nvSpPr>
              <p:cNvPr id="16409" name="Text Box 20">
                <a:extLst>
                  <a:ext uri="{FF2B5EF4-FFF2-40B4-BE49-F238E27FC236}">
                    <a16:creationId xmlns:a16="http://schemas.microsoft.com/office/drawing/2014/main" id="{60870744-F4D2-593C-1CD8-542BCB2F9B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1" y="3322"/>
                <a:ext cx="168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2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SKP  DZ  D = 0 </a:t>
                </a:r>
                <a:r>
                  <a:rPr lang="zh-CN" altLang="en-US" sz="22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则跳</a:t>
                </a:r>
                <a:endPara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6403" name="Freeform 21">
              <a:extLst>
                <a:ext uri="{FF2B5EF4-FFF2-40B4-BE49-F238E27FC236}">
                  <a16:creationId xmlns:a16="http://schemas.microsoft.com/office/drawing/2014/main" id="{8DAA495A-2105-909A-1422-880AB0B83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3408"/>
              <a:ext cx="192" cy="480"/>
            </a:xfrm>
            <a:custGeom>
              <a:avLst/>
              <a:gdLst>
                <a:gd name="T0" fmla="*/ 341 w 144"/>
                <a:gd name="T1" fmla="*/ 0 h 864"/>
                <a:gd name="T2" fmla="*/ 0 w 144"/>
                <a:gd name="T3" fmla="*/ 0 h 864"/>
                <a:gd name="T4" fmla="*/ 0 w 144"/>
                <a:gd name="T5" fmla="*/ 148 h 864"/>
                <a:gd name="T6" fmla="*/ 341 w 144"/>
                <a:gd name="T7" fmla="*/ 148 h 8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" h="864">
                  <a:moveTo>
                    <a:pt x="144" y="0"/>
                  </a:moveTo>
                  <a:lnTo>
                    <a:pt x="0" y="0"/>
                  </a:lnTo>
                  <a:lnTo>
                    <a:pt x="0" y="864"/>
                  </a:lnTo>
                  <a:lnTo>
                    <a:pt x="144" y="86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1542" name="Text Box 22">
            <a:extLst>
              <a:ext uri="{FF2B5EF4-FFF2-40B4-BE49-F238E27FC236}">
                <a16:creationId xmlns:a16="http://schemas.microsoft.com/office/drawing/2014/main" id="{701973F4-592C-4389-4770-B37BF22A1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014413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逻辑移位</a:t>
            </a:r>
          </a:p>
        </p:txBody>
      </p:sp>
      <p:sp>
        <p:nvSpPr>
          <p:cNvPr id="491543" name="AutoShape 23">
            <a:extLst>
              <a:ext uri="{FF2B5EF4-FFF2-40B4-BE49-F238E27FC236}">
                <a16:creationId xmlns:a16="http://schemas.microsoft.com/office/drawing/2014/main" id="{15995BB8-FF40-CD9D-64AE-D0E7A5AF7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343400"/>
            <a:ext cx="1600200" cy="457200"/>
          </a:xfrm>
          <a:prstGeom prst="wedgeRoundRectCallout">
            <a:avLst>
              <a:gd name="adj1" fmla="val 894"/>
              <a:gd name="adj2" fmla="val 144097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latin typeface="Times New Roman" panose="02020603050405020304" pitchFamily="18" charset="0"/>
              </a:rPr>
              <a:t>完成触发器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autoUpdateAnimBg="0"/>
      <p:bldP spid="491524" grpId="0" autoUpdateAnimBg="0"/>
      <p:bldP spid="491525" grpId="0" autoUpdateAnimBg="0"/>
      <p:bldP spid="491526" grpId="0" autoUpdateAnimBg="0"/>
      <p:bldP spid="491527" grpId="0" autoUpdateAnimBg="0"/>
      <p:bldP spid="491528" grpId="0" autoUpdateAnimBg="0"/>
      <p:bldP spid="491529" grpId="0" autoUpdateAnimBg="0"/>
      <p:bldP spid="491530" grpId="0" autoUpdateAnimBg="0"/>
      <p:bldP spid="491531" grpId="0" autoUpdateAnimBg="0"/>
      <p:bldP spid="491532" grpId="0" autoUpdateAnimBg="0"/>
      <p:bldP spid="491542" grpId="0" autoUpdateAnimBg="0"/>
      <p:bldP spid="49154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F4473645-DF4A-7E06-E1C2-0138D7D64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152400"/>
            <a:ext cx="52117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(3) 调用和返回</a:t>
            </a:r>
          </a:p>
        </p:txBody>
      </p:sp>
      <p:grpSp>
        <p:nvGrpSpPr>
          <p:cNvPr id="492547" name="Group 3">
            <a:extLst>
              <a:ext uri="{FF2B5EF4-FFF2-40B4-BE49-F238E27FC236}">
                <a16:creationId xmlns:a16="http://schemas.microsoft.com/office/drawing/2014/main" id="{A404710A-D429-B1A4-AF83-6C6CDE1F33FD}"/>
              </a:ext>
            </a:extLst>
          </p:cNvPr>
          <p:cNvGrpSpPr>
            <a:grpSpLocks/>
          </p:cNvGrpSpPr>
          <p:nvPr/>
        </p:nvGrpSpPr>
        <p:grpSpPr bwMode="auto">
          <a:xfrm>
            <a:off x="6465888" y="5216525"/>
            <a:ext cx="95250" cy="973138"/>
            <a:chOff x="3113" y="3286"/>
            <a:chExt cx="60" cy="613"/>
          </a:xfrm>
        </p:grpSpPr>
        <p:sp>
          <p:nvSpPr>
            <p:cNvPr id="17485" name="Freeform 4">
              <a:extLst>
                <a:ext uri="{FF2B5EF4-FFF2-40B4-BE49-F238E27FC236}">
                  <a16:creationId xmlns:a16="http://schemas.microsoft.com/office/drawing/2014/main" id="{6F8168E5-2DC0-1E9F-4F06-975FD65C4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286"/>
              <a:ext cx="1" cy="578"/>
            </a:xfrm>
            <a:custGeom>
              <a:avLst/>
              <a:gdLst>
                <a:gd name="T0" fmla="*/ 1 w 1"/>
                <a:gd name="T1" fmla="*/ 0 h 578"/>
                <a:gd name="T2" fmla="*/ 0 w 1"/>
                <a:gd name="T3" fmla="*/ 578 h 5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78">
                  <a:moveTo>
                    <a:pt x="1" y="0"/>
                  </a:moveTo>
                  <a:lnTo>
                    <a:pt x="0" y="578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6" name="Freeform 5">
              <a:extLst>
                <a:ext uri="{FF2B5EF4-FFF2-40B4-BE49-F238E27FC236}">
                  <a16:creationId xmlns:a16="http://schemas.microsoft.com/office/drawing/2014/main" id="{E4AC1F21-D983-1B65-FB00-A68979966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" y="3843"/>
              <a:ext cx="60" cy="56"/>
            </a:xfrm>
            <a:custGeom>
              <a:avLst/>
              <a:gdLst>
                <a:gd name="T0" fmla="*/ 0 w 60"/>
                <a:gd name="T1" fmla="*/ 0 h 50"/>
                <a:gd name="T2" fmla="*/ 31 w 60"/>
                <a:gd name="T3" fmla="*/ 71 h 50"/>
                <a:gd name="T4" fmla="*/ 60 w 60"/>
                <a:gd name="T5" fmla="*/ 0 h 50"/>
                <a:gd name="T6" fmla="*/ 31 w 60"/>
                <a:gd name="T7" fmla="*/ 22 h 50"/>
                <a:gd name="T8" fmla="*/ 0 w 60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" h="50">
                  <a:moveTo>
                    <a:pt x="0" y="0"/>
                  </a:moveTo>
                  <a:lnTo>
                    <a:pt x="31" y="50"/>
                  </a:lnTo>
                  <a:lnTo>
                    <a:pt x="60" y="0"/>
                  </a:lnTo>
                  <a:lnTo>
                    <a:pt x="31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2550" name="Group 6">
            <a:extLst>
              <a:ext uri="{FF2B5EF4-FFF2-40B4-BE49-F238E27FC236}">
                <a16:creationId xmlns:a16="http://schemas.microsoft.com/office/drawing/2014/main" id="{0EB29901-54E1-9188-A3CE-707DC99F1158}"/>
              </a:ext>
            </a:extLst>
          </p:cNvPr>
          <p:cNvGrpSpPr>
            <a:grpSpLocks/>
          </p:cNvGrpSpPr>
          <p:nvPr/>
        </p:nvGrpSpPr>
        <p:grpSpPr bwMode="auto">
          <a:xfrm>
            <a:off x="6488114" y="4037013"/>
            <a:ext cx="193675" cy="1179512"/>
            <a:chOff x="3127" y="2468"/>
            <a:chExt cx="122" cy="661"/>
          </a:xfrm>
        </p:grpSpPr>
        <p:sp>
          <p:nvSpPr>
            <p:cNvPr id="17483" name="Freeform 7">
              <a:extLst>
                <a:ext uri="{FF2B5EF4-FFF2-40B4-BE49-F238E27FC236}">
                  <a16:creationId xmlns:a16="http://schemas.microsoft.com/office/drawing/2014/main" id="{8CBB6A01-D659-DA88-95C3-13B363FB5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" y="2468"/>
              <a:ext cx="108" cy="627"/>
            </a:xfrm>
            <a:custGeom>
              <a:avLst/>
              <a:gdLst>
                <a:gd name="T0" fmla="*/ 0 w 108"/>
                <a:gd name="T1" fmla="*/ 0 h 627"/>
                <a:gd name="T2" fmla="*/ 40 w 108"/>
                <a:gd name="T3" fmla="*/ 70 h 627"/>
                <a:gd name="T4" fmla="*/ 74 w 108"/>
                <a:gd name="T5" fmla="*/ 139 h 627"/>
                <a:gd name="T6" fmla="*/ 88 w 108"/>
                <a:gd name="T7" fmla="*/ 175 h 627"/>
                <a:gd name="T8" fmla="*/ 99 w 108"/>
                <a:gd name="T9" fmla="*/ 214 h 627"/>
                <a:gd name="T10" fmla="*/ 105 w 108"/>
                <a:gd name="T11" fmla="*/ 252 h 627"/>
                <a:gd name="T12" fmla="*/ 108 w 108"/>
                <a:gd name="T13" fmla="*/ 293 h 627"/>
                <a:gd name="T14" fmla="*/ 105 w 108"/>
                <a:gd name="T15" fmla="*/ 331 h 627"/>
                <a:gd name="T16" fmla="*/ 96 w 108"/>
                <a:gd name="T17" fmla="*/ 372 h 627"/>
                <a:gd name="T18" fmla="*/ 85 w 108"/>
                <a:gd name="T19" fmla="*/ 418 h 627"/>
                <a:gd name="T20" fmla="*/ 71 w 108"/>
                <a:gd name="T21" fmla="*/ 464 h 627"/>
                <a:gd name="T22" fmla="*/ 57 w 108"/>
                <a:gd name="T23" fmla="*/ 509 h 627"/>
                <a:gd name="T24" fmla="*/ 40 w 108"/>
                <a:gd name="T25" fmla="*/ 553 h 627"/>
                <a:gd name="T26" fmla="*/ 26 w 108"/>
                <a:gd name="T27" fmla="*/ 593 h 627"/>
                <a:gd name="T28" fmla="*/ 12 w 108"/>
                <a:gd name="T29" fmla="*/ 627 h 62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627">
                  <a:moveTo>
                    <a:pt x="0" y="0"/>
                  </a:moveTo>
                  <a:lnTo>
                    <a:pt x="40" y="70"/>
                  </a:lnTo>
                  <a:lnTo>
                    <a:pt x="74" y="139"/>
                  </a:lnTo>
                  <a:lnTo>
                    <a:pt x="88" y="175"/>
                  </a:lnTo>
                  <a:lnTo>
                    <a:pt x="99" y="214"/>
                  </a:lnTo>
                  <a:lnTo>
                    <a:pt x="105" y="252"/>
                  </a:lnTo>
                  <a:lnTo>
                    <a:pt x="108" y="293"/>
                  </a:lnTo>
                  <a:lnTo>
                    <a:pt x="105" y="331"/>
                  </a:lnTo>
                  <a:lnTo>
                    <a:pt x="96" y="372"/>
                  </a:lnTo>
                  <a:lnTo>
                    <a:pt x="85" y="418"/>
                  </a:lnTo>
                  <a:lnTo>
                    <a:pt x="71" y="464"/>
                  </a:lnTo>
                  <a:lnTo>
                    <a:pt x="57" y="509"/>
                  </a:lnTo>
                  <a:lnTo>
                    <a:pt x="40" y="553"/>
                  </a:lnTo>
                  <a:lnTo>
                    <a:pt x="26" y="593"/>
                  </a:lnTo>
                  <a:lnTo>
                    <a:pt x="12" y="627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4" name="Freeform 8">
              <a:extLst>
                <a:ext uri="{FF2B5EF4-FFF2-40B4-BE49-F238E27FC236}">
                  <a16:creationId xmlns:a16="http://schemas.microsoft.com/office/drawing/2014/main" id="{139660C6-4E3F-9990-ED24-62D36AFE5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" y="3073"/>
              <a:ext cx="57" cy="56"/>
            </a:xfrm>
            <a:custGeom>
              <a:avLst/>
              <a:gdLst>
                <a:gd name="T0" fmla="*/ 0 w 57"/>
                <a:gd name="T1" fmla="*/ 0 h 56"/>
                <a:gd name="T2" fmla="*/ 14 w 57"/>
                <a:gd name="T3" fmla="*/ 56 h 56"/>
                <a:gd name="T4" fmla="*/ 57 w 57"/>
                <a:gd name="T5" fmla="*/ 15 h 56"/>
                <a:gd name="T6" fmla="*/ 26 w 57"/>
                <a:gd name="T7" fmla="*/ 24 h 56"/>
                <a:gd name="T8" fmla="*/ 0 w 57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" h="56">
                  <a:moveTo>
                    <a:pt x="0" y="0"/>
                  </a:moveTo>
                  <a:lnTo>
                    <a:pt x="14" y="56"/>
                  </a:lnTo>
                  <a:lnTo>
                    <a:pt x="57" y="15"/>
                  </a:lnTo>
                  <a:lnTo>
                    <a:pt x="26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2553" name="Group 9">
            <a:extLst>
              <a:ext uri="{FF2B5EF4-FFF2-40B4-BE49-F238E27FC236}">
                <a16:creationId xmlns:a16="http://schemas.microsoft.com/office/drawing/2014/main" id="{FA4455D0-4C07-1262-5456-A35FF6988A50}"/>
              </a:ext>
            </a:extLst>
          </p:cNvPr>
          <p:cNvGrpSpPr>
            <a:grpSpLocks/>
          </p:cNvGrpSpPr>
          <p:nvPr/>
        </p:nvGrpSpPr>
        <p:grpSpPr bwMode="auto">
          <a:xfrm>
            <a:off x="6510338" y="3444875"/>
            <a:ext cx="341312" cy="1771650"/>
            <a:chOff x="3141" y="2136"/>
            <a:chExt cx="215" cy="993"/>
          </a:xfrm>
        </p:grpSpPr>
        <p:sp>
          <p:nvSpPr>
            <p:cNvPr id="17481" name="Freeform 10">
              <a:extLst>
                <a:ext uri="{FF2B5EF4-FFF2-40B4-BE49-F238E27FC236}">
                  <a16:creationId xmlns:a16="http://schemas.microsoft.com/office/drawing/2014/main" id="{C7618567-D7E0-8CF5-EEB0-CA461CAD8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" y="2136"/>
              <a:ext cx="215" cy="959"/>
            </a:xfrm>
            <a:custGeom>
              <a:avLst/>
              <a:gdLst>
                <a:gd name="T0" fmla="*/ 0 w 215"/>
                <a:gd name="T1" fmla="*/ 0 h 959"/>
                <a:gd name="T2" fmla="*/ 74 w 215"/>
                <a:gd name="T3" fmla="*/ 140 h 959"/>
                <a:gd name="T4" fmla="*/ 108 w 215"/>
                <a:gd name="T5" fmla="*/ 207 h 959"/>
                <a:gd name="T6" fmla="*/ 136 w 215"/>
                <a:gd name="T7" fmla="*/ 277 h 959"/>
                <a:gd name="T8" fmla="*/ 164 w 215"/>
                <a:gd name="T9" fmla="*/ 342 h 959"/>
                <a:gd name="T10" fmla="*/ 187 w 215"/>
                <a:gd name="T11" fmla="*/ 409 h 959"/>
                <a:gd name="T12" fmla="*/ 204 w 215"/>
                <a:gd name="T13" fmla="*/ 474 h 959"/>
                <a:gd name="T14" fmla="*/ 212 w 215"/>
                <a:gd name="T15" fmla="*/ 536 h 959"/>
                <a:gd name="T16" fmla="*/ 215 w 215"/>
                <a:gd name="T17" fmla="*/ 591 h 959"/>
                <a:gd name="T18" fmla="*/ 209 w 215"/>
                <a:gd name="T19" fmla="*/ 649 h 959"/>
                <a:gd name="T20" fmla="*/ 198 w 215"/>
                <a:gd name="T21" fmla="*/ 709 h 959"/>
                <a:gd name="T22" fmla="*/ 181 w 215"/>
                <a:gd name="T23" fmla="*/ 767 h 959"/>
                <a:gd name="T24" fmla="*/ 164 w 215"/>
                <a:gd name="T25" fmla="*/ 822 h 959"/>
                <a:gd name="T26" fmla="*/ 147 w 215"/>
                <a:gd name="T27" fmla="*/ 875 h 959"/>
                <a:gd name="T28" fmla="*/ 130 w 215"/>
                <a:gd name="T29" fmla="*/ 921 h 959"/>
                <a:gd name="T30" fmla="*/ 116 w 215"/>
                <a:gd name="T31" fmla="*/ 959 h 95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15" h="959">
                  <a:moveTo>
                    <a:pt x="0" y="0"/>
                  </a:moveTo>
                  <a:lnTo>
                    <a:pt x="74" y="140"/>
                  </a:lnTo>
                  <a:lnTo>
                    <a:pt x="108" y="207"/>
                  </a:lnTo>
                  <a:lnTo>
                    <a:pt x="136" y="277"/>
                  </a:lnTo>
                  <a:lnTo>
                    <a:pt x="164" y="342"/>
                  </a:lnTo>
                  <a:lnTo>
                    <a:pt x="187" y="409"/>
                  </a:lnTo>
                  <a:lnTo>
                    <a:pt x="204" y="474"/>
                  </a:lnTo>
                  <a:lnTo>
                    <a:pt x="212" y="536"/>
                  </a:lnTo>
                  <a:lnTo>
                    <a:pt x="215" y="591"/>
                  </a:lnTo>
                  <a:lnTo>
                    <a:pt x="209" y="649"/>
                  </a:lnTo>
                  <a:lnTo>
                    <a:pt x="198" y="709"/>
                  </a:lnTo>
                  <a:lnTo>
                    <a:pt x="181" y="767"/>
                  </a:lnTo>
                  <a:lnTo>
                    <a:pt x="164" y="822"/>
                  </a:lnTo>
                  <a:lnTo>
                    <a:pt x="147" y="875"/>
                  </a:lnTo>
                  <a:lnTo>
                    <a:pt x="130" y="921"/>
                  </a:lnTo>
                  <a:lnTo>
                    <a:pt x="116" y="959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2" name="Freeform 11">
              <a:extLst>
                <a:ext uri="{FF2B5EF4-FFF2-40B4-BE49-F238E27FC236}">
                  <a16:creationId xmlns:a16="http://schemas.microsoft.com/office/drawing/2014/main" id="{8439BF0B-30B4-9740-3F55-0D8D8BC7A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3073"/>
              <a:ext cx="56" cy="56"/>
            </a:xfrm>
            <a:custGeom>
              <a:avLst/>
              <a:gdLst>
                <a:gd name="T0" fmla="*/ 0 w 56"/>
                <a:gd name="T1" fmla="*/ 0 h 56"/>
                <a:gd name="T2" fmla="*/ 17 w 56"/>
                <a:gd name="T3" fmla="*/ 56 h 56"/>
                <a:gd name="T4" fmla="*/ 56 w 56"/>
                <a:gd name="T5" fmla="*/ 12 h 56"/>
                <a:gd name="T6" fmla="*/ 25 w 56"/>
                <a:gd name="T7" fmla="*/ 22 h 56"/>
                <a:gd name="T8" fmla="*/ 0 w 56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56">
                  <a:moveTo>
                    <a:pt x="0" y="0"/>
                  </a:moveTo>
                  <a:lnTo>
                    <a:pt x="17" y="56"/>
                  </a:lnTo>
                  <a:lnTo>
                    <a:pt x="56" y="12"/>
                  </a:lnTo>
                  <a:lnTo>
                    <a:pt x="25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2556" name="Group 12">
            <a:extLst>
              <a:ext uri="{FF2B5EF4-FFF2-40B4-BE49-F238E27FC236}">
                <a16:creationId xmlns:a16="http://schemas.microsoft.com/office/drawing/2014/main" id="{882DC572-4204-02EE-D036-DBFCF9685FDE}"/>
              </a:ext>
            </a:extLst>
          </p:cNvPr>
          <p:cNvGrpSpPr>
            <a:grpSpLocks/>
          </p:cNvGrpSpPr>
          <p:nvPr/>
        </p:nvGrpSpPr>
        <p:grpSpPr bwMode="auto">
          <a:xfrm>
            <a:off x="6172201" y="3544889"/>
            <a:ext cx="506413" cy="2644775"/>
            <a:chOff x="2930" y="2192"/>
            <a:chExt cx="319" cy="1482"/>
          </a:xfrm>
        </p:grpSpPr>
        <p:sp>
          <p:nvSpPr>
            <p:cNvPr id="17479" name="Freeform 13">
              <a:extLst>
                <a:ext uri="{FF2B5EF4-FFF2-40B4-BE49-F238E27FC236}">
                  <a16:creationId xmlns:a16="http://schemas.microsoft.com/office/drawing/2014/main" id="{B940B27A-1CD3-6124-E77C-0CCE349C0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" y="2223"/>
              <a:ext cx="319" cy="1451"/>
            </a:xfrm>
            <a:custGeom>
              <a:avLst/>
              <a:gdLst>
                <a:gd name="T0" fmla="*/ 319 w 319"/>
                <a:gd name="T1" fmla="*/ 1451 h 1451"/>
                <a:gd name="T2" fmla="*/ 262 w 319"/>
                <a:gd name="T3" fmla="*/ 1350 h 1451"/>
                <a:gd name="T4" fmla="*/ 209 w 319"/>
                <a:gd name="T5" fmla="*/ 1252 h 1451"/>
                <a:gd name="T6" fmla="*/ 158 w 319"/>
                <a:gd name="T7" fmla="*/ 1153 h 1451"/>
                <a:gd name="T8" fmla="*/ 110 w 319"/>
                <a:gd name="T9" fmla="*/ 1055 h 1451"/>
                <a:gd name="T10" fmla="*/ 70 w 319"/>
                <a:gd name="T11" fmla="*/ 956 h 1451"/>
                <a:gd name="T12" fmla="*/ 37 w 319"/>
                <a:gd name="T13" fmla="*/ 860 h 1451"/>
                <a:gd name="T14" fmla="*/ 14 w 319"/>
                <a:gd name="T15" fmla="*/ 764 h 1451"/>
                <a:gd name="T16" fmla="*/ 6 w 319"/>
                <a:gd name="T17" fmla="*/ 716 h 1451"/>
                <a:gd name="T18" fmla="*/ 0 w 319"/>
                <a:gd name="T19" fmla="*/ 670 h 1451"/>
                <a:gd name="T20" fmla="*/ 0 w 319"/>
                <a:gd name="T21" fmla="*/ 584 h 1451"/>
                <a:gd name="T22" fmla="*/ 8 w 319"/>
                <a:gd name="T23" fmla="*/ 497 h 1451"/>
                <a:gd name="T24" fmla="*/ 25 w 319"/>
                <a:gd name="T25" fmla="*/ 411 h 1451"/>
                <a:gd name="T26" fmla="*/ 51 w 319"/>
                <a:gd name="T27" fmla="*/ 329 h 1451"/>
                <a:gd name="T28" fmla="*/ 79 w 319"/>
                <a:gd name="T29" fmla="*/ 245 h 1451"/>
                <a:gd name="T30" fmla="*/ 116 w 319"/>
                <a:gd name="T31" fmla="*/ 163 h 1451"/>
                <a:gd name="T32" fmla="*/ 155 w 319"/>
                <a:gd name="T33" fmla="*/ 82 h 1451"/>
                <a:gd name="T34" fmla="*/ 195 w 319"/>
                <a:gd name="T35" fmla="*/ 0 h 145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19" h="1451">
                  <a:moveTo>
                    <a:pt x="319" y="1451"/>
                  </a:moveTo>
                  <a:lnTo>
                    <a:pt x="262" y="1350"/>
                  </a:lnTo>
                  <a:lnTo>
                    <a:pt x="209" y="1252"/>
                  </a:lnTo>
                  <a:lnTo>
                    <a:pt x="158" y="1153"/>
                  </a:lnTo>
                  <a:lnTo>
                    <a:pt x="110" y="1055"/>
                  </a:lnTo>
                  <a:lnTo>
                    <a:pt x="70" y="956"/>
                  </a:lnTo>
                  <a:lnTo>
                    <a:pt x="37" y="860"/>
                  </a:lnTo>
                  <a:lnTo>
                    <a:pt x="14" y="764"/>
                  </a:lnTo>
                  <a:lnTo>
                    <a:pt x="6" y="716"/>
                  </a:lnTo>
                  <a:lnTo>
                    <a:pt x="0" y="670"/>
                  </a:lnTo>
                  <a:lnTo>
                    <a:pt x="0" y="584"/>
                  </a:lnTo>
                  <a:lnTo>
                    <a:pt x="8" y="497"/>
                  </a:lnTo>
                  <a:lnTo>
                    <a:pt x="25" y="411"/>
                  </a:lnTo>
                  <a:lnTo>
                    <a:pt x="51" y="329"/>
                  </a:lnTo>
                  <a:lnTo>
                    <a:pt x="79" y="245"/>
                  </a:lnTo>
                  <a:lnTo>
                    <a:pt x="116" y="163"/>
                  </a:lnTo>
                  <a:lnTo>
                    <a:pt x="155" y="82"/>
                  </a:lnTo>
                  <a:lnTo>
                    <a:pt x="195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0" name="Freeform 14">
              <a:extLst>
                <a:ext uri="{FF2B5EF4-FFF2-40B4-BE49-F238E27FC236}">
                  <a16:creationId xmlns:a16="http://schemas.microsoft.com/office/drawing/2014/main" id="{98835259-51C8-3914-7E67-41A84C6D3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1" y="2192"/>
              <a:ext cx="53" cy="57"/>
            </a:xfrm>
            <a:custGeom>
              <a:avLst/>
              <a:gdLst>
                <a:gd name="T0" fmla="*/ 53 w 53"/>
                <a:gd name="T1" fmla="*/ 57 h 57"/>
                <a:gd name="T2" fmla="*/ 50 w 53"/>
                <a:gd name="T3" fmla="*/ 0 h 57"/>
                <a:gd name="T4" fmla="*/ 0 w 53"/>
                <a:gd name="T5" fmla="*/ 36 h 57"/>
                <a:gd name="T6" fmla="*/ 34 w 53"/>
                <a:gd name="T7" fmla="*/ 31 h 57"/>
                <a:gd name="T8" fmla="*/ 53 w 53"/>
                <a:gd name="T9" fmla="*/ 5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57">
                  <a:moveTo>
                    <a:pt x="53" y="57"/>
                  </a:moveTo>
                  <a:lnTo>
                    <a:pt x="50" y="0"/>
                  </a:lnTo>
                  <a:lnTo>
                    <a:pt x="0" y="36"/>
                  </a:lnTo>
                  <a:lnTo>
                    <a:pt x="34" y="31"/>
                  </a:lnTo>
                  <a:lnTo>
                    <a:pt x="53" y="5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2559" name="Group 15">
            <a:extLst>
              <a:ext uri="{FF2B5EF4-FFF2-40B4-BE49-F238E27FC236}">
                <a16:creationId xmlns:a16="http://schemas.microsoft.com/office/drawing/2014/main" id="{10A6A2F4-4E02-378B-B013-670CC48C8B33}"/>
              </a:ext>
            </a:extLst>
          </p:cNvPr>
          <p:cNvGrpSpPr>
            <a:grpSpLocks/>
          </p:cNvGrpSpPr>
          <p:nvPr/>
        </p:nvGrpSpPr>
        <p:grpSpPr bwMode="auto">
          <a:xfrm>
            <a:off x="6148388" y="4191001"/>
            <a:ext cx="361950" cy="1998663"/>
            <a:chOff x="2913" y="2554"/>
            <a:chExt cx="228" cy="1120"/>
          </a:xfrm>
        </p:grpSpPr>
        <p:sp>
          <p:nvSpPr>
            <p:cNvPr id="17477" name="Freeform 16">
              <a:extLst>
                <a:ext uri="{FF2B5EF4-FFF2-40B4-BE49-F238E27FC236}">
                  <a16:creationId xmlns:a16="http://schemas.microsoft.com/office/drawing/2014/main" id="{3F0E32AA-08BB-CF82-4015-CE2541A40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" y="2583"/>
              <a:ext cx="228" cy="1091"/>
            </a:xfrm>
            <a:custGeom>
              <a:avLst/>
              <a:gdLst>
                <a:gd name="T0" fmla="*/ 228 w 228"/>
                <a:gd name="T1" fmla="*/ 1091 h 1091"/>
                <a:gd name="T2" fmla="*/ 147 w 228"/>
                <a:gd name="T3" fmla="*/ 928 h 1091"/>
                <a:gd name="T4" fmla="*/ 107 w 228"/>
                <a:gd name="T5" fmla="*/ 846 h 1091"/>
                <a:gd name="T6" fmla="*/ 73 w 228"/>
                <a:gd name="T7" fmla="*/ 767 h 1091"/>
                <a:gd name="T8" fmla="*/ 42 w 228"/>
                <a:gd name="T9" fmla="*/ 690 h 1091"/>
                <a:gd name="T10" fmla="*/ 20 w 228"/>
                <a:gd name="T11" fmla="*/ 613 h 1091"/>
                <a:gd name="T12" fmla="*/ 6 w 228"/>
                <a:gd name="T13" fmla="*/ 538 h 1091"/>
                <a:gd name="T14" fmla="*/ 0 w 228"/>
                <a:gd name="T15" fmla="*/ 466 h 1091"/>
                <a:gd name="T16" fmla="*/ 6 w 228"/>
                <a:gd name="T17" fmla="*/ 401 h 1091"/>
                <a:gd name="T18" fmla="*/ 17 w 228"/>
                <a:gd name="T19" fmla="*/ 339 h 1091"/>
                <a:gd name="T20" fmla="*/ 37 w 228"/>
                <a:gd name="T21" fmla="*/ 279 h 1091"/>
                <a:gd name="T22" fmla="*/ 65 w 228"/>
                <a:gd name="T23" fmla="*/ 221 h 1091"/>
                <a:gd name="T24" fmla="*/ 96 w 228"/>
                <a:gd name="T25" fmla="*/ 166 h 1091"/>
                <a:gd name="T26" fmla="*/ 130 w 228"/>
                <a:gd name="T27" fmla="*/ 108 h 1091"/>
                <a:gd name="T28" fmla="*/ 206 w 228"/>
                <a:gd name="T29" fmla="*/ 0 h 10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28" h="1091">
                  <a:moveTo>
                    <a:pt x="228" y="1091"/>
                  </a:moveTo>
                  <a:lnTo>
                    <a:pt x="147" y="928"/>
                  </a:lnTo>
                  <a:lnTo>
                    <a:pt x="107" y="846"/>
                  </a:lnTo>
                  <a:lnTo>
                    <a:pt x="73" y="767"/>
                  </a:lnTo>
                  <a:lnTo>
                    <a:pt x="42" y="690"/>
                  </a:lnTo>
                  <a:lnTo>
                    <a:pt x="20" y="613"/>
                  </a:lnTo>
                  <a:lnTo>
                    <a:pt x="6" y="538"/>
                  </a:lnTo>
                  <a:lnTo>
                    <a:pt x="0" y="466"/>
                  </a:lnTo>
                  <a:lnTo>
                    <a:pt x="6" y="401"/>
                  </a:lnTo>
                  <a:lnTo>
                    <a:pt x="17" y="339"/>
                  </a:lnTo>
                  <a:lnTo>
                    <a:pt x="37" y="279"/>
                  </a:lnTo>
                  <a:lnTo>
                    <a:pt x="65" y="221"/>
                  </a:lnTo>
                  <a:lnTo>
                    <a:pt x="96" y="166"/>
                  </a:lnTo>
                  <a:lnTo>
                    <a:pt x="130" y="108"/>
                  </a:lnTo>
                  <a:lnTo>
                    <a:pt x="206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8" name="Freeform 17">
              <a:extLst>
                <a:ext uri="{FF2B5EF4-FFF2-40B4-BE49-F238E27FC236}">
                  <a16:creationId xmlns:a16="http://schemas.microsoft.com/office/drawing/2014/main" id="{FF1DEFFB-F09C-16B4-ED30-714833F70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2554"/>
              <a:ext cx="56" cy="58"/>
            </a:xfrm>
            <a:custGeom>
              <a:avLst/>
              <a:gdLst>
                <a:gd name="T0" fmla="*/ 51 w 56"/>
                <a:gd name="T1" fmla="*/ 58 h 58"/>
                <a:gd name="T2" fmla="*/ 56 w 56"/>
                <a:gd name="T3" fmla="*/ 0 h 58"/>
                <a:gd name="T4" fmla="*/ 0 w 56"/>
                <a:gd name="T5" fmla="*/ 29 h 58"/>
                <a:gd name="T6" fmla="*/ 34 w 56"/>
                <a:gd name="T7" fmla="*/ 29 h 58"/>
                <a:gd name="T8" fmla="*/ 51 w 56"/>
                <a:gd name="T9" fmla="*/ 58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58">
                  <a:moveTo>
                    <a:pt x="51" y="58"/>
                  </a:moveTo>
                  <a:lnTo>
                    <a:pt x="56" y="0"/>
                  </a:lnTo>
                  <a:lnTo>
                    <a:pt x="0" y="29"/>
                  </a:lnTo>
                  <a:lnTo>
                    <a:pt x="34" y="29"/>
                  </a:lnTo>
                  <a:lnTo>
                    <a:pt x="51" y="58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2562" name="Group 18">
            <a:extLst>
              <a:ext uri="{FF2B5EF4-FFF2-40B4-BE49-F238E27FC236}">
                <a16:creationId xmlns:a16="http://schemas.microsoft.com/office/drawing/2014/main" id="{D5D9CF7F-6F18-1EEB-E762-50310CDA7FD1}"/>
              </a:ext>
            </a:extLst>
          </p:cNvPr>
          <p:cNvGrpSpPr>
            <a:grpSpLocks/>
          </p:cNvGrpSpPr>
          <p:nvPr/>
        </p:nvGrpSpPr>
        <p:grpSpPr bwMode="auto">
          <a:xfrm>
            <a:off x="6148388" y="1871664"/>
            <a:ext cx="385762" cy="2924175"/>
            <a:chOff x="2913" y="1255"/>
            <a:chExt cx="243" cy="1638"/>
          </a:xfrm>
        </p:grpSpPr>
        <p:sp>
          <p:nvSpPr>
            <p:cNvPr id="17475" name="Freeform 19">
              <a:extLst>
                <a:ext uri="{FF2B5EF4-FFF2-40B4-BE49-F238E27FC236}">
                  <a16:creationId xmlns:a16="http://schemas.microsoft.com/office/drawing/2014/main" id="{68BCA81F-52EC-8D6F-8D2C-605341F30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" y="1286"/>
              <a:ext cx="228" cy="1607"/>
            </a:xfrm>
            <a:custGeom>
              <a:avLst/>
              <a:gdLst>
                <a:gd name="T0" fmla="*/ 228 w 228"/>
                <a:gd name="T1" fmla="*/ 1607 h 1607"/>
                <a:gd name="T2" fmla="*/ 147 w 228"/>
                <a:gd name="T3" fmla="*/ 1372 h 1607"/>
                <a:gd name="T4" fmla="*/ 107 w 228"/>
                <a:gd name="T5" fmla="*/ 1254 h 1607"/>
                <a:gd name="T6" fmla="*/ 73 w 228"/>
                <a:gd name="T7" fmla="*/ 1139 h 1607"/>
                <a:gd name="T8" fmla="*/ 42 w 228"/>
                <a:gd name="T9" fmla="*/ 1026 h 1607"/>
                <a:gd name="T10" fmla="*/ 20 w 228"/>
                <a:gd name="T11" fmla="*/ 915 h 1607"/>
                <a:gd name="T12" fmla="*/ 6 w 228"/>
                <a:gd name="T13" fmla="*/ 807 h 1607"/>
                <a:gd name="T14" fmla="*/ 0 w 228"/>
                <a:gd name="T15" fmla="*/ 701 h 1607"/>
                <a:gd name="T16" fmla="*/ 3 w 228"/>
                <a:gd name="T17" fmla="*/ 653 h 1607"/>
                <a:gd name="T18" fmla="*/ 8 w 228"/>
                <a:gd name="T19" fmla="*/ 603 h 1607"/>
                <a:gd name="T20" fmla="*/ 14 w 228"/>
                <a:gd name="T21" fmla="*/ 555 h 1607"/>
                <a:gd name="T22" fmla="*/ 25 w 228"/>
                <a:gd name="T23" fmla="*/ 504 h 1607"/>
                <a:gd name="T24" fmla="*/ 54 w 228"/>
                <a:gd name="T25" fmla="*/ 406 h 1607"/>
                <a:gd name="T26" fmla="*/ 87 w 228"/>
                <a:gd name="T27" fmla="*/ 307 h 1607"/>
                <a:gd name="T28" fmla="*/ 124 w 228"/>
                <a:gd name="T29" fmla="*/ 216 h 1607"/>
                <a:gd name="T30" fmla="*/ 141 w 228"/>
                <a:gd name="T31" fmla="*/ 175 h 1607"/>
                <a:gd name="T32" fmla="*/ 161 w 228"/>
                <a:gd name="T33" fmla="*/ 134 h 1607"/>
                <a:gd name="T34" fmla="*/ 175 w 228"/>
                <a:gd name="T35" fmla="*/ 96 h 1607"/>
                <a:gd name="T36" fmla="*/ 192 w 228"/>
                <a:gd name="T37" fmla="*/ 60 h 1607"/>
                <a:gd name="T38" fmla="*/ 206 w 228"/>
                <a:gd name="T39" fmla="*/ 29 h 1607"/>
                <a:gd name="T40" fmla="*/ 217 w 228"/>
                <a:gd name="T41" fmla="*/ 0 h 160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28" h="1607">
                  <a:moveTo>
                    <a:pt x="228" y="1607"/>
                  </a:moveTo>
                  <a:lnTo>
                    <a:pt x="147" y="1372"/>
                  </a:lnTo>
                  <a:lnTo>
                    <a:pt x="107" y="1254"/>
                  </a:lnTo>
                  <a:lnTo>
                    <a:pt x="73" y="1139"/>
                  </a:lnTo>
                  <a:lnTo>
                    <a:pt x="42" y="1026"/>
                  </a:lnTo>
                  <a:lnTo>
                    <a:pt x="20" y="915"/>
                  </a:lnTo>
                  <a:lnTo>
                    <a:pt x="6" y="807"/>
                  </a:lnTo>
                  <a:lnTo>
                    <a:pt x="0" y="701"/>
                  </a:lnTo>
                  <a:lnTo>
                    <a:pt x="3" y="653"/>
                  </a:lnTo>
                  <a:lnTo>
                    <a:pt x="8" y="603"/>
                  </a:lnTo>
                  <a:lnTo>
                    <a:pt x="14" y="555"/>
                  </a:lnTo>
                  <a:lnTo>
                    <a:pt x="25" y="504"/>
                  </a:lnTo>
                  <a:lnTo>
                    <a:pt x="54" y="406"/>
                  </a:lnTo>
                  <a:lnTo>
                    <a:pt x="87" y="307"/>
                  </a:lnTo>
                  <a:lnTo>
                    <a:pt x="124" y="216"/>
                  </a:lnTo>
                  <a:lnTo>
                    <a:pt x="141" y="175"/>
                  </a:lnTo>
                  <a:lnTo>
                    <a:pt x="161" y="134"/>
                  </a:lnTo>
                  <a:lnTo>
                    <a:pt x="175" y="96"/>
                  </a:lnTo>
                  <a:lnTo>
                    <a:pt x="192" y="60"/>
                  </a:lnTo>
                  <a:lnTo>
                    <a:pt x="206" y="29"/>
                  </a:lnTo>
                  <a:lnTo>
                    <a:pt x="217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6" name="Freeform 20">
              <a:extLst>
                <a:ext uri="{FF2B5EF4-FFF2-40B4-BE49-F238E27FC236}">
                  <a16:creationId xmlns:a16="http://schemas.microsoft.com/office/drawing/2014/main" id="{77B855BB-0F30-B9AE-5AAF-29CD1B1F0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" y="1255"/>
              <a:ext cx="57" cy="55"/>
            </a:xfrm>
            <a:custGeom>
              <a:avLst/>
              <a:gdLst>
                <a:gd name="T0" fmla="*/ 57 w 57"/>
                <a:gd name="T1" fmla="*/ 55 h 55"/>
                <a:gd name="T2" fmla="*/ 42 w 57"/>
                <a:gd name="T3" fmla="*/ 0 h 55"/>
                <a:gd name="T4" fmla="*/ 0 w 57"/>
                <a:gd name="T5" fmla="*/ 40 h 55"/>
                <a:gd name="T6" fmla="*/ 31 w 57"/>
                <a:gd name="T7" fmla="*/ 31 h 55"/>
                <a:gd name="T8" fmla="*/ 57 w 57"/>
                <a:gd name="T9" fmla="*/ 55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" h="55">
                  <a:moveTo>
                    <a:pt x="57" y="55"/>
                  </a:moveTo>
                  <a:lnTo>
                    <a:pt x="42" y="0"/>
                  </a:lnTo>
                  <a:lnTo>
                    <a:pt x="0" y="40"/>
                  </a:lnTo>
                  <a:lnTo>
                    <a:pt x="31" y="31"/>
                  </a:lnTo>
                  <a:lnTo>
                    <a:pt x="57" y="55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2565" name="Freeform 21">
            <a:extLst>
              <a:ext uri="{FF2B5EF4-FFF2-40B4-BE49-F238E27FC236}">
                <a16:creationId xmlns:a16="http://schemas.microsoft.com/office/drawing/2014/main" id="{38A7217A-EE7B-0968-D3F4-C51C2EF0A703}"/>
              </a:ext>
            </a:extLst>
          </p:cNvPr>
          <p:cNvSpPr>
            <a:spLocks/>
          </p:cNvSpPr>
          <p:nvPr/>
        </p:nvSpPr>
        <p:spPr bwMode="auto">
          <a:xfrm>
            <a:off x="6510338" y="1784350"/>
            <a:ext cx="171450" cy="1201738"/>
          </a:xfrm>
          <a:custGeom>
            <a:avLst/>
            <a:gdLst>
              <a:gd name="T0" fmla="*/ 0 w 108"/>
              <a:gd name="T1" fmla="*/ 2147483646 h 673"/>
              <a:gd name="T2" fmla="*/ 2147483646 w 108"/>
              <a:gd name="T3" fmla="*/ 2147483646 h 673"/>
              <a:gd name="T4" fmla="*/ 2147483646 w 108"/>
              <a:gd name="T5" fmla="*/ 2147483646 h 673"/>
              <a:gd name="T6" fmla="*/ 2147483646 w 108"/>
              <a:gd name="T7" fmla="*/ 2147483646 h 673"/>
              <a:gd name="T8" fmla="*/ 2147483646 w 108"/>
              <a:gd name="T9" fmla="*/ 2147483646 h 673"/>
              <a:gd name="T10" fmla="*/ 2147483646 w 108"/>
              <a:gd name="T11" fmla="*/ 2147483646 h 673"/>
              <a:gd name="T12" fmla="*/ 2147483646 w 108"/>
              <a:gd name="T13" fmla="*/ 2147483646 h 673"/>
              <a:gd name="T14" fmla="*/ 2147483646 w 108"/>
              <a:gd name="T15" fmla="*/ 2147483646 h 673"/>
              <a:gd name="T16" fmla="*/ 2147483646 w 108"/>
              <a:gd name="T17" fmla="*/ 2147483646 h 673"/>
              <a:gd name="T18" fmla="*/ 2147483646 w 108"/>
              <a:gd name="T19" fmla="*/ 2147483646 h 673"/>
              <a:gd name="T20" fmla="*/ 2147483646 w 108"/>
              <a:gd name="T21" fmla="*/ 2147483646 h 673"/>
              <a:gd name="T22" fmla="*/ 2147483646 w 108"/>
              <a:gd name="T23" fmla="*/ 2147483646 h 673"/>
              <a:gd name="T24" fmla="*/ 2147483646 w 108"/>
              <a:gd name="T25" fmla="*/ 2147483646 h 673"/>
              <a:gd name="T26" fmla="*/ 2147483646 w 108"/>
              <a:gd name="T27" fmla="*/ 2147483646 h 673"/>
              <a:gd name="T28" fmla="*/ 2147483646 w 108"/>
              <a:gd name="T29" fmla="*/ 2147483646 h 673"/>
              <a:gd name="T30" fmla="*/ 0 w 108"/>
              <a:gd name="T31" fmla="*/ 0 h 67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8" h="673">
                <a:moveTo>
                  <a:pt x="0" y="673"/>
                </a:moveTo>
                <a:lnTo>
                  <a:pt x="40" y="592"/>
                </a:lnTo>
                <a:lnTo>
                  <a:pt x="74" y="510"/>
                </a:lnTo>
                <a:lnTo>
                  <a:pt x="88" y="469"/>
                </a:lnTo>
                <a:lnTo>
                  <a:pt x="99" y="428"/>
                </a:lnTo>
                <a:lnTo>
                  <a:pt x="105" y="387"/>
                </a:lnTo>
                <a:lnTo>
                  <a:pt x="108" y="346"/>
                </a:lnTo>
                <a:lnTo>
                  <a:pt x="105" y="301"/>
                </a:lnTo>
                <a:lnTo>
                  <a:pt x="94" y="253"/>
                </a:lnTo>
                <a:lnTo>
                  <a:pt x="80" y="202"/>
                </a:lnTo>
                <a:lnTo>
                  <a:pt x="63" y="152"/>
                </a:lnTo>
                <a:lnTo>
                  <a:pt x="43" y="106"/>
                </a:lnTo>
                <a:lnTo>
                  <a:pt x="26" y="63"/>
                </a:lnTo>
                <a:lnTo>
                  <a:pt x="12" y="27"/>
                </a:lnTo>
                <a:lnTo>
                  <a:pt x="6" y="12"/>
                </a:lnTo>
                <a:lnTo>
                  <a:pt x="0" y="0"/>
                </a:lnTo>
              </a:path>
            </a:pathLst>
          </a:custGeom>
          <a:noFill/>
          <a:ln w="28575" cmpd="sng">
            <a:solidFill>
              <a:schemeClr val="folHlink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566" name="Text Box 22">
            <a:extLst>
              <a:ext uri="{FF2B5EF4-FFF2-40B4-BE49-F238E27FC236}">
                <a16:creationId xmlns:a16="http://schemas.microsoft.com/office/drawing/2014/main" id="{7F65E33A-6BA7-2A8F-9D26-08D52D8E2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0" y="1690688"/>
            <a:ext cx="1435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CALL SUB1</a:t>
            </a:r>
          </a:p>
        </p:txBody>
      </p:sp>
      <p:grpSp>
        <p:nvGrpSpPr>
          <p:cNvPr id="492567" name="Group 23">
            <a:extLst>
              <a:ext uri="{FF2B5EF4-FFF2-40B4-BE49-F238E27FC236}">
                <a16:creationId xmlns:a16="http://schemas.microsoft.com/office/drawing/2014/main" id="{9323E7CC-BEC1-B588-A5FB-F53FFB1E8E72}"/>
              </a:ext>
            </a:extLst>
          </p:cNvPr>
          <p:cNvGrpSpPr>
            <a:grpSpLocks/>
          </p:cNvGrpSpPr>
          <p:nvPr/>
        </p:nvGrpSpPr>
        <p:grpSpPr bwMode="auto">
          <a:xfrm>
            <a:off x="4689476" y="1312864"/>
            <a:ext cx="1820863" cy="465137"/>
            <a:chOff x="1994" y="827"/>
            <a:chExt cx="1147" cy="293"/>
          </a:xfrm>
        </p:grpSpPr>
        <p:sp>
          <p:nvSpPr>
            <p:cNvPr id="17473" name="Freeform 24">
              <a:extLst>
                <a:ext uri="{FF2B5EF4-FFF2-40B4-BE49-F238E27FC236}">
                  <a16:creationId xmlns:a16="http://schemas.microsoft.com/office/drawing/2014/main" id="{4A23CB1D-4A85-6A8A-9A5B-7CF8F62B2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827"/>
              <a:ext cx="1" cy="293"/>
            </a:xfrm>
            <a:custGeom>
              <a:avLst/>
              <a:gdLst>
                <a:gd name="T0" fmla="*/ 1 w 1"/>
                <a:gd name="T1" fmla="*/ 0 h 293"/>
                <a:gd name="T2" fmla="*/ 0 w 1"/>
                <a:gd name="T3" fmla="*/ 293 h 29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93">
                  <a:moveTo>
                    <a:pt x="1" y="0"/>
                  </a:moveTo>
                  <a:lnTo>
                    <a:pt x="0" y="293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4" name="Text Box 25">
              <a:extLst>
                <a:ext uri="{FF2B5EF4-FFF2-40B4-BE49-F238E27FC236}">
                  <a16:creationId xmlns:a16="http://schemas.microsoft.com/office/drawing/2014/main" id="{A07C9661-1721-473C-FB89-AF6C1107C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4" y="902"/>
              <a:ext cx="31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.</a:t>
              </a:r>
              <a:r>
                <a:rPr lang="en-US" altLang="zh-CN" sz="2000">
                  <a:latin typeface="Times New Roman" panose="02020603050405020304" pitchFamily="18" charset="0"/>
                </a:rPr>
                <a:t>..</a:t>
              </a:r>
            </a:p>
          </p:txBody>
        </p:sp>
      </p:grpSp>
      <p:grpSp>
        <p:nvGrpSpPr>
          <p:cNvPr id="492570" name="Group 26">
            <a:extLst>
              <a:ext uri="{FF2B5EF4-FFF2-40B4-BE49-F238E27FC236}">
                <a16:creationId xmlns:a16="http://schemas.microsoft.com/office/drawing/2014/main" id="{6A7E77AE-2E53-00C5-EBD8-570AEB2EE62C}"/>
              </a:ext>
            </a:extLst>
          </p:cNvPr>
          <p:cNvGrpSpPr>
            <a:grpSpLocks/>
          </p:cNvGrpSpPr>
          <p:nvPr/>
        </p:nvGrpSpPr>
        <p:grpSpPr bwMode="auto">
          <a:xfrm>
            <a:off x="4689476" y="2000250"/>
            <a:ext cx="1871663" cy="554038"/>
            <a:chOff x="1994" y="1260"/>
            <a:chExt cx="1179" cy="349"/>
          </a:xfrm>
        </p:grpSpPr>
        <p:grpSp>
          <p:nvGrpSpPr>
            <p:cNvPr id="17468" name="Group 27">
              <a:extLst>
                <a:ext uri="{FF2B5EF4-FFF2-40B4-BE49-F238E27FC236}">
                  <a16:creationId xmlns:a16="http://schemas.microsoft.com/office/drawing/2014/main" id="{357265CF-056D-DD71-9201-B4A0B8889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3" y="1260"/>
              <a:ext cx="60" cy="349"/>
              <a:chOff x="3113" y="1260"/>
              <a:chExt cx="60" cy="349"/>
            </a:xfrm>
          </p:grpSpPr>
          <p:sp>
            <p:nvSpPr>
              <p:cNvPr id="17471" name="Freeform 28">
                <a:extLst>
                  <a:ext uri="{FF2B5EF4-FFF2-40B4-BE49-F238E27FC236}">
                    <a16:creationId xmlns:a16="http://schemas.microsoft.com/office/drawing/2014/main" id="{4175BBC1-DC35-A206-977B-659B8D0C6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0" y="1260"/>
                <a:ext cx="1" cy="316"/>
              </a:xfrm>
              <a:custGeom>
                <a:avLst/>
                <a:gdLst>
                  <a:gd name="T0" fmla="*/ 1 w 1"/>
                  <a:gd name="T1" fmla="*/ 0 h 316"/>
                  <a:gd name="T2" fmla="*/ 0 w 1"/>
                  <a:gd name="T3" fmla="*/ 316 h 31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316">
                    <a:moveTo>
                      <a:pt x="1" y="0"/>
                    </a:moveTo>
                    <a:lnTo>
                      <a:pt x="0" y="316"/>
                    </a:lnTo>
                  </a:path>
                </a:pathLst>
              </a:custGeom>
              <a:solidFill>
                <a:srgbClr val="FFFFFF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2" name="Freeform 29">
                <a:extLst>
                  <a:ext uri="{FF2B5EF4-FFF2-40B4-BE49-F238E27FC236}">
                    <a16:creationId xmlns:a16="http://schemas.microsoft.com/office/drawing/2014/main" id="{CE38BB38-CCA3-D189-4483-4DEE88AA8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3" y="1552"/>
                <a:ext cx="60" cy="57"/>
              </a:xfrm>
              <a:custGeom>
                <a:avLst/>
                <a:gdLst>
                  <a:gd name="T0" fmla="*/ 0 w 60"/>
                  <a:gd name="T1" fmla="*/ 0 h 51"/>
                  <a:gd name="T2" fmla="*/ 31 w 60"/>
                  <a:gd name="T3" fmla="*/ 72 h 51"/>
                  <a:gd name="T4" fmla="*/ 60 w 60"/>
                  <a:gd name="T5" fmla="*/ 0 h 51"/>
                  <a:gd name="T6" fmla="*/ 31 w 60"/>
                  <a:gd name="T7" fmla="*/ 23 h 51"/>
                  <a:gd name="T8" fmla="*/ 0 w 60"/>
                  <a:gd name="T9" fmla="*/ 0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0" h="51">
                    <a:moveTo>
                      <a:pt x="0" y="0"/>
                    </a:moveTo>
                    <a:lnTo>
                      <a:pt x="31" y="51"/>
                    </a:lnTo>
                    <a:lnTo>
                      <a:pt x="60" y="0"/>
                    </a:lnTo>
                    <a:lnTo>
                      <a:pt x="31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69" name="Text Box 30">
              <a:extLst>
                <a:ext uri="{FF2B5EF4-FFF2-40B4-BE49-F238E27FC236}">
                  <a16:creationId xmlns:a16="http://schemas.microsoft.com/office/drawing/2014/main" id="{7C3BB279-7952-0362-4FEE-572AF877A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4" y="1286"/>
              <a:ext cx="31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17470" name="Text Box 31">
              <a:extLst>
                <a:ext uri="{FF2B5EF4-FFF2-40B4-BE49-F238E27FC236}">
                  <a16:creationId xmlns:a16="http://schemas.microsoft.com/office/drawing/2014/main" id="{524142FC-6AA0-E222-541C-429442BCC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" y="1502"/>
              <a:ext cx="310" cy="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492576" name="Text Box 32">
            <a:extLst>
              <a:ext uri="{FF2B5EF4-FFF2-40B4-BE49-F238E27FC236}">
                <a16:creationId xmlns:a16="http://schemas.microsoft.com/office/drawing/2014/main" id="{59F39046-1720-D85D-32F9-4A25059C6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90888"/>
            <a:ext cx="1435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CALL SUB2</a:t>
            </a:r>
          </a:p>
        </p:txBody>
      </p:sp>
      <p:grpSp>
        <p:nvGrpSpPr>
          <p:cNvPr id="492577" name="Group 33">
            <a:extLst>
              <a:ext uri="{FF2B5EF4-FFF2-40B4-BE49-F238E27FC236}">
                <a16:creationId xmlns:a16="http://schemas.microsoft.com/office/drawing/2014/main" id="{460FC272-6C98-3950-6626-691627867C1D}"/>
              </a:ext>
            </a:extLst>
          </p:cNvPr>
          <p:cNvGrpSpPr>
            <a:grpSpLocks/>
          </p:cNvGrpSpPr>
          <p:nvPr/>
        </p:nvGrpSpPr>
        <p:grpSpPr bwMode="auto">
          <a:xfrm>
            <a:off x="4689476" y="2986089"/>
            <a:ext cx="1871663" cy="458787"/>
            <a:chOff x="1994" y="1881"/>
            <a:chExt cx="1179" cy="289"/>
          </a:xfrm>
        </p:grpSpPr>
        <p:grpSp>
          <p:nvGrpSpPr>
            <p:cNvPr id="17464" name="Group 34">
              <a:extLst>
                <a:ext uri="{FF2B5EF4-FFF2-40B4-BE49-F238E27FC236}">
                  <a16:creationId xmlns:a16="http://schemas.microsoft.com/office/drawing/2014/main" id="{50B0E6B9-2F73-A0CD-F2CA-C2FF7E8CF9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3" y="1881"/>
              <a:ext cx="60" cy="289"/>
              <a:chOff x="3113" y="1881"/>
              <a:chExt cx="60" cy="289"/>
            </a:xfrm>
          </p:grpSpPr>
          <p:sp>
            <p:nvSpPr>
              <p:cNvPr id="17466" name="Freeform 35">
                <a:extLst>
                  <a:ext uri="{FF2B5EF4-FFF2-40B4-BE49-F238E27FC236}">
                    <a16:creationId xmlns:a16="http://schemas.microsoft.com/office/drawing/2014/main" id="{CF31937E-E654-24C6-4822-CEEEAF6A3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0" y="1881"/>
                <a:ext cx="1" cy="255"/>
              </a:xfrm>
              <a:custGeom>
                <a:avLst/>
                <a:gdLst>
                  <a:gd name="T0" fmla="*/ 1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255">
                    <a:moveTo>
                      <a:pt x="1" y="0"/>
                    </a:moveTo>
                    <a:lnTo>
                      <a:pt x="0" y="255"/>
                    </a:lnTo>
                  </a:path>
                </a:pathLst>
              </a:custGeom>
              <a:solidFill>
                <a:srgbClr val="FFFFFF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7" name="Freeform 36">
                <a:extLst>
                  <a:ext uri="{FF2B5EF4-FFF2-40B4-BE49-F238E27FC236}">
                    <a16:creationId xmlns:a16="http://schemas.microsoft.com/office/drawing/2014/main" id="{A7B04695-E3F2-F32B-82E0-AB85181B2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3" y="2114"/>
                <a:ext cx="60" cy="56"/>
              </a:xfrm>
              <a:custGeom>
                <a:avLst/>
                <a:gdLst>
                  <a:gd name="T0" fmla="*/ 0 w 60"/>
                  <a:gd name="T1" fmla="*/ 0 h 50"/>
                  <a:gd name="T2" fmla="*/ 31 w 60"/>
                  <a:gd name="T3" fmla="*/ 71 h 50"/>
                  <a:gd name="T4" fmla="*/ 60 w 60"/>
                  <a:gd name="T5" fmla="*/ 0 h 50"/>
                  <a:gd name="T6" fmla="*/ 31 w 60"/>
                  <a:gd name="T7" fmla="*/ 24 h 50"/>
                  <a:gd name="T8" fmla="*/ 0 w 60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0" h="50">
                    <a:moveTo>
                      <a:pt x="0" y="0"/>
                    </a:moveTo>
                    <a:lnTo>
                      <a:pt x="31" y="50"/>
                    </a:lnTo>
                    <a:lnTo>
                      <a:pt x="60" y="0"/>
                    </a:lnTo>
                    <a:lnTo>
                      <a:pt x="31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65" name="Text Box 37">
              <a:extLst>
                <a:ext uri="{FF2B5EF4-FFF2-40B4-BE49-F238E27FC236}">
                  <a16:creationId xmlns:a16="http://schemas.microsoft.com/office/drawing/2014/main" id="{8316D740-CFCC-C4DB-6D81-6B300D655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4" y="1927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492582" name="Group 38">
            <a:extLst>
              <a:ext uri="{FF2B5EF4-FFF2-40B4-BE49-F238E27FC236}">
                <a16:creationId xmlns:a16="http://schemas.microsoft.com/office/drawing/2014/main" id="{1A9A82A8-F931-4C5C-A268-FFD79273D1C0}"/>
              </a:ext>
            </a:extLst>
          </p:cNvPr>
          <p:cNvGrpSpPr>
            <a:grpSpLocks/>
          </p:cNvGrpSpPr>
          <p:nvPr/>
        </p:nvGrpSpPr>
        <p:grpSpPr bwMode="auto">
          <a:xfrm>
            <a:off x="4689476" y="3544888"/>
            <a:ext cx="1820863" cy="487362"/>
            <a:chOff x="1994" y="2233"/>
            <a:chExt cx="1147" cy="307"/>
          </a:xfrm>
        </p:grpSpPr>
        <p:sp>
          <p:nvSpPr>
            <p:cNvPr id="17462" name="Freeform 39">
              <a:extLst>
                <a:ext uri="{FF2B5EF4-FFF2-40B4-BE49-F238E27FC236}">
                  <a16:creationId xmlns:a16="http://schemas.microsoft.com/office/drawing/2014/main" id="{4C7E44D2-D69F-9F00-DCE3-107990F22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2233"/>
              <a:ext cx="1" cy="307"/>
            </a:xfrm>
            <a:custGeom>
              <a:avLst/>
              <a:gdLst>
                <a:gd name="T0" fmla="*/ 1 w 1"/>
                <a:gd name="T1" fmla="*/ 0 h 307"/>
                <a:gd name="T2" fmla="*/ 0 w 1"/>
                <a:gd name="T3" fmla="*/ 307 h 30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07">
                  <a:moveTo>
                    <a:pt x="1" y="0"/>
                  </a:moveTo>
                  <a:lnTo>
                    <a:pt x="0" y="307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3" name="Text Box 40">
              <a:extLst>
                <a:ext uri="{FF2B5EF4-FFF2-40B4-BE49-F238E27FC236}">
                  <a16:creationId xmlns:a16="http://schemas.microsoft.com/office/drawing/2014/main" id="{1EE0F9CA-7923-ECCF-2D1D-B71D31DEB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4" y="2311"/>
              <a:ext cx="31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...</a:t>
              </a:r>
            </a:p>
          </p:txBody>
        </p:sp>
      </p:grpSp>
      <p:sp>
        <p:nvSpPr>
          <p:cNvPr id="492585" name="Text Box 41">
            <a:extLst>
              <a:ext uri="{FF2B5EF4-FFF2-40B4-BE49-F238E27FC236}">
                <a16:creationId xmlns:a16="http://schemas.microsoft.com/office/drawing/2014/main" id="{661B9D47-9E18-68FD-94F0-F8AED55AC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900488"/>
            <a:ext cx="1435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CALL SUB2</a:t>
            </a:r>
          </a:p>
        </p:txBody>
      </p:sp>
      <p:grpSp>
        <p:nvGrpSpPr>
          <p:cNvPr id="492586" name="Group 42">
            <a:extLst>
              <a:ext uri="{FF2B5EF4-FFF2-40B4-BE49-F238E27FC236}">
                <a16:creationId xmlns:a16="http://schemas.microsoft.com/office/drawing/2014/main" id="{B884C11B-F354-CD31-D24F-1091654F4D19}"/>
              </a:ext>
            </a:extLst>
          </p:cNvPr>
          <p:cNvGrpSpPr>
            <a:grpSpLocks/>
          </p:cNvGrpSpPr>
          <p:nvPr/>
        </p:nvGrpSpPr>
        <p:grpSpPr bwMode="auto">
          <a:xfrm>
            <a:off x="4689476" y="4191000"/>
            <a:ext cx="1871663" cy="604838"/>
            <a:chOff x="1994" y="2640"/>
            <a:chExt cx="1179" cy="381"/>
          </a:xfrm>
        </p:grpSpPr>
        <p:grpSp>
          <p:nvGrpSpPr>
            <p:cNvPr id="17458" name="Group 43">
              <a:extLst>
                <a:ext uri="{FF2B5EF4-FFF2-40B4-BE49-F238E27FC236}">
                  <a16:creationId xmlns:a16="http://schemas.microsoft.com/office/drawing/2014/main" id="{11C92F51-BAD5-CA45-E0EE-203BCB5908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3" y="2640"/>
              <a:ext cx="60" cy="381"/>
              <a:chOff x="3113" y="2640"/>
              <a:chExt cx="60" cy="381"/>
            </a:xfrm>
          </p:grpSpPr>
          <p:sp>
            <p:nvSpPr>
              <p:cNvPr id="17460" name="Freeform 44">
                <a:extLst>
                  <a:ext uri="{FF2B5EF4-FFF2-40B4-BE49-F238E27FC236}">
                    <a16:creationId xmlns:a16="http://schemas.microsoft.com/office/drawing/2014/main" id="{E74C623C-EEA6-E2E0-311E-6813FB842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0" y="2640"/>
                <a:ext cx="1" cy="340"/>
              </a:xfrm>
              <a:custGeom>
                <a:avLst/>
                <a:gdLst>
                  <a:gd name="T0" fmla="*/ 1 w 1"/>
                  <a:gd name="T1" fmla="*/ 0 h 340"/>
                  <a:gd name="T2" fmla="*/ 0 w 1"/>
                  <a:gd name="T3" fmla="*/ 340 h 34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340">
                    <a:moveTo>
                      <a:pt x="1" y="0"/>
                    </a:moveTo>
                    <a:lnTo>
                      <a:pt x="0" y="340"/>
                    </a:lnTo>
                  </a:path>
                </a:pathLst>
              </a:custGeom>
              <a:solidFill>
                <a:srgbClr val="FFFFFF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1" name="Freeform 45">
                <a:extLst>
                  <a:ext uri="{FF2B5EF4-FFF2-40B4-BE49-F238E27FC236}">
                    <a16:creationId xmlns:a16="http://schemas.microsoft.com/office/drawing/2014/main" id="{D7CCCE09-698E-C3E4-8A37-DF0055CB4F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3" y="2965"/>
                <a:ext cx="60" cy="56"/>
              </a:xfrm>
              <a:custGeom>
                <a:avLst/>
                <a:gdLst>
                  <a:gd name="T0" fmla="*/ 0 w 60"/>
                  <a:gd name="T1" fmla="*/ 0 h 50"/>
                  <a:gd name="T2" fmla="*/ 31 w 60"/>
                  <a:gd name="T3" fmla="*/ 71 h 50"/>
                  <a:gd name="T4" fmla="*/ 60 w 60"/>
                  <a:gd name="T5" fmla="*/ 0 h 50"/>
                  <a:gd name="T6" fmla="*/ 31 w 60"/>
                  <a:gd name="T7" fmla="*/ 24 h 50"/>
                  <a:gd name="T8" fmla="*/ 0 w 60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0" h="50">
                    <a:moveTo>
                      <a:pt x="0" y="0"/>
                    </a:moveTo>
                    <a:lnTo>
                      <a:pt x="31" y="50"/>
                    </a:lnTo>
                    <a:lnTo>
                      <a:pt x="60" y="0"/>
                    </a:lnTo>
                    <a:lnTo>
                      <a:pt x="31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59" name="Text Box 46">
              <a:extLst>
                <a:ext uri="{FF2B5EF4-FFF2-40B4-BE49-F238E27FC236}">
                  <a16:creationId xmlns:a16="http://schemas.microsoft.com/office/drawing/2014/main" id="{F5107D86-3D11-83A2-40A0-860058CB8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4" y="2689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492591" name="Text Box 47">
            <a:extLst>
              <a:ext uri="{FF2B5EF4-FFF2-40B4-BE49-F238E27FC236}">
                <a16:creationId xmlns:a16="http://schemas.microsoft.com/office/drawing/2014/main" id="{C8E1B37A-E401-CD11-77F7-FB6F2FDEE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4510088"/>
            <a:ext cx="114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RETURN</a:t>
            </a:r>
          </a:p>
        </p:txBody>
      </p:sp>
      <p:sp>
        <p:nvSpPr>
          <p:cNvPr id="492592" name="Text Box 48">
            <a:extLst>
              <a:ext uri="{FF2B5EF4-FFF2-40B4-BE49-F238E27FC236}">
                <a16:creationId xmlns:a16="http://schemas.microsoft.com/office/drawing/2014/main" id="{33A3A82A-2F6B-1523-3B8C-716CA078E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881688"/>
            <a:ext cx="114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RETURN</a:t>
            </a:r>
          </a:p>
        </p:txBody>
      </p:sp>
      <p:grpSp>
        <p:nvGrpSpPr>
          <p:cNvPr id="492593" name="Group 49">
            <a:extLst>
              <a:ext uri="{FF2B5EF4-FFF2-40B4-BE49-F238E27FC236}">
                <a16:creationId xmlns:a16="http://schemas.microsoft.com/office/drawing/2014/main" id="{F2305D29-453F-2018-A29C-D12D23EA6DB6}"/>
              </a:ext>
            </a:extLst>
          </p:cNvPr>
          <p:cNvGrpSpPr>
            <a:grpSpLocks/>
          </p:cNvGrpSpPr>
          <p:nvPr/>
        </p:nvGrpSpPr>
        <p:grpSpPr bwMode="auto">
          <a:xfrm>
            <a:off x="3276601" y="914400"/>
            <a:ext cx="4008438" cy="5599113"/>
            <a:chOff x="1104" y="576"/>
            <a:chExt cx="2525" cy="3527"/>
          </a:xfrm>
        </p:grpSpPr>
        <p:sp>
          <p:nvSpPr>
            <p:cNvPr id="17437" name="Rectangle 50">
              <a:extLst>
                <a:ext uri="{FF2B5EF4-FFF2-40B4-BE49-F238E27FC236}">
                  <a16:creationId xmlns:a16="http://schemas.microsoft.com/office/drawing/2014/main" id="{2F722CD4-F7AA-5886-3C1F-8D5969ED3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3" y="827"/>
              <a:ext cx="849" cy="8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38" name="Rectangle 51">
              <a:extLst>
                <a:ext uri="{FF2B5EF4-FFF2-40B4-BE49-F238E27FC236}">
                  <a16:creationId xmlns:a16="http://schemas.microsoft.com/office/drawing/2014/main" id="{61333BE2-276E-16B3-D7E0-9506159C8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3" y="1881"/>
              <a:ext cx="849" cy="114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39" name="Rectangle 52">
              <a:extLst>
                <a:ext uri="{FF2B5EF4-FFF2-40B4-BE49-F238E27FC236}">
                  <a16:creationId xmlns:a16="http://schemas.microsoft.com/office/drawing/2014/main" id="{BFD8BC10-CB6D-CC48-97BC-E1C1EB1BE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3" y="3286"/>
              <a:ext cx="849" cy="6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40" name="Rectangle 53">
              <a:extLst>
                <a:ext uri="{FF2B5EF4-FFF2-40B4-BE49-F238E27FC236}">
                  <a16:creationId xmlns:a16="http://schemas.microsoft.com/office/drawing/2014/main" id="{CEB2D415-A672-4FD0-7CC2-7AD952257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827"/>
              <a:ext cx="849" cy="81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41" name="Rectangle 54">
              <a:extLst>
                <a:ext uri="{FF2B5EF4-FFF2-40B4-BE49-F238E27FC236}">
                  <a16:creationId xmlns:a16="http://schemas.microsoft.com/office/drawing/2014/main" id="{865C02F0-D53F-451B-C680-1212A92BE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881"/>
              <a:ext cx="849" cy="1145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42" name="Rectangle 55">
              <a:extLst>
                <a:ext uri="{FF2B5EF4-FFF2-40B4-BE49-F238E27FC236}">
                  <a16:creationId xmlns:a16="http://schemas.microsoft.com/office/drawing/2014/main" id="{108897CF-A459-ACE7-4200-5DACC23A7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286"/>
              <a:ext cx="849" cy="618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43" name="Text Box 56">
              <a:extLst>
                <a:ext uri="{FF2B5EF4-FFF2-40B4-BE49-F238E27FC236}">
                  <a16:creationId xmlns:a16="http://schemas.microsoft.com/office/drawing/2014/main" id="{6A5E65B5-92B4-2FAF-6D6B-D10FA8C91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624"/>
              <a:ext cx="5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anose="02020603050405020304" pitchFamily="18" charset="0"/>
                </a:rPr>
                <a:t>主程序</a:t>
              </a:r>
            </a:p>
          </p:txBody>
        </p:sp>
        <p:sp>
          <p:nvSpPr>
            <p:cNvPr id="17444" name="Text Box 57">
              <a:extLst>
                <a:ext uri="{FF2B5EF4-FFF2-40B4-BE49-F238E27FC236}">
                  <a16:creationId xmlns:a16="http://schemas.microsoft.com/office/drawing/2014/main" id="{ED0C6787-5CC5-45F7-AABF-00F8E300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576"/>
              <a:ext cx="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anose="02020603050405020304" pitchFamily="18" charset="0"/>
                </a:rPr>
                <a:t>地址</a:t>
              </a:r>
            </a:p>
          </p:txBody>
        </p:sp>
        <p:sp>
          <p:nvSpPr>
            <p:cNvPr id="17445" name="Text Box 58">
              <a:extLst>
                <a:ext uri="{FF2B5EF4-FFF2-40B4-BE49-F238E27FC236}">
                  <a16:creationId xmlns:a16="http://schemas.microsoft.com/office/drawing/2014/main" id="{C90329FF-7053-825D-DA8B-8D46CEF39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774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anose="02020603050405020304" pitchFamily="18" charset="0"/>
                </a:rPr>
                <a:t>2000</a:t>
              </a:r>
            </a:p>
          </p:txBody>
        </p:sp>
        <p:sp>
          <p:nvSpPr>
            <p:cNvPr id="17446" name="Text Box 59">
              <a:extLst>
                <a:ext uri="{FF2B5EF4-FFF2-40B4-BE49-F238E27FC236}">
                  <a16:creationId xmlns:a16="http://schemas.microsoft.com/office/drawing/2014/main" id="{FD827118-4EB4-9457-A48A-6D44843A7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056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anose="02020603050405020304" pitchFamily="18" charset="0"/>
                </a:rPr>
                <a:t>2100</a:t>
              </a:r>
            </a:p>
          </p:txBody>
        </p:sp>
        <p:sp>
          <p:nvSpPr>
            <p:cNvPr id="17447" name="Text Box 60">
              <a:extLst>
                <a:ext uri="{FF2B5EF4-FFF2-40B4-BE49-F238E27FC236}">
                  <a16:creationId xmlns:a16="http://schemas.microsoft.com/office/drawing/2014/main" id="{D516C5AF-C576-3453-10AF-CAF06A85C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200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anose="02020603050405020304" pitchFamily="18" charset="0"/>
                </a:rPr>
                <a:t>2101</a:t>
              </a:r>
            </a:p>
          </p:txBody>
        </p:sp>
        <p:sp>
          <p:nvSpPr>
            <p:cNvPr id="17448" name="Text Box 61">
              <a:extLst>
                <a:ext uri="{FF2B5EF4-FFF2-40B4-BE49-F238E27FC236}">
                  <a16:creationId xmlns:a16="http://schemas.microsoft.com/office/drawing/2014/main" id="{9AB6710E-39F5-45A6-FE6A-3AA3734BF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9"/>
              <a:ext cx="9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anose="02020603050405020304" pitchFamily="18" charset="0"/>
                </a:rPr>
                <a:t>子程序</a:t>
              </a:r>
              <a:r>
                <a:rPr lang="en-US" altLang="zh-CN">
                  <a:latin typeface="Times New Roman" panose="02020603050405020304" pitchFamily="18" charset="0"/>
                </a:rPr>
                <a:t>SUB1</a:t>
              </a:r>
            </a:p>
          </p:txBody>
        </p:sp>
        <p:sp>
          <p:nvSpPr>
            <p:cNvPr id="17449" name="Text Box 62">
              <a:extLst>
                <a:ext uri="{FF2B5EF4-FFF2-40B4-BE49-F238E27FC236}">
                  <a16:creationId xmlns:a16="http://schemas.microsoft.com/office/drawing/2014/main" id="{011A5F87-1560-CB32-151C-45AD78914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824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anose="02020603050405020304" pitchFamily="18" charset="0"/>
                </a:rPr>
                <a:t>2400</a:t>
              </a:r>
            </a:p>
          </p:txBody>
        </p:sp>
        <p:sp>
          <p:nvSpPr>
            <p:cNvPr id="17450" name="Text Box 63">
              <a:extLst>
                <a:ext uri="{FF2B5EF4-FFF2-40B4-BE49-F238E27FC236}">
                  <a16:creationId xmlns:a16="http://schemas.microsoft.com/office/drawing/2014/main" id="{BC85F28F-973F-8A00-4C2E-EF4605DDF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064"/>
              <a:ext cx="404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anose="02020603050405020304" pitchFamily="18" charset="0"/>
                </a:rPr>
                <a:t>2500</a:t>
              </a:r>
            </a:p>
          </p:txBody>
        </p:sp>
        <p:sp>
          <p:nvSpPr>
            <p:cNvPr id="17451" name="Text Box 64">
              <a:extLst>
                <a:ext uri="{FF2B5EF4-FFF2-40B4-BE49-F238E27FC236}">
                  <a16:creationId xmlns:a16="http://schemas.microsoft.com/office/drawing/2014/main" id="{7FC209C4-38AC-0644-D35B-1E1296F40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20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anose="02020603050405020304" pitchFamily="18" charset="0"/>
                </a:rPr>
                <a:t>2501</a:t>
              </a:r>
            </a:p>
          </p:txBody>
        </p:sp>
        <p:sp>
          <p:nvSpPr>
            <p:cNvPr id="17452" name="Text Box 65">
              <a:extLst>
                <a:ext uri="{FF2B5EF4-FFF2-40B4-BE49-F238E27FC236}">
                  <a16:creationId xmlns:a16="http://schemas.microsoft.com/office/drawing/2014/main" id="{A21A556D-B9AD-AA74-BDBD-8678FFEE0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44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anose="02020603050405020304" pitchFamily="18" charset="0"/>
                </a:rPr>
                <a:t>2560</a:t>
              </a:r>
            </a:p>
          </p:txBody>
        </p:sp>
        <p:sp>
          <p:nvSpPr>
            <p:cNvPr id="17453" name="Text Box 66">
              <a:extLst>
                <a:ext uri="{FF2B5EF4-FFF2-40B4-BE49-F238E27FC236}">
                  <a16:creationId xmlns:a16="http://schemas.microsoft.com/office/drawing/2014/main" id="{9C8A9BF9-B60F-A108-6942-454D2F7BB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59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anose="02020603050405020304" pitchFamily="18" charset="0"/>
                </a:rPr>
                <a:t>2561</a:t>
              </a:r>
            </a:p>
          </p:txBody>
        </p:sp>
        <p:sp>
          <p:nvSpPr>
            <p:cNvPr id="17454" name="Text Box 67">
              <a:extLst>
                <a:ext uri="{FF2B5EF4-FFF2-40B4-BE49-F238E27FC236}">
                  <a16:creationId xmlns:a16="http://schemas.microsoft.com/office/drawing/2014/main" id="{AD60B01A-9D14-9C88-17E5-18110D0ACD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216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anose="02020603050405020304" pitchFamily="18" charset="0"/>
                </a:rPr>
                <a:t>2700</a:t>
              </a:r>
            </a:p>
          </p:txBody>
        </p:sp>
        <p:sp>
          <p:nvSpPr>
            <p:cNvPr id="17455" name="Text Box 68">
              <a:extLst>
                <a:ext uri="{FF2B5EF4-FFF2-40B4-BE49-F238E27FC236}">
                  <a16:creationId xmlns:a16="http://schemas.microsoft.com/office/drawing/2014/main" id="{F92262E9-7B8D-607B-1C43-893B7B8FD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870"/>
              <a:ext cx="9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anose="02020603050405020304" pitchFamily="18" charset="0"/>
                </a:rPr>
                <a:t>主存空间分配</a:t>
              </a:r>
            </a:p>
          </p:txBody>
        </p:sp>
        <p:sp>
          <p:nvSpPr>
            <p:cNvPr id="17456" name="Text Box 69">
              <a:extLst>
                <a:ext uri="{FF2B5EF4-FFF2-40B4-BE49-F238E27FC236}">
                  <a16:creationId xmlns:a16="http://schemas.microsoft.com/office/drawing/2014/main" id="{5386FA74-DDAB-25DB-70A1-09A5B9092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870"/>
              <a:ext cx="9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anose="02020603050405020304" pitchFamily="18" charset="0"/>
                </a:rPr>
                <a:t>程序执行流程</a:t>
              </a:r>
            </a:p>
          </p:txBody>
        </p:sp>
        <p:sp>
          <p:nvSpPr>
            <p:cNvPr id="17457" name="Text Box 70">
              <a:extLst>
                <a:ext uri="{FF2B5EF4-FFF2-40B4-BE49-F238E27FC236}">
                  <a16:creationId xmlns:a16="http://schemas.microsoft.com/office/drawing/2014/main" id="{D24B2FB3-4839-D758-1D46-6210F9DDE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81"/>
              <a:ext cx="9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anose="02020603050405020304" pitchFamily="18" charset="0"/>
                </a:rPr>
                <a:t>子程序</a:t>
              </a:r>
              <a:r>
                <a:rPr lang="en-US" altLang="zh-CN">
                  <a:latin typeface="Times New Roman" panose="02020603050405020304" pitchFamily="18" charset="0"/>
                </a:rPr>
                <a:t>SUB2</a:t>
              </a:r>
            </a:p>
          </p:txBody>
        </p:sp>
      </p:grpSp>
      <p:grpSp>
        <p:nvGrpSpPr>
          <p:cNvPr id="492616" name="Group 72">
            <a:extLst>
              <a:ext uri="{FF2B5EF4-FFF2-40B4-BE49-F238E27FC236}">
                <a16:creationId xmlns:a16="http://schemas.microsoft.com/office/drawing/2014/main" id="{B5BE0722-5AAC-18D2-0D6A-F40AC247E39C}"/>
              </a:ext>
            </a:extLst>
          </p:cNvPr>
          <p:cNvGrpSpPr>
            <a:grpSpLocks/>
          </p:cNvGrpSpPr>
          <p:nvPr/>
        </p:nvGrpSpPr>
        <p:grpSpPr bwMode="auto">
          <a:xfrm>
            <a:off x="4689476" y="5216525"/>
            <a:ext cx="2036763" cy="973138"/>
            <a:chOff x="1994" y="3286"/>
            <a:chExt cx="1283" cy="613"/>
          </a:xfrm>
        </p:grpSpPr>
        <p:grpSp>
          <p:nvGrpSpPr>
            <p:cNvPr id="17432" name="Group 73">
              <a:extLst>
                <a:ext uri="{FF2B5EF4-FFF2-40B4-BE49-F238E27FC236}">
                  <a16:creationId xmlns:a16="http://schemas.microsoft.com/office/drawing/2014/main" id="{4A91F541-44EE-5FB6-D1DE-1034FF1DA1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8" y="3286"/>
              <a:ext cx="59" cy="613"/>
              <a:chOff x="3218" y="3129"/>
              <a:chExt cx="59" cy="545"/>
            </a:xfrm>
          </p:grpSpPr>
          <p:sp>
            <p:nvSpPr>
              <p:cNvPr id="17435" name="Line 74">
                <a:extLst>
                  <a:ext uri="{FF2B5EF4-FFF2-40B4-BE49-F238E27FC236}">
                    <a16:creationId xmlns:a16="http://schemas.microsoft.com/office/drawing/2014/main" id="{0BC5A551-C05D-19F0-CA4F-9AAB3A1F69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3129"/>
                <a:ext cx="1" cy="51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6" name="Freeform 75">
                <a:extLst>
                  <a:ext uri="{FF2B5EF4-FFF2-40B4-BE49-F238E27FC236}">
                    <a16:creationId xmlns:a16="http://schemas.microsoft.com/office/drawing/2014/main" id="{F742804D-0A29-49B2-2F90-65DD72F9A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8" y="3624"/>
                <a:ext cx="59" cy="50"/>
              </a:xfrm>
              <a:custGeom>
                <a:avLst/>
                <a:gdLst>
                  <a:gd name="T0" fmla="*/ 0 w 59"/>
                  <a:gd name="T1" fmla="*/ 0 h 50"/>
                  <a:gd name="T2" fmla="*/ 31 w 59"/>
                  <a:gd name="T3" fmla="*/ 50 h 50"/>
                  <a:gd name="T4" fmla="*/ 59 w 59"/>
                  <a:gd name="T5" fmla="*/ 0 h 50"/>
                  <a:gd name="T6" fmla="*/ 31 w 59"/>
                  <a:gd name="T7" fmla="*/ 16 h 50"/>
                  <a:gd name="T8" fmla="*/ 0 w 59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" h="50">
                    <a:moveTo>
                      <a:pt x="0" y="0"/>
                    </a:moveTo>
                    <a:lnTo>
                      <a:pt x="31" y="50"/>
                    </a:lnTo>
                    <a:lnTo>
                      <a:pt x="59" y="0"/>
                    </a:lnTo>
                    <a:lnTo>
                      <a:pt x="31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33" name="Text Box 76">
              <a:extLst>
                <a:ext uri="{FF2B5EF4-FFF2-40B4-BE49-F238E27FC236}">
                  <a16:creationId xmlns:a16="http://schemas.microsoft.com/office/drawing/2014/main" id="{A31B9DBA-78E0-1631-E1DE-B5A43692C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4" y="3391"/>
              <a:ext cx="31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17434" name="Text Box 77">
              <a:extLst>
                <a:ext uri="{FF2B5EF4-FFF2-40B4-BE49-F238E27FC236}">
                  <a16:creationId xmlns:a16="http://schemas.microsoft.com/office/drawing/2014/main" id="{12EA8F35-6264-665B-4C7B-CC62B9583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" y="3554"/>
              <a:ext cx="310" cy="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9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9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9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49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9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49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49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49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4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49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49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9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2" dur="500"/>
                                        <p:tgtEl>
                                          <p:spTgt spid="49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7" dur="500"/>
                                        <p:tgtEl>
                                          <p:spTgt spid="49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66" grpId="0" autoUpdateAnimBg="0"/>
      <p:bldP spid="492576" grpId="0" autoUpdateAnimBg="0"/>
      <p:bldP spid="492585" grpId="0" autoUpdateAnimBg="0"/>
      <p:bldP spid="492591" grpId="0" autoUpdateAnimBg="0"/>
      <p:bldP spid="49259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Text Box 2">
            <a:extLst>
              <a:ext uri="{FF2B5EF4-FFF2-40B4-BE49-F238E27FC236}">
                <a16:creationId xmlns:a16="http://schemas.microsoft.com/office/drawing/2014/main" id="{9DEB6B59-34F5-86E8-0717-B876BB889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338" y="5146675"/>
            <a:ext cx="143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IN  AX, </a:t>
            </a: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493571" name="Text Box 3">
            <a:extLst>
              <a:ext uri="{FF2B5EF4-FFF2-40B4-BE49-F238E27FC236}">
                <a16:creationId xmlns:a16="http://schemas.microsoft.com/office/drawing/2014/main" id="{919FBF72-F146-C1A3-CAC0-AD7A8D2B5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137275"/>
            <a:ext cx="201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OUT  DX, AL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3572" name="Text Box 4">
            <a:extLst>
              <a:ext uri="{FF2B5EF4-FFF2-40B4-BE49-F238E27FC236}">
                <a16:creationId xmlns:a16="http://schemas.microsoft.com/office/drawing/2014/main" id="{81DBE7FE-A8C7-94BC-43A1-D58EE58A4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264" y="6137275"/>
            <a:ext cx="176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OUT  </a:t>
            </a: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</a:rPr>
              <a:t>, AX</a:t>
            </a:r>
          </a:p>
        </p:txBody>
      </p:sp>
      <p:sp>
        <p:nvSpPr>
          <p:cNvPr id="493573" name="Text Box 5">
            <a:extLst>
              <a:ext uri="{FF2B5EF4-FFF2-40B4-BE49-F238E27FC236}">
                <a16:creationId xmlns:a16="http://schemas.microsoft.com/office/drawing/2014/main" id="{81BEEB7A-AA76-A251-2828-259DA3396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075" y="6137275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OUT  DX, AX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CEA885A7-D1AB-C13A-F2E4-AE42D7390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8600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(4) 陷阱（</a:t>
            </a:r>
            <a:r>
              <a:rPr lang="en-US" altLang="zh-CN" sz="3200">
                <a:latin typeface="Times New Roman" panose="02020603050405020304" pitchFamily="18" charset="0"/>
              </a:rPr>
              <a:t>Trap）</a:t>
            </a:r>
            <a:r>
              <a:rPr lang="zh-CN" altLang="en-US" sz="3200">
                <a:latin typeface="Times New Roman" panose="02020603050405020304" pitchFamily="18" charset="0"/>
              </a:rPr>
              <a:t>与陷阱指令</a:t>
            </a:r>
          </a:p>
        </p:txBody>
      </p:sp>
      <p:sp>
        <p:nvSpPr>
          <p:cNvPr id="493575" name="Text Box 7">
            <a:extLst>
              <a:ext uri="{FF2B5EF4-FFF2-40B4-BE49-F238E27FC236}">
                <a16:creationId xmlns:a16="http://schemas.microsoft.com/office/drawing/2014/main" id="{354A2CBF-00EB-C6B6-5A1D-10C7C2182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101" y="806451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意外事故的中断</a:t>
            </a:r>
          </a:p>
        </p:txBody>
      </p:sp>
      <p:sp>
        <p:nvSpPr>
          <p:cNvPr id="493576" name="Text Box 8">
            <a:extLst>
              <a:ext uri="{FF2B5EF4-FFF2-40B4-BE49-F238E27FC236}">
                <a16:creationId xmlns:a16="http://schemas.microsoft.com/office/drawing/2014/main" id="{6311ED1D-8F25-E579-85CB-BA41D91D6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2473325"/>
            <a:ext cx="411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latin typeface="Times New Roman" panose="02020603050405020304" pitchFamily="18" charset="0"/>
              </a:rPr>
              <a:t>  设置供用户使用的陷阱指令</a:t>
            </a:r>
          </a:p>
        </p:txBody>
      </p:sp>
      <p:sp>
        <p:nvSpPr>
          <p:cNvPr id="493577" name="Text Box 9">
            <a:extLst>
              <a:ext uri="{FF2B5EF4-FFF2-40B4-BE49-F238E27FC236}">
                <a16:creationId xmlns:a16="http://schemas.microsoft.com/office/drawing/2014/main" id="{2179A678-2AE4-2115-CEA2-75C80DEC3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6" y="2984500"/>
            <a:ext cx="489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如  8086          </a:t>
            </a:r>
            <a:r>
              <a:rPr lang="en-US" altLang="zh-CN" sz="2400">
                <a:latin typeface="Times New Roman" panose="02020603050405020304" pitchFamily="18" charset="0"/>
              </a:rPr>
              <a:t>INT   TYPE     </a:t>
            </a:r>
            <a:r>
              <a:rPr lang="zh-CN" altLang="en-US" sz="2400">
                <a:latin typeface="Times New Roman" panose="02020603050405020304" pitchFamily="18" charset="0"/>
              </a:rPr>
              <a:t>软中断</a:t>
            </a:r>
          </a:p>
        </p:txBody>
      </p:sp>
      <p:sp>
        <p:nvSpPr>
          <p:cNvPr id="493578" name="Text Box 10">
            <a:extLst>
              <a:ext uri="{FF2B5EF4-FFF2-40B4-BE49-F238E27FC236}">
                <a16:creationId xmlns:a16="http://schemas.microsoft.com/office/drawing/2014/main" id="{A05B564C-BDD1-37EA-EED7-3998C1799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3495675"/>
            <a:ext cx="6005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提供给用户使用的陷阱指令，完成系统调用</a:t>
            </a:r>
          </a:p>
        </p:txBody>
      </p:sp>
      <p:sp>
        <p:nvSpPr>
          <p:cNvPr id="493579" name="Text Box 11">
            <a:extLst>
              <a:ext uri="{FF2B5EF4-FFF2-40B4-BE49-F238E27FC236}">
                <a16:creationId xmlns:a16="http://schemas.microsoft.com/office/drawing/2014/main" id="{70DD5891-35FF-0BD6-DC5B-057522534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05264"/>
            <a:ext cx="2222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5. 输入输出</a:t>
            </a:r>
          </a:p>
        </p:txBody>
      </p:sp>
      <p:grpSp>
        <p:nvGrpSpPr>
          <p:cNvPr id="493580" name="Group 12">
            <a:extLst>
              <a:ext uri="{FF2B5EF4-FFF2-40B4-BE49-F238E27FC236}">
                <a16:creationId xmlns:a16="http://schemas.microsoft.com/office/drawing/2014/main" id="{5D499C90-DE66-C774-22B6-009CEC717A6D}"/>
              </a:ext>
            </a:extLst>
          </p:cNvPr>
          <p:cNvGrpSpPr>
            <a:grpSpLocks/>
          </p:cNvGrpSpPr>
          <p:nvPr/>
        </p:nvGrpSpPr>
        <p:grpSpPr bwMode="auto">
          <a:xfrm>
            <a:off x="2193925" y="1377950"/>
            <a:ext cx="7373938" cy="1041400"/>
            <a:chOff x="422" y="868"/>
            <a:chExt cx="4645" cy="656"/>
          </a:xfrm>
        </p:grpSpPr>
        <p:sp>
          <p:nvSpPr>
            <p:cNvPr id="18459" name="Text Box 13">
              <a:extLst>
                <a:ext uri="{FF2B5EF4-FFF2-40B4-BE49-F238E27FC236}">
                  <a16:creationId xmlns:a16="http://schemas.microsoft.com/office/drawing/2014/main" id="{05A25872-F395-8F9F-FCD8-EEA534421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868"/>
              <a:ext cx="2607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FontTx/>
                <a:buChar char="•"/>
              </a:pPr>
              <a:r>
                <a:rPr lang="zh-CN" altLang="en-US" sz="2400">
                  <a:latin typeface="Times New Roman" panose="02020603050405020304" pitchFamily="18" charset="0"/>
                </a:rPr>
                <a:t>  一般不提供给用户直接使用</a:t>
              </a:r>
            </a:p>
          </p:txBody>
        </p:sp>
        <p:sp>
          <p:nvSpPr>
            <p:cNvPr id="18460" name="Text Box 14">
              <a:extLst>
                <a:ext uri="{FF2B5EF4-FFF2-40B4-BE49-F238E27FC236}">
                  <a16:creationId xmlns:a16="http://schemas.microsoft.com/office/drawing/2014/main" id="{B22284CE-A0CC-E8A4-595C-366A3DA68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36"/>
              <a:ext cx="44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latin typeface="Times New Roman" panose="02020603050405020304" pitchFamily="18" charset="0"/>
                </a:rPr>
                <a:t> </a:t>
              </a:r>
              <a:r>
                <a:rPr lang="zh-CN" altLang="en-US" sz="2400">
                  <a:latin typeface="Times New Roman" panose="02020603050405020304" pitchFamily="18" charset="0"/>
                </a:rPr>
                <a:t>在出现事故时，由 </a:t>
              </a:r>
              <a:r>
                <a:rPr lang="en-US" altLang="zh-CN" sz="2400">
                  <a:latin typeface="Times New Roman" panose="02020603050405020304" pitchFamily="18" charset="0"/>
                </a:rPr>
                <a:t>CPU </a:t>
              </a:r>
              <a:r>
                <a:rPr lang="zh-CN" altLang="en-US" sz="2400">
                  <a:latin typeface="Times New Roman" panose="02020603050405020304" pitchFamily="18" charset="0"/>
                </a:rPr>
                <a:t>自动产生并执行（隐指令）</a:t>
              </a:r>
            </a:p>
          </p:txBody>
        </p:sp>
      </p:grpSp>
      <p:sp>
        <p:nvSpPr>
          <p:cNvPr id="493583" name="Text Box 15">
            <a:extLst>
              <a:ext uri="{FF2B5EF4-FFF2-40B4-BE49-F238E27FC236}">
                <a16:creationId xmlns:a16="http://schemas.microsoft.com/office/drawing/2014/main" id="{4FE45F9A-C4D0-DDFC-ED8D-AFD0EC472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6" y="5146675"/>
            <a:ext cx="1693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IN  AL, DX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3584" name="Text Box 16">
            <a:extLst>
              <a:ext uri="{FF2B5EF4-FFF2-40B4-BE49-F238E27FC236}">
                <a16:creationId xmlns:a16="http://schemas.microsoft.com/office/drawing/2014/main" id="{0CFCCD61-BFA3-255F-E3C1-E54523403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1" y="5146675"/>
            <a:ext cx="171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IN  AX, DX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493585" name="Group 17">
            <a:extLst>
              <a:ext uri="{FF2B5EF4-FFF2-40B4-BE49-F238E27FC236}">
                <a16:creationId xmlns:a16="http://schemas.microsoft.com/office/drawing/2014/main" id="{72A59AC4-5B02-EFD2-28A8-454EC72F286D}"/>
              </a:ext>
            </a:extLst>
          </p:cNvPr>
          <p:cNvGrpSpPr>
            <a:grpSpLocks/>
          </p:cNvGrpSpPr>
          <p:nvPr/>
        </p:nvGrpSpPr>
        <p:grpSpPr bwMode="auto">
          <a:xfrm>
            <a:off x="2727326" y="4638675"/>
            <a:ext cx="5959475" cy="457200"/>
            <a:chOff x="758" y="2922"/>
            <a:chExt cx="3754" cy="288"/>
          </a:xfrm>
        </p:grpSpPr>
        <p:sp>
          <p:nvSpPr>
            <p:cNvPr id="18457" name="Text Box 18">
              <a:extLst>
                <a:ext uri="{FF2B5EF4-FFF2-40B4-BE49-F238E27FC236}">
                  <a16:creationId xmlns:a16="http://schemas.microsoft.com/office/drawing/2014/main" id="{0965B055-D8B2-ABC8-AF40-53064FDE9D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2922"/>
              <a:ext cx="37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入              端口地址              </a:t>
              </a:r>
              <a:r>
                <a:rPr lang="en-US" altLang="zh-CN" sz="2400">
                  <a:latin typeface="Times New Roman" panose="02020603050405020304" pitchFamily="18" charset="0"/>
                </a:rPr>
                <a:t>CPU </a:t>
              </a:r>
              <a:r>
                <a:rPr lang="zh-CN" altLang="en-US" sz="2400">
                  <a:latin typeface="Times New Roman" panose="02020603050405020304" pitchFamily="18" charset="0"/>
                </a:rPr>
                <a:t>的寄存器</a:t>
              </a:r>
            </a:p>
          </p:txBody>
        </p:sp>
        <p:sp>
          <p:nvSpPr>
            <p:cNvPr id="18458" name="Line 19">
              <a:extLst>
                <a:ext uri="{FF2B5EF4-FFF2-40B4-BE49-F238E27FC236}">
                  <a16:creationId xmlns:a16="http://schemas.microsoft.com/office/drawing/2014/main" id="{DB00BDD9-48ED-B186-9FCF-79C098C97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072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93588" name="Group 20">
            <a:extLst>
              <a:ext uri="{FF2B5EF4-FFF2-40B4-BE49-F238E27FC236}">
                <a16:creationId xmlns:a16="http://schemas.microsoft.com/office/drawing/2014/main" id="{4AB00F32-8CB9-6352-4AA6-94F5448F63B3}"/>
              </a:ext>
            </a:extLst>
          </p:cNvPr>
          <p:cNvGrpSpPr>
            <a:grpSpLocks/>
          </p:cNvGrpSpPr>
          <p:nvPr/>
        </p:nvGrpSpPr>
        <p:grpSpPr bwMode="auto">
          <a:xfrm>
            <a:off x="2727326" y="5661025"/>
            <a:ext cx="5883275" cy="457200"/>
            <a:chOff x="758" y="3566"/>
            <a:chExt cx="3706" cy="288"/>
          </a:xfrm>
        </p:grpSpPr>
        <p:sp>
          <p:nvSpPr>
            <p:cNvPr id="18455" name="Text Box 21">
              <a:extLst>
                <a:ext uri="{FF2B5EF4-FFF2-40B4-BE49-F238E27FC236}">
                  <a16:creationId xmlns:a16="http://schemas.microsoft.com/office/drawing/2014/main" id="{D2324802-63A1-92C1-8276-6ECA72D34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3566"/>
              <a:ext cx="37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出     </a:t>
              </a:r>
              <a:r>
                <a:rPr lang="en-US" altLang="zh-CN" sz="2400">
                  <a:latin typeface="Times New Roman" panose="02020603050405020304" pitchFamily="18" charset="0"/>
                </a:rPr>
                <a:t>CPU </a:t>
              </a:r>
              <a:r>
                <a:rPr lang="zh-CN" altLang="en-US" sz="2400">
                  <a:latin typeface="Times New Roman" panose="02020603050405020304" pitchFamily="18" charset="0"/>
                </a:rPr>
                <a:t>的寄存器               端口地址</a:t>
              </a:r>
            </a:p>
          </p:txBody>
        </p:sp>
        <p:sp>
          <p:nvSpPr>
            <p:cNvPr id="18456" name="Line 22">
              <a:extLst>
                <a:ext uri="{FF2B5EF4-FFF2-40B4-BE49-F238E27FC236}">
                  <a16:creationId xmlns:a16="http://schemas.microsoft.com/office/drawing/2014/main" id="{0181688A-BE26-2D3D-7B8B-9345664A6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69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3592" name="Text Box 24">
            <a:extLst>
              <a:ext uri="{FF2B5EF4-FFF2-40B4-BE49-F238E27FC236}">
                <a16:creationId xmlns:a16="http://schemas.microsoft.com/office/drawing/2014/main" id="{6A3DFC68-6859-36DE-E676-45061A1E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514667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如</a:t>
            </a:r>
          </a:p>
        </p:txBody>
      </p:sp>
      <p:sp>
        <p:nvSpPr>
          <p:cNvPr id="493593" name="Text Box 25">
            <a:extLst>
              <a:ext uri="{FF2B5EF4-FFF2-40B4-BE49-F238E27FC236}">
                <a16:creationId xmlns:a16="http://schemas.microsoft.com/office/drawing/2014/main" id="{45A1B64A-5748-A0DB-26D4-00579AECD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613727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如</a:t>
            </a:r>
          </a:p>
        </p:txBody>
      </p:sp>
      <p:sp>
        <p:nvSpPr>
          <p:cNvPr id="493594" name="Text Box 26">
            <a:extLst>
              <a:ext uri="{FF2B5EF4-FFF2-40B4-BE49-F238E27FC236}">
                <a16:creationId xmlns:a16="http://schemas.microsoft.com/office/drawing/2014/main" id="{84588C49-110C-619F-19E3-6CCE4191A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6" y="5149851"/>
            <a:ext cx="13651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IN  AL, </a:t>
            </a: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493595" name="Text Box 27">
            <a:extLst>
              <a:ext uri="{FF2B5EF4-FFF2-40B4-BE49-F238E27FC236}">
                <a16:creationId xmlns:a16="http://schemas.microsoft.com/office/drawing/2014/main" id="{9B5BFF24-5A78-3CBA-C109-3F927B539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388" y="6137276"/>
            <a:ext cx="16673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OUT  </a:t>
            </a: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</a:rPr>
              <a:t>, 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35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935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9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9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935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93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0" grpId="0" autoUpdateAnimBg="0"/>
      <p:bldP spid="493571" grpId="0" autoUpdateAnimBg="0"/>
      <p:bldP spid="493572" grpId="0" autoUpdateAnimBg="0"/>
      <p:bldP spid="493573" grpId="0" autoUpdateAnimBg="0"/>
      <p:bldP spid="493575" grpId="0" autoUpdateAnimBg="0"/>
      <p:bldP spid="493576" grpId="0" autoUpdateAnimBg="0"/>
      <p:bldP spid="493577" grpId="0" autoUpdateAnimBg="0"/>
      <p:bldP spid="493578" grpId="0" autoUpdateAnimBg="0"/>
      <p:bldP spid="493579" grpId="0" autoUpdateAnimBg="0"/>
      <p:bldP spid="493583" grpId="0" autoUpdateAnimBg="0"/>
      <p:bldP spid="493584" grpId="0" autoUpdateAnimBg="0"/>
      <p:bldP spid="493592" grpId="0" autoUpdateAnimBg="0"/>
      <p:bldP spid="493593" grpId="0" autoUpdateAnimBg="0"/>
      <p:bldP spid="493594" grpId="0" autoUpdateAnimBg="0"/>
      <p:bldP spid="49359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2161222-DED1-DAF3-339C-0E53CBB6B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5480" y="8023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III</a:t>
            </a:r>
            <a:r>
              <a:rPr lang="zh-CN" altLang="en-US" b="1" dirty="0"/>
              <a:t>   寻 址 方 式</a:t>
            </a:r>
          </a:p>
        </p:txBody>
      </p:sp>
      <p:sp>
        <p:nvSpPr>
          <p:cNvPr id="494595" name="Text Box 3">
            <a:extLst>
              <a:ext uri="{FF2B5EF4-FFF2-40B4-BE49-F238E27FC236}">
                <a16:creationId xmlns:a16="http://schemas.microsoft.com/office/drawing/2014/main" id="{F899E258-1F00-9DB8-5416-DF1326BE1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600200"/>
            <a:ext cx="335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寻址方式</a:t>
            </a:r>
            <a:r>
              <a:rPr lang="zh-CN" altLang="en-US" sz="280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494596" name="Text Box 4">
            <a:extLst>
              <a:ext uri="{FF2B5EF4-FFF2-40B4-BE49-F238E27FC236}">
                <a16:creationId xmlns:a16="http://schemas.microsoft.com/office/drawing/2014/main" id="{649E97FD-FDBB-0739-F255-A39B291AE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600201"/>
            <a:ext cx="5486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确定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本条指令 </a:t>
            </a:r>
            <a:r>
              <a:rPr lang="zh-CN" altLang="en-US" sz="2800">
                <a:latin typeface="Times New Roman" panose="02020603050405020304" pitchFamily="18" charset="0"/>
              </a:rPr>
              <a:t>的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操作数地址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下一条 </a:t>
            </a:r>
            <a:r>
              <a:rPr lang="zh-CN" altLang="en-US" sz="2800">
                <a:latin typeface="Times New Roman" panose="02020603050405020304" pitchFamily="18" charset="0"/>
              </a:rPr>
              <a:t>欲执行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指令 </a:t>
            </a:r>
            <a:r>
              <a:rPr lang="zh-CN" altLang="en-US" sz="2800">
                <a:latin typeface="Times New Roman" panose="02020603050405020304" pitchFamily="18" charset="0"/>
              </a:rPr>
              <a:t>的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指令地址</a:t>
            </a:r>
          </a:p>
        </p:txBody>
      </p:sp>
      <p:grpSp>
        <p:nvGrpSpPr>
          <p:cNvPr id="494597" name="Group 5">
            <a:extLst>
              <a:ext uri="{FF2B5EF4-FFF2-40B4-BE49-F238E27FC236}">
                <a16:creationId xmlns:a16="http://schemas.microsoft.com/office/drawing/2014/main" id="{12AA1A8F-50A8-F1A2-0FDD-5DCDEC4C9AB4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352800"/>
            <a:ext cx="3124200" cy="1981200"/>
            <a:chOff x="2256" y="2112"/>
            <a:chExt cx="1968" cy="1248"/>
          </a:xfrm>
        </p:grpSpPr>
        <p:sp>
          <p:nvSpPr>
            <p:cNvPr id="19465" name="Text Box 6">
              <a:extLst>
                <a:ext uri="{FF2B5EF4-FFF2-40B4-BE49-F238E27FC236}">
                  <a16:creationId xmlns:a16="http://schemas.microsoft.com/office/drawing/2014/main" id="{27978D3B-066E-7053-0CD6-EC640A37F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112"/>
              <a:ext cx="19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指令寻址</a:t>
              </a:r>
            </a:p>
          </p:txBody>
        </p:sp>
        <p:sp>
          <p:nvSpPr>
            <p:cNvPr id="19466" name="Text Box 7">
              <a:extLst>
                <a:ext uri="{FF2B5EF4-FFF2-40B4-BE49-F238E27FC236}">
                  <a16:creationId xmlns:a16="http://schemas.microsoft.com/office/drawing/2014/main" id="{BA93625E-E3FB-00E3-F0F4-7BC750F0B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033"/>
              <a:ext cx="19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数据寻址</a:t>
              </a:r>
            </a:p>
          </p:txBody>
        </p:sp>
      </p:grpSp>
      <p:sp>
        <p:nvSpPr>
          <p:cNvPr id="494600" name="AutoShape 8">
            <a:extLst>
              <a:ext uri="{FF2B5EF4-FFF2-40B4-BE49-F238E27FC236}">
                <a16:creationId xmlns:a16="http://schemas.microsoft.com/office/drawing/2014/main" id="{D50C0E08-17AD-A7DA-1A8F-01BD1C2401AE}"/>
              </a:ext>
            </a:extLst>
          </p:cNvPr>
          <p:cNvSpPr>
            <a:spLocks/>
          </p:cNvSpPr>
          <p:nvPr/>
        </p:nvSpPr>
        <p:spPr bwMode="auto">
          <a:xfrm>
            <a:off x="4876800" y="3581400"/>
            <a:ext cx="228600" cy="1600200"/>
          </a:xfrm>
          <a:prstGeom prst="leftBrace">
            <a:avLst>
              <a:gd name="adj1" fmla="val 5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4601" name="Text Box 9">
            <a:extLst>
              <a:ext uri="{FF2B5EF4-FFF2-40B4-BE49-F238E27FC236}">
                <a16:creationId xmlns:a16="http://schemas.microsoft.com/office/drawing/2014/main" id="{56BE8AB6-4DC2-6F8F-BF53-0F83BAEB3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14801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寻址方式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5" grpId="0" autoUpdateAnimBg="0"/>
      <p:bldP spid="494596" grpId="0" autoUpdateAnimBg="0"/>
      <p:bldP spid="49460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>
            <a:extLst>
              <a:ext uri="{FF2B5EF4-FFF2-40B4-BE49-F238E27FC236}">
                <a16:creationId xmlns:a16="http://schemas.microsoft.com/office/drawing/2014/main" id="{D250ACD6-427A-FB06-E507-F859D9FC2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40" y="404664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一、指令寻址</a:t>
            </a:r>
          </a:p>
        </p:txBody>
      </p:sp>
      <p:sp>
        <p:nvSpPr>
          <p:cNvPr id="495620" name="Text Box 4">
            <a:extLst>
              <a:ext uri="{FF2B5EF4-FFF2-40B4-BE49-F238E27FC236}">
                <a16:creationId xmlns:a16="http://schemas.microsoft.com/office/drawing/2014/main" id="{52A9A62C-ABBB-2B48-A787-02EC0409D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840" y="1066652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顺序</a:t>
            </a:r>
          </a:p>
        </p:txBody>
      </p:sp>
      <p:grpSp>
        <p:nvGrpSpPr>
          <p:cNvPr id="495621" name="Group 5">
            <a:extLst>
              <a:ext uri="{FF2B5EF4-FFF2-40B4-BE49-F238E27FC236}">
                <a16:creationId xmlns:a16="http://schemas.microsoft.com/office/drawing/2014/main" id="{0A7D16B4-6BA5-12D2-CF82-313A3D2F9BAD}"/>
              </a:ext>
            </a:extLst>
          </p:cNvPr>
          <p:cNvGrpSpPr>
            <a:grpSpLocks/>
          </p:cNvGrpSpPr>
          <p:nvPr/>
        </p:nvGrpSpPr>
        <p:grpSpPr bwMode="auto">
          <a:xfrm>
            <a:off x="3341439" y="1088877"/>
            <a:ext cx="3086100" cy="519112"/>
            <a:chOff x="1622" y="1223"/>
            <a:chExt cx="1944" cy="327"/>
          </a:xfrm>
        </p:grpSpPr>
        <p:sp>
          <p:nvSpPr>
            <p:cNvPr id="20535" name="Text Box 6">
              <a:extLst>
                <a:ext uri="{FF2B5EF4-FFF2-40B4-BE49-F238E27FC236}">
                  <a16:creationId xmlns:a16="http://schemas.microsoft.com/office/drawing/2014/main" id="{9C18F306-57B2-1B7F-D16B-DD2526869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1223"/>
              <a:ext cx="19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anose="02020603050405020304" pitchFamily="18" charset="0"/>
                </a:rPr>
                <a:t>( PC ) + 1           PC</a:t>
              </a:r>
            </a:p>
          </p:txBody>
        </p:sp>
        <p:sp>
          <p:nvSpPr>
            <p:cNvPr id="20536" name="Line 7">
              <a:extLst>
                <a:ext uri="{FF2B5EF4-FFF2-40B4-BE49-F238E27FC236}">
                  <a16:creationId xmlns:a16="http://schemas.microsoft.com/office/drawing/2014/main" id="{CAB65FC2-A2DA-1920-BA28-DC518C785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373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5624" name="Text Box 8">
            <a:extLst>
              <a:ext uri="{FF2B5EF4-FFF2-40B4-BE49-F238E27FC236}">
                <a16:creationId xmlns:a16="http://schemas.microsoft.com/office/drawing/2014/main" id="{82E3958A-2DB7-BDE5-E31E-197A16C63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840" y="1600052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跳跃</a:t>
            </a:r>
          </a:p>
        </p:txBody>
      </p:sp>
      <p:sp>
        <p:nvSpPr>
          <p:cNvPr id="495625" name="Text Box 9">
            <a:extLst>
              <a:ext uri="{FF2B5EF4-FFF2-40B4-BE49-F238E27FC236}">
                <a16:creationId xmlns:a16="http://schemas.microsoft.com/office/drawing/2014/main" id="{932527F4-8B1D-F411-B752-C340B9B2F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314" y="1630214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由转移指令指出</a:t>
            </a:r>
          </a:p>
        </p:txBody>
      </p:sp>
      <p:grpSp>
        <p:nvGrpSpPr>
          <p:cNvPr id="495626" name="Group 10">
            <a:extLst>
              <a:ext uri="{FF2B5EF4-FFF2-40B4-BE49-F238E27FC236}">
                <a16:creationId xmlns:a16="http://schemas.microsoft.com/office/drawing/2014/main" id="{9160C24D-3F65-A933-327E-BB0FD4B9305D}"/>
              </a:ext>
            </a:extLst>
          </p:cNvPr>
          <p:cNvGrpSpPr>
            <a:grpSpLocks/>
          </p:cNvGrpSpPr>
          <p:nvPr/>
        </p:nvGrpSpPr>
        <p:grpSpPr bwMode="auto">
          <a:xfrm>
            <a:off x="1817440" y="2182664"/>
            <a:ext cx="8112125" cy="3594100"/>
            <a:chOff x="662" y="1912"/>
            <a:chExt cx="5110" cy="2264"/>
          </a:xfrm>
        </p:grpSpPr>
        <p:sp>
          <p:nvSpPr>
            <p:cNvPr id="20505" name="Rectangle 11">
              <a:extLst>
                <a:ext uri="{FF2B5EF4-FFF2-40B4-BE49-F238E27FC236}">
                  <a16:creationId xmlns:a16="http://schemas.microsoft.com/office/drawing/2014/main" id="{E06B6D69-EA68-1FF3-3CC5-FE7E44BCA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168"/>
              <a:ext cx="1488" cy="197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6" name="Text Box 12">
              <a:extLst>
                <a:ext uri="{FF2B5EF4-FFF2-40B4-BE49-F238E27FC236}">
                  <a16:creationId xmlns:a16="http://schemas.microsoft.com/office/drawing/2014/main" id="{EE9E7F70-84C9-3675-FE55-E480BB267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212"/>
              <a:ext cx="13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LDA              1000</a:t>
              </a:r>
            </a:p>
          </p:txBody>
        </p:sp>
        <p:sp>
          <p:nvSpPr>
            <p:cNvPr id="20507" name="Text Box 13">
              <a:extLst>
                <a:ext uri="{FF2B5EF4-FFF2-40B4-BE49-F238E27FC236}">
                  <a16:creationId xmlns:a16="http://schemas.microsoft.com/office/drawing/2014/main" id="{01C91249-9291-7B20-5F89-8F14CA05D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403"/>
              <a:ext cx="13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ADD              1001</a:t>
              </a:r>
            </a:p>
          </p:txBody>
        </p:sp>
        <p:sp>
          <p:nvSpPr>
            <p:cNvPr id="20508" name="Text Box 14">
              <a:extLst>
                <a:ext uri="{FF2B5EF4-FFF2-40B4-BE49-F238E27FC236}">
                  <a16:creationId xmlns:a16="http://schemas.microsoft.com/office/drawing/2014/main" id="{126B2405-B9F3-7991-E29C-851E916CD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593"/>
              <a:ext cx="13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DEC              1200</a:t>
              </a:r>
            </a:p>
          </p:txBody>
        </p:sp>
        <p:sp>
          <p:nvSpPr>
            <p:cNvPr id="20509" name="Text Box 15">
              <a:extLst>
                <a:ext uri="{FF2B5EF4-FFF2-40B4-BE49-F238E27FC236}">
                  <a16:creationId xmlns:a16="http://schemas.microsoft.com/office/drawing/2014/main" id="{2A52F887-B258-6B5D-BEEE-EB2615C84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783"/>
              <a:ext cx="13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JMP                    7</a:t>
              </a:r>
            </a:p>
          </p:txBody>
        </p:sp>
        <p:sp>
          <p:nvSpPr>
            <p:cNvPr id="20510" name="Text Box 16">
              <a:extLst>
                <a:ext uri="{FF2B5EF4-FFF2-40B4-BE49-F238E27FC236}">
                  <a16:creationId xmlns:a16="http://schemas.microsoft.com/office/drawing/2014/main" id="{57A59F15-A922-C876-99AF-C6E078438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970"/>
              <a:ext cx="13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LDA              2000</a:t>
              </a:r>
            </a:p>
          </p:txBody>
        </p:sp>
        <p:sp>
          <p:nvSpPr>
            <p:cNvPr id="20511" name="Text Box 17">
              <a:extLst>
                <a:ext uri="{FF2B5EF4-FFF2-40B4-BE49-F238E27FC236}">
                  <a16:creationId xmlns:a16="http://schemas.microsoft.com/office/drawing/2014/main" id="{A269D467-3638-0B7C-D425-58F2D10B8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165"/>
              <a:ext cx="1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SUB               2001</a:t>
              </a:r>
            </a:p>
          </p:txBody>
        </p:sp>
        <p:sp>
          <p:nvSpPr>
            <p:cNvPr id="20512" name="Text Box 18">
              <a:extLst>
                <a:ext uri="{FF2B5EF4-FFF2-40B4-BE49-F238E27FC236}">
                  <a16:creationId xmlns:a16="http://schemas.microsoft.com/office/drawing/2014/main" id="{D8AD6636-8692-6D1F-26FE-934B0AEF5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355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INC</a:t>
              </a:r>
            </a:p>
          </p:txBody>
        </p:sp>
        <p:sp>
          <p:nvSpPr>
            <p:cNvPr id="20513" name="Text Box 19">
              <a:extLst>
                <a:ext uri="{FF2B5EF4-FFF2-40B4-BE49-F238E27FC236}">
                  <a16:creationId xmlns:a16="http://schemas.microsoft.com/office/drawing/2014/main" id="{F11F68B7-6082-515F-B038-902B51FF8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546"/>
              <a:ext cx="1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STA              2500</a:t>
              </a:r>
            </a:p>
          </p:txBody>
        </p:sp>
        <p:sp>
          <p:nvSpPr>
            <p:cNvPr id="20514" name="Text Box 20">
              <a:extLst>
                <a:ext uri="{FF2B5EF4-FFF2-40B4-BE49-F238E27FC236}">
                  <a16:creationId xmlns:a16="http://schemas.microsoft.com/office/drawing/2014/main" id="{66814986-25AF-1BB6-42C1-811022FD2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737"/>
              <a:ext cx="12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LDA             1100</a:t>
              </a:r>
            </a:p>
          </p:txBody>
        </p:sp>
        <p:sp>
          <p:nvSpPr>
            <p:cNvPr id="20515" name="Text Box 21">
              <a:extLst>
                <a:ext uri="{FF2B5EF4-FFF2-40B4-BE49-F238E27FC236}">
                  <a16:creationId xmlns:a16="http://schemas.microsoft.com/office/drawing/2014/main" id="{55210B47-1AB4-ADBD-0685-A3395255D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6" y="3940"/>
              <a:ext cx="31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20516" name="Text Box 22">
              <a:extLst>
                <a:ext uri="{FF2B5EF4-FFF2-40B4-BE49-F238E27FC236}">
                  <a16:creationId xmlns:a16="http://schemas.microsoft.com/office/drawing/2014/main" id="{3B9CBFB9-0899-1B84-AEEA-2FAC8DFFE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22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0517" name="Text Box 23">
              <a:extLst>
                <a:ext uri="{FF2B5EF4-FFF2-40B4-BE49-F238E27FC236}">
                  <a16:creationId xmlns:a16="http://schemas.microsoft.com/office/drawing/2014/main" id="{1EF1F2E5-5745-550D-CBB9-635D17CDB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240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518" name="Text Box 24">
              <a:extLst>
                <a:ext uri="{FF2B5EF4-FFF2-40B4-BE49-F238E27FC236}">
                  <a16:creationId xmlns:a16="http://schemas.microsoft.com/office/drawing/2014/main" id="{25D1524A-9118-5941-431B-AC2E2B05F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259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519" name="Text Box 25">
              <a:extLst>
                <a:ext uri="{FF2B5EF4-FFF2-40B4-BE49-F238E27FC236}">
                  <a16:creationId xmlns:a16="http://schemas.microsoft.com/office/drawing/2014/main" id="{DBEF226E-1E1A-E082-E184-089D053BF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27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520" name="Text Box 26">
              <a:extLst>
                <a:ext uri="{FF2B5EF4-FFF2-40B4-BE49-F238E27FC236}">
                  <a16:creationId xmlns:a16="http://schemas.microsoft.com/office/drawing/2014/main" id="{A4B3AE0C-CDCA-C8B2-771B-24DC995FC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297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521" name="Text Box 27">
              <a:extLst>
                <a:ext uri="{FF2B5EF4-FFF2-40B4-BE49-F238E27FC236}">
                  <a16:creationId xmlns:a16="http://schemas.microsoft.com/office/drawing/2014/main" id="{9EECCEC6-F74D-0F23-BD0A-A79FB94BD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316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0522" name="Text Box 28">
              <a:extLst>
                <a:ext uri="{FF2B5EF4-FFF2-40B4-BE49-F238E27FC236}">
                  <a16:creationId xmlns:a16="http://schemas.microsoft.com/office/drawing/2014/main" id="{4F040D45-6CB7-EC19-F8C4-768FE202D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335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0523" name="Text Box 29">
              <a:extLst>
                <a:ext uri="{FF2B5EF4-FFF2-40B4-BE49-F238E27FC236}">
                  <a16:creationId xmlns:a16="http://schemas.microsoft.com/office/drawing/2014/main" id="{28B0D880-F020-112E-93E0-57AAEFF63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354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0524" name="Text Box 30">
              <a:extLst>
                <a:ext uri="{FF2B5EF4-FFF2-40B4-BE49-F238E27FC236}">
                  <a16:creationId xmlns:a16="http://schemas.microsoft.com/office/drawing/2014/main" id="{3658AB5A-460A-868D-B728-21A414309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373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0525" name="Text Box 31">
              <a:extLst>
                <a:ext uri="{FF2B5EF4-FFF2-40B4-BE49-F238E27FC236}">
                  <a16:creationId xmlns:a16="http://schemas.microsoft.com/office/drawing/2014/main" id="{549315AC-C237-85C4-6D2E-C666034AF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392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0526" name="Rectangle 32">
              <a:extLst>
                <a:ext uri="{FF2B5EF4-FFF2-40B4-BE49-F238E27FC236}">
                  <a16:creationId xmlns:a16="http://schemas.microsoft.com/office/drawing/2014/main" id="{DE3FA912-D8E5-39A8-ED99-AFBD20C01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168"/>
              <a:ext cx="528" cy="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27" name="Text Box 33">
              <a:extLst>
                <a:ext uri="{FF2B5EF4-FFF2-40B4-BE49-F238E27FC236}">
                  <a16:creationId xmlns:a16="http://schemas.microsoft.com/office/drawing/2014/main" id="{D9F14072-FDC4-3348-2861-A0FBEC8A6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160"/>
              <a:ext cx="3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PC</a:t>
              </a:r>
            </a:p>
          </p:txBody>
        </p:sp>
        <p:sp>
          <p:nvSpPr>
            <p:cNvPr id="20528" name="Line 34">
              <a:extLst>
                <a:ext uri="{FF2B5EF4-FFF2-40B4-BE49-F238E27FC236}">
                  <a16:creationId xmlns:a16="http://schemas.microsoft.com/office/drawing/2014/main" id="{AA9C9AC5-3045-0C98-33A9-ACFF25CE10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27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9" name="AutoShape 35">
              <a:extLst>
                <a:ext uri="{FF2B5EF4-FFF2-40B4-BE49-F238E27FC236}">
                  <a16:creationId xmlns:a16="http://schemas.microsoft.com/office/drawing/2014/main" id="{A3981AA4-9C48-7F25-C391-83AA3A7295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300000">
              <a:off x="1000" y="2243"/>
              <a:ext cx="192" cy="330"/>
            </a:xfrm>
            <a:prstGeom prst="curvedLeftArrow">
              <a:avLst>
                <a:gd name="adj1" fmla="val 25996"/>
                <a:gd name="adj2" fmla="val 62026"/>
                <a:gd name="adj3" fmla="val 4456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30" name="Text Box 36">
              <a:extLst>
                <a:ext uri="{FF2B5EF4-FFF2-40B4-BE49-F238E27FC236}">
                  <a16:creationId xmlns:a16="http://schemas.microsoft.com/office/drawing/2014/main" id="{2ABBF215-DE86-FB21-50AB-D6EB54C61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2322"/>
              <a:ext cx="2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20531" name="Freeform 37">
              <a:extLst>
                <a:ext uri="{FF2B5EF4-FFF2-40B4-BE49-F238E27FC236}">
                  <a16:creationId xmlns:a16="http://schemas.microsoft.com/office/drawing/2014/main" id="{C162E613-DFE0-E705-00F2-0A132F3DE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1912"/>
              <a:ext cx="2880" cy="952"/>
            </a:xfrm>
            <a:custGeom>
              <a:avLst/>
              <a:gdLst>
                <a:gd name="T0" fmla="*/ 2592 w 2880"/>
                <a:gd name="T1" fmla="*/ 554 h 1248"/>
                <a:gd name="T2" fmla="*/ 2880 w 2880"/>
                <a:gd name="T3" fmla="*/ 554 h 1248"/>
                <a:gd name="T4" fmla="*/ 2880 w 2880"/>
                <a:gd name="T5" fmla="*/ 0 h 1248"/>
                <a:gd name="T6" fmla="*/ 0 w 2880"/>
                <a:gd name="T7" fmla="*/ 0 h 1248"/>
                <a:gd name="T8" fmla="*/ 0 w 2880"/>
                <a:gd name="T9" fmla="*/ 149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0" h="1248">
                  <a:moveTo>
                    <a:pt x="2592" y="1248"/>
                  </a:moveTo>
                  <a:lnTo>
                    <a:pt x="2880" y="1248"/>
                  </a:lnTo>
                  <a:lnTo>
                    <a:pt x="2880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32" name="Text Box 38">
              <a:extLst>
                <a:ext uri="{FF2B5EF4-FFF2-40B4-BE49-F238E27FC236}">
                  <a16:creationId xmlns:a16="http://schemas.microsoft.com/office/drawing/2014/main" id="{53911915-78E5-5CA5-8058-B11E27AA3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920"/>
              <a:ext cx="1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指令地址寻址方式</a:t>
              </a:r>
            </a:p>
          </p:txBody>
        </p:sp>
        <p:sp>
          <p:nvSpPr>
            <p:cNvPr id="20533" name="Text Box 39">
              <a:extLst>
                <a:ext uri="{FF2B5EF4-FFF2-40B4-BE49-F238E27FC236}">
                  <a16:creationId xmlns:a16="http://schemas.microsoft.com/office/drawing/2014/main" id="{D982E4BA-2734-D7CE-FEC1-7EB79DB92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1918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指令地址</a:t>
              </a:r>
            </a:p>
          </p:txBody>
        </p:sp>
        <p:sp>
          <p:nvSpPr>
            <p:cNvPr id="20534" name="Text Box 40">
              <a:extLst>
                <a:ext uri="{FF2B5EF4-FFF2-40B4-BE49-F238E27FC236}">
                  <a16:creationId xmlns:a16="http://schemas.microsoft.com/office/drawing/2014/main" id="{17E82D22-D3A4-5466-33E5-624A8EF6A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6" y="1918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指令</a:t>
              </a:r>
            </a:p>
          </p:txBody>
        </p:sp>
      </p:grpSp>
      <p:grpSp>
        <p:nvGrpSpPr>
          <p:cNvPr id="495657" name="Group 41">
            <a:extLst>
              <a:ext uri="{FF2B5EF4-FFF2-40B4-BE49-F238E27FC236}">
                <a16:creationId xmlns:a16="http://schemas.microsoft.com/office/drawing/2014/main" id="{FBBCEC59-3270-EE5D-9065-58B5A41510C4}"/>
              </a:ext>
            </a:extLst>
          </p:cNvPr>
          <p:cNvGrpSpPr>
            <a:grpSpLocks/>
          </p:cNvGrpSpPr>
          <p:nvPr/>
        </p:nvGrpSpPr>
        <p:grpSpPr bwMode="auto">
          <a:xfrm>
            <a:off x="4119314" y="2941490"/>
            <a:ext cx="4940300" cy="396875"/>
            <a:chOff x="2112" y="2390"/>
            <a:chExt cx="3112" cy="250"/>
          </a:xfrm>
        </p:grpSpPr>
        <p:sp>
          <p:nvSpPr>
            <p:cNvPr id="20503" name="Text Box 42">
              <a:extLst>
                <a:ext uri="{FF2B5EF4-FFF2-40B4-BE49-F238E27FC236}">
                  <a16:creationId xmlns:a16="http://schemas.microsoft.com/office/drawing/2014/main" id="{FBCD65A9-BF5D-4A67-9907-62C244245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390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顺序寻址</a:t>
              </a:r>
            </a:p>
          </p:txBody>
        </p:sp>
        <p:sp>
          <p:nvSpPr>
            <p:cNvPr id="20504" name="Rectangle 43">
              <a:extLst>
                <a:ext uri="{FF2B5EF4-FFF2-40B4-BE49-F238E27FC236}">
                  <a16:creationId xmlns:a16="http://schemas.microsoft.com/office/drawing/2014/main" id="{8A6CF879-7ED1-B80D-775F-E8AFE6E6A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400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495660" name="Group 44">
            <a:extLst>
              <a:ext uri="{FF2B5EF4-FFF2-40B4-BE49-F238E27FC236}">
                <a16:creationId xmlns:a16="http://schemas.microsoft.com/office/drawing/2014/main" id="{C6252CD7-F0AE-57BA-7EFE-BA1E6DE3B5CF}"/>
              </a:ext>
            </a:extLst>
          </p:cNvPr>
          <p:cNvGrpSpPr>
            <a:grpSpLocks/>
          </p:cNvGrpSpPr>
          <p:nvPr/>
        </p:nvGrpSpPr>
        <p:grpSpPr bwMode="auto">
          <a:xfrm>
            <a:off x="4119314" y="3246290"/>
            <a:ext cx="4940300" cy="396875"/>
            <a:chOff x="2112" y="2582"/>
            <a:chExt cx="3112" cy="250"/>
          </a:xfrm>
        </p:grpSpPr>
        <p:sp>
          <p:nvSpPr>
            <p:cNvPr id="20501" name="Text Box 45">
              <a:extLst>
                <a:ext uri="{FF2B5EF4-FFF2-40B4-BE49-F238E27FC236}">
                  <a16:creationId xmlns:a16="http://schemas.microsoft.com/office/drawing/2014/main" id="{5BD0C3F8-4F97-4D6F-405D-E909C36AC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582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顺序寻址</a:t>
              </a:r>
            </a:p>
          </p:txBody>
        </p:sp>
        <p:sp>
          <p:nvSpPr>
            <p:cNvPr id="20502" name="Rectangle 46">
              <a:extLst>
                <a:ext uri="{FF2B5EF4-FFF2-40B4-BE49-F238E27FC236}">
                  <a16:creationId xmlns:a16="http://schemas.microsoft.com/office/drawing/2014/main" id="{BCE48AB8-1B79-7374-108C-A4D9EEC21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592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95663" name="Group 47">
            <a:extLst>
              <a:ext uri="{FF2B5EF4-FFF2-40B4-BE49-F238E27FC236}">
                <a16:creationId xmlns:a16="http://schemas.microsoft.com/office/drawing/2014/main" id="{D342124D-A8D4-DEA7-8BD8-D1189461F810}"/>
              </a:ext>
            </a:extLst>
          </p:cNvPr>
          <p:cNvGrpSpPr>
            <a:grpSpLocks/>
          </p:cNvGrpSpPr>
          <p:nvPr/>
        </p:nvGrpSpPr>
        <p:grpSpPr bwMode="auto">
          <a:xfrm>
            <a:off x="4119314" y="3551090"/>
            <a:ext cx="4940300" cy="396875"/>
            <a:chOff x="2112" y="2774"/>
            <a:chExt cx="3112" cy="250"/>
          </a:xfrm>
        </p:grpSpPr>
        <p:sp>
          <p:nvSpPr>
            <p:cNvPr id="20499" name="Text Box 48">
              <a:extLst>
                <a:ext uri="{FF2B5EF4-FFF2-40B4-BE49-F238E27FC236}">
                  <a16:creationId xmlns:a16="http://schemas.microsoft.com/office/drawing/2014/main" id="{17C00A93-F0DE-79D6-59C5-9E2696A93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774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顺序寻址</a:t>
              </a:r>
            </a:p>
          </p:txBody>
        </p:sp>
        <p:sp>
          <p:nvSpPr>
            <p:cNvPr id="20500" name="Rectangle 49">
              <a:extLst>
                <a:ext uri="{FF2B5EF4-FFF2-40B4-BE49-F238E27FC236}">
                  <a16:creationId xmlns:a16="http://schemas.microsoft.com/office/drawing/2014/main" id="{7573E955-9491-19EF-F73C-A67DB8B3F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78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495666" name="Group 50">
            <a:extLst>
              <a:ext uri="{FF2B5EF4-FFF2-40B4-BE49-F238E27FC236}">
                <a16:creationId xmlns:a16="http://schemas.microsoft.com/office/drawing/2014/main" id="{B76AA3B1-D8F7-1CA9-5336-53418C76BF04}"/>
              </a:ext>
            </a:extLst>
          </p:cNvPr>
          <p:cNvGrpSpPr>
            <a:grpSpLocks/>
          </p:cNvGrpSpPr>
          <p:nvPr/>
        </p:nvGrpSpPr>
        <p:grpSpPr bwMode="auto">
          <a:xfrm>
            <a:off x="4119314" y="4770290"/>
            <a:ext cx="4940300" cy="396875"/>
            <a:chOff x="2112" y="3542"/>
            <a:chExt cx="3112" cy="250"/>
          </a:xfrm>
        </p:grpSpPr>
        <p:sp>
          <p:nvSpPr>
            <p:cNvPr id="20497" name="Text Box 51">
              <a:extLst>
                <a:ext uri="{FF2B5EF4-FFF2-40B4-BE49-F238E27FC236}">
                  <a16:creationId xmlns:a16="http://schemas.microsoft.com/office/drawing/2014/main" id="{150FD07F-271E-918F-998C-FD1A07A74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542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跳跃寻址</a:t>
              </a:r>
            </a:p>
          </p:txBody>
        </p:sp>
        <p:sp>
          <p:nvSpPr>
            <p:cNvPr id="20498" name="Rectangle 52">
              <a:extLst>
                <a:ext uri="{FF2B5EF4-FFF2-40B4-BE49-F238E27FC236}">
                  <a16:creationId xmlns:a16="http://schemas.microsoft.com/office/drawing/2014/main" id="{84B48102-509F-4D3D-9D96-14B3DA40E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52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495669" name="Group 53">
            <a:extLst>
              <a:ext uri="{FF2B5EF4-FFF2-40B4-BE49-F238E27FC236}">
                <a16:creationId xmlns:a16="http://schemas.microsoft.com/office/drawing/2014/main" id="{3F78A78E-57BD-D01A-BED6-6DC1E6328666}"/>
              </a:ext>
            </a:extLst>
          </p:cNvPr>
          <p:cNvGrpSpPr>
            <a:grpSpLocks/>
          </p:cNvGrpSpPr>
          <p:nvPr/>
        </p:nvGrpSpPr>
        <p:grpSpPr bwMode="auto">
          <a:xfrm>
            <a:off x="4119314" y="5075090"/>
            <a:ext cx="4940300" cy="396875"/>
            <a:chOff x="2112" y="3734"/>
            <a:chExt cx="3112" cy="250"/>
          </a:xfrm>
        </p:grpSpPr>
        <p:sp>
          <p:nvSpPr>
            <p:cNvPr id="20495" name="Text Box 54">
              <a:extLst>
                <a:ext uri="{FF2B5EF4-FFF2-40B4-BE49-F238E27FC236}">
                  <a16:creationId xmlns:a16="http://schemas.microsoft.com/office/drawing/2014/main" id="{445AEA89-4890-FEAE-5146-B9D0720DF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734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顺序寻址</a:t>
              </a:r>
            </a:p>
          </p:txBody>
        </p:sp>
        <p:sp>
          <p:nvSpPr>
            <p:cNvPr id="20496" name="Rectangle 55">
              <a:extLst>
                <a:ext uri="{FF2B5EF4-FFF2-40B4-BE49-F238E27FC236}">
                  <a16:creationId xmlns:a16="http://schemas.microsoft.com/office/drawing/2014/main" id="{925A2128-3E62-ED9F-5972-C52BF037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74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9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utoUpdateAnimBg="0"/>
      <p:bldP spid="495624" grpId="0" autoUpdateAnimBg="0"/>
      <p:bldP spid="49562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900C86CA-685D-0D32-E8F2-3BB4FC272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212" y="209550"/>
            <a:ext cx="3051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二、数据寻址 </a:t>
            </a:r>
          </a:p>
        </p:txBody>
      </p:sp>
      <p:sp>
        <p:nvSpPr>
          <p:cNvPr id="496643" name="Text Box 3">
            <a:extLst>
              <a:ext uri="{FF2B5EF4-FFF2-40B4-BE49-F238E27FC236}">
                <a16:creationId xmlns:a16="http://schemas.microsoft.com/office/drawing/2014/main" id="{03C0530A-87E3-82CE-4A5C-F95AED78E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975" y="1828800"/>
            <a:ext cx="148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形式地址 </a:t>
            </a:r>
          </a:p>
        </p:txBody>
      </p:sp>
      <p:sp>
        <p:nvSpPr>
          <p:cNvPr id="496644" name="Text Box 4">
            <a:extLst>
              <a:ext uri="{FF2B5EF4-FFF2-40B4-BE49-F238E27FC236}">
                <a16:creationId xmlns:a16="http://schemas.microsoft.com/office/drawing/2014/main" id="{D06BEEB9-7D5F-25A0-16FD-9BECEC6C4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538" y="1828800"/>
            <a:ext cx="2405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指令字中的地址 </a:t>
            </a:r>
          </a:p>
        </p:txBody>
      </p:sp>
      <p:sp>
        <p:nvSpPr>
          <p:cNvPr id="496645" name="Text Box 5">
            <a:extLst>
              <a:ext uri="{FF2B5EF4-FFF2-40B4-BE49-F238E27FC236}">
                <a16:creationId xmlns:a16="http://schemas.microsoft.com/office/drawing/2014/main" id="{3B276338-E6AE-B869-6C06-CDC79673E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975" y="2362200"/>
            <a:ext cx="148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有效地址 </a:t>
            </a:r>
          </a:p>
        </p:txBody>
      </p:sp>
      <p:sp>
        <p:nvSpPr>
          <p:cNvPr id="496646" name="Text Box 6">
            <a:extLst>
              <a:ext uri="{FF2B5EF4-FFF2-40B4-BE49-F238E27FC236}">
                <a16:creationId xmlns:a16="http://schemas.microsoft.com/office/drawing/2014/main" id="{840260F8-EE07-1E84-7D6D-4F8B41AA0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538" y="2362200"/>
            <a:ext cx="271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操作数的真实地址 </a:t>
            </a:r>
          </a:p>
        </p:txBody>
      </p:sp>
      <p:sp>
        <p:nvSpPr>
          <p:cNvPr id="496647" name="Text Box 7">
            <a:extLst>
              <a:ext uri="{FF2B5EF4-FFF2-40B4-BE49-F238E27FC236}">
                <a16:creationId xmlns:a16="http://schemas.microsoft.com/office/drawing/2014/main" id="{92930460-D988-E429-89AF-E0CF2EE10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976" y="2895600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约定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496648" name="Text Box 8">
            <a:extLst>
              <a:ext uri="{FF2B5EF4-FFF2-40B4-BE49-F238E27FC236}">
                <a16:creationId xmlns:a16="http://schemas.microsoft.com/office/drawing/2014/main" id="{838AD871-AC54-225C-EE5F-F0737C8D0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6" y="2895600"/>
            <a:ext cx="451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指令字长 = 存储字长 = 机器字长</a:t>
            </a:r>
          </a:p>
        </p:txBody>
      </p:sp>
      <p:sp>
        <p:nvSpPr>
          <p:cNvPr id="496649" name="Text Box 9">
            <a:extLst>
              <a:ext uri="{FF2B5EF4-FFF2-40B4-BE49-F238E27FC236}">
                <a16:creationId xmlns:a16="http://schemas.microsoft.com/office/drawing/2014/main" id="{248B72F8-33DC-25D1-1585-E8808C5BA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3352800"/>
            <a:ext cx="2324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立即寻址 </a:t>
            </a:r>
          </a:p>
        </p:txBody>
      </p:sp>
      <p:sp>
        <p:nvSpPr>
          <p:cNvPr id="496650" name="Text Box 10">
            <a:extLst>
              <a:ext uri="{FF2B5EF4-FFF2-40B4-BE49-F238E27FC236}">
                <a16:creationId xmlns:a16="http://schemas.microsoft.com/office/drawing/2014/main" id="{3AD535B1-BC95-8BC3-8F8C-ACE6F62E7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975" y="58674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指令执行阶段不访存</a:t>
            </a:r>
          </a:p>
        </p:txBody>
      </p:sp>
      <p:sp>
        <p:nvSpPr>
          <p:cNvPr id="496651" name="Text Box 11">
            <a:extLst>
              <a:ext uri="{FF2B5EF4-FFF2-40B4-BE49-F238E27FC236}">
                <a16:creationId xmlns:a16="http://schemas.microsoft.com/office/drawing/2014/main" id="{D91562FE-89E7-61D5-9C0F-38D9022A2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976" y="6313488"/>
            <a:ext cx="434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的位数限制了立即数的范围</a:t>
            </a:r>
          </a:p>
        </p:txBody>
      </p:sp>
      <p:grpSp>
        <p:nvGrpSpPr>
          <p:cNvPr id="496652" name="Group 12">
            <a:extLst>
              <a:ext uri="{FF2B5EF4-FFF2-40B4-BE49-F238E27FC236}">
                <a16:creationId xmlns:a16="http://schemas.microsoft.com/office/drawing/2014/main" id="{493A87F7-6372-18E1-9CCF-77E4802E3C55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143000"/>
            <a:ext cx="4800600" cy="533400"/>
            <a:chOff x="912" y="1056"/>
            <a:chExt cx="3024" cy="336"/>
          </a:xfrm>
        </p:grpSpPr>
        <p:sp>
          <p:nvSpPr>
            <p:cNvPr id="21533" name="Text Box 13">
              <a:extLst>
                <a:ext uri="{FF2B5EF4-FFF2-40B4-BE49-F238E27FC236}">
                  <a16:creationId xmlns:a16="http://schemas.microsoft.com/office/drawing/2014/main" id="{E60F9250-2663-9432-53DA-87C5A3FB7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6" y="1113"/>
              <a:ext cx="9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形式地址 </a:t>
              </a:r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534" name="Rectangle 14">
              <a:extLst>
                <a:ext uri="{FF2B5EF4-FFF2-40B4-BE49-F238E27FC236}">
                  <a16:creationId xmlns:a16="http://schemas.microsoft.com/office/drawing/2014/main" id="{5C70CA3E-8490-E611-1614-A05B5B423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056"/>
              <a:ext cx="100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5" name="Rectangle 15">
              <a:extLst>
                <a:ext uri="{FF2B5EF4-FFF2-40B4-BE49-F238E27FC236}">
                  <a16:creationId xmlns:a16="http://schemas.microsoft.com/office/drawing/2014/main" id="{D632AF56-4106-7DF8-654A-130A8D322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056"/>
              <a:ext cx="100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1536" name="Rectangle 16">
              <a:extLst>
                <a:ext uri="{FF2B5EF4-FFF2-40B4-BE49-F238E27FC236}">
                  <a16:creationId xmlns:a16="http://schemas.microsoft.com/office/drawing/2014/main" id="{FE95C44F-B8AB-750D-CE3C-F16F11229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056"/>
              <a:ext cx="100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7" name="Text Box 17">
              <a:extLst>
                <a:ext uri="{FF2B5EF4-FFF2-40B4-BE49-F238E27FC236}">
                  <a16:creationId xmlns:a16="http://schemas.microsoft.com/office/drawing/2014/main" id="{2542CBB6-F674-519B-9BD0-2BE8CA80A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102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操作码</a:t>
              </a:r>
            </a:p>
          </p:txBody>
        </p:sp>
        <p:sp>
          <p:nvSpPr>
            <p:cNvPr id="21538" name="Text Box 18">
              <a:extLst>
                <a:ext uri="{FF2B5EF4-FFF2-40B4-BE49-F238E27FC236}">
                  <a16:creationId xmlns:a16="http://schemas.microsoft.com/office/drawing/2014/main" id="{A90A34F1-0ECF-543E-9B2E-986467D8A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4" y="1102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寻址特征</a:t>
              </a:r>
            </a:p>
          </p:txBody>
        </p:sp>
      </p:grpSp>
      <p:grpSp>
        <p:nvGrpSpPr>
          <p:cNvPr id="496659" name="Group 19">
            <a:extLst>
              <a:ext uri="{FF2B5EF4-FFF2-40B4-BE49-F238E27FC236}">
                <a16:creationId xmlns:a16="http://schemas.microsoft.com/office/drawing/2014/main" id="{8D2B5E34-E661-195A-B386-50BC00CE8C54}"/>
              </a:ext>
            </a:extLst>
          </p:cNvPr>
          <p:cNvGrpSpPr>
            <a:grpSpLocks/>
          </p:cNvGrpSpPr>
          <p:nvPr/>
        </p:nvGrpSpPr>
        <p:grpSpPr bwMode="auto">
          <a:xfrm>
            <a:off x="4264025" y="4403725"/>
            <a:ext cx="2438400" cy="1447800"/>
            <a:chOff x="1920" y="2400"/>
            <a:chExt cx="1536" cy="912"/>
          </a:xfrm>
        </p:grpSpPr>
        <p:grpSp>
          <p:nvGrpSpPr>
            <p:cNvPr id="21522" name="Group 20">
              <a:extLst>
                <a:ext uri="{FF2B5EF4-FFF2-40B4-BE49-F238E27FC236}">
                  <a16:creationId xmlns:a16="http://schemas.microsoft.com/office/drawing/2014/main" id="{563B2A17-A2BF-C76C-2D4A-52BE8D1557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736"/>
              <a:ext cx="1440" cy="261"/>
              <a:chOff x="1920" y="2710"/>
              <a:chExt cx="1440" cy="261"/>
            </a:xfrm>
          </p:grpSpPr>
          <p:sp>
            <p:nvSpPr>
              <p:cNvPr id="21527" name="Text Box 21">
                <a:extLst>
                  <a:ext uri="{FF2B5EF4-FFF2-40B4-BE49-F238E27FC236}">
                    <a16:creationId xmlns:a16="http://schemas.microsoft.com/office/drawing/2014/main" id="{DD0ED929-879A-9464-4EB6-EC4751A279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6" y="2719"/>
                <a:ext cx="32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OP</a:t>
                </a:r>
              </a:p>
            </p:txBody>
          </p:sp>
          <p:sp>
            <p:nvSpPr>
              <p:cNvPr id="21528" name="Rectangle 22">
                <a:extLst>
                  <a:ext uri="{FF2B5EF4-FFF2-40B4-BE49-F238E27FC236}">
                    <a16:creationId xmlns:a16="http://schemas.microsoft.com/office/drawing/2014/main" id="{C40DE80B-C263-4E48-77E6-F50780DED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710"/>
                <a:ext cx="48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29" name="Text Box 23">
                <a:extLst>
                  <a:ext uri="{FF2B5EF4-FFF2-40B4-BE49-F238E27FC236}">
                    <a16:creationId xmlns:a16="http://schemas.microsoft.com/office/drawing/2014/main" id="{4C8FBCCF-ED3D-8359-D4AA-C9A75E4FA6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6" y="2719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 #</a:t>
                </a:r>
              </a:p>
            </p:txBody>
          </p:sp>
          <p:sp>
            <p:nvSpPr>
              <p:cNvPr id="21530" name="Rectangle 24">
                <a:extLst>
                  <a:ext uri="{FF2B5EF4-FFF2-40B4-BE49-F238E27FC236}">
                    <a16:creationId xmlns:a16="http://schemas.microsoft.com/office/drawing/2014/main" id="{28B976FB-E4BD-8B77-D377-7179A547A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710"/>
                <a:ext cx="48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31" name="Text Box 25">
                <a:extLst>
                  <a:ext uri="{FF2B5EF4-FFF2-40B4-BE49-F238E27FC236}">
                    <a16:creationId xmlns:a16="http://schemas.microsoft.com/office/drawing/2014/main" id="{C95ADEEE-9F49-BA22-92C5-6DE3FBB311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6" y="2719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 A</a:t>
                </a:r>
              </a:p>
            </p:txBody>
          </p:sp>
          <p:sp>
            <p:nvSpPr>
              <p:cNvPr id="21532" name="Rectangle 26">
                <a:extLst>
                  <a:ext uri="{FF2B5EF4-FFF2-40B4-BE49-F238E27FC236}">
                    <a16:creationId xmlns:a16="http://schemas.microsoft.com/office/drawing/2014/main" id="{A88840A9-53F2-D1B0-E2D1-E9037907F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710"/>
                <a:ext cx="48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1523" name="AutoShape 27">
              <a:extLst>
                <a:ext uri="{FF2B5EF4-FFF2-40B4-BE49-F238E27FC236}">
                  <a16:creationId xmlns:a16="http://schemas.microsoft.com/office/drawing/2014/main" id="{EE1AC463-0AD2-6AFF-51E2-883B8F005E1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592" y="2448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4" name="AutoShape 28">
              <a:extLst>
                <a:ext uri="{FF2B5EF4-FFF2-40B4-BE49-F238E27FC236}">
                  <a16:creationId xmlns:a16="http://schemas.microsoft.com/office/drawing/2014/main" id="{1F53C0DF-FE2A-B6C1-CF10-C36D2CC05066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072" y="2784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5" name="Text Box 29">
              <a:extLst>
                <a:ext uri="{FF2B5EF4-FFF2-40B4-BE49-F238E27FC236}">
                  <a16:creationId xmlns:a16="http://schemas.microsoft.com/office/drawing/2014/main" id="{22D88449-5723-2EEE-8E27-99365147E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400"/>
              <a:ext cx="10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立即寻址特征</a:t>
              </a:r>
            </a:p>
          </p:txBody>
        </p:sp>
        <p:sp>
          <p:nvSpPr>
            <p:cNvPr id="21526" name="Text Box 30">
              <a:extLst>
                <a:ext uri="{FF2B5EF4-FFF2-40B4-BE49-F238E27FC236}">
                  <a16:creationId xmlns:a16="http://schemas.microsoft.com/office/drawing/2014/main" id="{7D4B567D-CD78-9D10-7837-8BF81CDCB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" y="3062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立即数</a:t>
              </a:r>
            </a:p>
          </p:txBody>
        </p:sp>
      </p:grpSp>
      <p:sp>
        <p:nvSpPr>
          <p:cNvPr id="496671" name="Text Box 31">
            <a:extLst>
              <a:ext uri="{FF2B5EF4-FFF2-40B4-BE49-F238E27FC236}">
                <a16:creationId xmlns:a16="http://schemas.microsoft.com/office/drawing/2014/main" id="{2216D337-EEEA-B5E5-9DD7-5D3D42EF4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26" y="5470526"/>
            <a:ext cx="190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 可正可负  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补码</a:t>
            </a:r>
          </a:p>
        </p:txBody>
      </p:sp>
      <p:sp>
        <p:nvSpPr>
          <p:cNvPr id="496672" name="Text Box 32">
            <a:extLst>
              <a:ext uri="{FF2B5EF4-FFF2-40B4-BE49-F238E27FC236}">
                <a16:creationId xmlns:a16="http://schemas.microsoft.com/office/drawing/2014/main" id="{889EBFFD-415E-79C5-CE32-C56877865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975" y="3962400"/>
            <a:ext cx="331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形式地址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就是操作数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9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49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autoUpdateAnimBg="0"/>
      <p:bldP spid="496644" grpId="0" autoUpdateAnimBg="0"/>
      <p:bldP spid="496645" grpId="0" autoUpdateAnimBg="0"/>
      <p:bldP spid="496646" grpId="0" autoUpdateAnimBg="0"/>
      <p:bldP spid="496647" grpId="0" autoUpdateAnimBg="0"/>
      <p:bldP spid="496648" grpId="0" autoUpdateAnimBg="0"/>
      <p:bldP spid="496649" grpId="0" autoUpdateAnimBg="0"/>
      <p:bldP spid="496650" grpId="0" autoUpdateAnimBg="0"/>
      <p:bldP spid="496651" grpId="0" autoUpdateAnimBg="0"/>
      <p:bldP spid="496671" grpId="0" autoUpdateAnimBg="0"/>
      <p:bldP spid="49667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564E8120-8268-88CC-2DDC-054DFE5E6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273050"/>
            <a:ext cx="2476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2. 直接寻址</a:t>
            </a:r>
          </a:p>
        </p:txBody>
      </p:sp>
      <p:sp>
        <p:nvSpPr>
          <p:cNvPr id="497667" name="Text Box 3">
            <a:extLst>
              <a:ext uri="{FF2B5EF4-FFF2-40B4-BE49-F238E27FC236}">
                <a16:creationId xmlns:a16="http://schemas.microsoft.com/office/drawing/2014/main" id="{21E60DD3-50EF-BE64-229A-DA55B74D4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6" y="1057275"/>
            <a:ext cx="12655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EA = A</a:t>
            </a:r>
          </a:p>
        </p:txBody>
      </p:sp>
      <p:grpSp>
        <p:nvGrpSpPr>
          <p:cNvPr id="497668" name="Group 4">
            <a:extLst>
              <a:ext uri="{FF2B5EF4-FFF2-40B4-BE49-F238E27FC236}">
                <a16:creationId xmlns:a16="http://schemas.microsoft.com/office/drawing/2014/main" id="{10E82FF7-3109-C81E-674B-86010926E0FA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901826"/>
            <a:ext cx="1219200" cy="1831975"/>
            <a:chOff x="3312" y="1198"/>
            <a:chExt cx="768" cy="1154"/>
          </a:xfrm>
        </p:grpSpPr>
        <p:sp>
          <p:nvSpPr>
            <p:cNvPr id="22551" name="Rectangle 5">
              <a:extLst>
                <a:ext uri="{FF2B5EF4-FFF2-40B4-BE49-F238E27FC236}">
                  <a16:creationId xmlns:a16="http://schemas.microsoft.com/office/drawing/2014/main" id="{3D8D1A50-A26C-4A65-8C43-051A66E81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488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2" name="Rectangle 6">
              <a:extLst>
                <a:ext uri="{FF2B5EF4-FFF2-40B4-BE49-F238E27FC236}">
                  <a16:creationId xmlns:a16="http://schemas.microsoft.com/office/drawing/2014/main" id="{7656262F-4CB0-48F7-A466-6D52B7AD2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77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操作数</a:t>
              </a:r>
            </a:p>
          </p:txBody>
        </p:sp>
        <p:sp>
          <p:nvSpPr>
            <p:cNvPr id="22553" name="Rectangle 7">
              <a:extLst>
                <a:ext uri="{FF2B5EF4-FFF2-40B4-BE49-F238E27FC236}">
                  <a16:creationId xmlns:a16="http://schemas.microsoft.com/office/drawing/2014/main" id="{78272EA8-1758-F693-4DCC-24502EDF9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06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4" name="Text Box 8">
              <a:extLst>
                <a:ext uri="{FF2B5EF4-FFF2-40B4-BE49-F238E27FC236}">
                  <a16:creationId xmlns:a16="http://schemas.microsoft.com/office/drawing/2014/main" id="{133FCEB1-B499-A0D7-E575-E4A90B898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198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</a:t>
              </a:r>
            </a:p>
          </p:txBody>
        </p:sp>
      </p:grpSp>
      <p:sp>
        <p:nvSpPr>
          <p:cNvPr id="497673" name="AutoShape 9">
            <a:extLst>
              <a:ext uri="{FF2B5EF4-FFF2-40B4-BE49-F238E27FC236}">
                <a16:creationId xmlns:a16="http://schemas.microsoft.com/office/drawing/2014/main" id="{DED4E1A9-E084-FA93-DE74-0E896C0128B3}"/>
              </a:ext>
            </a:extLst>
          </p:cNvPr>
          <p:cNvSpPr>
            <a:spLocks/>
          </p:cNvSpPr>
          <p:nvPr/>
        </p:nvSpPr>
        <p:spPr bwMode="auto">
          <a:xfrm rot="5400000">
            <a:off x="4495800" y="190182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7674" name="Text Box 10">
            <a:extLst>
              <a:ext uri="{FF2B5EF4-FFF2-40B4-BE49-F238E27FC236}">
                <a16:creationId xmlns:a16="http://schemas.microsoft.com/office/drawing/2014/main" id="{89EC6ABD-2A3C-3980-7989-4D482A53C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822451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寻址特征</a:t>
            </a:r>
          </a:p>
        </p:txBody>
      </p:sp>
      <p:grpSp>
        <p:nvGrpSpPr>
          <p:cNvPr id="497675" name="Group 11">
            <a:extLst>
              <a:ext uri="{FF2B5EF4-FFF2-40B4-BE49-F238E27FC236}">
                <a16:creationId xmlns:a16="http://schemas.microsoft.com/office/drawing/2014/main" id="{32E0982B-3939-A335-E51C-C5F378FA981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359025"/>
            <a:ext cx="2286000" cy="381000"/>
            <a:chOff x="1200" y="1486"/>
            <a:chExt cx="1440" cy="240"/>
          </a:xfrm>
        </p:grpSpPr>
        <p:sp>
          <p:nvSpPr>
            <p:cNvPr id="22548" name="Rectangle 12">
              <a:extLst>
                <a:ext uri="{FF2B5EF4-FFF2-40B4-BE49-F238E27FC236}">
                  <a16:creationId xmlns:a16="http://schemas.microsoft.com/office/drawing/2014/main" id="{8A5F3A7D-E792-5DF1-9922-C0F5483FD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48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LDA</a:t>
              </a:r>
            </a:p>
          </p:txBody>
        </p:sp>
        <p:sp>
          <p:nvSpPr>
            <p:cNvPr id="22549" name="Rectangle 13">
              <a:extLst>
                <a:ext uri="{FF2B5EF4-FFF2-40B4-BE49-F238E27FC236}">
                  <a16:creationId xmlns:a16="http://schemas.microsoft.com/office/drawing/2014/main" id="{EE23D659-1746-B7ED-933A-8506A2421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486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0" name="Rectangle 14">
              <a:extLst>
                <a:ext uri="{FF2B5EF4-FFF2-40B4-BE49-F238E27FC236}">
                  <a16:creationId xmlns:a16="http://schemas.microsoft.com/office/drawing/2014/main" id="{61C85693-5B98-72D5-A6C1-8BF8E8E6E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48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497679" name="AutoShape 15">
            <a:extLst>
              <a:ext uri="{FF2B5EF4-FFF2-40B4-BE49-F238E27FC236}">
                <a16:creationId xmlns:a16="http://schemas.microsoft.com/office/drawing/2014/main" id="{963255AB-9572-036D-75E1-92612C25BB86}"/>
              </a:ext>
            </a:extLst>
          </p:cNvPr>
          <p:cNvSpPr>
            <a:spLocks/>
          </p:cNvSpPr>
          <p:nvPr/>
        </p:nvSpPr>
        <p:spPr bwMode="auto">
          <a:xfrm rot="16200000">
            <a:off x="5257800" y="243522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7680" name="Freeform 16">
            <a:extLst>
              <a:ext uri="{FF2B5EF4-FFF2-40B4-BE49-F238E27FC236}">
                <a16:creationId xmlns:a16="http://schemas.microsoft.com/office/drawing/2014/main" id="{CFB93C7D-66EC-D861-83A6-578320E8AA6C}"/>
              </a:ext>
            </a:extLst>
          </p:cNvPr>
          <p:cNvSpPr>
            <a:spLocks/>
          </p:cNvSpPr>
          <p:nvPr/>
        </p:nvSpPr>
        <p:spPr bwMode="auto">
          <a:xfrm>
            <a:off x="5334000" y="2892425"/>
            <a:ext cx="990600" cy="152400"/>
          </a:xfrm>
          <a:custGeom>
            <a:avLst/>
            <a:gdLst>
              <a:gd name="T0" fmla="*/ 0 w 624"/>
              <a:gd name="T1" fmla="*/ 0 h 96"/>
              <a:gd name="T2" fmla="*/ 0 w 624"/>
              <a:gd name="T3" fmla="*/ 2147483646 h 96"/>
              <a:gd name="T4" fmla="*/ 2147483646 w 624"/>
              <a:gd name="T5" fmla="*/ 2147483646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96">
                <a:moveTo>
                  <a:pt x="0" y="0"/>
                </a:moveTo>
                <a:lnTo>
                  <a:pt x="0" y="96"/>
                </a:lnTo>
                <a:lnTo>
                  <a:pt x="624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7681" name="Text Box 17">
            <a:extLst>
              <a:ext uri="{FF2B5EF4-FFF2-40B4-BE49-F238E27FC236}">
                <a16:creationId xmlns:a16="http://schemas.microsoft.com/office/drawing/2014/main" id="{63F28E86-67E1-CBB8-F48D-F7745D23C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2833689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97682" name="AutoShape 18">
            <a:extLst>
              <a:ext uri="{FF2B5EF4-FFF2-40B4-BE49-F238E27FC236}">
                <a16:creationId xmlns:a16="http://schemas.microsoft.com/office/drawing/2014/main" id="{D535570F-8185-C718-3098-D0ABB196FED0}"/>
              </a:ext>
            </a:extLst>
          </p:cNvPr>
          <p:cNvSpPr>
            <a:spLocks/>
          </p:cNvSpPr>
          <p:nvPr/>
        </p:nvSpPr>
        <p:spPr bwMode="auto">
          <a:xfrm rot="5400000">
            <a:off x="7315200" y="2130425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7683" name="Rectangle 19">
            <a:extLst>
              <a:ext uri="{FF2B5EF4-FFF2-40B4-BE49-F238E27FC236}">
                <a16:creationId xmlns:a16="http://schemas.microsoft.com/office/drawing/2014/main" id="{9E9E2132-7205-EA75-A69A-D7808A63B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816225"/>
            <a:ext cx="7620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</a:rPr>
              <a:t>ACC</a:t>
            </a:r>
          </a:p>
        </p:txBody>
      </p:sp>
      <p:sp>
        <p:nvSpPr>
          <p:cNvPr id="497684" name="Freeform 20">
            <a:extLst>
              <a:ext uri="{FF2B5EF4-FFF2-40B4-BE49-F238E27FC236}">
                <a16:creationId xmlns:a16="http://schemas.microsoft.com/office/drawing/2014/main" id="{2968C42F-37E9-634E-536A-3665F5F53662}"/>
              </a:ext>
            </a:extLst>
          </p:cNvPr>
          <p:cNvSpPr>
            <a:spLocks/>
          </p:cNvSpPr>
          <p:nvPr/>
        </p:nvSpPr>
        <p:spPr bwMode="auto">
          <a:xfrm>
            <a:off x="7391400" y="2511425"/>
            <a:ext cx="1447800" cy="304800"/>
          </a:xfrm>
          <a:custGeom>
            <a:avLst/>
            <a:gdLst>
              <a:gd name="T0" fmla="*/ 0 w 960"/>
              <a:gd name="T1" fmla="*/ 2147483646 h 192"/>
              <a:gd name="T2" fmla="*/ 0 w 960"/>
              <a:gd name="T3" fmla="*/ 0 h 192"/>
              <a:gd name="T4" fmla="*/ 2147483646 w 960"/>
              <a:gd name="T5" fmla="*/ 0 h 192"/>
              <a:gd name="T6" fmla="*/ 2147483646 w 960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0" h="192">
                <a:moveTo>
                  <a:pt x="0" y="96"/>
                </a:moveTo>
                <a:lnTo>
                  <a:pt x="0" y="0"/>
                </a:lnTo>
                <a:lnTo>
                  <a:pt x="960" y="0"/>
                </a:lnTo>
                <a:lnTo>
                  <a:pt x="960" y="1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7685" name="Text Box 21">
            <a:extLst>
              <a:ext uri="{FF2B5EF4-FFF2-40B4-BE49-F238E27FC236}">
                <a16:creationId xmlns:a16="http://schemas.microsoft.com/office/drawing/2014/main" id="{2B08C1AD-9D00-6DBF-1D48-5D6E2B5F7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3900488"/>
            <a:ext cx="4325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执行阶段访问一次存储器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7686" name="Text Box 22">
            <a:extLst>
              <a:ext uri="{FF2B5EF4-FFF2-40B4-BE49-F238E27FC236}">
                <a16:creationId xmlns:a16="http://schemas.microsoft.com/office/drawing/2014/main" id="{CD46DC69-8FFE-92DB-B0E0-B919D837D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4776788"/>
            <a:ext cx="6815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的位数决定了该指令操作数的寻址范围</a:t>
            </a:r>
          </a:p>
        </p:txBody>
      </p:sp>
      <p:sp>
        <p:nvSpPr>
          <p:cNvPr id="497687" name="Text Box 23">
            <a:extLst>
              <a:ext uri="{FF2B5EF4-FFF2-40B4-BE49-F238E27FC236}">
                <a16:creationId xmlns:a16="http://schemas.microsoft.com/office/drawing/2014/main" id="{5B2AA43E-3FB6-E683-FC97-B6866A6F7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5653088"/>
            <a:ext cx="6369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操作数的地址不易修改（必须修改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A）</a:t>
            </a:r>
          </a:p>
        </p:txBody>
      </p:sp>
      <p:sp>
        <p:nvSpPr>
          <p:cNvPr id="497688" name="Text Box 24">
            <a:extLst>
              <a:ext uri="{FF2B5EF4-FFF2-40B4-BE49-F238E27FC236}">
                <a16:creationId xmlns:a16="http://schemas.microsoft.com/office/drawing/2014/main" id="{44E0A0DC-CF00-A6FD-54A7-D7559035C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066801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有效地址由形式地址直接给出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9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9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9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9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9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49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49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49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9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9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7" grpId="0" autoUpdateAnimBg="0"/>
      <p:bldP spid="497674" grpId="0" autoUpdateAnimBg="0"/>
      <p:bldP spid="497681" grpId="0" autoUpdateAnimBg="0"/>
      <p:bldP spid="497683" grpId="0" animBg="1" autoUpdateAnimBg="0"/>
      <p:bldP spid="497685" grpId="0" autoUpdateAnimBg="0"/>
      <p:bldP spid="497686" grpId="0" autoUpdateAnimBg="0"/>
      <p:bldP spid="497687" grpId="0" autoUpdateAnimBg="0"/>
      <p:bldP spid="49768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33523EA7-9A55-D1B0-A960-BF00B568E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04800"/>
            <a:ext cx="2476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3. 隐含寻址</a:t>
            </a:r>
          </a:p>
        </p:txBody>
      </p:sp>
      <p:sp>
        <p:nvSpPr>
          <p:cNvPr id="498691" name="Text Box 3">
            <a:extLst>
              <a:ext uri="{FF2B5EF4-FFF2-40B4-BE49-F238E27FC236}">
                <a16:creationId xmlns:a16="http://schemas.microsoft.com/office/drawing/2014/main" id="{141F3C56-C0C5-CA4C-5D16-1B8EC17F2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914401"/>
            <a:ext cx="4451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操作数地址隐含在操作码中</a:t>
            </a:r>
          </a:p>
        </p:txBody>
      </p:sp>
      <p:grpSp>
        <p:nvGrpSpPr>
          <p:cNvPr id="498692" name="Group 4">
            <a:extLst>
              <a:ext uri="{FF2B5EF4-FFF2-40B4-BE49-F238E27FC236}">
                <a16:creationId xmlns:a16="http://schemas.microsoft.com/office/drawing/2014/main" id="{5765E769-B4AD-208D-1B4B-F5CD2C325A8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076451"/>
            <a:ext cx="2286000" cy="339725"/>
            <a:chOff x="432" y="1356"/>
            <a:chExt cx="1440" cy="214"/>
          </a:xfrm>
        </p:grpSpPr>
        <p:sp>
          <p:nvSpPr>
            <p:cNvPr id="23590" name="Rectangle 5">
              <a:extLst>
                <a:ext uri="{FF2B5EF4-FFF2-40B4-BE49-F238E27FC236}">
                  <a16:creationId xmlns:a16="http://schemas.microsoft.com/office/drawing/2014/main" id="{4728BBEF-9381-5E3B-EFF9-0A2A900C4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356"/>
              <a:ext cx="480" cy="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ADD</a:t>
              </a:r>
            </a:p>
          </p:txBody>
        </p:sp>
        <p:sp>
          <p:nvSpPr>
            <p:cNvPr id="23591" name="Rectangle 6">
              <a:extLst>
                <a:ext uri="{FF2B5EF4-FFF2-40B4-BE49-F238E27FC236}">
                  <a16:creationId xmlns:a16="http://schemas.microsoft.com/office/drawing/2014/main" id="{0294BC51-229F-6A7E-23D9-B6EB5059F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356"/>
              <a:ext cx="480" cy="214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92" name="Rectangle 7">
              <a:extLst>
                <a:ext uri="{FF2B5EF4-FFF2-40B4-BE49-F238E27FC236}">
                  <a16:creationId xmlns:a16="http://schemas.microsoft.com/office/drawing/2014/main" id="{3F1D4758-79F4-590E-16F2-BD463E6AD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356"/>
              <a:ext cx="480" cy="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498696" name="Group 8">
            <a:extLst>
              <a:ext uri="{FF2B5EF4-FFF2-40B4-BE49-F238E27FC236}">
                <a16:creationId xmlns:a16="http://schemas.microsoft.com/office/drawing/2014/main" id="{078B93DB-597F-983B-A9E8-179C9C581A99}"/>
              </a:ext>
            </a:extLst>
          </p:cNvPr>
          <p:cNvGrpSpPr>
            <a:grpSpLocks/>
          </p:cNvGrpSpPr>
          <p:nvPr/>
        </p:nvGrpSpPr>
        <p:grpSpPr bwMode="auto">
          <a:xfrm>
            <a:off x="6162676" y="1655764"/>
            <a:ext cx="1304925" cy="1628775"/>
            <a:chOff x="2490" y="1100"/>
            <a:chExt cx="822" cy="1026"/>
          </a:xfrm>
        </p:grpSpPr>
        <p:sp>
          <p:nvSpPr>
            <p:cNvPr id="23586" name="Rectangle 9">
              <a:extLst>
                <a:ext uri="{FF2B5EF4-FFF2-40B4-BE49-F238E27FC236}">
                  <a16:creationId xmlns:a16="http://schemas.microsoft.com/office/drawing/2014/main" id="{3751BB86-BA18-DD66-A5BA-C769A6C1F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358"/>
              <a:ext cx="768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87" name="Rectangle 10">
              <a:extLst>
                <a:ext uri="{FF2B5EF4-FFF2-40B4-BE49-F238E27FC236}">
                  <a16:creationId xmlns:a16="http://schemas.microsoft.com/office/drawing/2014/main" id="{B28BCB27-5381-3A41-3EE2-B7EA49C21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14"/>
              <a:ext cx="768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操作数</a:t>
              </a:r>
            </a:p>
          </p:txBody>
        </p:sp>
        <p:sp>
          <p:nvSpPr>
            <p:cNvPr id="23588" name="Rectangle 11">
              <a:extLst>
                <a:ext uri="{FF2B5EF4-FFF2-40B4-BE49-F238E27FC236}">
                  <a16:creationId xmlns:a16="http://schemas.microsoft.com/office/drawing/2014/main" id="{57C65415-09B8-D23D-CEFE-941875DF7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870"/>
              <a:ext cx="768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89" name="Text Box 12">
              <a:extLst>
                <a:ext uri="{FF2B5EF4-FFF2-40B4-BE49-F238E27FC236}">
                  <a16:creationId xmlns:a16="http://schemas.microsoft.com/office/drawing/2014/main" id="{7CAE4853-C9D2-3876-AE83-112E1411F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0" y="1100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</a:t>
              </a:r>
            </a:p>
          </p:txBody>
        </p:sp>
      </p:grpSp>
      <p:sp>
        <p:nvSpPr>
          <p:cNvPr id="498701" name="AutoShape 13">
            <a:extLst>
              <a:ext uri="{FF2B5EF4-FFF2-40B4-BE49-F238E27FC236}">
                <a16:creationId xmlns:a16="http://schemas.microsoft.com/office/drawing/2014/main" id="{3BE72989-531C-1C52-9E44-552F398B6927}"/>
              </a:ext>
            </a:extLst>
          </p:cNvPr>
          <p:cNvSpPr>
            <a:spLocks/>
          </p:cNvSpPr>
          <p:nvPr/>
        </p:nvSpPr>
        <p:spPr bwMode="auto">
          <a:xfrm rot="5400000">
            <a:off x="3971132" y="1627982"/>
            <a:ext cx="134937" cy="762000"/>
          </a:xfrm>
          <a:prstGeom prst="leftBrace">
            <a:avLst>
              <a:gd name="adj1" fmla="val 4705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8702" name="Text Box 14">
            <a:extLst>
              <a:ext uri="{FF2B5EF4-FFF2-40B4-BE49-F238E27FC236}">
                <a16:creationId xmlns:a16="http://schemas.microsoft.com/office/drawing/2014/main" id="{384E8F13-A390-C6C0-26B2-923525946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600201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寻址特征</a:t>
            </a:r>
          </a:p>
        </p:txBody>
      </p:sp>
      <p:sp>
        <p:nvSpPr>
          <p:cNvPr id="498703" name="AutoShape 15">
            <a:extLst>
              <a:ext uri="{FF2B5EF4-FFF2-40B4-BE49-F238E27FC236}">
                <a16:creationId xmlns:a16="http://schemas.microsoft.com/office/drawing/2014/main" id="{E16FACC2-191C-37DE-1B6C-C6B596146A15}"/>
              </a:ext>
            </a:extLst>
          </p:cNvPr>
          <p:cNvSpPr>
            <a:spLocks/>
          </p:cNvSpPr>
          <p:nvPr/>
        </p:nvSpPr>
        <p:spPr bwMode="auto">
          <a:xfrm rot="16200000">
            <a:off x="4733131" y="2102644"/>
            <a:ext cx="134938" cy="762000"/>
          </a:xfrm>
          <a:prstGeom prst="leftBrace">
            <a:avLst>
              <a:gd name="adj1" fmla="val 4705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8704" name="Freeform 16">
            <a:extLst>
              <a:ext uri="{FF2B5EF4-FFF2-40B4-BE49-F238E27FC236}">
                <a16:creationId xmlns:a16="http://schemas.microsoft.com/office/drawing/2014/main" id="{934D4141-C3AE-5E14-AD41-61C067034E36}"/>
              </a:ext>
            </a:extLst>
          </p:cNvPr>
          <p:cNvSpPr>
            <a:spLocks/>
          </p:cNvSpPr>
          <p:nvPr/>
        </p:nvSpPr>
        <p:spPr bwMode="auto">
          <a:xfrm>
            <a:off x="4800600" y="2551114"/>
            <a:ext cx="990600" cy="134937"/>
          </a:xfrm>
          <a:custGeom>
            <a:avLst/>
            <a:gdLst>
              <a:gd name="T0" fmla="*/ 0 w 624"/>
              <a:gd name="T1" fmla="*/ 0 h 96"/>
              <a:gd name="T2" fmla="*/ 0 w 624"/>
              <a:gd name="T3" fmla="*/ 2147483646 h 96"/>
              <a:gd name="T4" fmla="*/ 2147483646 w 624"/>
              <a:gd name="T5" fmla="*/ 2147483646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96">
                <a:moveTo>
                  <a:pt x="0" y="0"/>
                </a:moveTo>
                <a:lnTo>
                  <a:pt x="0" y="96"/>
                </a:lnTo>
                <a:lnTo>
                  <a:pt x="624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8705" name="Text Box 17">
            <a:extLst>
              <a:ext uri="{FF2B5EF4-FFF2-40B4-BE49-F238E27FC236}">
                <a16:creationId xmlns:a16="http://schemas.microsoft.com/office/drawing/2014/main" id="{F9674CAA-CB99-3E0D-E8C5-2E549A19C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2500314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98706" name="AutoShape 18">
            <a:extLst>
              <a:ext uri="{FF2B5EF4-FFF2-40B4-BE49-F238E27FC236}">
                <a16:creationId xmlns:a16="http://schemas.microsoft.com/office/drawing/2014/main" id="{3417D49E-689C-0E6D-B68F-2CA47D28BB47}"/>
              </a:ext>
            </a:extLst>
          </p:cNvPr>
          <p:cNvSpPr>
            <a:spLocks/>
          </p:cNvSpPr>
          <p:nvPr/>
        </p:nvSpPr>
        <p:spPr bwMode="auto">
          <a:xfrm rot="5400000">
            <a:off x="6790531" y="1794669"/>
            <a:ext cx="134938" cy="1219200"/>
          </a:xfrm>
          <a:prstGeom prst="leftBrace">
            <a:avLst>
              <a:gd name="adj1" fmla="val 752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98707" name="Rectangle 19">
            <a:extLst>
              <a:ext uri="{FF2B5EF4-FFF2-40B4-BE49-F238E27FC236}">
                <a16:creationId xmlns:a16="http://schemas.microsoft.com/office/drawing/2014/main" id="{CFAA71D3-4EAD-AAD2-EA13-2034B875E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195514"/>
            <a:ext cx="685800" cy="3381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</a:rPr>
              <a:t>ACC</a:t>
            </a:r>
          </a:p>
        </p:txBody>
      </p:sp>
      <p:sp>
        <p:nvSpPr>
          <p:cNvPr id="498708" name="Rectangle 20">
            <a:extLst>
              <a:ext uri="{FF2B5EF4-FFF2-40B4-BE49-F238E27FC236}">
                <a16:creationId xmlns:a16="http://schemas.microsoft.com/office/drawing/2014/main" id="{C6F64750-F0DF-6C00-D131-B2224FD5D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97339"/>
            <a:ext cx="685800" cy="339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800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latin typeface="Times New Roman" panose="02020603050405020304" pitchFamily="18" charset="0"/>
              </a:rPr>
              <a:t>暂存</a:t>
            </a:r>
          </a:p>
        </p:txBody>
      </p:sp>
      <p:grpSp>
        <p:nvGrpSpPr>
          <p:cNvPr id="498709" name="Group 21">
            <a:extLst>
              <a:ext uri="{FF2B5EF4-FFF2-40B4-BE49-F238E27FC236}">
                <a16:creationId xmlns:a16="http://schemas.microsoft.com/office/drawing/2014/main" id="{C983AB7D-902B-D763-EF95-37914C3E63DA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3352801"/>
            <a:ext cx="1066800" cy="512763"/>
            <a:chOff x="3888" y="2112"/>
            <a:chExt cx="672" cy="323"/>
          </a:xfrm>
        </p:grpSpPr>
        <p:sp>
          <p:nvSpPr>
            <p:cNvPr id="23584" name="Freeform 22">
              <a:extLst>
                <a:ext uri="{FF2B5EF4-FFF2-40B4-BE49-F238E27FC236}">
                  <a16:creationId xmlns:a16="http://schemas.microsoft.com/office/drawing/2014/main" id="{712E248F-7107-E613-57F0-854B3FEDF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112"/>
              <a:ext cx="672" cy="300"/>
            </a:xfrm>
            <a:custGeom>
              <a:avLst/>
              <a:gdLst>
                <a:gd name="T0" fmla="*/ 0 w 672"/>
                <a:gd name="T1" fmla="*/ 0 h 338"/>
                <a:gd name="T2" fmla="*/ 240 w 672"/>
                <a:gd name="T3" fmla="*/ 0 h 338"/>
                <a:gd name="T4" fmla="*/ 339 w 672"/>
                <a:gd name="T5" fmla="*/ 90 h 338"/>
                <a:gd name="T6" fmla="*/ 432 w 672"/>
                <a:gd name="T7" fmla="*/ 0 h 338"/>
                <a:gd name="T8" fmla="*/ 672 w 672"/>
                <a:gd name="T9" fmla="*/ 0 h 338"/>
                <a:gd name="T10" fmla="*/ 507 w 672"/>
                <a:gd name="T11" fmla="*/ 236 h 338"/>
                <a:gd name="T12" fmla="*/ 192 w 672"/>
                <a:gd name="T13" fmla="*/ 234 h 338"/>
                <a:gd name="T14" fmla="*/ 0 w 672"/>
                <a:gd name="T15" fmla="*/ 0 h 3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5" name="Text Box 23">
              <a:extLst>
                <a:ext uri="{FF2B5EF4-FFF2-40B4-BE49-F238E27FC236}">
                  <a16:creationId xmlns:a16="http://schemas.microsoft.com/office/drawing/2014/main" id="{D7A78473-BC6F-42FA-746F-A9262D6F8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2185"/>
              <a:ext cx="4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ALU</a:t>
              </a:r>
            </a:p>
          </p:txBody>
        </p:sp>
      </p:grpSp>
      <p:sp>
        <p:nvSpPr>
          <p:cNvPr id="498712" name="Line 24">
            <a:extLst>
              <a:ext uri="{FF2B5EF4-FFF2-40B4-BE49-F238E27FC236}">
                <a16:creationId xmlns:a16="http://schemas.microsoft.com/office/drawing/2014/main" id="{7C467F47-3368-2DAC-09E2-5D5525FB9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821113"/>
            <a:ext cx="0" cy="271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8713" name="Freeform 25">
            <a:extLst>
              <a:ext uri="{FF2B5EF4-FFF2-40B4-BE49-F238E27FC236}">
                <a16:creationId xmlns:a16="http://schemas.microsoft.com/office/drawing/2014/main" id="{CEBD1D89-11BA-6701-36CE-E6CA318DFC9B}"/>
              </a:ext>
            </a:extLst>
          </p:cNvPr>
          <p:cNvSpPr>
            <a:spLocks/>
          </p:cNvSpPr>
          <p:nvPr/>
        </p:nvSpPr>
        <p:spPr bwMode="auto">
          <a:xfrm>
            <a:off x="8534400" y="2533650"/>
            <a:ext cx="1588" cy="793750"/>
          </a:xfrm>
          <a:custGeom>
            <a:avLst/>
            <a:gdLst>
              <a:gd name="T0" fmla="*/ 0 w 1"/>
              <a:gd name="T1" fmla="*/ 0 h 500"/>
              <a:gd name="T2" fmla="*/ 2147483646 w 1"/>
              <a:gd name="T3" fmla="*/ 2147483646 h 5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00">
                <a:moveTo>
                  <a:pt x="0" y="0"/>
                </a:moveTo>
                <a:lnTo>
                  <a:pt x="1" y="50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8714" name="Text Box 26">
            <a:extLst>
              <a:ext uri="{FF2B5EF4-FFF2-40B4-BE49-F238E27FC236}">
                <a16:creationId xmlns:a16="http://schemas.microsoft.com/office/drawing/2014/main" id="{FED77FB4-756F-81FC-22B1-344D48AE5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6" y="2911476"/>
            <a:ext cx="2530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>
                <a:latin typeface="Times New Roman" panose="02020603050405020304" pitchFamily="18" charset="0"/>
              </a:rPr>
              <a:t>另一个操作数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>
                <a:latin typeface="Times New Roman" panose="02020603050405020304" pitchFamily="18" charset="0"/>
              </a:rPr>
              <a:t>隐含在 </a:t>
            </a:r>
            <a:r>
              <a:rPr lang="en-US" altLang="zh-CN" sz="2000">
                <a:latin typeface="Times New Roman" panose="02020603050405020304" pitchFamily="18" charset="0"/>
              </a:rPr>
              <a:t>ACC </a:t>
            </a:r>
            <a:r>
              <a:rPr lang="zh-CN" altLang="en-US" sz="2000">
                <a:latin typeface="Times New Roman" panose="02020603050405020304" pitchFamily="18" charset="0"/>
              </a:rPr>
              <a:t>中</a:t>
            </a:r>
          </a:p>
        </p:txBody>
      </p:sp>
      <p:sp>
        <p:nvSpPr>
          <p:cNvPr id="498715" name="Text Box 27">
            <a:extLst>
              <a:ext uri="{FF2B5EF4-FFF2-40B4-BE49-F238E27FC236}">
                <a16:creationId xmlns:a16="http://schemas.microsoft.com/office/drawing/2014/main" id="{28F97E11-476F-CBB3-D06D-A1C613F49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064" y="4243388"/>
            <a:ext cx="1176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如 8086</a:t>
            </a:r>
          </a:p>
        </p:txBody>
      </p:sp>
      <p:sp>
        <p:nvSpPr>
          <p:cNvPr id="498716" name="Text Box 28">
            <a:extLst>
              <a:ext uri="{FF2B5EF4-FFF2-40B4-BE49-F238E27FC236}">
                <a16:creationId xmlns:a16="http://schemas.microsoft.com/office/drawing/2014/main" id="{833DED31-BB14-8366-2B3A-70AF957DE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4722814"/>
            <a:ext cx="1466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latin typeface="Times New Roman" panose="02020603050405020304" pitchFamily="18" charset="0"/>
              </a:rPr>
              <a:t>MUL </a:t>
            </a:r>
            <a:r>
              <a:rPr lang="zh-CN" altLang="en-US" sz="2200">
                <a:latin typeface="Times New Roman" panose="02020603050405020304" pitchFamily="18" charset="0"/>
              </a:rPr>
              <a:t>指令</a:t>
            </a:r>
          </a:p>
        </p:txBody>
      </p:sp>
      <p:sp>
        <p:nvSpPr>
          <p:cNvPr id="498717" name="Text Box 29">
            <a:extLst>
              <a:ext uri="{FF2B5EF4-FFF2-40B4-BE49-F238E27FC236}">
                <a16:creationId xmlns:a16="http://schemas.microsoft.com/office/drawing/2014/main" id="{EA636277-5D6E-DDE8-CE1E-9C7EC7A44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5" y="4722814"/>
            <a:ext cx="54673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被乘数隐含在 </a:t>
            </a:r>
            <a:r>
              <a:rPr lang="en-US" altLang="zh-CN" sz="2200">
                <a:latin typeface="Times New Roman" panose="02020603050405020304" pitchFamily="18" charset="0"/>
              </a:rPr>
              <a:t>AX（16</a:t>
            </a:r>
            <a:r>
              <a:rPr lang="zh-CN" altLang="en-US" sz="2200">
                <a:latin typeface="Times New Roman" panose="02020603050405020304" pitchFamily="18" charset="0"/>
              </a:rPr>
              <a:t>位）或 </a:t>
            </a:r>
            <a:r>
              <a:rPr lang="en-US" altLang="zh-CN" sz="2200">
                <a:latin typeface="Times New Roman" panose="02020603050405020304" pitchFamily="18" charset="0"/>
              </a:rPr>
              <a:t>AL（8</a:t>
            </a:r>
            <a:r>
              <a:rPr lang="zh-CN" altLang="en-US" sz="2200">
                <a:latin typeface="Times New Roman" panose="02020603050405020304" pitchFamily="18" charset="0"/>
              </a:rPr>
              <a:t>位）中</a:t>
            </a:r>
          </a:p>
        </p:txBody>
      </p:sp>
      <p:sp>
        <p:nvSpPr>
          <p:cNvPr id="498718" name="Text Box 30">
            <a:extLst>
              <a:ext uri="{FF2B5EF4-FFF2-40B4-BE49-F238E27FC236}">
                <a16:creationId xmlns:a16="http://schemas.microsoft.com/office/drawing/2014/main" id="{B073B672-ED87-11E1-622A-C481310F6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1" y="5205414"/>
            <a:ext cx="16541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latin typeface="Times New Roman" panose="02020603050405020304" pitchFamily="18" charset="0"/>
              </a:rPr>
              <a:t>MOVS </a:t>
            </a:r>
            <a:r>
              <a:rPr lang="zh-CN" altLang="en-US" sz="2200">
                <a:latin typeface="Times New Roman" panose="02020603050405020304" pitchFamily="18" charset="0"/>
              </a:rPr>
              <a:t>指令</a:t>
            </a:r>
          </a:p>
        </p:txBody>
      </p:sp>
      <p:sp>
        <p:nvSpPr>
          <p:cNvPr id="498719" name="Text Box 31">
            <a:extLst>
              <a:ext uri="{FF2B5EF4-FFF2-40B4-BE49-F238E27FC236}">
                <a16:creationId xmlns:a16="http://schemas.microsoft.com/office/drawing/2014/main" id="{90CA2FC7-2251-EA70-70CB-1BB10CC51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6" y="5205414"/>
            <a:ext cx="40989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源操作数的地址隐含在 </a:t>
            </a:r>
            <a:r>
              <a:rPr lang="en-US" altLang="zh-CN" sz="2200">
                <a:latin typeface="Times New Roman" panose="02020603050405020304" pitchFamily="18" charset="0"/>
              </a:rPr>
              <a:t>SI </a:t>
            </a:r>
            <a:r>
              <a:rPr lang="zh-CN" altLang="en-US" sz="2200">
                <a:latin typeface="Times New Roman" panose="02020603050405020304" pitchFamily="18" charset="0"/>
              </a:rPr>
              <a:t>中</a:t>
            </a:r>
          </a:p>
        </p:txBody>
      </p:sp>
      <p:sp>
        <p:nvSpPr>
          <p:cNvPr id="498720" name="Text Box 32">
            <a:extLst>
              <a:ext uri="{FF2B5EF4-FFF2-40B4-BE49-F238E27FC236}">
                <a16:creationId xmlns:a16="http://schemas.microsoft.com/office/drawing/2014/main" id="{4AE6F604-0CF0-6137-5E49-B85931C33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6" y="5688014"/>
            <a:ext cx="40052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目的操作数的地址隐含在 </a:t>
            </a:r>
            <a:r>
              <a:rPr lang="en-US" altLang="zh-CN" sz="2200">
                <a:latin typeface="Times New Roman" panose="02020603050405020304" pitchFamily="18" charset="0"/>
              </a:rPr>
              <a:t>DI </a:t>
            </a:r>
            <a:r>
              <a:rPr lang="zh-CN" altLang="en-US" sz="2200">
                <a:latin typeface="Times New Roman" panose="02020603050405020304" pitchFamily="18" charset="0"/>
              </a:rPr>
              <a:t>中</a:t>
            </a:r>
          </a:p>
        </p:txBody>
      </p:sp>
      <p:sp>
        <p:nvSpPr>
          <p:cNvPr id="498721" name="Text Box 33">
            <a:extLst>
              <a:ext uri="{FF2B5EF4-FFF2-40B4-BE49-F238E27FC236}">
                <a16:creationId xmlns:a16="http://schemas.microsoft.com/office/drawing/2014/main" id="{A0ECF9E1-0D26-0DDD-5994-F42B96DAD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6172200"/>
            <a:ext cx="60420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rPr>
              <a:t>  指令字中少了一个地址字段，可缩短指令字长</a:t>
            </a:r>
          </a:p>
        </p:txBody>
      </p:sp>
      <p:sp>
        <p:nvSpPr>
          <p:cNvPr id="498722" name="Freeform 34">
            <a:extLst>
              <a:ext uri="{FF2B5EF4-FFF2-40B4-BE49-F238E27FC236}">
                <a16:creationId xmlns:a16="http://schemas.microsoft.com/office/drawing/2014/main" id="{872F3F0B-EEBC-6934-C79B-CF457622BB3F}"/>
              </a:ext>
            </a:extLst>
          </p:cNvPr>
          <p:cNvSpPr>
            <a:spLocks/>
          </p:cNvSpPr>
          <p:nvPr/>
        </p:nvSpPr>
        <p:spPr bwMode="auto">
          <a:xfrm>
            <a:off x="6858000" y="1828800"/>
            <a:ext cx="990600" cy="533400"/>
          </a:xfrm>
          <a:custGeom>
            <a:avLst/>
            <a:gdLst>
              <a:gd name="T0" fmla="*/ 0 w 624"/>
              <a:gd name="T1" fmla="*/ 2147483646 h 384"/>
              <a:gd name="T2" fmla="*/ 0 w 624"/>
              <a:gd name="T3" fmla="*/ 0 h 384"/>
              <a:gd name="T4" fmla="*/ 2147483646 w 624"/>
              <a:gd name="T5" fmla="*/ 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384">
                <a:moveTo>
                  <a:pt x="0" y="384"/>
                </a:moveTo>
                <a:lnTo>
                  <a:pt x="0" y="0"/>
                </a:lnTo>
                <a:lnTo>
                  <a:pt x="62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23" name="Line 35">
            <a:extLst>
              <a:ext uri="{FF2B5EF4-FFF2-40B4-BE49-F238E27FC236}">
                <a16:creationId xmlns:a16="http://schemas.microsoft.com/office/drawing/2014/main" id="{AB33581D-C859-137D-ECF7-608D744C7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18288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24" name="Freeform 36">
            <a:extLst>
              <a:ext uri="{FF2B5EF4-FFF2-40B4-BE49-F238E27FC236}">
                <a16:creationId xmlns:a16="http://schemas.microsoft.com/office/drawing/2014/main" id="{EA5B96C2-15AE-6C40-A1F5-17B95D9A8BA8}"/>
              </a:ext>
            </a:extLst>
          </p:cNvPr>
          <p:cNvSpPr>
            <a:spLocks/>
          </p:cNvSpPr>
          <p:nvPr/>
        </p:nvSpPr>
        <p:spPr bwMode="auto">
          <a:xfrm>
            <a:off x="8229600" y="4419600"/>
            <a:ext cx="990600" cy="228600"/>
          </a:xfrm>
          <a:custGeom>
            <a:avLst/>
            <a:gdLst>
              <a:gd name="T0" fmla="*/ 0 w 624"/>
              <a:gd name="T1" fmla="*/ 0 h 144"/>
              <a:gd name="T2" fmla="*/ 0 w 624"/>
              <a:gd name="T3" fmla="*/ 2147483646 h 144"/>
              <a:gd name="T4" fmla="*/ 2147483646 w 624"/>
              <a:gd name="T5" fmla="*/ 2147483646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144">
                <a:moveTo>
                  <a:pt x="0" y="0"/>
                </a:moveTo>
                <a:lnTo>
                  <a:pt x="0" y="144"/>
                </a:lnTo>
                <a:lnTo>
                  <a:pt x="624" y="14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25" name="Freeform 37">
            <a:extLst>
              <a:ext uri="{FF2B5EF4-FFF2-40B4-BE49-F238E27FC236}">
                <a16:creationId xmlns:a16="http://schemas.microsoft.com/office/drawing/2014/main" id="{C5543B33-940C-B9E4-4875-6F4CCB0D969F}"/>
              </a:ext>
            </a:extLst>
          </p:cNvPr>
          <p:cNvSpPr>
            <a:spLocks/>
          </p:cNvSpPr>
          <p:nvPr/>
        </p:nvSpPr>
        <p:spPr bwMode="auto">
          <a:xfrm>
            <a:off x="8529638" y="1752600"/>
            <a:ext cx="690562" cy="2895600"/>
          </a:xfrm>
          <a:custGeom>
            <a:avLst/>
            <a:gdLst>
              <a:gd name="T0" fmla="*/ 2147483646 w 435"/>
              <a:gd name="T1" fmla="*/ 2147483646 h 1824"/>
              <a:gd name="T2" fmla="*/ 2147483646 w 435"/>
              <a:gd name="T3" fmla="*/ 0 h 1824"/>
              <a:gd name="T4" fmla="*/ 0 w 435"/>
              <a:gd name="T5" fmla="*/ 0 h 18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5" h="1824">
                <a:moveTo>
                  <a:pt x="435" y="1824"/>
                </a:moveTo>
                <a:lnTo>
                  <a:pt x="435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26" name="Line 38">
            <a:extLst>
              <a:ext uri="{FF2B5EF4-FFF2-40B4-BE49-F238E27FC236}">
                <a16:creationId xmlns:a16="http://schemas.microsoft.com/office/drawing/2014/main" id="{3D26C2CC-53C4-4B5B-45AC-5B7AF1E15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1752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9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9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9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9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49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49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49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49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4" dur="500"/>
                                        <p:tgtEl>
                                          <p:spTgt spid="49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8" dur="500"/>
                                        <p:tgtEl>
                                          <p:spTgt spid="49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9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49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2" dur="500"/>
                                        <p:tgtEl>
                                          <p:spTgt spid="49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6" dur="500"/>
                                        <p:tgtEl>
                                          <p:spTgt spid="49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9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9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9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9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49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9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9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1" grpId="0" autoUpdateAnimBg="0"/>
      <p:bldP spid="498702" grpId="0" autoUpdateAnimBg="0"/>
      <p:bldP spid="498705" grpId="0" autoUpdateAnimBg="0"/>
      <p:bldP spid="498706" grpId="0" animBg="1" autoUpdateAnimBg="0"/>
      <p:bldP spid="498707" grpId="0" animBg="1" autoUpdateAnimBg="0"/>
      <p:bldP spid="498708" grpId="0" animBg="1" autoUpdateAnimBg="0"/>
      <p:bldP spid="498714" grpId="0" autoUpdateAnimBg="0"/>
      <p:bldP spid="498715" grpId="0" autoUpdateAnimBg="0"/>
      <p:bldP spid="498716" grpId="0" autoUpdateAnimBg="0"/>
      <p:bldP spid="498717" grpId="0" autoUpdateAnimBg="0"/>
      <p:bldP spid="498718" grpId="0" autoUpdateAnimBg="0"/>
      <p:bldP spid="498719" grpId="0" autoUpdateAnimBg="0"/>
      <p:bldP spid="498720" grpId="0" autoUpdateAnimBg="0"/>
      <p:bldP spid="49872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80CD762-0BA0-C012-4046-293F6936A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22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I</a:t>
            </a:r>
            <a:r>
              <a:rPr lang="zh-CN" altLang="en-US" b="1" dirty="0"/>
              <a:t>  机 器 指 令</a:t>
            </a:r>
          </a:p>
        </p:txBody>
      </p:sp>
      <p:sp>
        <p:nvSpPr>
          <p:cNvPr id="481283" name="Text Box 3">
            <a:extLst>
              <a:ext uri="{FF2B5EF4-FFF2-40B4-BE49-F238E27FC236}">
                <a16:creationId xmlns:a16="http://schemas.microsoft.com/office/drawing/2014/main" id="{7D6052F1-C57B-8CD4-66E6-4C9D06644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166814"/>
            <a:ext cx="3856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一、指令的一般格式</a:t>
            </a:r>
          </a:p>
        </p:txBody>
      </p:sp>
      <p:grpSp>
        <p:nvGrpSpPr>
          <p:cNvPr id="481284" name="Group 4">
            <a:extLst>
              <a:ext uri="{FF2B5EF4-FFF2-40B4-BE49-F238E27FC236}">
                <a16:creationId xmlns:a16="http://schemas.microsoft.com/office/drawing/2014/main" id="{7D535272-60EB-95F9-CFBE-612FBF0F44B5}"/>
              </a:ext>
            </a:extLst>
          </p:cNvPr>
          <p:cNvGrpSpPr>
            <a:grpSpLocks/>
          </p:cNvGrpSpPr>
          <p:nvPr/>
        </p:nvGrpSpPr>
        <p:grpSpPr bwMode="auto">
          <a:xfrm>
            <a:off x="3565526" y="1905000"/>
            <a:ext cx="3673475" cy="457200"/>
            <a:chOff x="1190" y="1344"/>
            <a:chExt cx="2314" cy="288"/>
          </a:xfrm>
        </p:grpSpPr>
        <p:sp>
          <p:nvSpPr>
            <p:cNvPr id="6159" name="Text Box 5">
              <a:extLst>
                <a:ext uri="{FF2B5EF4-FFF2-40B4-BE49-F238E27FC236}">
                  <a16:creationId xmlns:a16="http://schemas.microsoft.com/office/drawing/2014/main" id="{F41E1179-04ED-CF12-952B-1B34B47322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44"/>
              <a:ext cx="21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操作码字段</a:t>
              </a:r>
              <a:r>
                <a:rPr lang="zh-CN" altLang="en-US" sz="2400">
                  <a:latin typeface="Times New Roman" panose="02020603050405020304" pitchFamily="18" charset="0"/>
                </a:rPr>
                <a:t>        </a:t>
              </a:r>
              <a:r>
                <a:rPr lang="zh-CN" altLang="en-US" sz="2000">
                  <a:latin typeface="Times New Roman" panose="02020603050405020304" pitchFamily="18" charset="0"/>
                </a:rPr>
                <a:t>地址码字段</a:t>
              </a:r>
            </a:p>
          </p:txBody>
        </p:sp>
        <p:sp>
          <p:nvSpPr>
            <p:cNvPr id="6160" name="Rectangle 6">
              <a:extLst>
                <a:ext uri="{FF2B5EF4-FFF2-40B4-BE49-F238E27FC236}">
                  <a16:creationId xmlns:a16="http://schemas.microsoft.com/office/drawing/2014/main" id="{15D64923-48E9-244C-1893-96B35D3C6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344"/>
              <a:ext cx="230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1" name="Line 7">
              <a:extLst>
                <a:ext uri="{FF2B5EF4-FFF2-40B4-BE49-F238E27FC236}">
                  <a16:creationId xmlns:a16="http://schemas.microsoft.com/office/drawing/2014/main" id="{84CFDAF6-59E9-1C02-E8B1-F07F7160E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34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1288" name="Text Box 8">
            <a:extLst>
              <a:ext uri="{FF2B5EF4-FFF2-40B4-BE49-F238E27FC236}">
                <a16:creationId xmlns:a16="http://schemas.microsoft.com/office/drawing/2014/main" id="{7C65B0D9-7B1A-12D6-9CED-B0C21D8F7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6" y="2643189"/>
            <a:ext cx="17129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>
                <a:latin typeface="Times New Roman" panose="02020603050405020304" pitchFamily="18" charset="0"/>
              </a:rPr>
              <a:t>1. 操作码</a:t>
            </a:r>
          </a:p>
        </p:txBody>
      </p:sp>
      <p:sp>
        <p:nvSpPr>
          <p:cNvPr id="481289" name="Text Box 9">
            <a:extLst>
              <a:ext uri="{FF2B5EF4-FFF2-40B4-BE49-F238E27FC236}">
                <a16:creationId xmlns:a16="http://schemas.microsoft.com/office/drawing/2014/main" id="{B1B0A6A6-8AB1-42BD-668A-BEA7E2433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6" y="2625726"/>
            <a:ext cx="5349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反映机器做什么操作</a:t>
            </a:r>
          </a:p>
        </p:txBody>
      </p:sp>
      <p:sp>
        <p:nvSpPr>
          <p:cNvPr id="481290" name="Text Box 10">
            <a:extLst>
              <a:ext uri="{FF2B5EF4-FFF2-40B4-BE49-F238E27FC236}">
                <a16:creationId xmlns:a16="http://schemas.microsoft.com/office/drawing/2014/main" id="{5E4D7825-550E-8E51-597D-0252F9360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332163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长度固定</a:t>
            </a:r>
          </a:p>
        </p:txBody>
      </p:sp>
      <p:sp>
        <p:nvSpPr>
          <p:cNvPr id="481291" name="Text Box 11">
            <a:extLst>
              <a:ext uri="{FF2B5EF4-FFF2-40B4-BE49-F238E27FC236}">
                <a16:creationId xmlns:a16="http://schemas.microsoft.com/office/drawing/2014/main" id="{11DB4795-D9CB-512A-59D0-40E519133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5330826"/>
            <a:ext cx="2111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(2)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长度可变</a:t>
            </a:r>
          </a:p>
        </p:txBody>
      </p:sp>
      <p:sp>
        <p:nvSpPr>
          <p:cNvPr id="481292" name="Text Box 12">
            <a:extLst>
              <a:ext uri="{FF2B5EF4-FFF2-40B4-BE49-F238E27FC236}">
                <a16:creationId xmlns:a16="http://schemas.microsoft.com/office/drawing/2014/main" id="{B55C0774-90D0-5738-20B3-705B3B99E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838" y="3976688"/>
            <a:ext cx="4113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用于指令字长较长的情况</a:t>
            </a:r>
          </a:p>
        </p:txBody>
      </p:sp>
      <p:sp>
        <p:nvSpPr>
          <p:cNvPr id="481293" name="Text Box 13">
            <a:extLst>
              <a:ext uri="{FF2B5EF4-FFF2-40B4-BE49-F238E27FC236}">
                <a16:creationId xmlns:a16="http://schemas.microsoft.com/office/drawing/2014/main" id="{127E29F5-6F72-DF43-063C-B5D7D7A24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998913"/>
            <a:ext cx="1390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，RISC</a:t>
            </a:r>
          </a:p>
        </p:txBody>
      </p:sp>
      <p:sp>
        <p:nvSpPr>
          <p:cNvPr id="481294" name="Text Box 14">
            <a:extLst>
              <a:ext uri="{FF2B5EF4-FFF2-40B4-BE49-F238E27FC236}">
                <a16:creationId xmlns:a16="http://schemas.microsoft.com/office/drawing/2014/main" id="{37547D63-20C3-3310-EA4D-45718BDC6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838" y="4664076"/>
            <a:ext cx="2722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如  </a:t>
            </a:r>
            <a:r>
              <a:rPr lang="en-US" altLang="zh-CN" sz="2800">
                <a:latin typeface="Times New Roman" panose="02020603050405020304" pitchFamily="18" charset="0"/>
              </a:rPr>
              <a:t>IBM  370</a:t>
            </a:r>
          </a:p>
        </p:txBody>
      </p:sp>
      <p:sp>
        <p:nvSpPr>
          <p:cNvPr id="481295" name="Text Box 15">
            <a:extLst>
              <a:ext uri="{FF2B5EF4-FFF2-40B4-BE49-F238E27FC236}">
                <a16:creationId xmlns:a16="http://schemas.microsoft.com/office/drawing/2014/main" id="{41C26AD3-68E1-F723-3EB8-77BDF3CBA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850" y="4664076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操作码  8  位</a:t>
            </a:r>
          </a:p>
        </p:txBody>
      </p:sp>
      <p:sp>
        <p:nvSpPr>
          <p:cNvPr id="481296" name="Text Box 16">
            <a:extLst>
              <a:ext uri="{FF2B5EF4-FFF2-40B4-BE49-F238E27FC236}">
                <a16:creationId xmlns:a16="http://schemas.microsoft.com/office/drawing/2014/main" id="{4508109F-6EA4-20FE-A015-6314DA6B1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838" y="5997576"/>
            <a:ext cx="5541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操作码分散在指令字的不同字段中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8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autoUpdateAnimBg="0"/>
      <p:bldP spid="481288" grpId="0" autoUpdateAnimBg="0"/>
      <p:bldP spid="481289" grpId="0" autoUpdateAnimBg="0"/>
      <p:bldP spid="481290" grpId="0" autoUpdateAnimBg="0"/>
      <p:bldP spid="481291" grpId="0" autoUpdateAnimBg="0"/>
      <p:bldP spid="481292" grpId="0" autoUpdateAnimBg="0"/>
      <p:bldP spid="481293" grpId="0" autoUpdateAnimBg="0"/>
      <p:bldP spid="481294" grpId="0" autoUpdateAnimBg="0"/>
      <p:bldP spid="481295" grpId="0" autoUpdateAnimBg="0"/>
      <p:bldP spid="48129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187250FE-A63A-5689-F0B4-2808A7F4F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2" y="65755"/>
            <a:ext cx="33226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4. 间接寻址</a:t>
            </a:r>
          </a:p>
        </p:txBody>
      </p:sp>
      <p:sp>
        <p:nvSpPr>
          <p:cNvPr id="499715" name="Text Box 3">
            <a:extLst>
              <a:ext uri="{FF2B5EF4-FFF2-40B4-BE49-F238E27FC236}">
                <a16:creationId xmlns:a16="http://schemas.microsoft.com/office/drawing/2014/main" id="{3C0C2FDF-EAB9-734B-949C-5F81ED2B5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982" y="860648"/>
            <a:ext cx="1941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EA =（A）</a:t>
            </a:r>
          </a:p>
        </p:txBody>
      </p:sp>
      <p:sp>
        <p:nvSpPr>
          <p:cNvPr id="499716" name="Text Box 4">
            <a:extLst>
              <a:ext uri="{FF2B5EF4-FFF2-40B4-BE49-F238E27FC236}">
                <a16:creationId xmlns:a16="http://schemas.microsoft.com/office/drawing/2014/main" id="{A4BE7D5A-1D03-4586-7122-059785A59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181" y="860648"/>
            <a:ext cx="482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有效地址由形式地址间接提供</a:t>
            </a:r>
          </a:p>
        </p:txBody>
      </p:sp>
      <p:grpSp>
        <p:nvGrpSpPr>
          <p:cNvPr id="499717" name="Group 5">
            <a:extLst>
              <a:ext uri="{FF2B5EF4-FFF2-40B4-BE49-F238E27FC236}">
                <a16:creationId xmlns:a16="http://schemas.microsoft.com/office/drawing/2014/main" id="{EE743AE7-49AC-55D8-DAC8-90FBFDCACF15}"/>
              </a:ext>
            </a:extLst>
          </p:cNvPr>
          <p:cNvGrpSpPr>
            <a:grpSpLocks/>
          </p:cNvGrpSpPr>
          <p:nvPr/>
        </p:nvGrpSpPr>
        <p:grpSpPr bwMode="auto">
          <a:xfrm>
            <a:off x="1618456" y="1936972"/>
            <a:ext cx="2286000" cy="381000"/>
            <a:chOff x="144" y="1392"/>
            <a:chExt cx="1440" cy="240"/>
          </a:xfrm>
        </p:grpSpPr>
        <p:sp>
          <p:nvSpPr>
            <p:cNvPr id="24635" name="Rectangle 6">
              <a:extLst>
                <a:ext uri="{FF2B5EF4-FFF2-40B4-BE49-F238E27FC236}">
                  <a16:creationId xmlns:a16="http://schemas.microsoft.com/office/drawing/2014/main" id="{1ACF83F6-FD04-F37F-BE6A-179D7A1B2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392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OP</a:t>
              </a:r>
            </a:p>
          </p:txBody>
        </p:sp>
        <p:sp>
          <p:nvSpPr>
            <p:cNvPr id="24636" name="Rectangle 7">
              <a:extLst>
                <a:ext uri="{FF2B5EF4-FFF2-40B4-BE49-F238E27FC236}">
                  <a16:creationId xmlns:a16="http://schemas.microsoft.com/office/drawing/2014/main" id="{2A0B273E-FEB9-403B-7DAF-0AAC914D1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392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37" name="Rectangle 8">
              <a:extLst>
                <a:ext uri="{FF2B5EF4-FFF2-40B4-BE49-F238E27FC236}">
                  <a16:creationId xmlns:a16="http://schemas.microsoft.com/office/drawing/2014/main" id="{DD50845B-ECB8-8822-E6B5-31B65ED60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392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499721" name="AutoShape 9">
            <a:extLst>
              <a:ext uri="{FF2B5EF4-FFF2-40B4-BE49-F238E27FC236}">
                <a16:creationId xmlns:a16="http://schemas.microsoft.com/office/drawing/2014/main" id="{F3D29792-27A0-22EF-1060-B8DF834EF396}"/>
              </a:ext>
            </a:extLst>
          </p:cNvPr>
          <p:cNvSpPr>
            <a:spLocks/>
          </p:cNvSpPr>
          <p:nvPr/>
        </p:nvSpPr>
        <p:spPr bwMode="auto">
          <a:xfrm rot="5400000">
            <a:off x="2685256" y="1479772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9722" name="Text Box 10">
            <a:extLst>
              <a:ext uri="{FF2B5EF4-FFF2-40B4-BE49-F238E27FC236}">
                <a16:creationId xmlns:a16="http://schemas.microsoft.com/office/drawing/2014/main" id="{7CB61202-9815-DB89-7C3D-B2BADD8B8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856" y="1400398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寻址特征</a:t>
            </a:r>
          </a:p>
        </p:txBody>
      </p:sp>
      <p:sp>
        <p:nvSpPr>
          <p:cNvPr id="499723" name="AutoShape 11">
            <a:extLst>
              <a:ext uri="{FF2B5EF4-FFF2-40B4-BE49-F238E27FC236}">
                <a16:creationId xmlns:a16="http://schemas.microsoft.com/office/drawing/2014/main" id="{D8D5D39F-4FDA-72D9-800C-51A59272D84B}"/>
              </a:ext>
            </a:extLst>
          </p:cNvPr>
          <p:cNvSpPr>
            <a:spLocks/>
          </p:cNvSpPr>
          <p:nvPr/>
        </p:nvSpPr>
        <p:spPr bwMode="auto">
          <a:xfrm rot="16200000">
            <a:off x="3447256" y="2013172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9724" name="Freeform 12">
            <a:extLst>
              <a:ext uri="{FF2B5EF4-FFF2-40B4-BE49-F238E27FC236}">
                <a16:creationId xmlns:a16="http://schemas.microsoft.com/office/drawing/2014/main" id="{1171D172-5FEE-226D-2F88-4B9257E81AC4}"/>
              </a:ext>
            </a:extLst>
          </p:cNvPr>
          <p:cNvSpPr>
            <a:spLocks/>
          </p:cNvSpPr>
          <p:nvPr/>
        </p:nvSpPr>
        <p:spPr bwMode="auto">
          <a:xfrm>
            <a:off x="3523456" y="2470372"/>
            <a:ext cx="609600" cy="152400"/>
          </a:xfrm>
          <a:custGeom>
            <a:avLst/>
            <a:gdLst>
              <a:gd name="T0" fmla="*/ 0 w 624"/>
              <a:gd name="T1" fmla="*/ 0 h 96"/>
              <a:gd name="T2" fmla="*/ 0 w 624"/>
              <a:gd name="T3" fmla="*/ 2147483646 h 96"/>
              <a:gd name="T4" fmla="*/ 2147483646 w 624"/>
              <a:gd name="T5" fmla="*/ 2147483646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96">
                <a:moveTo>
                  <a:pt x="0" y="0"/>
                </a:moveTo>
                <a:lnTo>
                  <a:pt x="0" y="96"/>
                </a:lnTo>
                <a:lnTo>
                  <a:pt x="624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9725" name="Text Box 13">
            <a:extLst>
              <a:ext uri="{FF2B5EF4-FFF2-40B4-BE49-F238E27FC236}">
                <a16:creationId xmlns:a16="http://schemas.microsoft.com/office/drawing/2014/main" id="{6BCE6088-CD4B-4A5B-BB3B-BB44478CD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056" y="2411636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A</a:t>
            </a:r>
          </a:p>
        </p:txBody>
      </p:sp>
      <p:grpSp>
        <p:nvGrpSpPr>
          <p:cNvPr id="499726" name="Group 14">
            <a:extLst>
              <a:ext uri="{FF2B5EF4-FFF2-40B4-BE49-F238E27FC236}">
                <a16:creationId xmlns:a16="http://schemas.microsoft.com/office/drawing/2014/main" id="{96003C11-3DD2-E1E6-CDB2-7AC916A772C0}"/>
              </a:ext>
            </a:extLst>
          </p:cNvPr>
          <p:cNvGrpSpPr>
            <a:grpSpLocks/>
          </p:cNvGrpSpPr>
          <p:nvPr/>
        </p:nvGrpSpPr>
        <p:grpSpPr bwMode="auto">
          <a:xfrm>
            <a:off x="4514056" y="1479772"/>
            <a:ext cx="1219200" cy="2743200"/>
            <a:chOff x="1968" y="1104"/>
            <a:chExt cx="768" cy="1728"/>
          </a:xfrm>
        </p:grpSpPr>
        <p:sp>
          <p:nvSpPr>
            <p:cNvPr id="24629" name="Rectangle 15">
              <a:extLst>
                <a:ext uri="{FF2B5EF4-FFF2-40B4-BE49-F238E27FC236}">
                  <a16:creationId xmlns:a16="http://schemas.microsoft.com/office/drawing/2014/main" id="{90AC2732-5058-DE92-6850-9FD682CED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39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30" name="Rectangle 16">
              <a:extLst>
                <a:ext uri="{FF2B5EF4-FFF2-40B4-BE49-F238E27FC236}">
                  <a16:creationId xmlns:a16="http://schemas.microsoft.com/office/drawing/2014/main" id="{D6F8213D-E44C-91B7-E5AE-4C46308F9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68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EA</a:t>
              </a:r>
            </a:p>
          </p:txBody>
        </p:sp>
        <p:sp>
          <p:nvSpPr>
            <p:cNvPr id="24631" name="Rectangle 17">
              <a:extLst>
                <a:ext uri="{FF2B5EF4-FFF2-40B4-BE49-F238E27FC236}">
                  <a16:creationId xmlns:a16="http://schemas.microsoft.com/office/drawing/2014/main" id="{F1F8D229-A357-EE39-50FF-EFC551DF8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970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32" name="Text Box 18">
              <a:extLst>
                <a:ext uri="{FF2B5EF4-FFF2-40B4-BE49-F238E27FC236}">
                  <a16:creationId xmlns:a16="http://schemas.microsoft.com/office/drawing/2014/main" id="{8F02E775-4908-E26B-2BF4-A462FEA16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104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</a:t>
              </a:r>
            </a:p>
          </p:txBody>
        </p:sp>
        <p:sp>
          <p:nvSpPr>
            <p:cNvPr id="24633" name="Rectangle 19">
              <a:extLst>
                <a:ext uri="{FF2B5EF4-FFF2-40B4-BE49-F238E27FC236}">
                  <a16:creationId xmlns:a16="http://schemas.microsoft.com/office/drawing/2014/main" id="{E1A4EFA1-28BA-058B-FAC9-7B23248E9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25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4634" name="Rectangle 20">
              <a:extLst>
                <a:ext uri="{FF2B5EF4-FFF2-40B4-BE49-F238E27FC236}">
                  <a16:creationId xmlns:a16="http://schemas.microsoft.com/office/drawing/2014/main" id="{A28B7F56-7901-5B23-C7E9-1B97CF23F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54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99733" name="AutoShape 21">
            <a:extLst>
              <a:ext uri="{FF2B5EF4-FFF2-40B4-BE49-F238E27FC236}">
                <a16:creationId xmlns:a16="http://schemas.microsoft.com/office/drawing/2014/main" id="{0D627E8C-3232-EB09-6342-39D4C6B5DA5E}"/>
              </a:ext>
            </a:extLst>
          </p:cNvPr>
          <p:cNvSpPr>
            <a:spLocks/>
          </p:cNvSpPr>
          <p:nvPr/>
        </p:nvSpPr>
        <p:spPr bwMode="auto">
          <a:xfrm rot="16200000">
            <a:off x="5047456" y="2317972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9734" name="Freeform 22">
            <a:extLst>
              <a:ext uri="{FF2B5EF4-FFF2-40B4-BE49-F238E27FC236}">
                <a16:creationId xmlns:a16="http://schemas.microsoft.com/office/drawing/2014/main" id="{4543448D-EB9F-A3CF-1375-B9EF17D9AC0D}"/>
              </a:ext>
            </a:extLst>
          </p:cNvPr>
          <p:cNvSpPr>
            <a:spLocks/>
          </p:cNvSpPr>
          <p:nvPr/>
        </p:nvSpPr>
        <p:spPr bwMode="auto">
          <a:xfrm>
            <a:off x="3828256" y="3003772"/>
            <a:ext cx="1295400" cy="533400"/>
          </a:xfrm>
          <a:custGeom>
            <a:avLst/>
            <a:gdLst>
              <a:gd name="T0" fmla="*/ 2147483646 w 816"/>
              <a:gd name="T1" fmla="*/ 0 h 336"/>
              <a:gd name="T2" fmla="*/ 2147483646 w 816"/>
              <a:gd name="T3" fmla="*/ 2147483646 h 336"/>
              <a:gd name="T4" fmla="*/ 0 w 816"/>
              <a:gd name="T5" fmla="*/ 2147483646 h 336"/>
              <a:gd name="T6" fmla="*/ 0 w 816"/>
              <a:gd name="T7" fmla="*/ 2147483646 h 336"/>
              <a:gd name="T8" fmla="*/ 2147483646 w 816"/>
              <a:gd name="T9" fmla="*/ 2147483646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6" h="336">
                <a:moveTo>
                  <a:pt x="816" y="0"/>
                </a:moveTo>
                <a:lnTo>
                  <a:pt x="816" y="96"/>
                </a:lnTo>
                <a:lnTo>
                  <a:pt x="0" y="96"/>
                </a:lnTo>
                <a:lnTo>
                  <a:pt x="0" y="336"/>
                </a:lnTo>
                <a:lnTo>
                  <a:pt x="144" y="33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9735" name="Text Box 23">
            <a:extLst>
              <a:ext uri="{FF2B5EF4-FFF2-40B4-BE49-F238E27FC236}">
                <a16:creationId xmlns:a16="http://schemas.microsoft.com/office/drawing/2014/main" id="{A9C79BEA-BBDA-3A47-135C-08D2811CE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094" y="3308573"/>
            <a:ext cx="538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EA</a:t>
            </a:r>
          </a:p>
        </p:txBody>
      </p:sp>
      <p:sp>
        <p:nvSpPr>
          <p:cNvPr id="499736" name="AutoShape 24">
            <a:extLst>
              <a:ext uri="{FF2B5EF4-FFF2-40B4-BE49-F238E27FC236}">
                <a16:creationId xmlns:a16="http://schemas.microsoft.com/office/drawing/2014/main" id="{D2116F34-08CF-C016-0689-20E9603AC5F9}"/>
              </a:ext>
            </a:extLst>
          </p:cNvPr>
          <p:cNvSpPr>
            <a:spLocks/>
          </p:cNvSpPr>
          <p:nvPr/>
        </p:nvSpPr>
        <p:spPr bwMode="auto">
          <a:xfrm rot="16200000">
            <a:off x="9659144" y="2510060"/>
            <a:ext cx="149225" cy="838200"/>
          </a:xfrm>
          <a:prstGeom prst="leftBrace">
            <a:avLst>
              <a:gd name="adj1" fmla="val 4680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9737" name="Freeform 25">
            <a:extLst>
              <a:ext uri="{FF2B5EF4-FFF2-40B4-BE49-F238E27FC236}">
                <a16:creationId xmlns:a16="http://schemas.microsoft.com/office/drawing/2014/main" id="{D9EFD8B8-DC23-ED4B-5AC9-C436CC01710E}"/>
              </a:ext>
            </a:extLst>
          </p:cNvPr>
          <p:cNvSpPr>
            <a:spLocks/>
          </p:cNvSpPr>
          <p:nvPr/>
        </p:nvSpPr>
        <p:spPr bwMode="auto">
          <a:xfrm>
            <a:off x="8247857" y="3018061"/>
            <a:ext cx="1490663" cy="522287"/>
          </a:xfrm>
          <a:custGeom>
            <a:avLst/>
            <a:gdLst>
              <a:gd name="T0" fmla="*/ 2147483646 w 939"/>
              <a:gd name="T1" fmla="*/ 0 h 329"/>
              <a:gd name="T2" fmla="*/ 2147483646 w 939"/>
              <a:gd name="T3" fmla="*/ 2147483646 h 329"/>
              <a:gd name="T4" fmla="*/ 0 w 939"/>
              <a:gd name="T5" fmla="*/ 2147483646 h 329"/>
              <a:gd name="T6" fmla="*/ 0 w 939"/>
              <a:gd name="T7" fmla="*/ 2147483646 h 329"/>
              <a:gd name="T8" fmla="*/ 2147483646 w 939"/>
              <a:gd name="T9" fmla="*/ 2147483646 h 3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9" h="329">
                <a:moveTo>
                  <a:pt x="939" y="0"/>
                </a:moveTo>
                <a:lnTo>
                  <a:pt x="939" y="87"/>
                </a:lnTo>
                <a:lnTo>
                  <a:pt x="0" y="89"/>
                </a:lnTo>
                <a:lnTo>
                  <a:pt x="0" y="329"/>
                </a:lnTo>
                <a:lnTo>
                  <a:pt x="169" y="329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9738" name="Text Box 26">
            <a:extLst>
              <a:ext uri="{FF2B5EF4-FFF2-40B4-BE49-F238E27FC236}">
                <a16:creationId xmlns:a16="http://schemas.microsoft.com/office/drawing/2014/main" id="{9024DF82-D6D5-7726-058C-99D6E553C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0106" y="3402235"/>
            <a:ext cx="4555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99739" name="AutoShape 27">
            <a:extLst>
              <a:ext uri="{FF2B5EF4-FFF2-40B4-BE49-F238E27FC236}">
                <a16:creationId xmlns:a16="http://schemas.microsoft.com/office/drawing/2014/main" id="{2CB5C663-579D-5934-F2B4-77C0C51B718A}"/>
              </a:ext>
            </a:extLst>
          </p:cNvPr>
          <p:cNvSpPr>
            <a:spLocks/>
          </p:cNvSpPr>
          <p:nvPr/>
        </p:nvSpPr>
        <p:spPr bwMode="auto">
          <a:xfrm rot="16200000">
            <a:off x="9657556" y="3422872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9740" name="Freeform 28">
            <a:extLst>
              <a:ext uri="{FF2B5EF4-FFF2-40B4-BE49-F238E27FC236}">
                <a16:creationId xmlns:a16="http://schemas.microsoft.com/office/drawing/2014/main" id="{217E22B1-18A1-FF21-EDDB-A69C78F85CA4}"/>
              </a:ext>
            </a:extLst>
          </p:cNvPr>
          <p:cNvSpPr>
            <a:spLocks/>
          </p:cNvSpPr>
          <p:nvPr/>
        </p:nvSpPr>
        <p:spPr bwMode="auto">
          <a:xfrm>
            <a:off x="8247857" y="3918172"/>
            <a:ext cx="1490663" cy="533400"/>
          </a:xfrm>
          <a:custGeom>
            <a:avLst/>
            <a:gdLst>
              <a:gd name="T0" fmla="*/ 2147483646 w 939"/>
              <a:gd name="T1" fmla="*/ 0 h 336"/>
              <a:gd name="T2" fmla="*/ 2147483646 w 939"/>
              <a:gd name="T3" fmla="*/ 2147483646 h 336"/>
              <a:gd name="T4" fmla="*/ 0 w 939"/>
              <a:gd name="T5" fmla="*/ 2147483646 h 336"/>
              <a:gd name="T6" fmla="*/ 0 w 939"/>
              <a:gd name="T7" fmla="*/ 2147483646 h 336"/>
              <a:gd name="T8" fmla="*/ 2147483646 w 939"/>
              <a:gd name="T9" fmla="*/ 2147483646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9" h="336">
                <a:moveTo>
                  <a:pt x="936" y="0"/>
                </a:moveTo>
                <a:lnTo>
                  <a:pt x="939" y="99"/>
                </a:lnTo>
                <a:lnTo>
                  <a:pt x="0" y="96"/>
                </a:lnTo>
                <a:lnTo>
                  <a:pt x="0" y="336"/>
                </a:lnTo>
                <a:lnTo>
                  <a:pt x="169" y="33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9741" name="Text Box 29">
            <a:extLst>
              <a:ext uri="{FF2B5EF4-FFF2-40B4-BE49-F238E27FC236}">
                <a16:creationId xmlns:a16="http://schemas.microsoft.com/office/drawing/2014/main" id="{D2EE9A92-63E1-1C6E-0C31-D77745682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1694" y="4299173"/>
            <a:ext cx="538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EA</a:t>
            </a:r>
          </a:p>
        </p:txBody>
      </p:sp>
      <p:grpSp>
        <p:nvGrpSpPr>
          <p:cNvPr id="499742" name="Group 30">
            <a:extLst>
              <a:ext uri="{FF2B5EF4-FFF2-40B4-BE49-F238E27FC236}">
                <a16:creationId xmlns:a16="http://schemas.microsoft.com/office/drawing/2014/main" id="{053364C9-4071-7AE1-5FAA-51C2EC5AD760}"/>
              </a:ext>
            </a:extLst>
          </p:cNvPr>
          <p:cNvGrpSpPr>
            <a:grpSpLocks/>
          </p:cNvGrpSpPr>
          <p:nvPr/>
        </p:nvGrpSpPr>
        <p:grpSpPr bwMode="auto">
          <a:xfrm>
            <a:off x="8933656" y="1482948"/>
            <a:ext cx="1219200" cy="3654425"/>
            <a:chOff x="4800" y="1106"/>
            <a:chExt cx="768" cy="2302"/>
          </a:xfrm>
        </p:grpSpPr>
        <p:sp>
          <p:nvSpPr>
            <p:cNvPr id="24617" name="Rectangle 31">
              <a:extLst>
                <a:ext uri="{FF2B5EF4-FFF2-40B4-BE49-F238E27FC236}">
                  <a16:creationId xmlns:a16="http://schemas.microsoft.com/office/drawing/2014/main" id="{DF5DFCCF-F6E2-AD64-D846-B2D7EAEFF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39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18" name="Rectangle 32">
              <a:extLst>
                <a:ext uri="{FF2B5EF4-FFF2-40B4-BE49-F238E27FC236}">
                  <a16:creationId xmlns:a16="http://schemas.microsoft.com/office/drawing/2014/main" id="{99C068B8-FDAC-F15D-7A49-1286A6443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68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     A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619" name="Rectangle 33">
              <a:extLst>
                <a:ext uri="{FF2B5EF4-FFF2-40B4-BE49-F238E27FC236}">
                  <a16:creationId xmlns:a16="http://schemas.microsoft.com/office/drawing/2014/main" id="{65D0B474-E799-6889-F560-2ABCDE1E4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97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20" name="Text Box 34">
              <a:extLst>
                <a:ext uri="{FF2B5EF4-FFF2-40B4-BE49-F238E27FC236}">
                  <a16:creationId xmlns:a16="http://schemas.microsoft.com/office/drawing/2014/main" id="{794CF999-715B-F1BE-B7DF-7C4382548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106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</a:t>
              </a:r>
            </a:p>
          </p:txBody>
        </p:sp>
        <p:sp>
          <p:nvSpPr>
            <p:cNvPr id="24621" name="Rectangle 35">
              <a:extLst>
                <a:ext uri="{FF2B5EF4-FFF2-40B4-BE49-F238E27FC236}">
                  <a16:creationId xmlns:a16="http://schemas.microsoft.com/office/drawing/2014/main" id="{13E5F6AD-1F1A-21EC-72B4-A78EB8BD4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4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22" name="Rectangle 36">
              <a:extLst>
                <a:ext uri="{FF2B5EF4-FFF2-40B4-BE49-F238E27FC236}">
                  <a16:creationId xmlns:a16="http://schemas.microsoft.com/office/drawing/2014/main" id="{D2886AB0-723F-A93D-32B8-3989433FD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     EA</a:t>
              </a:r>
            </a:p>
          </p:txBody>
        </p:sp>
        <p:sp>
          <p:nvSpPr>
            <p:cNvPr id="24623" name="Rectangle 37">
              <a:extLst>
                <a:ext uri="{FF2B5EF4-FFF2-40B4-BE49-F238E27FC236}">
                  <a16:creationId xmlns:a16="http://schemas.microsoft.com/office/drawing/2014/main" id="{9AF3CA4D-1528-30C5-C30C-DB6D35546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83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4624" name="Rectangle 38">
              <a:extLst>
                <a:ext uri="{FF2B5EF4-FFF2-40B4-BE49-F238E27FC236}">
                  <a16:creationId xmlns:a16="http://schemas.microsoft.com/office/drawing/2014/main" id="{97922966-016B-33A3-0B52-EB98A13A8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120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25" name="Line 39">
              <a:extLst>
                <a:ext uri="{FF2B5EF4-FFF2-40B4-BE49-F238E27FC236}">
                  <a16:creationId xmlns:a16="http://schemas.microsoft.com/office/drawing/2014/main" id="{56C55A55-B4A2-8409-B25C-DF4A537B7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68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6" name="Text Box 40">
              <a:extLst>
                <a:ext uri="{FF2B5EF4-FFF2-40B4-BE49-F238E27FC236}">
                  <a16:creationId xmlns:a16="http://schemas.microsoft.com/office/drawing/2014/main" id="{9FF1EBE0-BCB0-C2C7-0062-B2D951309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4" y="171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627" name="Line 41">
              <a:extLst>
                <a:ext uri="{FF2B5EF4-FFF2-40B4-BE49-F238E27FC236}">
                  <a16:creationId xmlns:a16="http://schemas.microsoft.com/office/drawing/2014/main" id="{EE33FCF6-95AB-7174-E367-6D210B670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25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8" name="Text Box 42">
              <a:extLst>
                <a:ext uri="{FF2B5EF4-FFF2-40B4-BE49-F238E27FC236}">
                  <a16:creationId xmlns:a16="http://schemas.microsoft.com/office/drawing/2014/main" id="{5B9C31E1-36FF-7F73-1771-0654CB8C4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4" y="229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499755" name="Text Box 43">
            <a:extLst>
              <a:ext uri="{FF2B5EF4-FFF2-40B4-BE49-F238E27FC236}">
                <a16:creationId xmlns:a16="http://schemas.microsoft.com/office/drawing/2014/main" id="{A454023D-02CB-0E10-56CE-3713B45D0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594" y="4365848"/>
            <a:ext cx="4056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执行指令阶段  2 次访存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9756" name="Text Box 44">
            <a:extLst>
              <a:ext uri="{FF2B5EF4-FFF2-40B4-BE49-F238E27FC236}">
                <a16:creationId xmlns:a16="http://schemas.microsoft.com/office/drawing/2014/main" id="{CF0773BA-BD90-D369-87C0-1426D34E5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595" y="5051648"/>
            <a:ext cx="2897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可扩大寻址范围</a:t>
            </a:r>
          </a:p>
        </p:txBody>
      </p:sp>
      <p:sp>
        <p:nvSpPr>
          <p:cNvPr id="499757" name="Text Box 45">
            <a:extLst>
              <a:ext uri="{FF2B5EF4-FFF2-40B4-BE49-F238E27FC236}">
                <a16:creationId xmlns:a16="http://schemas.microsoft.com/office/drawing/2014/main" id="{791F2CFF-D7FF-FF50-E2D0-51F878E81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594" y="5661248"/>
            <a:ext cx="254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便于编制程序</a:t>
            </a:r>
          </a:p>
        </p:txBody>
      </p:sp>
      <p:grpSp>
        <p:nvGrpSpPr>
          <p:cNvPr id="499758" name="Group 46">
            <a:extLst>
              <a:ext uri="{FF2B5EF4-FFF2-40B4-BE49-F238E27FC236}">
                <a16:creationId xmlns:a16="http://schemas.microsoft.com/office/drawing/2014/main" id="{4941D002-9162-175D-D9D0-BD7B1CECEBFB}"/>
              </a:ext>
            </a:extLst>
          </p:cNvPr>
          <p:cNvGrpSpPr>
            <a:grpSpLocks/>
          </p:cNvGrpSpPr>
          <p:nvPr/>
        </p:nvGrpSpPr>
        <p:grpSpPr bwMode="auto">
          <a:xfrm>
            <a:off x="5974556" y="1940147"/>
            <a:ext cx="2286000" cy="381000"/>
            <a:chOff x="144" y="1392"/>
            <a:chExt cx="1440" cy="240"/>
          </a:xfrm>
        </p:grpSpPr>
        <p:sp>
          <p:nvSpPr>
            <p:cNvPr id="24614" name="Rectangle 47">
              <a:extLst>
                <a:ext uri="{FF2B5EF4-FFF2-40B4-BE49-F238E27FC236}">
                  <a16:creationId xmlns:a16="http://schemas.microsoft.com/office/drawing/2014/main" id="{9EA93114-61F3-560E-92C2-199FCD8C3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392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OP</a:t>
              </a:r>
            </a:p>
          </p:txBody>
        </p:sp>
        <p:sp>
          <p:nvSpPr>
            <p:cNvPr id="24615" name="Rectangle 48">
              <a:extLst>
                <a:ext uri="{FF2B5EF4-FFF2-40B4-BE49-F238E27FC236}">
                  <a16:creationId xmlns:a16="http://schemas.microsoft.com/office/drawing/2014/main" id="{1141225E-7C81-BE50-5AF5-34B64D3BB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392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16" name="Rectangle 49">
              <a:extLst>
                <a:ext uri="{FF2B5EF4-FFF2-40B4-BE49-F238E27FC236}">
                  <a16:creationId xmlns:a16="http://schemas.microsoft.com/office/drawing/2014/main" id="{7B55D4E4-6CFC-FD17-8D46-DBFDEB3C0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392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499762" name="AutoShape 50">
            <a:extLst>
              <a:ext uri="{FF2B5EF4-FFF2-40B4-BE49-F238E27FC236}">
                <a16:creationId xmlns:a16="http://schemas.microsoft.com/office/drawing/2014/main" id="{46B0E13A-A970-5A9B-E069-E7E538A22276}"/>
              </a:ext>
            </a:extLst>
          </p:cNvPr>
          <p:cNvSpPr>
            <a:spLocks/>
          </p:cNvSpPr>
          <p:nvPr/>
        </p:nvSpPr>
        <p:spPr bwMode="auto">
          <a:xfrm rot="5400000">
            <a:off x="7041356" y="1482947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9763" name="Text Box 51">
            <a:extLst>
              <a:ext uri="{FF2B5EF4-FFF2-40B4-BE49-F238E27FC236}">
                <a16:creationId xmlns:a16="http://schemas.microsoft.com/office/drawing/2014/main" id="{69C4F56C-8D53-DBD5-029A-61A2D2BE3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956" y="1403573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寻址特征</a:t>
            </a:r>
          </a:p>
        </p:txBody>
      </p:sp>
      <p:sp>
        <p:nvSpPr>
          <p:cNvPr id="499764" name="AutoShape 52">
            <a:extLst>
              <a:ext uri="{FF2B5EF4-FFF2-40B4-BE49-F238E27FC236}">
                <a16:creationId xmlns:a16="http://schemas.microsoft.com/office/drawing/2014/main" id="{486D1E6A-9360-EB75-7F29-17C7CFBEA8C6}"/>
              </a:ext>
            </a:extLst>
          </p:cNvPr>
          <p:cNvSpPr>
            <a:spLocks/>
          </p:cNvSpPr>
          <p:nvPr/>
        </p:nvSpPr>
        <p:spPr bwMode="auto">
          <a:xfrm rot="16200000">
            <a:off x="7803356" y="2016347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9765" name="Freeform 53">
            <a:extLst>
              <a:ext uri="{FF2B5EF4-FFF2-40B4-BE49-F238E27FC236}">
                <a16:creationId xmlns:a16="http://schemas.microsoft.com/office/drawing/2014/main" id="{C6F8D00C-01BA-148E-B059-1918FB13EFB6}"/>
              </a:ext>
            </a:extLst>
          </p:cNvPr>
          <p:cNvSpPr>
            <a:spLocks/>
          </p:cNvSpPr>
          <p:nvPr/>
        </p:nvSpPr>
        <p:spPr bwMode="auto">
          <a:xfrm>
            <a:off x="7879556" y="2473547"/>
            <a:ext cx="609600" cy="152400"/>
          </a:xfrm>
          <a:custGeom>
            <a:avLst/>
            <a:gdLst>
              <a:gd name="T0" fmla="*/ 0 w 624"/>
              <a:gd name="T1" fmla="*/ 0 h 96"/>
              <a:gd name="T2" fmla="*/ 0 w 624"/>
              <a:gd name="T3" fmla="*/ 2147483646 h 96"/>
              <a:gd name="T4" fmla="*/ 2147483646 w 624"/>
              <a:gd name="T5" fmla="*/ 2147483646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96">
                <a:moveTo>
                  <a:pt x="0" y="0"/>
                </a:moveTo>
                <a:lnTo>
                  <a:pt x="0" y="96"/>
                </a:lnTo>
                <a:lnTo>
                  <a:pt x="624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9766" name="Text Box 54">
            <a:extLst>
              <a:ext uri="{FF2B5EF4-FFF2-40B4-BE49-F238E27FC236}">
                <a16:creationId xmlns:a16="http://schemas.microsoft.com/office/drawing/2014/main" id="{FC35E727-2742-289B-9172-96DC233A3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9156" y="2414811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99767" name="Text Box 55">
            <a:extLst>
              <a:ext uri="{FF2B5EF4-FFF2-40B4-BE49-F238E27FC236}">
                <a16:creationId xmlns:a16="http://schemas.microsoft.com/office/drawing/2014/main" id="{8A27D369-ED14-5EA4-1DA7-E37B39135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5656" y="336096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一次间址</a:t>
            </a:r>
          </a:p>
        </p:txBody>
      </p:sp>
      <p:sp>
        <p:nvSpPr>
          <p:cNvPr id="499768" name="Text Box 56">
            <a:extLst>
              <a:ext uri="{FF2B5EF4-FFF2-40B4-BE49-F238E27FC236}">
                <a16:creationId xmlns:a16="http://schemas.microsoft.com/office/drawing/2014/main" id="{AA7D98D0-65E1-549B-05CF-D17351A5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981" y="336096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多次间址</a:t>
            </a:r>
          </a:p>
        </p:txBody>
      </p:sp>
      <p:sp>
        <p:nvSpPr>
          <p:cNvPr id="499769" name="Text Box 57">
            <a:extLst>
              <a:ext uri="{FF2B5EF4-FFF2-40B4-BE49-F238E27FC236}">
                <a16:creationId xmlns:a16="http://schemas.microsoft.com/office/drawing/2014/main" id="{9C39AD25-E461-E9EA-A197-512406EBA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944" y="3308573"/>
            <a:ext cx="950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操作数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99770" name="Text Box 58">
            <a:extLst>
              <a:ext uri="{FF2B5EF4-FFF2-40B4-BE49-F238E27FC236}">
                <a16:creationId xmlns:a16="http://schemas.microsoft.com/office/drawing/2014/main" id="{C30BD6AD-CF9A-7223-4237-72E76F7E3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057" y="4219798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操作数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99771" name="Text Box 59">
            <a:extLst>
              <a:ext uri="{FF2B5EF4-FFF2-40B4-BE49-F238E27FC236}">
                <a16:creationId xmlns:a16="http://schemas.microsoft.com/office/drawing/2014/main" id="{F447167B-AC31-0065-82BA-2303F6803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0256" y="5661248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多次访存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9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9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49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49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9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49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49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49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9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9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9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9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9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3" dur="500"/>
                                        <p:tgtEl>
                                          <p:spTgt spid="49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8" dur="500"/>
                                        <p:tgtEl>
                                          <p:spTgt spid="49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9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49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49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9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49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5" dur="500"/>
                                        <p:tgtEl>
                                          <p:spTgt spid="49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0" dur="500"/>
                                        <p:tgtEl>
                                          <p:spTgt spid="49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9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9" dur="500"/>
                                        <p:tgtEl>
                                          <p:spTgt spid="49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4" dur="500"/>
                                        <p:tgtEl>
                                          <p:spTgt spid="49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49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9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49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5" grpId="0" autoUpdateAnimBg="0"/>
      <p:bldP spid="499716" grpId="0" autoUpdateAnimBg="0"/>
      <p:bldP spid="499722" grpId="0" autoUpdateAnimBg="0"/>
      <p:bldP spid="499725" grpId="0" autoUpdateAnimBg="0"/>
      <p:bldP spid="499735" grpId="0" autoUpdateAnimBg="0"/>
      <p:bldP spid="499738" grpId="0" autoUpdateAnimBg="0"/>
      <p:bldP spid="499741" grpId="0" autoUpdateAnimBg="0"/>
      <p:bldP spid="499755" grpId="0" autoUpdateAnimBg="0"/>
      <p:bldP spid="499756" grpId="0" autoUpdateAnimBg="0"/>
      <p:bldP spid="499757" grpId="0" autoUpdateAnimBg="0"/>
      <p:bldP spid="499763" grpId="0" autoUpdateAnimBg="0"/>
      <p:bldP spid="499766" grpId="0" autoUpdateAnimBg="0"/>
      <p:bldP spid="499767" grpId="0" autoUpdateAnimBg="0"/>
      <p:bldP spid="499768" grpId="0" autoUpdateAnimBg="0"/>
      <p:bldP spid="499769" grpId="0" autoUpdateAnimBg="0"/>
      <p:bldP spid="499770" grpId="0" autoUpdateAnimBg="0"/>
      <p:bldP spid="49977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986" name="Group 2">
            <a:extLst>
              <a:ext uri="{FF2B5EF4-FFF2-40B4-BE49-F238E27FC236}">
                <a16:creationId xmlns:a16="http://schemas.microsoft.com/office/drawing/2014/main" id="{D316ADB7-1DFA-BC9C-651A-B5CAD4436C4F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1600200"/>
          <a:ext cx="1981200" cy="4267201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075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575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3788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338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575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004" name="Text Box 20">
            <a:extLst>
              <a:ext uri="{FF2B5EF4-FFF2-40B4-BE49-F238E27FC236}">
                <a16:creationId xmlns:a16="http://schemas.microsoft.com/office/drawing/2014/main" id="{FCD2F86B-FD5E-2F58-F62A-EE6A28D09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848" y="2590800"/>
            <a:ext cx="61555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…     …</a:t>
            </a:r>
          </a:p>
        </p:txBody>
      </p:sp>
      <p:sp>
        <p:nvSpPr>
          <p:cNvPr id="810005" name="Freeform 21">
            <a:extLst>
              <a:ext uri="{FF2B5EF4-FFF2-40B4-BE49-F238E27FC236}">
                <a16:creationId xmlns:a16="http://schemas.microsoft.com/office/drawing/2014/main" id="{D9178A49-EFA5-39B1-89C2-98720FF963A3}"/>
              </a:ext>
            </a:extLst>
          </p:cNvPr>
          <p:cNvSpPr>
            <a:spLocks/>
          </p:cNvSpPr>
          <p:nvPr/>
        </p:nvSpPr>
        <p:spPr bwMode="auto">
          <a:xfrm>
            <a:off x="5334000" y="1695450"/>
            <a:ext cx="1333500" cy="819150"/>
          </a:xfrm>
          <a:custGeom>
            <a:avLst/>
            <a:gdLst>
              <a:gd name="T0" fmla="*/ 0 w 840"/>
              <a:gd name="T1" fmla="*/ 2147483646 h 516"/>
              <a:gd name="T2" fmla="*/ 2147483646 w 840"/>
              <a:gd name="T3" fmla="*/ 0 h 51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40" h="516">
                <a:moveTo>
                  <a:pt x="0" y="516"/>
                </a:moveTo>
                <a:lnTo>
                  <a:pt x="840" y="0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0006" name="Freeform 22">
            <a:extLst>
              <a:ext uri="{FF2B5EF4-FFF2-40B4-BE49-F238E27FC236}">
                <a16:creationId xmlns:a16="http://schemas.microsoft.com/office/drawing/2014/main" id="{D756AC07-8A02-C66F-EACA-068BB8263D5B}"/>
              </a:ext>
            </a:extLst>
          </p:cNvPr>
          <p:cNvSpPr>
            <a:spLocks/>
          </p:cNvSpPr>
          <p:nvPr/>
        </p:nvSpPr>
        <p:spPr bwMode="auto">
          <a:xfrm>
            <a:off x="5353050" y="2647950"/>
            <a:ext cx="1352550" cy="2990850"/>
          </a:xfrm>
          <a:custGeom>
            <a:avLst/>
            <a:gdLst>
              <a:gd name="T0" fmla="*/ 2147483646 w 852"/>
              <a:gd name="T1" fmla="*/ 2147483646 h 1884"/>
              <a:gd name="T2" fmla="*/ 0 w 852"/>
              <a:gd name="T3" fmla="*/ 0 h 188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52" h="1884">
                <a:moveTo>
                  <a:pt x="852" y="1884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0007" name="Line 23">
            <a:extLst>
              <a:ext uri="{FF2B5EF4-FFF2-40B4-BE49-F238E27FC236}">
                <a16:creationId xmlns:a16="http://schemas.microsoft.com/office/drawing/2014/main" id="{B6DB15C7-62C4-ECB0-1BF5-1B09503F2E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1676400"/>
            <a:ext cx="1371600" cy="281940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0008" name="Freeform 24">
            <a:extLst>
              <a:ext uri="{FF2B5EF4-FFF2-40B4-BE49-F238E27FC236}">
                <a16:creationId xmlns:a16="http://schemas.microsoft.com/office/drawing/2014/main" id="{97C4D565-0F93-062F-9C66-B3D41EBBF0C5}"/>
              </a:ext>
            </a:extLst>
          </p:cNvPr>
          <p:cNvSpPr>
            <a:spLocks/>
          </p:cNvSpPr>
          <p:nvPr/>
        </p:nvSpPr>
        <p:spPr bwMode="auto">
          <a:xfrm>
            <a:off x="5334000" y="4800600"/>
            <a:ext cx="1371600" cy="838200"/>
          </a:xfrm>
          <a:custGeom>
            <a:avLst/>
            <a:gdLst>
              <a:gd name="T0" fmla="*/ 2147483646 w 864"/>
              <a:gd name="T1" fmla="*/ 2147483646 h 528"/>
              <a:gd name="T2" fmla="*/ 0 w 864"/>
              <a:gd name="T3" fmla="*/ 0 h 52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64" h="528">
                <a:moveTo>
                  <a:pt x="864" y="528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folHlink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10009" name="Group 25">
            <a:extLst>
              <a:ext uri="{FF2B5EF4-FFF2-40B4-BE49-F238E27FC236}">
                <a16:creationId xmlns:a16="http://schemas.microsoft.com/office/drawing/2014/main" id="{DF0A336B-8C54-8B48-27BD-5D88A66D1FBB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914400"/>
            <a:ext cx="4876800" cy="457200"/>
            <a:chOff x="1296" y="576"/>
            <a:chExt cx="3072" cy="288"/>
          </a:xfrm>
        </p:grpSpPr>
        <p:sp>
          <p:nvSpPr>
            <p:cNvPr id="25663" name="Text Box 26">
              <a:extLst>
                <a:ext uri="{FF2B5EF4-FFF2-40B4-BE49-F238E27FC236}">
                  <a16:creationId xmlns:a16="http://schemas.microsoft.com/office/drawing/2014/main" id="{7941065E-5E88-3C5D-5803-5B68E2814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576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子程序</a:t>
              </a:r>
            </a:p>
          </p:txBody>
        </p:sp>
        <p:sp>
          <p:nvSpPr>
            <p:cNvPr id="25664" name="Text Box 27">
              <a:extLst>
                <a:ext uri="{FF2B5EF4-FFF2-40B4-BE49-F238E27FC236}">
                  <a16:creationId xmlns:a16="http://schemas.microsoft.com/office/drawing/2014/main" id="{9051244E-FA0B-3131-4B57-BCB3445E0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576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主程序</a:t>
              </a:r>
            </a:p>
          </p:txBody>
        </p:sp>
      </p:grpSp>
      <p:sp>
        <p:nvSpPr>
          <p:cNvPr id="810012" name="Text Box 28">
            <a:extLst>
              <a:ext uri="{FF2B5EF4-FFF2-40B4-BE49-F238E27FC236}">
                <a16:creationId xmlns:a16="http://schemas.microsoft.com/office/drawing/2014/main" id="{80614E8C-9171-9BC2-F306-5EDD01ABC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848" y="1676400"/>
            <a:ext cx="61555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…</a:t>
            </a:r>
          </a:p>
        </p:txBody>
      </p:sp>
      <p:grpSp>
        <p:nvGrpSpPr>
          <p:cNvPr id="810053" name="Group 69">
            <a:extLst>
              <a:ext uri="{FF2B5EF4-FFF2-40B4-BE49-F238E27FC236}">
                <a16:creationId xmlns:a16="http://schemas.microsoft.com/office/drawing/2014/main" id="{5A85ADD0-C402-A270-D0B2-43B9FFBB2973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085976"/>
            <a:ext cx="838200" cy="3190875"/>
            <a:chOff x="768" y="1314"/>
            <a:chExt cx="528" cy="2010"/>
          </a:xfrm>
        </p:grpSpPr>
        <p:sp>
          <p:nvSpPr>
            <p:cNvPr id="25659" name="Text Box 30">
              <a:extLst>
                <a:ext uri="{FF2B5EF4-FFF2-40B4-BE49-F238E27FC236}">
                  <a16:creationId xmlns:a16="http://schemas.microsoft.com/office/drawing/2014/main" id="{C1116F27-DA6E-148C-23F3-1AFD240FD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31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80</a:t>
              </a:r>
            </a:p>
          </p:txBody>
        </p:sp>
        <p:sp>
          <p:nvSpPr>
            <p:cNvPr id="25660" name="Text Box 31">
              <a:extLst>
                <a:ext uri="{FF2B5EF4-FFF2-40B4-BE49-F238E27FC236}">
                  <a16:creationId xmlns:a16="http://schemas.microsoft.com/office/drawing/2014/main" id="{5DF6A191-843B-5566-693D-C308E5616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659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81</a:t>
              </a:r>
            </a:p>
          </p:txBody>
        </p:sp>
        <p:sp>
          <p:nvSpPr>
            <p:cNvPr id="25661" name="Text Box 32">
              <a:extLst>
                <a:ext uri="{FF2B5EF4-FFF2-40B4-BE49-F238E27FC236}">
                  <a16:creationId xmlns:a16="http://schemas.microsoft.com/office/drawing/2014/main" id="{FC0FB9BD-7EA1-C9BC-4E68-1A82CAC77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676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201</a:t>
              </a:r>
            </a:p>
          </p:txBody>
        </p:sp>
        <p:sp>
          <p:nvSpPr>
            <p:cNvPr id="25662" name="Text Box 33">
              <a:extLst>
                <a:ext uri="{FF2B5EF4-FFF2-40B4-BE49-F238E27FC236}">
                  <a16:creationId xmlns:a16="http://schemas.microsoft.com/office/drawing/2014/main" id="{5662248B-853D-CAFE-D825-76BBF2B68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036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202</a:t>
              </a:r>
            </a:p>
          </p:txBody>
        </p:sp>
      </p:grpSp>
      <p:sp>
        <p:nvSpPr>
          <p:cNvPr id="810018" name="Text Box 34">
            <a:extLst>
              <a:ext uri="{FF2B5EF4-FFF2-40B4-BE49-F238E27FC236}">
                <a16:creationId xmlns:a16="http://schemas.microsoft.com/office/drawing/2014/main" id="{EFF9C42E-B640-94CA-63B5-B3BEC5E34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133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调用子程序</a:t>
            </a:r>
          </a:p>
        </p:txBody>
      </p:sp>
      <p:sp>
        <p:nvSpPr>
          <p:cNvPr id="810019" name="Text Box 35">
            <a:extLst>
              <a:ext uri="{FF2B5EF4-FFF2-40B4-BE49-F238E27FC236}">
                <a16:creationId xmlns:a16="http://schemas.microsoft.com/office/drawing/2014/main" id="{519C3C1F-A535-ABD9-033A-65D6FDF4D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2672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调用子程序</a:t>
            </a:r>
          </a:p>
        </p:txBody>
      </p:sp>
      <p:sp>
        <p:nvSpPr>
          <p:cNvPr id="25630" name="Text Box 36">
            <a:extLst>
              <a:ext uri="{FF2B5EF4-FFF2-40B4-BE49-F238E27FC236}">
                <a16:creationId xmlns:a16="http://schemas.microsoft.com/office/drawing/2014/main" id="{F0E63C01-49BC-C3BE-D36A-7E37C3BA4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82564"/>
            <a:ext cx="441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间接寻址编程举例</a:t>
            </a:r>
          </a:p>
        </p:txBody>
      </p:sp>
      <p:sp>
        <p:nvSpPr>
          <p:cNvPr id="810021" name="Text Box 37">
            <a:extLst>
              <a:ext uri="{FF2B5EF4-FFF2-40B4-BE49-F238E27FC236}">
                <a16:creationId xmlns:a16="http://schemas.microsoft.com/office/drawing/2014/main" id="{44D25B68-4391-EF2F-1652-05C111BF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94360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(</a:t>
            </a:r>
            <a:r>
              <a:rPr lang="en-US" altLang="zh-CN" sz="2800">
                <a:latin typeface="Times New Roman" panose="02020603050405020304" pitchFamily="18" charset="0"/>
              </a:rPr>
              <a:t>A) = 81</a:t>
            </a:r>
          </a:p>
        </p:txBody>
      </p:sp>
      <p:sp>
        <p:nvSpPr>
          <p:cNvPr id="810022" name="Text Box 38">
            <a:extLst>
              <a:ext uri="{FF2B5EF4-FFF2-40B4-BE49-F238E27FC236}">
                <a16:creationId xmlns:a16="http://schemas.microsoft.com/office/drawing/2014/main" id="{07866064-A7B0-44DB-5FD4-AAACECC4A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019801"/>
            <a:ext cx="1447800" cy="519113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10023" name="Text Box 39">
            <a:extLst>
              <a:ext uri="{FF2B5EF4-FFF2-40B4-BE49-F238E27FC236}">
                <a16:creationId xmlns:a16="http://schemas.microsoft.com/office/drawing/2014/main" id="{E96FE8BA-19C1-22FE-FF09-69EB89881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019801"/>
            <a:ext cx="1828800" cy="519113"/>
          </a:xfrm>
          <a:prstGeom prst="rect">
            <a:avLst/>
          </a:prstGeom>
          <a:solidFill>
            <a:srgbClr val="000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(</a:t>
            </a:r>
            <a:r>
              <a:rPr lang="en-US" altLang="zh-CN" sz="2800">
                <a:latin typeface="Times New Roman" panose="02020603050405020304" pitchFamily="18" charset="0"/>
              </a:rPr>
              <a:t>A) = 202</a:t>
            </a:r>
          </a:p>
        </p:txBody>
      </p:sp>
      <p:grpSp>
        <p:nvGrpSpPr>
          <p:cNvPr id="810024" name="Group 40">
            <a:extLst>
              <a:ext uri="{FF2B5EF4-FFF2-40B4-BE49-F238E27FC236}">
                <a16:creationId xmlns:a16="http://schemas.microsoft.com/office/drawing/2014/main" id="{979BED46-027F-77D9-D3EE-F348EF84C4E0}"/>
              </a:ext>
            </a:extLst>
          </p:cNvPr>
          <p:cNvGrpSpPr>
            <a:grpSpLocks/>
          </p:cNvGrpSpPr>
          <p:nvPr/>
        </p:nvGrpSpPr>
        <p:grpSpPr bwMode="auto">
          <a:xfrm>
            <a:off x="4108453" y="4876800"/>
            <a:ext cx="617538" cy="990600"/>
            <a:chOff x="1628" y="3024"/>
            <a:chExt cx="389" cy="624"/>
          </a:xfrm>
        </p:grpSpPr>
        <p:sp>
          <p:nvSpPr>
            <p:cNvPr id="25657" name="Text Box 41">
              <a:extLst>
                <a:ext uri="{FF2B5EF4-FFF2-40B4-BE49-F238E27FC236}">
                  <a16:creationId xmlns:a16="http://schemas.microsoft.com/office/drawing/2014/main" id="{3A4E28C9-2268-C1D5-848F-58A137C0C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8" y="3360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5658" name="Text Box 42">
              <a:extLst>
                <a:ext uri="{FF2B5EF4-FFF2-40B4-BE49-F238E27FC236}">
                  <a16:creationId xmlns:a16="http://schemas.microsoft.com/office/drawing/2014/main" id="{9071C4F5-6A53-EBA5-E359-BBA6A661C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9" y="3024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810027" name="Text Box 43">
            <a:extLst>
              <a:ext uri="{FF2B5EF4-FFF2-40B4-BE49-F238E27FC236}">
                <a16:creationId xmlns:a16="http://schemas.microsoft.com/office/drawing/2014/main" id="{6B9E0140-9027-A274-DC5B-CBC48FFE3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45720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@ </a:t>
            </a:r>
            <a:r>
              <a:rPr lang="zh-CN" altLang="en-US" sz="2400">
                <a:latin typeface="Times New Roman" panose="02020603050405020304" pitchFamily="18" charset="0"/>
              </a:rPr>
              <a:t>间址特征</a:t>
            </a:r>
          </a:p>
        </p:txBody>
      </p:sp>
      <p:graphicFrame>
        <p:nvGraphicFramePr>
          <p:cNvPr id="810029" name="Group 45">
            <a:extLst>
              <a:ext uri="{FF2B5EF4-FFF2-40B4-BE49-F238E27FC236}">
                <a16:creationId xmlns:a16="http://schemas.microsoft.com/office/drawing/2014/main" id="{78F6D3DA-5FA2-1116-82E8-BE31A5EC61F1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1600200"/>
          <a:ext cx="1981200" cy="4267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075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725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0039" name="Text Box 55">
            <a:extLst>
              <a:ext uri="{FF2B5EF4-FFF2-40B4-BE49-F238E27FC236}">
                <a16:creationId xmlns:a16="http://schemas.microsoft.com/office/drawing/2014/main" id="{E53576FF-2244-5F14-83A8-9E9B429B9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289551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</a:rPr>
              <a:t>JMP  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@ A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10040" name="Group 56">
            <a:extLst>
              <a:ext uri="{FF2B5EF4-FFF2-40B4-BE49-F238E27FC236}">
                <a16:creationId xmlns:a16="http://schemas.microsoft.com/office/drawing/2014/main" id="{A9415E46-85E4-197C-4653-C5ED0980019C}"/>
              </a:ext>
            </a:extLst>
          </p:cNvPr>
          <p:cNvGrpSpPr>
            <a:grpSpLocks/>
          </p:cNvGrpSpPr>
          <p:nvPr/>
        </p:nvGrpSpPr>
        <p:grpSpPr bwMode="auto">
          <a:xfrm>
            <a:off x="7462843" y="1676400"/>
            <a:ext cx="615951" cy="3200400"/>
            <a:chOff x="3741" y="1056"/>
            <a:chExt cx="388" cy="2016"/>
          </a:xfrm>
        </p:grpSpPr>
        <p:sp>
          <p:nvSpPr>
            <p:cNvPr id="25654" name="Text Box 57">
              <a:extLst>
                <a:ext uri="{FF2B5EF4-FFF2-40B4-BE49-F238E27FC236}">
                  <a16:creationId xmlns:a16="http://schemas.microsoft.com/office/drawing/2014/main" id="{F594F19A-96C5-6787-DC5E-019F669C8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1" y="1056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5655" name="Text Box 58">
              <a:extLst>
                <a:ext uri="{FF2B5EF4-FFF2-40B4-BE49-F238E27FC236}">
                  <a16:creationId xmlns:a16="http://schemas.microsoft.com/office/drawing/2014/main" id="{EF3D45D8-D5C5-3C8B-0069-C47D4AEAC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1" y="1584"/>
              <a:ext cx="388" cy="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　　</a:t>
              </a:r>
              <a:r>
                <a:rPr lang="zh-CN" altLang="en-US" sz="2800">
                  <a:latin typeface="Times New Roman" panose="02020603050405020304" pitchFamily="18" charset="0"/>
                </a:rPr>
                <a:t>…   　</a:t>
              </a:r>
            </a:p>
          </p:txBody>
        </p:sp>
        <p:sp>
          <p:nvSpPr>
            <p:cNvPr id="25656" name="Text Box 59">
              <a:extLst>
                <a:ext uri="{FF2B5EF4-FFF2-40B4-BE49-F238E27FC236}">
                  <a16:creationId xmlns:a16="http://schemas.microsoft.com/office/drawing/2014/main" id="{77E084AF-4F8D-D8E0-BF90-2E175C770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1" y="2784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10049" name="Group 65">
            <a:extLst>
              <a:ext uri="{FF2B5EF4-FFF2-40B4-BE49-F238E27FC236}">
                <a16:creationId xmlns:a16="http://schemas.microsoft.com/office/drawing/2014/main" id="{76593AD9-EC0A-1349-5F84-8EA7FCCCACE8}"/>
              </a:ext>
            </a:extLst>
          </p:cNvPr>
          <p:cNvGrpSpPr>
            <a:grpSpLocks/>
          </p:cNvGrpSpPr>
          <p:nvPr/>
        </p:nvGrpSpPr>
        <p:grpSpPr bwMode="auto">
          <a:xfrm>
            <a:off x="7466018" y="1677988"/>
            <a:ext cx="615951" cy="3200400"/>
            <a:chOff x="3741" y="1056"/>
            <a:chExt cx="388" cy="2016"/>
          </a:xfrm>
        </p:grpSpPr>
        <p:sp>
          <p:nvSpPr>
            <p:cNvPr id="25651" name="Text Box 66">
              <a:extLst>
                <a:ext uri="{FF2B5EF4-FFF2-40B4-BE49-F238E27FC236}">
                  <a16:creationId xmlns:a16="http://schemas.microsoft.com/office/drawing/2014/main" id="{523D4622-53E7-A101-8B00-4E6D69FCE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1" y="1056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5652" name="Text Box 67">
              <a:extLst>
                <a:ext uri="{FF2B5EF4-FFF2-40B4-BE49-F238E27FC236}">
                  <a16:creationId xmlns:a16="http://schemas.microsoft.com/office/drawing/2014/main" id="{A78F25FA-B188-1AAB-D568-605F9F301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1" y="1584"/>
              <a:ext cx="388" cy="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　　</a:t>
              </a:r>
              <a:r>
                <a:rPr lang="zh-CN" altLang="en-US" sz="2800">
                  <a:latin typeface="Times New Roman" panose="02020603050405020304" pitchFamily="18" charset="0"/>
                </a:rPr>
                <a:t>…   </a:t>
              </a:r>
            </a:p>
          </p:txBody>
        </p:sp>
        <p:sp>
          <p:nvSpPr>
            <p:cNvPr id="25653" name="Text Box 68">
              <a:extLst>
                <a:ext uri="{FF2B5EF4-FFF2-40B4-BE49-F238E27FC236}">
                  <a16:creationId xmlns:a16="http://schemas.microsoft.com/office/drawing/2014/main" id="{CD255331-C2F7-B5C0-9623-ACF23788C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1" y="2784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1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1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1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1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1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81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1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1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81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8100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0" dur="500"/>
                                        <p:tgtEl>
                                          <p:spTgt spid="81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81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1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1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81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500"/>
                                        <p:tgtEl>
                                          <p:spTgt spid="81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8100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5" dur="500"/>
                                        <p:tgtEl>
                                          <p:spTgt spid="81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81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004" grpId="0" autoUpdateAnimBg="0"/>
      <p:bldP spid="810012" grpId="0" autoUpdateAnimBg="0"/>
      <p:bldP spid="810018" grpId="0" autoUpdateAnimBg="0"/>
      <p:bldP spid="810019" grpId="0" autoUpdateAnimBg="0"/>
      <p:bldP spid="810021" grpId="0" autoUpdateAnimBg="0"/>
      <p:bldP spid="810022" grpId="0" animBg="1" autoUpdateAnimBg="0"/>
      <p:bldP spid="810023" grpId="0" animBg="1" autoUpdateAnimBg="0"/>
      <p:bldP spid="810027" grpId="0" autoUpdateAnimBg="0"/>
      <p:bldP spid="81003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CCABE11E-8677-E8B9-4773-25FC2B19E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196850"/>
            <a:ext cx="3444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5. 寄存器寻址</a:t>
            </a:r>
          </a:p>
        </p:txBody>
      </p:sp>
      <p:sp>
        <p:nvSpPr>
          <p:cNvPr id="501763" name="Text Box 3">
            <a:extLst>
              <a:ext uri="{FF2B5EF4-FFF2-40B4-BE49-F238E27FC236}">
                <a16:creationId xmlns:a16="http://schemas.microsoft.com/office/drawing/2014/main" id="{515A2C6B-15F9-F6B3-D941-06D1B35CF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8" y="838201"/>
            <a:ext cx="1382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EA = R</a:t>
            </a:r>
            <a:r>
              <a:rPr lang="en-US" altLang="zh-CN" sz="2800" i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501764" name="Text Box 4">
            <a:extLst>
              <a:ext uri="{FF2B5EF4-FFF2-40B4-BE49-F238E27FC236}">
                <a16:creationId xmlns:a16="http://schemas.microsoft.com/office/drawing/2014/main" id="{20FA81DE-9FFE-A1A6-190F-070A2FDEA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7150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执行阶段不访存，只访问寄存器，执行速度快</a:t>
            </a:r>
          </a:p>
        </p:txBody>
      </p:sp>
      <p:grpSp>
        <p:nvGrpSpPr>
          <p:cNvPr id="501765" name="Group 5">
            <a:extLst>
              <a:ext uri="{FF2B5EF4-FFF2-40B4-BE49-F238E27FC236}">
                <a16:creationId xmlns:a16="http://schemas.microsoft.com/office/drawing/2014/main" id="{C9A5EF10-44C7-8074-84C7-7C2082C46CBA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984375"/>
            <a:ext cx="2286000" cy="381000"/>
            <a:chOff x="1104" y="1670"/>
            <a:chExt cx="1440" cy="240"/>
          </a:xfrm>
        </p:grpSpPr>
        <p:sp>
          <p:nvSpPr>
            <p:cNvPr id="26653" name="Rectangle 6">
              <a:extLst>
                <a:ext uri="{FF2B5EF4-FFF2-40B4-BE49-F238E27FC236}">
                  <a16:creationId xmlns:a16="http://schemas.microsoft.com/office/drawing/2014/main" id="{662A472C-4453-BFDF-9DFA-8C4F9F9A6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67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OP</a:t>
              </a:r>
            </a:p>
          </p:txBody>
        </p:sp>
        <p:sp>
          <p:nvSpPr>
            <p:cNvPr id="26654" name="Rectangle 7">
              <a:extLst>
                <a:ext uri="{FF2B5EF4-FFF2-40B4-BE49-F238E27FC236}">
                  <a16:creationId xmlns:a16="http://schemas.microsoft.com/office/drawing/2014/main" id="{DBB4C45F-F16D-940F-D251-FE0BBAA20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670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5" name="Rectangle 8">
              <a:extLst>
                <a:ext uri="{FF2B5EF4-FFF2-40B4-BE49-F238E27FC236}">
                  <a16:creationId xmlns:a16="http://schemas.microsoft.com/office/drawing/2014/main" id="{5CF17FA7-E5D5-7C0B-DBDF-651CADFDD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67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R</a:t>
              </a:r>
              <a:r>
                <a:rPr lang="en-US" altLang="zh-CN" sz="2000" i="1" baseline="-25000">
                  <a:latin typeface="Times New Roman" panose="02020603050405020304" pitchFamily="18" charset="0"/>
                </a:rPr>
                <a:t>i</a:t>
              </a:r>
            </a:p>
          </p:txBody>
        </p:sp>
      </p:grpSp>
      <p:sp>
        <p:nvSpPr>
          <p:cNvPr id="501769" name="AutoShape 9">
            <a:extLst>
              <a:ext uri="{FF2B5EF4-FFF2-40B4-BE49-F238E27FC236}">
                <a16:creationId xmlns:a16="http://schemas.microsoft.com/office/drawing/2014/main" id="{5F06C2D4-9840-B0D8-6B25-52302142891F}"/>
              </a:ext>
            </a:extLst>
          </p:cNvPr>
          <p:cNvSpPr>
            <a:spLocks/>
          </p:cNvSpPr>
          <p:nvPr/>
        </p:nvSpPr>
        <p:spPr bwMode="auto">
          <a:xfrm rot="5400000">
            <a:off x="4876800" y="15271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770" name="Text Box 10">
            <a:extLst>
              <a:ext uri="{FF2B5EF4-FFF2-40B4-BE49-F238E27FC236}">
                <a16:creationId xmlns:a16="http://schemas.microsoft.com/office/drawing/2014/main" id="{44DD0532-64C0-64C3-15E4-2055004A1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447801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寻址特征</a:t>
            </a:r>
          </a:p>
        </p:txBody>
      </p:sp>
      <p:sp>
        <p:nvSpPr>
          <p:cNvPr id="501771" name="AutoShape 11">
            <a:extLst>
              <a:ext uri="{FF2B5EF4-FFF2-40B4-BE49-F238E27FC236}">
                <a16:creationId xmlns:a16="http://schemas.microsoft.com/office/drawing/2014/main" id="{E3E05662-C95E-2AC6-BEFD-D617B529724D}"/>
              </a:ext>
            </a:extLst>
          </p:cNvPr>
          <p:cNvSpPr>
            <a:spLocks/>
          </p:cNvSpPr>
          <p:nvPr/>
        </p:nvSpPr>
        <p:spPr bwMode="auto">
          <a:xfrm rot="16200000">
            <a:off x="5638800" y="20605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772" name="Freeform 12">
            <a:extLst>
              <a:ext uri="{FF2B5EF4-FFF2-40B4-BE49-F238E27FC236}">
                <a16:creationId xmlns:a16="http://schemas.microsoft.com/office/drawing/2014/main" id="{E10DF67D-0B79-2B39-D280-FD52A67DC7F1}"/>
              </a:ext>
            </a:extLst>
          </p:cNvPr>
          <p:cNvSpPr>
            <a:spLocks/>
          </p:cNvSpPr>
          <p:nvPr/>
        </p:nvSpPr>
        <p:spPr bwMode="auto">
          <a:xfrm>
            <a:off x="4648200" y="2517775"/>
            <a:ext cx="1066800" cy="1905000"/>
          </a:xfrm>
          <a:custGeom>
            <a:avLst/>
            <a:gdLst>
              <a:gd name="T0" fmla="*/ 2147483646 w 672"/>
              <a:gd name="T1" fmla="*/ 0 h 1200"/>
              <a:gd name="T2" fmla="*/ 2147483646 w 672"/>
              <a:gd name="T3" fmla="*/ 2147483646 h 1200"/>
              <a:gd name="T4" fmla="*/ 0 w 672"/>
              <a:gd name="T5" fmla="*/ 2147483646 h 1200"/>
              <a:gd name="T6" fmla="*/ 0 w 672"/>
              <a:gd name="T7" fmla="*/ 2147483646 h 1200"/>
              <a:gd name="T8" fmla="*/ 2147483646 w 672"/>
              <a:gd name="T9" fmla="*/ 2147483646 h 1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1200">
                <a:moveTo>
                  <a:pt x="672" y="0"/>
                </a:moveTo>
                <a:lnTo>
                  <a:pt x="672" y="96"/>
                </a:lnTo>
                <a:lnTo>
                  <a:pt x="0" y="96"/>
                </a:lnTo>
                <a:lnTo>
                  <a:pt x="0" y="1200"/>
                </a:lnTo>
                <a:lnTo>
                  <a:pt x="432" y="120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773" name="Text Box 13">
            <a:extLst>
              <a:ext uri="{FF2B5EF4-FFF2-40B4-BE49-F238E27FC236}">
                <a16:creationId xmlns:a16="http://schemas.microsoft.com/office/drawing/2014/main" id="{764F0934-EEC3-5813-AC83-D3B5D5BC9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2484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寄存器个数有限，可缩短指令字长</a:t>
            </a:r>
          </a:p>
        </p:txBody>
      </p:sp>
      <p:grpSp>
        <p:nvGrpSpPr>
          <p:cNvPr id="501793" name="Group 33">
            <a:extLst>
              <a:ext uri="{FF2B5EF4-FFF2-40B4-BE49-F238E27FC236}">
                <a16:creationId xmlns:a16="http://schemas.microsoft.com/office/drawing/2014/main" id="{DCFDF6AA-8ECD-E255-EF45-016A832A24AF}"/>
              </a:ext>
            </a:extLst>
          </p:cNvPr>
          <p:cNvGrpSpPr>
            <a:grpSpLocks/>
          </p:cNvGrpSpPr>
          <p:nvPr/>
        </p:nvGrpSpPr>
        <p:grpSpPr bwMode="auto">
          <a:xfrm>
            <a:off x="5222876" y="2760663"/>
            <a:ext cx="1939925" cy="2894012"/>
            <a:chOff x="2330" y="1739"/>
            <a:chExt cx="1222" cy="1823"/>
          </a:xfrm>
        </p:grpSpPr>
        <p:grpSp>
          <p:nvGrpSpPr>
            <p:cNvPr id="26639" name="Group 32">
              <a:extLst>
                <a:ext uri="{FF2B5EF4-FFF2-40B4-BE49-F238E27FC236}">
                  <a16:creationId xmlns:a16="http://schemas.microsoft.com/office/drawing/2014/main" id="{CDBEF0CD-AD12-3184-0279-FB9ACF5FD1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0" y="1739"/>
              <a:ext cx="1126" cy="1587"/>
              <a:chOff x="2330" y="1739"/>
              <a:chExt cx="1126" cy="1587"/>
            </a:xfrm>
          </p:grpSpPr>
          <p:sp>
            <p:nvSpPr>
              <p:cNvPr id="26641" name="Rectangle 16">
                <a:extLst>
                  <a:ext uri="{FF2B5EF4-FFF2-40B4-BE49-F238E27FC236}">
                    <a16:creationId xmlns:a16="http://schemas.microsoft.com/office/drawing/2014/main" id="{87C08C02-7FA1-074A-406D-42EAC8B9D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690"/>
                <a:ext cx="768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操作数</a:t>
                </a:r>
              </a:p>
            </p:txBody>
          </p:sp>
          <p:sp>
            <p:nvSpPr>
              <p:cNvPr id="26642" name="Rectangle 17">
                <a:extLst>
                  <a:ext uri="{FF2B5EF4-FFF2-40B4-BE49-F238E27FC236}">
                    <a16:creationId xmlns:a16="http://schemas.microsoft.com/office/drawing/2014/main" id="{3A4BE837-AC1D-C1F9-21CB-A2457AE76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978"/>
                <a:ext cx="768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43" name="Rectangle 18">
                <a:extLst>
                  <a:ext uri="{FF2B5EF4-FFF2-40B4-BE49-F238E27FC236}">
                    <a16:creationId xmlns:a16="http://schemas.microsoft.com/office/drawing/2014/main" id="{59E4667E-3CAE-C66B-9DC3-B2D804A66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826"/>
                <a:ext cx="768" cy="86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44" name="Text Box 19">
                <a:extLst>
                  <a:ext uri="{FF2B5EF4-FFF2-40B4-BE49-F238E27FC236}">
                    <a16:creationId xmlns:a16="http://schemas.microsoft.com/office/drawing/2014/main" id="{0387EF2F-C6B2-2E44-5F26-6A2A739D18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3" y="2115"/>
                <a:ext cx="31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6645" name="Text Box 20">
                <a:extLst>
                  <a:ext uri="{FF2B5EF4-FFF2-40B4-BE49-F238E27FC236}">
                    <a16:creationId xmlns:a16="http://schemas.microsoft.com/office/drawing/2014/main" id="{D0AE32C5-6F71-68E4-6C9B-811F6BC477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7" y="2328"/>
                <a:ext cx="310" cy="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46" name="Text Box 21">
                <a:extLst>
                  <a:ext uri="{FF2B5EF4-FFF2-40B4-BE49-F238E27FC236}">
                    <a16:creationId xmlns:a16="http://schemas.microsoft.com/office/drawing/2014/main" id="{57862611-C9A8-68DD-BCD7-BC490D2DDC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3" y="3009"/>
                <a:ext cx="31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6647" name="Text Box 22">
                <a:extLst>
                  <a:ext uri="{FF2B5EF4-FFF2-40B4-BE49-F238E27FC236}">
                    <a16:creationId xmlns:a16="http://schemas.microsoft.com/office/drawing/2014/main" id="{504418B1-551F-94BB-BF3A-C4265B6E8C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" y="2214"/>
                <a:ext cx="31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6648" name="Text Box 23">
                <a:extLst>
                  <a:ext uri="{FF2B5EF4-FFF2-40B4-BE49-F238E27FC236}">
                    <a16:creationId xmlns:a16="http://schemas.microsoft.com/office/drawing/2014/main" id="{67735188-35F4-6DCD-9945-A6BDAB5080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1" y="2328"/>
                <a:ext cx="310" cy="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49" name="Text Box 24">
                <a:extLst>
                  <a:ext uri="{FF2B5EF4-FFF2-40B4-BE49-F238E27FC236}">
                    <a16:creationId xmlns:a16="http://schemas.microsoft.com/office/drawing/2014/main" id="{06D288B3-C18D-8CB4-4AE6-6BFBE8AF07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0" y="2904"/>
                <a:ext cx="31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6650" name="Text Box 25">
                <a:extLst>
                  <a:ext uri="{FF2B5EF4-FFF2-40B4-BE49-F238E27FC236}">
                    <a16:creationId xmlns:a16="http://schemas.microsoft.com/office/drawing/2014/main" id="{E97B0686-2BC2-3FAC-E98B-97214642ED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2" y="1739"/>
                <a:ext cx="2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6651" name="Text Box 26">
                <a:extLst>
                  <a:ext uri="{FF2B5EF4-FFF2-40B4-BE49-F238E27FC236}">
                    <a16:creationId xmlns:a16="http://schemas.microsoft.com/office/drawing/2014/main" id="{E19751AF-8C76-6E62-40E4-836013057A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6" y="2680"/>
                <a:ext cx="26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000" i="1" baseline="-25000"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6652" name="Text Box 27">
                <a:extLst>
                  <a:ext uri="{FF2B5EF4-FFF2-40B4-BE49-F238E27FC236}">
                    <a16:creationId xmlns:a16="http://schemas.microsoft.com/office/drawing/2014/main" id="{5E6D0798-C704-11E0-0E12-48D553181A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6" y="3074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000" i="1" baseline="-25000">
                    <a:latin typeface="Times New Roman" panose="02020603050405020304" pitchFamily="18" charset="0"/>
                  </a:rPr>
                  <a:t>n</a:t>
                </a:r>
              </a:p>
            </p:txBody>
          </p:sp>
        </p:grpSp>
        <p:sp>
          <p:nvSpPr>
            <p:cNvPr id="26640" name="Text Box 28">
              <a:extLst>
                <a:ext uri="{FF2B5EF4-FFF2-40B4-BE49-F238E27FC236}">
                  <a16:creationId xmlns:a16="http://schemas.microsoft.com/office/drawing/2014/main" id="{D27B73E6-5641-99A3-7BDF-D22C39FFC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312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寄存器</a:t>
              </a:r>
            </a:p>
          </p:txBody>
        </p:sp>
      </p:grpSp>
      <p:sp>
        <p:nvSpPr>
          <p:cNvPr id="501789" name="Text Box 29">
            <a:extLst>
              <a:ext uri="{FF2B5EF4-FFF2-40B4-BE49-F238E27FC236}">
                <a16:creationId xmlns:a16="http://schemas.microsoft.com/office/drawing/2014/main" id="{55B6E119-D2E6-2C02-A125-98A530271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838201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有效地址即为寄存器编号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0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0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0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50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0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 autoUpdateAnimBg="0"/>
      <p:bldP spid="501764" grpId="0" autoUpdateAnimBg="0"/>
      <p:bldP spid="501770" grpId="0" autoUpdateAnimBg="0"/>
      <p:bldP spid="501773" grpId="0" autoUpdateAnimBg="0"/>
      <p:bldP spid="50178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Text Box 2">
            <a:extLst>
              <a:ext uri="{FF2B5EF4-FFF2-40B4-BE49-F238E27FC236}">
                <a16:creationId xmlns:a16="http://schemas.microsoft.com/office/drawing/2014/main" id="{285599CA-0C65-4722-0077-972B5083E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938" y="762001"/>
            <a:ext cx="1770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EA = ( R</a:t>
            </a:r>
            <a:r>
              <a:rPr lang="en-US" altLang="zh-CN" sz="2800" i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48414FB5-9297-6892-61ED-7E3307C44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120650"/>
            <a:ext cx="3852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6. 寄存器间接寻址</a:t>
            </a:r>
          </a:p>
        </p:txBody>
      </p:sp>
      <p:sp>
        <p:nvSpPr>
          <p:cNvPr id="502788" name="Text Box 4">
            <a:extLst>
              <a:ext uri="{FF2B5EF4-FFF2-40B4-BE49-F238E27FC236}">
                <a16:creationId xmlns:a16="http://schemas.microsoft.com/office/drawing/2014/main" id="{D23C373A-0426-D080-4AD7-3604C65BD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5686426"/>
            <a:ext cx="845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有效地址在寄存器中， 操作数在存储器中，执行阶段访存</a:t>
            </a:r>
          </a:p>
        </p:txBody>
      </p:sp>
      <p:sp>
        <p:nvSpPr>
          <p:cNvPr id="502789" name="Line 5">
            <a:extLst>
              <a:ext uri="{FF2B5EF4-FFF2-40B4-BE49-F238E27FC236}">
                <a16:creationId xmlns:a16="http://schemas.microsoft.com/office/drawing/2014/main" id="{D1B7FAF0-CE4A-DD52-80ED-9869A06B4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43865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02790" name="Group 6">
            <a:extLst>
              <a:ext uri="{FF2B5EF4-FFF2-40B4-BE49-F238E27FC236}">
                <a16:creationId xmlns:a16="http://schemas.microsoft.com/office/drawing/2014/main" id="{4EA8AA65-5661-183F-D2E7-7AEECEEC3A75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844676"/>
            <a:ext cx="1295400" cy="3260725"/>
            <a:chOff x="2928" y="1726"/>
            <a:chExt cx="816" cy="2054"/>
          </a:xfrm>
        </p:grpSpPr>
        <p:sp>
          <p:nvSpPr>
            <p:cNvPr id="27679" name="Rectangle 7">
              <a:extLst>
                <a:ext uri="{FF2B5EF4-FFF2-40B4-BE49-F238E27FC236}">
                  <a16:creationId xmlns:a16="http://schemas.microsoft.com/office/drawing/2014/main" id="{E766FABB-4CC3-53FE-14AE-BFEB3BD7B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004"/>
              <a:ext cx="816" cy="17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80" name="Line 8">
              <a:extLst>
                <a:ext uri="{FF2B5EF4-FFF2-40B4-BE49-F238E27FC236}">
                  <a16:creationId xmlns:a16="http://schemas.microsoft.com/office/drawing/2014/main" id="{5B28A41D-78BD-5AB4-05B0-774F387DB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204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1" name="Line 9">
              <a:extLst>
                <a:ext uri="{FF2B5EF4-FFF2-40B4-BE49-F238E27FC236}">
                  <a16:creationId xmlns:a16="http://schemas.microsoft.com/office/drawing/2014/main" id="{BA4D1BCF-C848-BBC3-3552-1C0ABB128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49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2" name="Text Box 10">
              <a:extLst>
                <a:ext uri="{FF2B5EF4-FFF2-40B4-BE49-F238E27FC236}">
                  <a16:creationId xmlns:a16="http://schemas.microsoft.com/office/drawing/2014/main" id="{D09A2183-274B-FB4A-EA82-78B0DFA53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216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操作数</a:t>
              </a:r>
            </a:p>
          </p:txBody>
        </p:sp>
        <p:sp>
          <p:nvSpPr>
            <p:cNvPr id="27683" name="Text Box 11">
              <a:extLst>
                <a:ext uri="{FF2B5EF4-FFF2-40B4-BE49-F238E27FC236}">
                  <a16:creationId xmlns:a16="http://schemas.microsoft.com/office/drawing/2014/main" id="{E55399D1-530E-70FE-B290-0171AC7D8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0" y="1726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</a:t>
              </a:r>
            </a:p>
          </p:txBody>
        </p:sp>
      </p:grpSp>
      <p:grpSp>
        <p:nvGrpSpPr>
          <p:cNvPr id="502796" name="Group 12">
            <a:extLst>
              <a:ext uri="{FF2B5EF4-FFF2-40B4-BE49-F238E27FC236}">
                <a16:creationId xmlns:a16="http://schemas.microsoft.com/office/drawing/2014/main" id="{15CCB165-7CE8-CA6E-24C4-4E5585E42281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908175"/>
            <a:ext cx="2286000" cy="381000"/>
            <a:chOff x="1104" y="1670"/>
            <a:chExt cx="1440" cy="240"/>
          </a:xfrm>
        </p:grpSpPr>
        <p:sp>
          <p:nvSpPr>
            <p:cNvPr id="27676" name="Rectangle 13">
              <a:extLst>
                <a:ext uri="{FF2B5EF4-FFF2-40B4-BE49-F238E27FC236}">
                  <a16:creationId xmlns:a16="http://schemas.microsoft.com/office/drawing/2014/main" id="{0D55A6D2-70D7-FCF8-9677-6DE1DE785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67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OP</a:t>
              </a:r>
            </a:p>
          </p:txBody>
        </p:sp>
        <p:sp>
          <p:nvSpPr>
            <p:cNvPr id="27677" name="Rectangle 14">
              <a:extLst>
                <a:ext uri="{FF2B5EF4-FFF2-40B4-BE49-F238E27FC236}">
                  <a16:creationId xmlns:a16="http://schemas.microsoft.com/office/drawing/2014/main" id="{F0AD0C46-4BD3-0529-8017-93CE851FB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670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8" name="Rectangle 15">
              <a:extLst>
                <a:ext uri="{FF2B5EF4-FFF2-40B4-BE49-F238E27FC236}">
                  <a16:creationId xmlns:a16="http://schemas.microsoft.com/office/drawing/2014/main" id="{6D97581A-5690-8507-B2A8-9620BE009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67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R</a:t>
              </a:r>
              <a:r>
                <a:rPr lang="en-US" altLang="zh-CN" sz="2000" i="1" baseline="-25000">
                  <a:latin typeface="Times New Roman" panose="02020603050405020304" pitchFamily="18" charset="0"/>
                </a:rPr>
                <a:t>i</a:t>
              </a:r>
            </a:p>
          </p:txBody>
        </p:sp>
      </p:grpSp>
      <p:sp>
        <p:nvSpPr>
          <p:cNvPr id="502800" name="AutoShape 16">
            <a:extLst>
              <a:ext uri="{FF2B5EF4-FFF2-40B4-BE49-F238E27FC236}">
                <a16:creationId xmlns:a16="http://schemas.microsoft.com/office/drawing/2014/main" id="{5A84FEE6-444B-F90E-7CA9-61FA3E9386E2}"/>
              </a:ext>
            </a:extLst>
          </p:cNvPr>
          <p:cNvSpPr>
            <a:spLocks/>
          </p:cNvSpPr>
          <p:nvPr/>
        </p:nvSpPr>
        <p:spPr bwMode="auto">
          <a:xfrm rot="5400000">
            <a:off x="4114800" y="14509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801" name="Text Box 17">
            <a:extLst>
              <a:ext uri="{FF2B5EF4-FFF2-40B4-BE49-F238E27FC236}">
                <a16:creationId xmlns:a16="http://schemas.microsoft.com/office/drawing/2014/main" id="{D45D831F-5965-8AB3-B736-322C42E26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371601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寻址特征</a:t>
            </a:r>
          </a:p>
        </p:txBody>
      </p:sp>
      <p:sp>
        <p:nvSpPr>
          <p:cNvPr id="502802" name="AutoShape 18">
            <a:extLst>
              <a:ext uri="{FF2B5EF4-FFF2-40B4-BE49-F238E27FC236}">
                <a16:creationId xmlns:a16="http://schemas.microsoft.com/office/drawing/2014/main" id="{74537EE0-50C1-88BD-501F-82638690D2BA}"/>
              </a:ext>
            </a:extLst>
          </p:cNvPr>
          <p:cNvSpPr>
            <a:spLocks/>
          </p:cNvSpPr>
          <p:nvPr/>
        </p:nvSpPr>
        <p:spPr bwMode="auto">
          <a:xfrm rot="16200000">
            <a:off x="4876800" y="19843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803" name="Freeform 19">
            <a:extLst>
              <a:ext uri="{FF2B5EF4-FFF2-40B4-BE49-F238E27FC236}">
                <a16:creationId xmlns:a16="http://schemas.microsoft.com/office/drawing/2014/main" id="{BAE2B07D-C795-2E26-427C-FC84144B5EC8}"/>
              </a:ext>
            </a:extLst>
          </p:cNvPr>
          <p:cNvSpPr>
            <a:spLocks/>
          </p:cNvSpPr>
          <p:nvPr/>
        </p:nvSpPr>
        <p:spPr bwMode="auto">
          <a:xfrm>
            <a:off x="3886200" y="2441575"/>
            <a:ext cx="1066800" cy="1905000"/>
          </a:xfrm>
          <a:custGeom>
            <a:avLst/>
            <a:gdLst>
              <a:gd name="T0" fmla="*/ 2147483646 w 672"/>
              <a:gd name="T1" fmla="*/ 0 h 1200"/>
              <a:gd name="T2" fmla="*/ 2147483646 w 672"/>
              <a:gd name="T3" fmla="*/ 2147483646 h 1200"/>
              <a:gd name="T4" fmla="*/ 0 w 672"/>
              <a:gd name="T5" fmla="*/ 2147483646 h 1200"/>
              <a:gd name="T6" fmla="*/ 0 w 672"/>
              <a:gd name="T7" fmla="*/ 2147483646 h 1200"/>
              <a:gd name="T8" fmla="*/ 2147483646 w 672"/>
              <a:gd name="T9" fmla="*/ 2147483646 h 1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1200">
                <a:moveTo>
                  <a:pt x="672" y="0"/>
                </a:moveTo>
                <a:lnTo>
                  <a:pt x="672" y="96"/>
                </a:lnTo>
                <a:lnTo>
                  <a:pt x="0" y="96"/>
                </a:lnTo>
                <a:lnTo>
                  <a:pt x="0" y="1200"/>
                </a:lnTo>
                <a:lnTo>
                  <a:pt x="432" y="120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02826" name="Group 42">
            <a:extLst>
              <a:ext uri="{FF2B5EF4-FFF2-40B4-BE49-F238E27FC236}">
                <a16:creationId xmlns:a16="http://schemas.microsoft.com/office/drawing/2014/main" id="{6AEB38E2-4FE3-07F5-AC42-1BF784C9DC50}"/>
              </a:ext>
            </a:extLst>
          </p:cNvPr>
          <p:cNvGrpSpPr>
            <a:grpSpLocks/>
          </p:cNvGrpSpPr>
          <p:nvPr/>
        </p:nvGrpSpPr>
        <p:grpSpPr bwMode="auto">
          <a:xfrm>
            <a:off x="4479926" y="2684464"/>
            <a:ext cx="1997075" cy="2878137"/>
            <a:chOff x="1862" y="1691"/>
            <a:chExt cx="1258" cy="1813"/>
          </a:xfrm>
        </p:grpSpPr>
        <p:grpSp>
          <p:nvGrpSpPr>
            <p:cNvPr id="27664" name="Group 41">
              <a:extLst>
                <a:ext uri="{FF2B5EF4-FFF2-40B4-BE49-F238E27FC236}">
                  <a16:creationId xmlns:a16="http://schemas.microsoft.com/office/drawing/2014/main" id="{BB09EE4E-D254-F69C-A93E-11E15B9C3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2" y="1691"/>
              <a:ext cx="1114" cy="1587"/>
              <a:chOff x="1862" y="1691"/>
              <a:chExt cx="1114" cy="1587"/>
            </a:xfrm>
          </p:grpSpPr>
          <p:sp>
            <p:nvSpPr>
              <p:cNvPr id="27666" name="Rectangle 23">
                <a:extLst>
                  <a:ext uri="{FF2B5EF4-FFF2-40B4-BE49-F238E27FC236}">
                    <a16:creationId xmlns:a16="http://schemas.microsoft.com/office/drawing/2014/main" id="{37E110CD-58FF-29DC-CC81-007B855D7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642"/>
                <a:ext cx="768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地址</a:t>
                </a:r>
              </a:p>
            </p:txBody>
          </p:sp>
          <p:sp>
            <p:nvSpPr>
              <p:cNvPr id="27667" name="Rectangle 24">
                <a:extLst>
                  <a:ext uri="{FF2B5EF4-FFF2-40B4-BE49-F238E27FC236}">
                    <a16:creationId xmlns:a16="http://schemas.microsoft.com/office/drawing/2014/main" id="{6CF270BB-CA51-C829-4B1E-D933156E9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930"/>
                <a:ext cx="768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668" name="Rectangle 25">
                <a:extLst>
                  <a:ext uri="{FF2B5EF4-FFF2-40B4-BE49-F238E27FC236}">
                    <a16:creationId xmlns:a16="http://schemas.microsoft.com/office/drawing/2014/main" id="{0C3014C1-9CB0-EE5A-BC6F-8FCBA22B3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778"/>
                <a:ext cx="768" cy="86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669" name="Text Box 26">
                <a:extLst>
                  <a:ext uri="{FF2B5EF4-FFF2-40B4-BE49-F238E27FC236}">
                    <a16:creationId xmlns:a16="http://schemas.microsoft.com/office/drawing/2014/main" id="{16C110F9-DB56-F68A-F330-A7CB5B1C38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2" y="2141"/>
                <a:ext cx="31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7670" name="Text Box 28">
                <a:extLst>
                  <a:ext uri="{FF2B5EF4-FFF2-40B4-BE49-F238E27FC236}">
                    <a16:creationId xmlns:a16="http://schemas.microsoft.com/office/drawing/2014/main" id="{AC807515-E96C-446C-C07B-FA481D9941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2" y="2970"/>
                <a:ext cx="31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7671" name="Text Box 29">
                <a:extLst>
                  <a:ext uri="{FF2B5EF4-FFF2-40B4-BE49-F238E27FC236}">
                    <a16:creationId xmlns:a16="http://schemas.microsoft.com/office/drawing/2014/main" id="{C097E55B-9D3F-6444-E872-2FA6DAD83A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8" y="2141"/>
                <a:ext cx="31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7672" name="Text Box 31">
                <a:extLst>
                  <a:ext uri="{FF2B5EF4-FFF2-40B4-BE49-F238E27FC236}">
                    <a16:creationId xmlns:a16="http://schemas.microsoft.com/office/drawing/2014/main" id="{9B556909-4038-41F5-29CD-D1EADCA4CE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8" y="2856"/>
                <a:ext cx="31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7673" name="Text Box 32">
                <a:extLst>
                  <a:ext uri="{FF2B5EF4-FFF2-40B4-BE49-F238E27FC236}">
                    <a16:creationId xmlns:a16="http://schemas.microsoft.com/office/drawing/2014/main" id="{91AF8C0E-FC86-CBEE-C3D2-B06FED240C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2" y="1691"/>
                <a:ext cx="2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7674" name="Text Box 33">
                <a:extLst>
                  <a:ext uri="{FF2B5EF4-FFF2-40B4-BE49-F238E27FC236}">
                    <a16:creationId xmlns:a16="http://schemas.microsoft.com/office/drawing/2014/main" id="{846221D6-86E2-6B56-8836-7936AF8B98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6" y="2632"/>
                <a:ext cx="26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000" i="1" baseline="-25000"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7675" name="Text Box 34">
                <a:extLst>
                  <a:ext uri="{FF2B5EF4-FFF2-40B4-BE49-F238E27FC236}">
                    <a16:creationId xmlns:a16="http://schemas.microsoft.com/office/drawing/2014/main" id="{1BA11977-81B6-0619-E414-3DA7E33767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6" y="3026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000" i="1" baseline="-25000">
                    <a:latin typeface="Times New Roman" panose="02020603050405020304" pitchFamily="18" charset="0"/>
                  </a:rPr>
                  <a:t>n</a:t>
                </a:r>
              </a:p>
            </p:txBody>
          </p:sp>
        </p:grpSp>
        <p:sp>
          <p:nvSpPr>
            <p:cNvPr id="27665" name="Text Box 35">
              <a:extLst>
                <a:ext uri="{FF2B5EF4-FFF2-40B4-BE49-F238E27FC236}">
                  <a16:creationId xmlns:a16="http://schemas.microsoft.com/office/drawing/2014/main" id="{8E50CA3E-405A-419B-6B93-FEBAA31FD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254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寄存器</a:t>
              </a:r>
            </a:p>
          </p:txBody>
        </p:sp>
      </p:grpSp>
      <p:sp>
        <p:nvSpPr>
          <p:cNvPr id="502820" name="Text Box 36">
            <a:extLst>
              <a:ext uri="{FF2B5EF4-FFF2-40B4-BE49-F238E27FC236}">
                <a16:creationId xmlns:a16="http://schemas.microsoft.com/office/drawing/2014/main" id="{7ECB6C1E-72E9-65CA-5DC8-EDD6071F7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762001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有效地址在寄存器中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0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0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0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0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50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50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0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6" grpId="0" autoUpdateAnimBg="0"/>
      <p:bldP spid="502788" grpId="0" autoUpdateAnimBg="0"/>
      <p:bldP spid="502801" grpId="0" autoUpdateAnimBg="0"/>
      <p:bldP spid="50282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280E93AD-5F76-C808-2BF0-D18766F3A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52400"/>
            <a:ext cx="3390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7. 基址寻址</a:t>
            </a:r>
          </a:p>
        </p:txBody>
      </p:sp>
      <p:sp>
        <p:nvSpPr>
          <p:cNvPr id="503811" name="Text Box 3">
            <a:extLst>
              <a:ext uri="{FF2B5EF4-FFF2-40B4-BE49-F238E27FC236}">
                <a16:creationId xmlns:a16="http://schemas.microsoft.com/office/drawing/2014/main" id="{16FDEE51-E1BA-8393-6393-30A58D90D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6" y="838201"/>
            <a:ext cx="634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采用专用寄存器作基址寄存器</a:t>
            </a:r>
          </a:p>
        </p:txBody>
      </p:sp>
      <p:sp>
        <p:nvSpPr>
          <p:cNvPr id="503812" name="Text Box 4">
            <a:extLst>
              <a:ext uri="{FF2B5EF4-FFF2-40B4-BE49-F238E27FC236}">
                <a16:creationId xmlns:a16="http://schemas.microsoft.com/office/drawing/2014/main" id="{97915F99-1D89-9827-C65C-782CC2B00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6" y="1371601"/>
            <a:ext cx="2606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EA = ( BR ) + A</a:t>
            </a:r>
          </a:p>
        </p:txBody>
      </p:sp>
      <p:sp>
        <p:nvSpPr>
          <p:cNvPr id="503813" name="Text Box 5">
            <a:extLst>
              <a:ext uri="{FF2B5EF4-FFF2-40B4-BE49-F238E27FC236}">
                <a16:creationId xmlns:a16="http://schemas.microsoft.com/office/drawing/2014/main" id="{36358A85-0E1E-AEE3-222C-0FC53DCAC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6" y="1371601"/>
            <a:ext cx="298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BR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为基址寄存器</a:t>
            </a:r>
          </a:p>
        </p:txBody>
      </p:sp>
      <p:grpSp>
        <p:nvGrpSpPr>
          <p:cNvPr id="503814" name="Group 6">
            <a:extLst>
              <a:ext uri="{FF2B5EF4-FFF2-40B4-BE49-F238E27FC236}">
                <a16:creationId xmlns:a16="http://schemas.microsoft.com/office/drawing/2014/main" id="{31E0816A-AA13-37BF-27AF-8D50F4101D9C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517775"/>
            <a:ext cx="2286000" cy="381000"/>
            <a:chOff x="1584" y="1586"/>
            <a:chExt cx="1440" cy="240"/>
          </a:xfrm>
        </p:grpSpPr>
        <p:sp>
          <p:nvSpPr>
            <p:cNvPr id="28703" name="Rectangle 7">
              <a:extLst>
                <a:ext uri="{FF2B5EF4-FFF2-40B4-BE49-F238E27FC236}">
                  <a16:creationId xmlns:a16="http://schemas.microsoft.com/office/drawing/2014/main" id="{5B9C19DA-C571-B65D-7E6F-771870095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58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OP</a:t>
              </a:r>
            </a:p>
          </p:txBody>
        </p:sp>
        <p:sp>
          <p:nvSpPr>
            <p:cNvPr id="28704" name="Rectangle 8">
              <a:extLst>
                <a:ext uri="{FF2B5EF4-FFF2-40B4-BE49-F238E27FC236}">
                  <a16:creationId xmlns:a16="http://schemas.microsoft.com/office/drawing/2014/main" id="{CE3DC0B5-0B68-B889-F75B-4BCE7C630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86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05" name="Rectangle 9">
              <a:extLst>
                <a:ext uri="{FF2B5EF4-FFF2-40B4-BE49-F238E27FC236}">
                  <a16:creationId xmlns:a16="http://schemas.microsoft.com/office/drawing/2014/main" id="{B2559C0C-D998-1FD9-3432-6CEB729AC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58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503818" name="Group 10">
            <a:extLst>
              <a:ext uri="{FF2B5EF4-FFF2-40B4-BE49-F238E27FC236}">
                <a16:creationId xmlns:a16="http://schemas.microsoft.com/office/drawing/2014/main" id="{213F3E52-D7F6-C844-D6ED-98861C4D2C04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593976"/>
            <a:ext cx="1219200" cy="2435225"/>
            <a:chOff x="3360" y="1586"/>
            <a:chExt cx="768" cy="1534"/>
          </a:xfrm>
        </p:grpSpPr>
        <p:sp>
          <p:nvSpPr>
            <p:cNvPr id="28699" name="Rectangle 11">
              <a:extLst>
                <a:ext uri="{FF2B5EF4-FFF2-40B4-BE49-F238E27FC236}">
                  <a16:creationId xmlns:a16="http://schemas.microsoft.com/office/drawing/2014/main" id="{5D0E588A-D52A-D375-7CF5-3EE20B42A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83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00" name="Rectangle 12">
              <a:extLst>
                <a:ext uri="{FF2B5EF4-FFF2-40B4-BE49-F238E27FC236}">
                  <a16:creationId xmlns:a16="http://schemas.microsoft.com/office/drawing/2014/main" id="{29D8AD42-94E0-D129-3D1A-C4D0B34B3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824"/>
              <a:ext cx="76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01" name="Rectangle 13">
              <a:extLst>
                <a:ext uri="{FF2B5EF4-FFF2-40B4-BE49-F238E27FC236}">
                  <a16:creationId xmlns:a16="http://schemas.microsoft.com/office/drawing/2014/main" id="{062E8F85-E73F-F4F2-E530-F99351F6C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54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操作数</a:t>
              </a:r>
            </a:p>
          </p:txBody>
        </p:sp>
        <p:sp>
          <p:nvSpPr>
            <p:cNvPr id="28702" name="Text Box 14">
              <a:extLst>
                <a:ext uri="{FF2B5EF4-FFF2-40B4-BE49-F238E27FC236}">
                  <a16:creationId xmlns:a16="http://schemas.microsoft.com/office/drawing/2014/main" id="{B500FE5D-F100-91A3-84B9-4649BA772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" y="1586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</a:t>
              </a:r>
            </a:p>
          </p:txBody>
        </p:sp>
      </p:grpSp>
      <p:sp>
        <p:nvSpPr>
          <p:cNvPr id="503823" name="AutoShape 15">
            <a:extLst>
              <a:ext uri="{FF2B5EF4-FFF2-40B4-BE49-F238E27FC236}">
                <a16:creationId xmlns:a16="http://schemas.microsoft.com/office/drawing/2014/main" id="{D5A19831-808E-8ACC-4F30-E95B287E9944}"/>
              </a:ext>
            </a:extLst>
          </p:cNvPr>
          <p:cNvSpPr>
            <a:spLocks/>
          </p:cNvSpPr>
          <p:nvPr/>
        </p:nvSpPr>
        <p:spPr bwMode="auto">
          <a:xfrm rot="5400000">
            <a:off x="5562600" y="20605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3824" name="Text Box 16">
            <a:extLst>
              <a:ext uri="{FF2B5EF4-FFF2-40B4-BE49-F238E27FC236}">
                <a16:creationId xmlns:a16="http://schemas.microsoft.com/office/drawing/2014/main" id="{866D0542-E9DB-5815-99E0-61DD007D3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981201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寻址特征</a:t>
            </a:r>
          </a:p>
        </p:txBody>
      </p:sp>
      <p:sp>
        <p:nvSpPr>
          <p:cNvPr id="503825" name="AutoShape 17">
            <a:extLst>
              <a:ext uri="{FF2B5EF4-FFF2-40B4-BE49-F238E27FC236}">
                <a16:creationId xmlns:a16="http://schemas.microsoft.com/office/drawing/2014/main" id="{9817F1B3-A4D4-DADC-A582-AE02C26ADAE7}"/>
              </a:ext>
            </a:extLst>
          </p:cNvPr>
          <p:cNvSpPr>
            <a:spLocks/>
          </p:cNvSpPr>
          <p:nvPr/>
        </p:nvSpPr>
        <p:spPr bwMode="auto">
          <a:xfrm rot="16200000">
            <a:off x="6324600" y="25939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03826" name="Group 18">
            <a:extLst>
              <a:ext uri="{FF2B5EF4-FFF2-40B4-BE49-F238E27FC236}">
                <a16:creationId xmlns:a16="http://schemas.microsoft.com/office/drawing/2014/main" id="{516F2627-8571-3966-19A5-A9A34B9A6003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581401"/>
            <a:ext cx="1066800" cy="549275"/>
            <a:chOff x="2256" y="2256"/>
            <a:chExt cx="672" cy="346"/>
          </a:xfrm>
        </p:grpSpPr>
        <p:sp>
          <p:nvSpPr>
            <p:cNvPr id="28697" name="Freeform 19">
              <a:extLst>
                <a:ext uri="{FF2B5EF4-FFF2-40B4-BE49-F238E27FC236}">
                  <a16:creationId xmlns:a16="http://schemas.microsoft.com/office/drawing/2014/main" id="{E08025DC-820F-B5CE-EEA7-E23E512F5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2256"/>
              <a:ext cx="672" cy="338"/>
            </a:xfrm>
            <a:custGeom>
              <a:avLst/>
              <a:gdLst>
                <a:gd name="T0" fmla="*/ 0 w 672"/>
                <a:gd name="T1" fmla="*/ 0 h 338"/>
                <a:gd name="T2" fmla="*/ 240 w 672"/>
                <a:gd name="T3" fmla="*/ 0 h 338"/>
                <a:gd name="T4" fmla="*/ 339 w 672"/>
                <a:gd name="T5" fmla="*/ 129 h 338"/>
                <a:gd name="T6" fmla="*/ 432 w 672"/>
                <a:gd name="T7" fmla="*/ 0 h 338"/>
                <a:gd name="T8" fmla="*/ 672 w 672"/>
                <a:gd name="T9" fmla="*/ 0 h 338"/>
                <a:gd name="T10" fmla="*/ 507 w 672"/>
                <a:gd name="T11" fmla="*/ 338 h 338"/>
                <a:gd name="T12" fmla="*/ 192 w 672"/>
                <a:gd name="T13" fmla="*/ 336 h 338"/>
                <a:gd name="T14" fmla="*/ 0 w 672"/>
                <a:gd name="T15" fmla="*/ 0 h 3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8" name="Text Box 20">
              <a:extLst>
                <a:ext uri="{FF2B5EF4-FFF2-40B4-BE49-F238E27FC236}">
                  <a16:creationId xmlns:a16="http://schemas.microsoft.com/office/drawing/2014/main" id="{ECD818CF-5D9A-AE01-6746-52BDEE96C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7" y="2352"/>
              <a:ext cx="4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ALU</a:t>
              </a:r>
            </a:p>
          </p:txBody>
        </p:sp>
      </p:grpSp>
      <p:grpSp>
        <p:nvGrpSpPr>
          <p:cNvPr id="503829" name="Group 21">
            <a:extLst>
              <a:ext uri="{FF2B5EF4-FFF2-40B4-BE49-F238E27FC236}">
                <a16:creationId xmlns:a16="http://schemas.microsoft.com/office/drawing/2014/main" id="{84E33C43-E03F-6B09-AA1A-57237889A976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3733801"/>
            <a:ext cx="990600" cy="396875"/>
            <a:chOff x="1248" y="2352"/>
            <a:chExt cx="624" cy="250"/>
          </a:xfrm>
        </p:grpSpPr>
        <p:sp>
          <p:nvSpPr>
            <p:cNvPr id="28695" name="Text Box 22">
              <a:extLst>
                <a:ext uri="{FF2B5EF4-FFF2-40B4-BE49-F238E27FC236}">
                  <a16:creationId xmlns:a16="http://schemas.microsoft.com/office/drawing/2014/main" id="{FD000B68-D589-96B0-5FC0-71B8B3A99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" y="2352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BR</a:t>
              </a:r>
            </a:p>
          </p:txBody>
        </p:sp>
        <p:sp>
          <p:nvSpPr>
            <p:cNvPr id="28696" name="Rectangle 23">
              <a:extLst>
                <a:ext uri="{FF2B5EF4-FFF2-40B4-BE49-F238E27FC236}">
                  <a16:creationId xmlns:a16="http://schemas.microsoft.com/office/drawing/2014/main" id="{0FCE2181-ACE0-D97E-AF9B-4A10921A9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352"/>
              <a:ext cx="62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03832" name="AutoShape 24">
            <a:extLst>
              <a:ext uri="{FF2B5EF4-FFF2-40B4-BE49-F238E27FC236}">
                <a16:creationId xmlns:a16="http://schemas.microsoft.com/office/drawing/2014/main" id="{9DE1EFB6-FE13-31CD-A0BF-26484CF7576D}"/>
              </a:ext>
            </a:extLst>
          </p:cNvPr>
          <p:cNvSpPr>
            <a:spLocks/>
          </p:cNvSpPr>
          <p:nvPr/>
        </p:nvSpPr>
        <p:spPr bwMode="auto">
          <a:xfrm rot="16200000">
            <a:off x="4343400" y="37338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3833" name="Freeform 25">
            <a:extLst>
              <a:ext uri="{FF2B5EF4-FFF2-40B4-BE49-F238E27FC236}">
                <a16:creationId xmlns:a16="http://schemas.microsoft.com/office/drawing/2014/main" id="{BD4A425A-30C2-4315-8ACB-A567C592901D}"/>
              </a:ext>
            </a:extLst>
          </p:cNvPr>
          <p:cNvSpPr>
            <a:spLocks/>
          </p:cNvSpPr>
          <p:nvPr/>
        </p:nvSpPr>
        <p:spPr bwMode="auto">
          <a:xfrm>
            <a:off x="4448176" y="3200401"/>
            <a:ext cx="1266825" cy="1376363"/>
          </a:xfrm>
          <a:custGeom>
            <a:avLst/>
            <a:gdLst>
              <a:gd name="T0" fmla="*/ 0 w 798"/>
              <a:gd name="T1" fmla="*/ 2147483646 h 867"/>
              <a:gd name="T2" fmla="*/ 2147483646 w 798"/>
              <a:gd name="T3" fmla="*/ 2147483646 h 867"/>
              <a:gd name="T4" fmla="*/ 2147483646 w 798"/>
              <a:gd name="T5" fmla="*/ 2147483646 h 867"/>
              <a:gd name="T6" fmla="*/ 2147483646 w 798"/>
              <a:gd name="T7" fmla="*/ 0 h 867"/>
              <a:gd name="T8" fmla="*/ 2147483646 w 798"/>
              <a:gd name="T9" fmla="*/ 0 h 867"/>
              <a:gd name="T10" fmla="*/ 2147483646 w 798"/>
              <a:gd name="T11" fmla="*/ 2147483646 h 86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8" h="867">
                <a:moveTo>
                  <a:pt x="0" y="708"/>
                </a:moveTo>
                <a:lnTo>
                  <a:pt x="3" y="867"/>
                </a:lnTo>
                <a:lnTo>
                  <a:pt x="371" y="864"/>
                </a:lnTo>
                <a:lnTo>
                  <a:pt x="371" y="0"/>
                </a:lnTo>
                <a:lnTo>
                  <a:pt x="798" y="0"/>
                </a:lnTo>
                <a:lnTo>
                  <a:pt x="798" y="24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3834" name="Line 26">
            <a:extLst>
              <a:ext uri="{FF2B5EF4-FFF2-40B4-BE49-F238E27FC236}">
                <a16:creationId xmlns:a16="http://schemas.microsoft.com/office/drawing/2014/main" id="{9B8AC8AD-562A-4C9D-0007-9B6B299E3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048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3835" name="Freeform 27">
            <a:extLst>
              <a:ext uri="{FF2B5EF4-FFF2-40B4-BE49-F238E27FC236}">
                <a16:creationId xmlns:a16="http://schemas.microsoft.com/office/drawing/2014/main" id="{642A61F0-7DE4-AA08-0164-24168FA8EEFD}"/>
              </a:ext>
            </a:extLst>
          </p:cNvPr>
          <p:cNvSpPr>
            <a:spLocks/>
          </p:cNvSpPr>
          <p:nvPr/>
        </p:nvSpPr>
        <p:spPr bwMode="auto">
          <a:xfrm>
            <a:off x="6096000" y="4114800"/>
            <a:ext cx="1219200" cy="228600"/>
          </a:xfrm>
          <a:custGeom>
            <a:avLst/>
            <a:gdLst>
              <a:gd name="T0" fmla="*/ 0 w 768"/>
              <a:gd name="T1" fmla="*/ 0 h 144"/>
              <a:gd name="T2" fmla="*/ 0 w 768"/>
              <a:gd name="T3" fmla="*/ 2147483646 h 144"/>
              <a:gd name="T4" fmla="*/ 2147483646 w 768"/>
              <a:gd name="T5" fmla="*/ 2147483646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8" h="144">
                <a:moveTo>
                  <a:pt x="0" y="0"/>
                </a:moveTo>
                <a:lnTo>
                  <a:pt x="0" y="144"/>
                </a:lnTo>
                <a:lnTo>
                  <a:pt x="768" y="144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3836" name="Text Box 28">
            <a:extLst>
              <a:ext uri="{FF2B5EF4-FFF2-40B4-BE49-F238E27FC236}">
                <a16:creationId xmlns:a16="http://schemas.microsoft.com/office/drawing/2014/main" id="{215067E1-6959-CB57-48CB-489DF96FC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4697413"/>
            <a:ext cx="2497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可扩大寻址范围</a:t>
            </a:r>
          </a:p>
        </p:txBody>
      </p:sp>
      <p:sp>
        <p:nvSpPr>
          <p:cNvPr id="503837" name="Text Box 29">
            <a:extLst>
              <a:ext uri="{FF2B5EF4-FFF2-40B4-BE49-F238E27FC236}">
                <a16:creationId xmlns:a16="http://schemas.microsoft.com/office/drawing/2014/main" id="{E8FFA65D-4F6A-AD08-3B40-B51CD7F2B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5164138"/>
            <a:ext cx="3373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有利于多道程序</a:t>
            </a:r>
          </a:p>
        </p:txBody>
      </p:sp>
      <p:sp>
        <p:nvSpPr>
          <p:cNvPr id="503838" name="Text Box 30">
            <a:extLst>
              <a:ext uri="{FF2B5EF4-FFF2-40B4-BE49-F238E27FC236}">
                <a16:creationId xmlns:a16="http://schemas.microsoft.com/office/drawing/2014/main" id="{01BF5BEE-4B52-C57A-1A69-6144A8E68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603875"/>
            <a:ext cx="7391400" cy="490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FontTx/>
              <a:buChar char="•"/>
            </a:pPr>
            <a:r>
              <a: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BR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内容由操作系统或管理程序确定</a:t>
            </a:r>
          </a:p>
        </p:txBody>
      </p:sp>
      <p:sp>
        <p:nvSpPr>
          <p:cNvPr id="503839" name="Text Box 31">
            <a:extLst>
              <a:ext uri="{FF2B5EF4-FFF2-40B4-BE49-F238E27FC236}">
                <a16:creationId xmlns:a16="http://schemas.microsoft.com/office/drawing/2014/main" id="{F363D885-A26A-F9C7-BEBA-BD098330B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096000"/>
            <a:ext cx="8229600" cy="490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FontTx/>
              <a:buChar char="•"/>
            </a:pPr>
            <a:r>
              <a: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在程序的执行过程中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BR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内容不变，形式地址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可变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0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0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50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50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50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50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50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50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50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50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0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0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0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0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1" grpId="0" autoUpdateAnimBg="0"/>
      <p:bldP spid="503812" grpId="0" autoUpdateAnimBg="0"/>
      <p:bldP spid="503813" grpId="0" autoUpdateAnimBg="0"/>
      <p:bldP spid="503824" grpId="0" autoUpdateAnimBg="0"/>
      <p:bldP spid="503836" grpId="0" autoUpdateAnimBg="0"/>
      <p:bldP spid="503837" grpId="0" autoUpdateAnimBg="0"/>
      <p:bldP spid="503838" grpId="0" autoUpdateAnimBg="0"/>
      <p:bldP spid="50383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F4D395AF-BA2F-09E0-4367-56DA490E8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381000"/>
            <a:ext cx="60753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(2)</a:t>
            </a:r>
            <a:r>
              <a:rPr lang="zh-CN" altLang="en-US" sz="3600">
                <a:latin typeface="Times New Roman" panose="02020603050405020304" pitchFamily="18" charset="0"/>
              </a:rPr>
              <a:t> </a:t>
            </a:r>
            <a:r>
              <a:rPr lang="zh-CN" altLang="en-US" sz="3200">
                <a:latin typeface="Times New Roman" panose="02020603050405020304" pitchFamily="18" charset="0"/>
              </a:rPr>
              <a:t>采用通用寄存器作基址寄存器</a:t>
            </a:r>
          </a:p>
        </p:txBody>
      </p:sp>
      <p:grpSp>
        <p:nvGrpSpPr>
          <p:cNvPr id="504835" name="Group 3">
            <a:extLst>
              <a:ext uri="{FF2B5EF4-FFF2-40B4-BE49-F238E27FC236}">
                <a16:creationId xmlns:a16="http://schemas.microsoft.com/office/drawing/2014/main" id="{BC5CD2A9-FB3F-1AD8-DFD9-E4606C912460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2212976"/>
            <a:ext cx="1219200" cy="2435225"/>
            <a:chOff x="3456" y="1394"/>
            <a:chExt cx="768" cy="1534"/>
          </a:xfrm>
        </p:grpSpPr>
        <p:sp>
          <p:nvSpPr>
            <p:cNvPr id="29730" name="Rectangle 4">
              <a:extLst>
                <a:ext uri="{FF2B5EF4-FFF2-40B4-BE49-F238E27FC236}">
                  <a16:creationId xmlns:a16="http://schemas.microsoft.com/office/drawing/2014/main" id="{E0C3115D-0CCD-F92E-4445-BE5E72DC9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632"/>
              <a:ext cx="76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31" name="Rectangle 5">
              <a:extLst>
                <a:ext uri="{FF2B5EF4-FFF2-40B4-BE49-F238E27FC236}">
                  <a16:creationId xmlns:a16="http://schemas.microsoft.com/office/drawing/2014/main" id="{568C1EB1-FE90-8F18-2477-20C1EDE91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5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操作数</a:t>
              </a:r>
            </a:p>
          </p:txBody>
        </p:sp>
        <p:sp>
          <p:nvSpPr>
            <p:cNvPr id="29732" name="Rectangle 6">
              <a:extLst>
                <a:ext uri="{FF2B5EF4-FFF2-40B4-BE49-F238E27FC236}">
                  <a16:creationId xmlns:a16="http://schemas.microsoft.com/office/drawing/2014/main" id="{2500CDC5-7C05-4113-F3F7-82A43177F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640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33" name="Text Box 7">
              <a:extLst>
                <a:ext uri="{FF2B5EF4-FFF2-40B4-BE49-F238E27FC236}">
                  <a16:creationId xmlns:a16="http://schemas.microsoft.com/office/drawing/2014/main" id="{6A713AD0-D535-63F8-6F2E-978035887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2" y="1394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</a:t>
              </a:r>
            </a:p>
          </p:txBody>
        </p:sp>
      </p:grpSp>
      <p:sp>
        <p:nvSpPr>
          <p:cNvPr id="504840" name="AutoShape 8">
            <a:extLst>
              <a:ext uri="{FF2B5EF4-FFF2-40B4-BE49-F238E27FC236}">
                <a16:creationId xmlns:a16="http://schemas.microsoft.com/office/drawing/2014/main" id="{18972009-5C7B-87A3-50F8-2E8695D0754A}"/>
              </a:ext>
            </a:extLst>
          </p:cNvPr>
          <p:cNvSpPr>
            <a:spLocks/>
          </p:cNvSpPr>
          <p:nvPr/>
        </p:nvSpPr>
        <p:spPr bwMode="auto">
          <a:xfrm rot="5400000">
            <a:off x="5105400" y="11461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4841" name="Text Box 9">
            <a:extLst>
              <a:ext uri="{FF2B5EF4-FFF2-40B4-BE49-F238E27FC236}">
                <a16:creationId xmlns:a16="http://schemas.microsoft.com/office/drawing/2014/main" id="{D279D3FE-71B9-8F63-D072-6990E52BE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066801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寻址特征</a:t>
            </a:r>
          </a:p>
        </p:txBody>
      </p:sp>
      <p:grpSp>
        <p:nvGrpSpPr>
          <p:cNvPr id="504842" name="Group 10">
            <a:extLst>
              <a:ext uri="{FF2B5EF4-FFF2-40B4-BE49-F238E27FC236}">
                <a16:creationId xmlns:a16="http://schemas.microsoft.com/office/drawing/2014/main" id="{408A7C98-F872-E80E-C148-9F5D275FC94E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3124201"/>
            <a:ext cx="1066800" cy="549275"/>
            <a:chOff x="2640" y="1968"/>
            <a:chExt cx="672" cy="346"/>
          </a:xfrm>
        </p:grpSpPr>
        <p:sp>
          <p:nvSpPr>
            <p:cNvPr id="29728" name="Freeform 11">
              <a:extLst>
                <a:ext uri="{FF2B5EF4-FFF2-40B4-BE49-F238E27FC236}">
                  <a16:creationId xmlns:a16="http://schemas.microsoft.com/office/drawing/2014/main" id="{69308E21-561F-70B0-E979-4BDCC6B3B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1968"/>
              <a:ext cx="672" cy="338"/>
            </a:xfrm>
            <a:custGeom>
              <a:avLst/>
              <a:gdLst>
                <a:gd name="T0" fmla="*/ 0 w 672"/>
                <a:gd name="T1" fmla="*/ 0 h 338"/>
                <a:gd name="T2" fmla="*/ 240 w 672"/>
                <a:gd name="T3" fmla="*/ 0 h 338"/>
                <a:gd name="T4" fmla="*/ 339 w 672"/>
                <a:gd name="T5" fmla="*/ 129 h 338"/>
                <a:gd name="T6" fmla="*/ 432 w 672"/>
                <a:gd name="T7" fmla="*/ 0 h 338"/>
                <a:gd name="T8" fmla="*/ 672 w 672"/>
                <a:gd name="T9" fmla="*/ 0 h 338"/>
                <a:gd name="T10" fmla="*/ 507 w 672"/>
                <a:gd name="T11" fmla="*/ 338 h 338"/>
                <a:gd name="T12" fmla="*/ 192 w 672"/>
                <a:gd name="T13" fmla="*/ 336 h 338"/>
                <a:gd name="T14" fmla="*/ 0 w 672"/>
                <a:gd name="T15" fmla="*/ 0 h 3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9" name="Text Box 12">
              <a:extLst>
                <a:ext uri="{FF2B5EF4-FFF2-40B4-BE49-F238E27FC236}">
                  <a16:creationId xmlns:a16="http://schemas.microsoft.com/office/drawing/2014/main" id="{C013CD17-9147-BBC0-3E22-0BCCE9F6D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1" y="2064"/>
              <a:ext cx="4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ALU</a:t>
              </a:r>
            </a:p>
          </p:txBody>
        </p:sp>
      </p:grpSp>
      <p:grpSp>
        <p:nvGrpSpPr>
          <p:cNvPr id="504845" name="Group 13">
            <a:extLst>
              <a:ext uri="{FF2B5EF4-FFF2-40B4-BE49-F238E27FC236}">
                <a16:creationId xmlns:a16="http://schemas.microsoft.com/office/drawing/2014/main" id="{27BB1761-18A0-C213-4750-8EBC11F85DF3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603375"/>
            <a:ext cx="2895600" cy="381000"/>
            <a:chOff x="1584" y="1010"/>
            <a:chExt cx="1824" cy="240"/>
          </a:xfrm>
        </p:grpSpPr>
        <p:sp>
          <p:nvSpPr>
            <p:cNvPr id="29724" name="Rectangle 14">
              <a:extLst>
                <a:ext uri="{FF2B5EF4-FFF2-40B4-BE49-F238E27FC236}">
                  <a16:creationId xmlns:a16="http://schemas.microsoft.com/office/drawing/2014/main" id="{E38DCA10-0986-9C24-F351-3233912B2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01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OP</a:t>
              </a:r>
            </a:p>
          </p:txBody>
        </p:sp>
        <p:sp>
          <p:nvSpPr>
            <p:cNvPr id="29725" name="Rectangle 15">
              <a:extLst>
                <a:ext uri="{FF2B5EF4-FFF2-40B4-BE49-F238E27FC236}">
                  <a16:creationId xmlns:a16="http://schemas.microsoft.com/office/drawing/2014/main" id="{635EB8F3-F482-C6DC-ECF5-BE2B1119A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010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26" name="Rectangle 16">
              <a:extLst>
                <a:ext uri="{FF2B5EF4-FFF2-40B4-BE49-F238E27FC236}">
                  <a16:creationId xmlns:a16="http://schemas.microsoft.com/office/drawing/2014/main" id="{C7F8EEB0-9FFE-CFE4-0273-6DF79024D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010"/>
              <a:ext cx="33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R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727" name="Rectangle 17">
              <a:extLst>
                <a:ext uri="{FF2B5EF4-FFF2-40B4-BE49-F238E27FC236}">
                  <a16:creationId xmlns:a16="http://schemas.microsoft.com/office/drawing/2014/main" id="{DFE56DB8-8CD3-7B7F-5FC2-60B18D9BC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010"/>
              <a:ext cx="52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504850" name="Line 18">
            <a:extLst>
              <a:ext uri="{FF2B5EF4-FFF2-40B4-BE49-F238E27FC236}">
                <a16:creationId xmlns:a16="http://schemas.microsoft.com/office/drawing/2014/main" id="{F6773BBE-AEEA-A69D-FBD5-72EE1284F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981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4851" name="Freeform 19">
            <a:extLst>
              <a:ext uri="{FF2B5EF4-FFF2-40B4-BE49-F238E27FC236}">
                <a16:creationId xmlns:a16="http://schemas.microsoft.com/office/drawing/2014/main" id="{2F750123-8BAD-F687-1F16-8F0B087F9F5A}"/>
              </a:ext>
            </a:extLst>
          </p:cNvPr>
          <p:cNvSpPr>
            <a:spLocks/>
          </p:cNvSpPr>
          <p:nvPr/>
        </p:nvSpPr>
        <p:spPr bwMode="auto">
          <a:xfrm>
            <a:off x="2667000" y="1981200"/>
            <a:ext cx="3200400" cy="685800"/>
          </a:xfrm>
          <a:custGeom>
            <a:avLst/>
            <a:gdLst>
              <a:gd name="T0" fmla="*/ 2147483646 w 2016"/>
              <a:gd name="T1" fmla="*/ 0 h 432"/>
              <a:gd name="T2" fmla="*/ 2147483646 w 2016"/>
              <a:gd name="T3" fmla="*/ 2147483646 h 432"/>
              <a:gd name="T4" fmla="*/ 0 w 2016"/>
              <a:gd name="T5" fmla="*/ 2147483646 h 432"/>
              <a:gd name="T6" fmla="*/ 0 w 2016"/>
              <a:gd name="T7" fmla="*/ 2147483646 h 432"/>
              <a:gd name="T8" fmla="*/ 2147483646 w 2016"/>
              <a:gd name="T9" fmla="*/ 2147483646 h 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6" h="432">
                <a:moveTo>
                  <a:pt x="2016" y="0"/>
                </a:moveTo>
                <a:lnTo>
                  <a:pt x="2016" y="192"/>
                </a:lnTo>
                <a:lnTo>
                  <a:pt x="0" y="192"/>
                </a:lnTo>
                <a:lnTo>
                  <a:pt x="0" y="432"/>
                </a:lnTo>
                <a:lnTo>
                  <a:pt x="288" y="43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4852" name="Freeform 20">
            <a:extLst>
              <a:ext uri="{FF2B5EF4-FFF2-40B4-BE49-F238E27FC236}">
                <a16:creationId xmlns:a16="http://schemas.microsoft.com/office/drawing/2014/main" id="{918F7789-B9ED-1B3E-D47D-F39B8A79A9D2}"/>
              </a:ext>
            </a:extLst>
          </p:cNvPr>
          <p:cNvSpPr>
            <a:spLocks/>
          </p:cNvSpPr>
          <p:nvPr/>
        </p:nvSpPr>
        <p:spPr bwMode="auto">
          <a:xfrm>
            <a:off x="4419600" y="2819400"/>
            <a:ext cx="1447800" cy="304800"/>
          </a:xfrm>
          <a:custGeom>
            <a:avLst/>
            <a:gdLst>
              <a:gd name="T0" fmla="*/ 0 w 912"/>
              <a:gd name="T1" fmla="*/ 0 h 192"/>
              <a:gd name="T2" fmla="*/ 2147483646 w 912"/>
              <a:gd name="T3" fmla="*/ 0 h 192"/>
              <a:gd name="T4" fmla="*/ 2147483646 w 912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2" h="192">
                <a:moveTo>
                  <a:pt x="0" y="0"/>
                </a:moveTo>
                <a:lnTo>
                  <a:pt x="912" y="0"/>
                </a:lnTo>
                <a:lnTo>
                  <a:pt x="912" y="1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4853" name="Freeform 21">
            <a:extLst>
              <a:ext uri="{FF2B5EF4-FFF2-40B4-BE49-F238E27FC236}">
                <a16:creationId xmlns:a16="http://schemas.microsoft.com/office/drawing/2014/main" id="{1B4EF40D-5B5A-FF00-6CC8-8E409A5E3928}"/>
              </a:ext>
            </a:extLst>
          </p:cNvPr>
          <p:cNvSpPr>
            <a:spLocks/>
          </p:cNvSpPr>
          <p:nvPr/>
        </p:nvSpPr>
        <p:spPr bwMode="auto">
          <a:xfrm>
            <a:off x="6248400" y="3657600"/>
            <a:ext cx="762000" cy="304800"/>
          </a:xfrm>
          <a:custGeom>
            <a:avLst/>
            <a:gdLst>
              <a:gd name="T0" fmla="*/ 0 w 480"/>
              <a:gd name="T1" fmla="*/ 0 h 192"/>
              <a:gd name="T2" fmla="*/ 0 w 480"/>
              <a:gd name="T3" fmla="*/ 2147483646 h 192"/>
              <a:gd name="T4" fmla="*/ 2147483646 w 480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192">
                <a:moveTo>
                  <a:pt x="0" y="0"/>
                </a:moveTo>
                <a:lnTo>
                  <a:pt x="0" y="192"/>
                </a:lnTo>
                <a:lnTo>
                  <a:pt x="480" y="1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4854" name="Text Box 22">
            <a:extLst>
              <a:ext uri="{FF2B5EF4-FFF2-40B4-BE49-F238E27FC236}">
                <a16:creationId xmlns:a16="http://schemas.microsoft.com/office/drawing/2014/main" id="{C8EB3408-5FD6-9D7F-8891-16339FFCE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1" y="1584326"/>
            <a:ext cx="2047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作基址寄存器</a:t>
            </a:r>
          </a:p>
        </p:txBody>
      </p:sp>
      <p:sp>
        <p:nvSpPr>
          <p:cNvPr id="504855" name="Text Box 23">
            <a:extLst>
              <a:ext uri="{FF2B5EF4-FFF2-40B4-BE49-F238E27FC236}">
                <a16:creationId xmlns:a16="http://schemas.microsoft.com/office/drawing/2014/main" id="{574B40AE-67F5-1032-3CD6-08B7C522A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由用户指定哪个通用寄存器作为基址寄存器</a:t>
            </a:r>
          </a:p>
        </p:txBody>
      </p:sp>
      <p:grpSp>
        <p:nvGrpSpPr>
          <p:cNvPr id="504856" name="Group 24">
            <a:extLst>
              <a:ext uri="{FF2B5EF4-FFF2-40B4-BE49-F238E27FC236}">
                <a16:creationId xmlns:a16="http://schemas.microsoft.com/office/drawing/2014/main" id="{A4EA8190-A99C-84CD-6C93-FBA6BDAEF2BA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528888"/>
            <a:ext cx="2209800" cy="1890712"/>
            <a:chOff x="912" y="1593"/>
            <a:chExt cx="1392" cy="1191"/>
          </a:xfrm>
        </p:grpSpPr>
        <p:grpSp>
          <p:nvGrpSpPr>
            <p:cNvPr id="29715" name="Group 25">
              <a:extLst>
                <a:ext uri="{FF2B5EF4-FFF2-40B4-BE49-F238E27FC236}">
                  <a16:creationId xmlns:a16="http://schemas.microsoft.com/office/drawing/2014/main" id="{C682C070-8F4B-4AC6-E86E-C892656D6E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593"/>
              <a:ext cx="1392" cy="1191"/>
              <a:chOff x="912" y="1593"/>
              <a:chExt cx="1392" cy="1191"/>
            </a:xfrm>
          </p:grpSpPr>
          <p:sp>
            <p:nvSpPr>
              <p:cNvPr id="29717" name="Rectangle 26">
                <a:extLst>
                  <a:ext uri="{FF2B5EF4-FFF2-40B4-BE49-F238E27FC236}">
                    <a16:creationId xmlns:a16="http://schemas.microsoft.com/office/drawing/2014/main" id="{33A63426-4CB5-1AB6-407B-63C1046C1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0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通用寄存器</a:t>
                </a:r>
              </a:p>
            </p:txBody>
          </p:sp>
          <p:sp>
            <p:nvSpPr>
              <p:cNvPr id="29718" name="Rectangle 27">
                <a:extLst>
                  <a:ext uri="{FF2B5EF4-FFF2-40B4-BE49-F238E27FC236}">
                    <a16:creationId xmlns:a16="http://schemas.microsoft.com/office/drawing/2014/main" id="{3C567DC5-DA15-1146-7CEC-FCBE437A9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496"/>
                <a:ext cx="960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19" name="Rectangle 28">
                <a:extLst>
                  <a:ext uri="{FF2B5EF4-FFF2-40B4-BE49-F238E27FC236}">
                    <a16:creationId xmlns:a16="http://schemas.microsoft.com/office/drawing/2014/main" id="{A414FDAF-8FCD-3C99-12B0-BB0132B42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960" cy="57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20" name="Text Box 29">
                <a:extLst>
                  <a:ext uri="{FF2B5EF4-FFF2-40B4-BE49-F238E27FC236}">
                    <a16:creationId xmlns:a16="http://schemas.microsoft.com/office/drawing/2014/main" id="{3428A730-5792-2587-65FA-298BD18566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8" y="1593"/>
                <a:ext cx="2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9721" name="Text Box 30">
                <a:extLst>
                  <a:ext uri="{FF2B5EF4-FFF2-40B4-BE49-F238E27FC236}">
                    <a16:creationId xmlns:a16="http://schemas.microsoft.com/office/drawing/2014/main" id="{6359FC7B-524B-6358-3B0B-94BB0F1701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2496"/>
                <a:ext cx="37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000" i="1" baseline="-25000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-1</a:t>
                </a:r>
              </a:p>
            </p:txBody>
          </p:sp>
          <p:sp>
            <p:nvSpPr>
              <p:cNvPr id="29722" name="Line 31">
                <a:extLst>
                  <a:ext uri="{FF2B5EF4-FFF2-40B4-BE49-F238E27FC236}">
                    <a16:creationId xmlns:a16="http://schemas.microsoft.com/office/drawing/2014/main" id="{1918D080-2801-1A08-F53A-911C705E8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920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23" name="Text Box 32">
                <a:extLst>
                  <a:ext uri="{FF2B5EF4-FFF2-40B4-BE49-F238E27FC236}">
                    <a16:creationId xmlns:a16="http://schemas.microsoft.com/office/drawing/2014/main" id="{722B3A9D-3193-B3D7-AA7E-0DEABA1392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1958"/>
                <a:ext cx="2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29716" name="Text Box 33">
              <a:extLst>
                <a:ext uri="{FF2B5EF4-FFF2-40B4-BE49-F238E27FC236}">
                  <a16:creationId xmlns:a16="http://schemas.microsoft.com/office/drawing/2014/main" id="{F53B9CCB-C7A0-9EEB-0074-8E49A6569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4" y="2256"/>
              <a:ext cx="3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504866" name="Text Box 34">
            <a:extLst>
              <a:ext uri="{FF2B5EF4-FFF2-40B4-BE49-F238E27FC236}">
                <a16:creationId xmlns:a16="http://schemas.microsoft.com/office/drawing/2014/main" id="{D477A050-0F60-2F68-903B-BA1B1A83A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483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基址寄存器的内容由操作系统确定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04867" name="Text Box 35">
            <a:extLst>
              <a:ext uri="{FF2B5EF4-FFF2-40B4-BE49-F238E27FC236}">
                <a16:creationId xmlns:a16="http://schemas.microsoft.com/office/drawing/2014/main" id="{8F97418C-D83B-BF53-1448-F4CBDB2DC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0198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在程序的执行过程中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0 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内容不变，形式地址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可变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0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50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0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0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50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50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50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5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04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0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0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41" grpId="0" autoUpdateAnimBg="0"/>
      <p:bldP spid="504854" grpId="0" autoUpdateAnimBg="0"/>
      <p:bldP spid="504855" grpId="0" build="p" autoUpdateAnimBg="0"/>
      <p:bldP spid="504866" grpId="0" autoUpdateAnimBg="0"/>
      <p:bldP spid="50486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B9EAA0AC-B5A0-BE12-358B-AAC405363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196850"/>
            <a:ext cx="333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8. 变址寻址</a:t>
            </a:r>
          </a:p>
        </p:txBody>
      </p:sp>
      <p:sp>
        <p:nvSpPr>
          <p:cNvPr id="505859" name="Text Box 3">
            <a:extLst>
              <a:ext uri="{FF2B5EF4-FFF2-40B4-BE49-F238E27FC236}">
                <a16:creationId xmlns:a16="http://schemas.microsoft.com/office/drawing/2014/main" id="{5F0681F1-D2CF-303F-A88A-DFC8B36D9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650" y="838201"/>
            <a:ext cx="2419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EA = ( IX ) +A</a:t>
            </a:r>
          </a:p>
        </p:txBody>
      </p:sp>
      <p:grpSp>
        <p:nvGrpSpPr>
          <p:cNvPr id="505860" name="Group 4">
            <a:extLst>
              <a:ext uri="{FF2B5EF4-FFF2-40B4-BE49-F238E27FC236}">
                <a16:creationId xmlns:a16="http://schemas.microsoft.com/office/drawing/2014/main" id="{C20C21AD-BD59-A99A-7392-6592502B939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212975"/>
            <a:ext cx="2286000" cy="381000"/>
            <a:chOff x="1200" y="1298"/>
            <a:chExt cx="1440" cy="240"/>
          </a:xfrm>
        </p:grpSpPr>
        <p:sp>
          <p:nvSpPr>
            <p:cNvPr id="30751" name="Rectangle 5">
              <a:extLst>
                <a:ext uri="{FF2B5EF4-FFF2-40B4-BE49-F238E27FC236}">
                  <a16:creationId xmlns:a16="http://schemas.microsoft.com/office/drawing/2014/main" id="{7EEB8C4D-5593-8038-8BF5-622FD9DE1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298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OP</a:t>
              </a:r>
            </a:p>
          </p:txBody>
        </p:sp>
        <p:sp>
          <p:nvSpPr>
            <p:cNvPr id="30752" name="Rectangle 6">
              <a:extLst>
                <a:ext uri="{FF2B5EF4-FFF2-40B4-BE49-F238E27FC236}">
                  <a16:creationId xmlns:a16="http://schemas.microsoft.com/office/drawing/2014/main" id="{66210601-04E3-F9E0-EC2F-EDB172954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298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53" name="Rectangle 7">
              <a:extLst>
                <a:ext uri="{FF2B5EF4-FFF2-40B4-BE49-F238E27FC236}">
                  <a16:creationId xmlns:a16="http://schemas.microsoft.com/office/drawing/2014/main" id="{AA48958E-144A-2689-392D-F580E85C2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298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505864" name="Group 8">
            <a:extLst>
              <a:ext uri="{FF2B5EF4-FFF2-40B4-BE49-F238E27FC236}">
                <a16:creationId xmlns:a16="http://schemas.microsoft.com/office/drawing/2014/main" id="{32E7B908-5A4D-E6FA-4269-1D08EA649C1D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289176"/>
            <a:ext cx="1219200" cy="2435225"/>
            <a:chOff x="2976" y="1298"/>
            <a:chExt cx="768" cy="1534"/>
          </a:xfrm>
        </p:grpSpPr>
        <p:sp>
          <p:nvSpPr>
            <p:cNvPr id="30747" name="Rectangle 9">
              <a:extLst>
                <a:ext uri="{FF2B5EF4-FFF2-40B4-BE49-F238E27FC236}">
                  <a16:creationId xmlns:a16="http://schemas.microsoft.com/office/drawing/2014/main" id="{09FB4305-31A8-90CB-8097-91CFA0773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536"/>
              <a:ext cx="76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48" name="Rectangle 10">
              <a:extLst>
                <a:ext uri="{FF2B5EF4-FFF2-40B4-BE49-F238E27FC236}">
                  <a16:creationId xmlns:a16="http://schemas.microsoft.com/office/drawing/2014/main" id="{34AD4EC5-E58A-49CD-4F67-52C8F5B5E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25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操作数</a:t>
              </a:r>
            </a:p>
          </p:txBody>
        </p:sp>
        <p:sp>
          <p:nvSpPr>
            <p:cNvPr id="30749" name="Rectangle 11">
              <a:extLst>
                <a:ext uri="{FF2B5EF4-FFF2-40B4-BE49-F238E27FC236}">
                  <a16:creationId xmlns:a16="http://schemas.microsoft.com/office/drawing/2014/main" id="{8C093C40-2355-8CC2-70CA-20D478889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54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50" name="Text Box 12">
              <a:extLst>
                <a:ext uri="{FF2B5EF4-FFF2-40B4-BE49-F238E27FC236}">
                  <a16:creationId xmlns:a16="http://schemas.microsoft.com/office/drawing/2014/main" id="{DF0284A3-6D58-4B25-8EFC-59E849E3C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" y="1298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</a:t>
              </a:r>
            </a:p>
          </p:txBody>
        </p:sp>
      </p:grpSp>
      <p:sp>
        <p:nvSpPr>
          <p:cNvPr id="505869" name="AutoShape 13">
            <a:extLst>
              <a:ext uri="{FF2B5EF4-FFF2-40B4-BE49-F238E27FC236}">
                <a16:creationId xmlns:a16="http://schemas.microsoft.com/office/drawing/2014/main" id="{3B3C0ADF-746D-93F0-CC58-003026810EBE}"/>
              </a:ext>
            </a:extLst>
          </p:cNvPr>
          <p:cNvSpPr>
            <a:spLocks/>
          </p:cNvSpPr>
          <p:nvPr/>
        </p:nvSpPr>
        <p:spPr bwMode="auto">
          <a:xfrm rot="5400000">
            <a:off x="4495800" y="17557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5870" name="Text Box 14">
            <a:extLst>
              <a:ext uri="{FF2B5EF4-FFF2-40B4-BE49-F238E27FC236}">
                <a16:creationId xmlns:a16="http://schemas.microsoft.com/office/drawing/2014/main" id="{C295B74A-6573-EF71-E6AF-D99E0D862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676401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寻址特征</a:t>
            </a:r>
          </a:p>
        </p:txBody>
      </p:sp>
      <p:sp>
        <p:nvSpPr>
          <p:cNvPr id="505871" name="AutoShape 15">
            <a:extLst>
              <a:ext uri="{FF2B5EF4-FFF2-40B4-BE49-F238E27FC236}">
                <a16:creationId xmlns:a16="http://schemas.microsoft.com/office/drawing/2014/main" id="{2E001E3A-4EF7-DAA9-3574-4A1159F5E37E}"/>
              </a:ext>
            </a:extLst>
          </p:cNvPr>
          <p:cNvSpPr>
            <a:spLocks/>
          </p:cNvSpPr>
          <p:nvPr/>
        </p:nvSpPr>
        <p:spPr bwMode="auto">
          <a:xfrm rot="16200000">
            <a:off x="5257800" y="22891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05872" name="Group 16">
            <a:extLst>
              <a:ext uri="{FF2B5EF4-FFF2-40B4-BE49-F238E27FC236}">
                <a16:creationId xmlns:a16="http://schemas.microsoft.com/office/drawing/2014/main" id="{AC9F990D-6BE8-544E-4F30-3983A32EAFA8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276601"/>
            <a:ext cx="1066800" cy="549275"/>
            <a:chOff x="1872" y="1968"/>
            <a:chExt cx="672" cy="346"/>
          </a:xfrm>
        </p:grpSpPr>
        <p:sp>
          <p:nvSpPr>
            <p:cNvPr id="30745" name="Freeform 17">
              <a:extLst>
                <a:ext uri="{FF2B5EF4-FFF2-40B4-BE49-F238E27FC236}">
                  <a16:creationId xmlns:a16="http://schemas.microsoft.com/office/drawing/2014/main" id="{72AFD718-6ED7-F183-AA47-4E4E58542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1968"/>
              <a:ext cx="672" cy="338"/>
            </a:xfrm>
            <a:custGeom>
              <a:avLst/>
              <a:gdLst>
                <a:gd name="T0" fmla="*/ 0 w 672"/>
                <a:gd name="T1" fmla="*/ 0 h 338"/>
                <a:gd name="T2" fmla="*/ 240 w 672"/>
                <a:gd name="T3" fmla="*/ 0 h 338"/>
                <a:gd name="T4" fmla="*/ 339 w 672"/>
                <a:gd name="T5" fmla="*/ 129 h 338"/>
                <a:gd name="T6" fmla="*/ 432 w 672"/>
                <a:gd name="T7" fmla="*/ 0 h 338"/>
                <a:gd name="T8" fmla="*/ 672 w 672"/>
                <a:gd name="T9" fmla="*/ 0 h 338"/>
                <a:gd name="T10" fmla="*/ 507 w 672"/>
                <a:gd name="T11" fmla="*/ 338 h 338"/>
                <a:gd name="T12" fmla="*/ 192 w 672"/>
                <a:gd name="T13" fmla="*/ 336 h 338"/>
                <a:gd name="T14" fmla="*/ 0 w 672"/>
                <a:gd name="T15" fmla="*/ 0 h 3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6" name="Text Box 18">
              <a:extLst>
                <a:ext uri="{FF2B5EF4-FFF2-40B4-BE49-F238E27FC236}">
                  <a16:creationId xmlns:a16="http://schemas.microsoft.com/office/drawing/2014/main" id="{0E3F3153-567C-81C1-AC38-8A11405B7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3" y="2064"/>
              <a:ext cx="4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ALU</a:t>
              </a:r>
            </a:p>
          </p:txBody>
        </p:sp>
      </p:grpSp>
      <p:grpSp>
        <p:nvGrpSpPr>
          <p:cNvPr id="505875" name="Group 19">
            <a:extLst>
              <a:ext uri="{FF2B5EF4-FFF2-40B4-BE49-F238E27FC236}">
                <a16:creationId xmlns:a16="http://schemas.microsoft.com/office/drawing/2014/main" id="{5E0B14DA-0C18-5F11-9A74-E0BDEED2E45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413126"/>
            <a:ext cx="990600" cy="396875"/>
            <a:chOff x="864" y="2054"/>
            <a:chExt cx="624" cy="250"/>
          </a:xfrm>
        </p:grpSpPr>
        <p:sp>
          <p:nvSpPr>
            <p:cNvPr id="30743" name="Text Box 20">
              <a:extLst>
                <a:ext uri="{FF2B5EF4-FFF2-40B4-BE49-F238E27FC236}">
                  <a16:creationId xmlns:a16="http://schemas.microsoft.com/office/drawing/2014/main" id="{25DFA6D0-6E46-8892-AC12-68B405EDD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" y="2054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IX</a:t>
              </a:r>
            </a:p>
          </p:txBody>
        </p:sp>
        <p:sp>
          <p:nvSpPr>
            <p:cNvPr id="30744" name="Rectangle 21">
              <a:extLst>
                <a:ext uri="{FF2B5EF4-FFF2-40B4-BE49-F238E27FC236}">
                  <a16:creationId xmlns:a16="http://schemas.microsoft.com/office/drawing/2014/main" id="{0BE65AC9-1A92-F6BC-4C73-2516C3AA9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064"/>
              <a:ext cx="62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05878" name="AutoShape 22">
            <a:extLst>
              <a:ext uri="{FF2B5EF4-FFF2-40B4-BE49-F238E27FC236}">
                <a16:creationId xmlns:a16="http://schemas.microsoft.com/office/drawing/2014/main" id="{65E0FCDF-088D-C418-1312-FB5A55530C19}"/>
              </a:ext>
            </a:extLst>
          </p:cNvPr>
          <p:cNvSpPr>
            <a:spLocks/>
          </p:cNvSpPr>
          <p:nvPr/>
        </p:nvSpPr>
        <p:spPr bwMode="auto">
          <a:xfrm rot="16200000">
            <a:off x="3276600" y="34290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5879" name="Line 23">
            <a:extLst>
              <a:ext uri="{FF2B5EF4-FFF2-40B4-BE49-F238E27FC236}">
                <a16:creationId xmlns:a16="http://schemas.microsoft.com/office/drawing/2014/main" id="{18784E3B-A81B-8AC1-9982-5A7E7AD17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5880" name="Freeform 24">
            <a:extLst>
              <a:ext uri="{FF2B5EF4-FFF2-40B4-BE49-F238E27FC236}">
                <a16:creationId xmlns:a16="http://schemas.microsoft.com/office/drawing/2014/main" id="{D8919E69-3F04-C12D-F704-C035CAA3E10C}"/>
              </a:ext>
            </a:extLst>
          </p:cNvPr>
          <p:cNvSpPr>
            <a:spLocks/>
          </p:cNvSpPr>
          <p:nvPr/>
        </p:nvSpPr>
        <p:spPr bwMode="auto">
          <a:xfrm>
            <a:off x="5029200" y="3810000"/>
            <a:ext cx="1219200" cy="228600"/>
          </a:xfrm>
          <a:custGeom>
            <a:avLst/>
            <a:gdLst>
              <a:gd name="T0" fmla="*/ 0 w 768"/>
              <a:gd name="T1" fmla="*/ 0 h 144"/>
              <a:gd name="T2" fmla="*/ 0 w 768"/>
              <a:gd name="T3" fmla="*/ 2147483646 h 144"/>
              <a:gd name="T4" fmla="*/ 2147483646 w 768"/>
              <a:gd name="T5" fmla="*/ 2147483646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8" h="144">
                <a:moveTo>
                  <a:pt x="0" y="0"/>
                </a:moveTo>
                <a:lnTo>
                  <a:pt x="0" y="144"/>
                </a:lnTo>
                <a:lnTo>
                  <a:pt x="768" y="144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5881" name="Text Box 25">
            <a:extLst>
              <a:ext uri="{FF2B5EF4-FFF2-40B4-BE49-F238E27FC236}">
                <a16:creationId xmlns:a16="http://schemas.microsoft.com/office/drawing/2014/main" id="{BC023B64-2D55-9724-C46B-020A3374F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6" y="4786313"/>
            <a:ext cx="344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 可扩大寻址范围</a:t>
            </a:r>
          </a:p>
        </p:txBody>
      </p:sp>
      <p:sp>
        <p:nvSpPr>
          <p:cNvPr id="505882" name="Text Box 26">
            <a:extLst>
              <a:ext uri="{FF2B5EF4-FFF2-40B4-BE49-F238E27FC236}">
                <a16:creationId xmlns:a16="http://schemas.microsoft.com/office/drawing/2014/main" id="{E7407AC6-F265-F814-68F6-645D0CBCC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6" y="6248400"/>
            <a:ext cx="382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 便于处理数组问题</a:t>
            </a:r>
          </a:p>
        </p:txBody>
      </p:sp>
      <p:sp>
        <p:nvSpPr>
          <p:cNvPr id="505883" name="Text Box 27">
            <a:extLst>
              <a:ext uri="{FF2B5EF4-FFF2-40B4-BE49-F238E27FC236}">
                <a16:creationId xmlns:a16="http://schemas.microsoft.com/office/drawing/2014/main" id="{70E1F8EB-4682-8903-E523-0AB0834E1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6" y="5273675"/>
            <a:ext cx="771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IX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的内容由用户给定 </a:t>
            </a:r>
          </a:p>
        </p:txBody>
      </p:sp>
      <p:sp>
        <p:nvSpPr>
          <p:cNvPr id="505884" name="Text Box 28">
            <a:extLst>
              <a:ext uri="{FF2B5EF4-FFF2-40B4-BE49-F238E27FC236}">
                <a16:creationId xmlns:a16="http://schemas.microsoft.com/office/drawing/2014/main" id="{63198778-1377-FC0B-6F4F-1839F41AA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838200"/>
            <a:ext cx="51054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IX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为变址寄存器（专用）</a:t>
            </a:r>
          </a:p>
        </p:txBody>
      </p:sp>
      <p:sp>
        <p:nvSpPr>
          <p:cNvPr id="505885" name="Text Box 29">
            <a:extLst>
              <a:ext uri="{FF2B5EF4-FFF2-40B4-BE49-F238E27FC236}">
                <a16:creationId xmlns:a16="http://schemas.microsoft.com/office/drawing/2014/main" id="{1919A84B-C260-1917-A53E-E4C912C96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6" y="5761038"/>
            <a:ext cx="771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 在程序的执行过程中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IX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内容可变，形式地址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不变</a:t>
            </a:r>
          </a:p>
        </p:txBody>
      </p:sp>
      <p:sp>
        <p:nvSpPr>
          <p:cNvPr id="505886" name="Freeform 30">
            <a:extLst>
              <a:ext uri="{FF2B5EF4-FFF2-40B4-BE49-F238E27FC236}">
                <a16:creationId xmlns:a16="http://schemas.microsoft.com/office/drawing/2014/main" id="{A4A95847-D09C-A922-BCC0-CF2BCF55A54A}"/>
              </a:ext>
            </a:extLst>
          </p:cNvPr>
          <p:cNvSpPr>
            <a:spLocks/>
          </p:cNvSpPr>
          <p:nvPr/>
        </p:nvSpPr>
        <p:spPr bwMode="auto">
          <a:xfrm>
            <a:off x="3387725" y="2971800"/>
            <a:ext cx="1295400" cy="1524000"/>
          </a:xfrm>
          <a:custGeom>
            <a:avLst/>
            <a:gdLst>
              <a:gd name="T0" fmla="*/ 0 w 816"/>
              <a:gd name="T1" fmla="*/ 2147483646 h 960"/>
              <a:gd name="T2" fmla="*/ 0 w 816"/>
              <a:gd name="T3" fmla="*/ 2147483646 h 960"/>
              <a:gd name="T4" fmla="*/ 2147483646 w 816"/>
              <a:gd name="T5" fmla="*/ 2147483646 h 960"/>
              <a:gd name="T6" fmla="*/ 2147483646 w 816"/>
              <a:gd name="T7" fmla="*/ 0 h 960"/>
              <a:gd name="T8" fmla="*/ 2147483646 w 816"/>
              <a:gd name="T9" fmla="*/ 0 h 960"/>
              <a:gd name="T10" fmla="*/ 2147483646 w 816"/>
              <a:gd name="T11" fmla="*/ 2147483646 h 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16" h="960">
                <a:moveTo>
                  <a:pt x="0" y="720"/>
                </a:moveTo>
                <a:lnTo>
                  <a:pt x="0" y="960"/>
                </a:lnTo>
                <a:lnTo>
                  <a:pt x="528" y="960"/>
                </a:lnTo>
                <a:lnTo>
                  <a:pt x="528" y="0"/>
                </a:lnTo>
                <a:lnTo>
                  <a:pt x="816" y="0"/>
                </a:lnTo>
                <a:lnTo>
                  <a:pt x="816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5887" name="Text Box 31">
            <a:extLst>
              <a:ext uri="{FF2B5EF4-FFF2-40B4-BE49-F238E27FC236}">
                <a16:creationId xmlns:a16="http://schemas.microsoft.com/office/drawing/2014/main" id="{C796ECB7-4B81-1401-0335-E5B95F7EB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295400"/>
            <a:ext cx="51054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通用寄存器也可以作为变址寄存器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0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0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50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50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50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50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50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500"/>
                                        <p:tgtEl>
                                          <p:spTgt spid="50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50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50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0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0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0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0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autoUpdateAnimBg="0"/>
      <p:bldP spid="505870" grpId="0" autoUpdateAnimBg="0"/>
      <p:bldP spid="505881" grpId="0" autoUpdateAnimBg="0"/>
      <p:bldP spid="505882" grpId="0" autoUpdateAnimBg="0"/>
      <p:bldP spid="505883" grpId="0" autoUpdateAnimBg="0"/>
      <p:bldP spid="505884" grpId="0" autoUpdateAnimBg="0"/>
      <p:bldP spid="505885" grpId="0" autoUpdateAnimBg="0"/>
      <p:bldP spid="50588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2FF9F768-2970-41D1-AE3D-550FF0965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6850"/>
            <a:ext cx="757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例 </a:t>
            </a:r>
          </a:p>
        </p:txBody>
      </p:sp>
      <p:sp>
        <p:nvSpPr>
          <p:cNvPr id="506883" name="Text Box 3">
            <a:extLst>
              <a:ext uri="{FF2B5EF4-FFF2-40B4-BE49-F238E27FC236}">
                <a16:creationId xmlns:a16="http://schemas.microsoft.com/office/drawing/2014/main" id="{62F5E823-F13B-E330-4BAF-A2D8EB5CF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42888"/>
            <a:ext cx="668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设数据块首地址为 </a:t>
            </a:r>
            <a:r>
              <a:rPr lang="en-US" altLang="zh-CN" sz="2800">
                <a:latin typeface="Times New Roman" panose="02020603050405020304" pitchFamily="18" charset="0"/>
              </a:rPr>
              <a:t>D，</a:t>
            </a:r>
            <a:r>
              <a:rPr lang="zh-CN" altLang="en-US" sz="2800">
                <a:latin typeface="Times New Roman" panose="02020603050405020304" pitchFamily="18" charset="0"/>
              </a:rPr>
              <a:t>求 </a:t>
            </a:r>
            <a:r>
              <a:rPr lang="en-US" altLang="zh-CN" sz="2800" i="1"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个数的平均值</a:t>
            </a:r>
          </a:p>
        </p:txBody>
      </p:sp>
      <p:sp>
        <p:nvSpPr>
          <p:cNvPr id="506884" name="Text Box 4">
            <a:extLst>
              <a:ext uri="{FF2B5EF4-FFF2-40B4-BE49-F238E27FC236}">
                <a16:creationId xmlns:a16="http://schemas.microsoft.com/office/drawing/2014/main" id="{DA3C8698-1A5B-CBA5-11E7-8DC9BA70B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1066801"/>
            <a:ext cx="208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直接寻址</a:t>
            </a:r>
          </a:p>
        </p:txBody>
      </p:sp>
      <p:sp>
        <p:nvSpPr>
          <p:cNvPr id="506885" name="Text Box 5">
            <a:extLst>
              <a:ext uri="{FF2B5EF4-FFF2-40B4-BE49-F238E27FC236}">
                <a16:creationId xmlns:a16="http://schemas.microsoft.com/office/drawing/2014/main" id="{062D4396-ED53-8659-CE9D-33AF3C471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4" y="1066801"/>
            <a:ext cx="2306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变址寻址</a:t>
            </a:r>
          </a:p>
        </p:txBody>
      </p:sp>
      <p:sp>
        <p:nvSpPr>
          <p:cNvPr id="506886" name="Text Box 6">
            <a:extLst>
              <a:ext uri="{FF2B5EF4-FFF2-40B4-BE49-F238E27FC236}">
                <a16:creationId xmlns:a16="http://schemas.microsoft.com/office/drawing/2014/main" id="{61F3587C-76B7-1B69-AB13-27A73FB7B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1631951"/>
            <a:ext cx="1547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LDA    D</a:t>
            </a:r>
          </a:p>
        </p:txBody>
      </p:sp>
      <p:sp>
        <p:nvSpPr>
          <p:cNvPr id="506887" name="Text Box 7">
            <a:extLst>
              <a:ext uri="{FF2B5EF4-FFF2-40B4-BE49-F238E27FC236}">
                <a16:creationId xmlns:a16="http://schemas.microsoft.com/office/drawing/2014/main" id="{FF32ACA6-1F6B-FC0F-5FEE-FA770371D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2209801"/>
            <a:ext cx="2127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ADD    D + 1</a:t>
            </a:r>
          </a:p>
        </p:txBody>
      </p:sp>
      <p:sp>
        <p:nvSpPr>
          <p:cNvPr id="506888" name="Text Box 8">
            <a:extLst>
              <a:ext uri="{FF2B5EF4-FFF2-40B4-BE49-F238E27FC236}">
                <a16:creationId xmlns:a16="http://schemas.microsoft.com/office/drawing/2014/main" id="{85C2D4B8-049D-85AB-DE14-0E0BE76F7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2789238"/>
            <a:ext cx="2127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ADD    D + 2</a:t>
            </a:r>
          </a:p>
        </p:txBody>
      </p:sp>
      <p:sp>
        <p:nvSpPr>
          <p:cNvPr id="506889" name="Text Box 9">
            <a:extLst>
              <a:ext uri="{FF2B5EF4-FFF2-40B4-BE49-F238E27FC236}">
                <a16:creationId xmlns:a16="http://schemas.microsoft.com/office/drawing/2014/main" id="{2D341602-6F29-7389-29B6-E9CD9CA73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5298" y="3641726"/>
            <a:ext cx="61555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506890" name="Text Box 10">
            <a:extLst>
              <a:ext uri="{FF2B5EF4-FFF2-40B4-BE49-F238E27FC236}">
                <a16:creationId xmlns:a16="http://schemas.microsoft.com/office/drawing/2014/main" id="{0227459E-C5DF-5106-C503-1ED817E88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4352926"/>
            <a:ext cx="3008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ADD    D + ( N -1 )</a:t>
            </a:r>
          </a:p>
        </p:txBody>
      </p:sp>
      <p:sp>
        <p:nvSpPr>
          <p:cNvPr id="506891" name="Text Box 11">
            <a:extLst>
              <a:ext uri="{FF2B5EF4-FFF2-40B4-BE49-F238E27FC236}">
                <a16:creationId xmlns:a16="http://schemas.microsoft.com/office/drawing/2014/main" id="{82D5D573-4C76-EB3A-0CA4-CB838860B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4897438"/>
            <a:ext cx="1893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DIV      # N</a:t>
            </a:r>
          </a:p>
        </p:txBody>
      </p:sp>
      <p:sp>
        <p:nvSpPr>
          <p:cNvPr id="506892" name="Text Box 12">
            <a:extLst>
              <a:ext uri="{FF2B5EF4-FFF2-40B4-BE49-F238E27FC236}">
                <a16:creationId xmlns:a16="http://schemas.microsoft.com/office/drawing/2014/main" id="{9FE62645-5C1E-9E6C-BB63-1D48D3268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5441951"/>
            <a:ext cx="2033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STA     ANS</a:t>
            </a:r>
          </a:p>
        </p:txBody>
      </p:sp>
      <p:sp>
        <p:nvSpPr>
          <p:cNvPr id="506893" name="Text Box 13">
            <a:extLst>
              <a:ext uri="{FF2B5EF4-FFF2-40B4-BE49-F238E27FC236}">
                <a16:creationId xmlns:a16="http://schemas.microsoft.com/office/drawing/2014/main" id="{8895591C-B9F5-FB39-E202-C9A1FE3A9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4" y="1631951"/>
            <a:ext cx="1824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LDA     # 0</a:t>
            </a:r>
          </a:p>
        </p:txBody>
      </p:sp>
      <p:sp>
        <p:nvSpPr>
          <p:cNvPr id="506894" name="Text Box 14">
            <a:extLst>
              <a:ext uri="{FF2B5EF4-FFF2-40B4-BE49-F238E27FC236}">
                <a16:creationId xmlns:a16="http://schemas.microsoft.com/office/drawing/2014/main" id="{31FED8D3-B25B-EC3F-2B4D-B5FF67ECF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4" y="2174876"/>
            <a:ext cx="1824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LDX     # 0</a:t>
            </a:r>
          </a:p>
        </p:txBody>
      </p:sp>
      <p:sp>
        <p:nvSpPr>
          <p:cNvPr id="506895" name="Text Box 15">
            <a:extLst>
              <a:ext uri="{FF2B5EF4-FFF2-40B4-BE49-F238E27FC236}">
                <a16:creationId xmlns:a16="http://schemas.microsoft.com/office/drawing/2014/main" id="{81DED3FA-6C72-183D-4555-8708C3338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3" y="3263901"/>
            <a:ext cx="836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INX</a:t>
            </a:r>
          </a:p>
        </p:txBody>
      </p:sp>
      <p:sp>
        <p:nvSpPr>
          <p:cNvPr id="506896" name="Text Box 16">
            <a:extLst>
              <a:ext uri="{FF2B5EF4-FFF2-40B4-BE49-F238E27FC236}">
                <a16:creationId xmlns:a16="http://schemas.microsoft.com/office/drawing/2014/main" id="{67290CFF-374A-C8C3-F514-DCB3A0F07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3" y="3808413"/>
            <a:ext cx="1973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CPX      # N</a:t>
            </a:r>
          </a:p>
        </p:txBody>
      </p:sp>
      <p:sp>
        <p:nvSpPr>
          <p:cNvPr id="506897" name="Text Box 17">
            <a:extLst>
              <a:ext uri="{FF2B5EF4-FFF2-40B4-BE49-F238E27FC236}">
                <a16:creationId xmlns:a16="http://schemas.microsoft.com/office/drawing/2014/main" id="{928562A6-1DD7-A32B-30FB-54D3A46E5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3" y="4352926"/>
            <a:ext cx="1782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BNE      M</a:t>
            </a:r>
          </a:p>
        </p:txBody>
      </p:sp>
      <p:sp>
        <p:nvSpPr>
          <p:cNvPr id="506898" name="Text Box 18">
            <a:extLst>
              <a:ext uri="{FF2B5EF4-FFF2-40B4-BE49-F238E27FC236}">
                <a16:creationId xmlns:a16="http://schemas.microsoft.com/office/drawing/2014/main" id="{66A0823B-2214-04E5-A6C6-8BCE06B86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4" y="4897438"/>
            <a:ext cx="1982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DIV       # N</a:t>
            </a:r>
          </a:p>
        </p:txBody>
      </p:sp>
      <p:sp>
        <p:nvSpPr>
          <p:cNvPr id="506899" name="Text Box 19">
            <a:extLst>
              <a:ext uri="{FF2B5EF4-FFF2-40B4-BE49-F238E27FC236}">
                <a16:creationId xmlns:a16="http://schemas.microsoft.com/office/drawing/2014/main" id="{10C65AAD-162D-8BFA-AE6D-40CFAD26A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4" y="5441951"/>
            <a:ext cx="2122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STA      ANS</a:t>
            </a:r>
          </a:p>
        </p:txBody>
      </p:sp>
      <p:sp>
        <p:nvSpPr>
          <p:cNvPr id="506900" name="Text Box 20">
            <a:extLst>
              <a:ext uri="{FF2B5EF4-FFF2-40B4-BE49-F238E27FC236}">
                <a16:creationId xmlns:a16="http://schemas.microsoft.com/office/drawing/2014/main" id="{45587B48-FCB5-BF99-227C-7F793D8C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5989638"/>
            <a:ext cx="2606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共 </a:t>
            </a:r>
            <a:r>
              <a:rPr lang="en-US" altLang="zh-CN" sz="2800" i="1">
                <a:solidFill>
                  <a:schemeClr val="fol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 + 2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条指令</a:t>
            </a:r>
          </a:p>
        </p:txBody>
      </p:sp>
      <p:sp>
        <p:nvSpPr>
          <p:cNvPr id="506901" name="Text Box 21">
            <a:extLst>
              <a:ext uri="{FF2B5EF4-FFF2-40B4-BE49-F238E27FC236}">
                <a16:creationId xmlns:a16="http://schemas.microsoft.com/office/drawing/2014/main" id="{363BA679-F024-359A-7268-E31C3C3CE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4" y="5989638"/>
            <a:ext cx="2522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共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800">
                <a:latin typeface="Times New Roman" panose="02020603050405020304" pitchFamily="18" charset="0"/>
              </a:rPr>
              <a:t> 条指令</a:t>
            </a:r>
          </a:p>
        </p:txBody>
      </p:sp>
      <p:sp>
        <p:nvSpPr>
          <p:cNvPr id="506902" name="Text Box 22">
            <a:extLst>
              <a:ext uri="{FF2B5EF4-FFF2-40B4-BE49-F238E27FC236}">
                <a16:creationId xmlns:a16="http://schemas.microsoft.com/office/drawing/2014/main" id="{12AA6426-3D5B-5067-E3FA-C8DE9BD60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4" y="2719388"/>
            <a:ext cx="2092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ADD     X, D</a:t>
            </a:r>
          </a:p>
        </p:txBody>
      </p:sp>
      <p:sp>
        <p:nvSpPr>
          <p:cNvPr id="506903" name="Text Box 23">
            <a:extLst>
              <a:ext uri="{FF2B5EF4-FFF2-40B4-BE49-F238E27FC236}">
                <a16:creationId xmlns:a16="http://schemas.microsoft.com/office/drawing/2014/main" id="{412A84DE-3CC6-E3B8-A5F2-54E25A8E5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1" y="2713038"/>
            <a:ext cx="519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506904" name="Freeform 24">
            <a:extLst>
              <a:ext uri="{FF2B5EF4-FFF2-40B4-BE49-F238E27FC236}">
                <a16:creationId xmlns:a16="http://schemas.microsoft.com/office/drawing/2014/main" id="{0B71B091-137E-D3A5-6774-76598C842424}"/>
              </a:ext>
            </a:extLst>
          </p:cNvPr>
          <p:cNvSpPr>
            <a:spLocks/>
          </p:cNvSpPr>
          <p:nvPr/>
        </p:nvSpPr>
        <p:spPr bwMode="auto">
          <a:xfrm>
            <a:off x="5334000" y="3003550"/>
            <a:ext cx="533400" cy="1600200"/>
          </a:xfrm>
          <a:custGeom>
            <a:avLst/>
            <a:gdLst>
              <a:gd name="T0" fmla="*/ 2147483646 w 336"/>
              <a:gd name="T1" fmla="*/ 2147483646 h 1008"/>
              <a:gd name="T2" fmla="*/ 0 w 336"/>
              <a:gd name="T3" fmla="*/ 2147483646 h 1008"/>
              <a:gd name="T4" fmla="*/ 0 w 336"/>
              <a:gd name="T5" fmla="*/ 0 h 1008"/>
              <a:gd name="T6" fmla="*/ 2147483646 w 336"/>
              <a:gd name="T7" fmla="*/ 0 h 1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6" h="1008">
                <a:moveTo>
                  <a:pt x="336" y="1008"/>
                </a:moveTo>
                <a:lnTo>
                  <a:pt x="0" y="1008"/>
                </a:lnTo>
                <a:lnTo>
                  <a:pt x="0" y="0"/>
                </a:lnTo>
                <a:lnTo>
                  <a:pt x="12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905" name="Text Box 25">
            <a:extLst>
              <a:ext uri="{FF2B5EF4-FFF2-40B4-BE49-F238E27FC236}">
                <a16:creationId xmlns:a16="http://schemas.microsoft.com/office/drawing/2014/main" id="{D2A95042-1266-F237-399D-995FA33A3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241551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X </a:t>
            </a:r>
            <a:r>
              <a:rPr lang="zh-CN" altLang="en-US" sz="2000">
                <a:latin typeface="Times New Roman" panose="02020603050405020304" pitchFamily="18" charset="0"/>
              </a:rPr>
              <a:t>为变址寄存器</a:t>
            </a:r>
          </a:p>
        </p:txBody>
      </p:sp>
      <p:sp>
        <p:nvSpPr>
          <p:cNvPr id="506906" name="Text Box 26">
            <a:extLst>
              <a:ext uri="{FF2B5EF4-FFF2-40B4-BE49-F238E27FC236}">
                <a16:creationId xmlns:a16="http://schemas.microsoft.com/office/drawing/2014/main" id="{9EDD7C0B-6BF4-A0FC-F900-9FE7BA12E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759075"/>
            <a:ext cx="2209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MEM[(X)+D]+(ACC)</a:t>
            </a:r>
            <a:r>
              <a:rPr lang="en-US" altLang="zh-CN" sz="1600">
                <a:latin typeface="Times New Roman" panose="02020603050405020304" pitchFamily="18" charset="0"/>
                <a:sym typeface="Wingdings" panose="05000000000000000000" pitchFamily="2" charset="2"/>
              </a:rPr>
              <a:t> ACC</a:t>
            </a:r>
            <a:endParaRPr lang="zh-CN" altLang="en-US" sz="1600">
              <a:latin typeface="Times New Roman" panose="02020603050405020304" pitchFamily="18" charset="0"/>
            </a:endParaRPr>
          </a:p>
        </p:txBody>
      </p:sp>
      <p:sp>
        <p:nvSpPr>
          <p:cNvPr id="506907" name="Text Box 27">
            <a:extLst>
              <a:ext uri="{FF2B5EF4-FFF2-40B4-BE49-F238E27FC236}">
                <a16:creationId xmlns:a16="http://schemas.microsoft.com/office/drawing/2014/main" id="{88E5E8A3-8594-D7E1-8D03-29E19238F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902076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(X) </a:t>
            </a:r>
            <a:r>
              <a:rPr lang="zh-CN" altLang="en-US" sz="2000">
                <a:latin typeface="Times New Roman" panose="02020603050405020304" pitchFamily="18" charset="0"/>
              </a:rPr>
              <a:t>和 #</a:t>
            </a:r>
            <a:r>
              <a:rPr lang="en-US" altLang="zh-CN" sz="2000" i="1">
                <a:latin typeface="Times New Roman" panose="02020603050405020304" pitchFamily="18" charset="0"/>
              </a:rPr>
              <a:t>N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</a:rPr>
              <a:t>比较</a:t>
            </a:r>
          </a:p>
        </p:txBody>
      </p:sp>
      <p:grpSp>
        <p:nvGrpSpPr>
          <p:cNvPr id="506908" name="Group 28">
            <a:extLst>
              <a:ext uri="{FF2B5EF4-FFF2-40B4-BE49-F238E27FC236}">
                <a16:creationId xmlns:a16="http://schemas.microsoft.com/office/drawing/2014/main" id="{DEA2C0BC-ACF1-7CC3-6666-8A01DC42EC33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3308351"/>
            <a:ext cx="2209800" cy="396875"/>
            <a:chOff x="4224" y="2112"/>
            <a:chExt cx="1392" cy="250"/>
          </a:xfrm>
        </p:grpSpPr>
        <p:sp>
          <p:nvSpPr>
            <p:cNvPr id="31777" name="Text Box 29">
              <a:extLst>
                <a:ext uri="{FF2B5EF4-FFF2-40B4-BE49-F238E27FC236}">
                  <a16:creationId xmlns:a16="http://schemas.microsoft.com/office/drawing/2014/main" id="{ACA79796-62C9-7B8D-8C69-11C3408F6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112"/>
              <a:ext cx="13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(X) +1      X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1778" name="Line 30">
              <a:extLst>
                <a:ext uri="{FF2B5EF4-FFF2-40B4-BE49-F238E27FC236}">
                  <a16:creationId xmlns:a16="http://schemas.microsoft.com/office/drawing/2014/main" id="{651563C9-8AA5-41ED-0121-5EB3A3DA2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3" y="222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6911" name="Text Box 31">
            <a:extLst>
              <a:ext uri="{FF2B5EF4-FFF2-40B4-BE49-F238E27FC236}">
                <a16:creationId xmlns:a16="http://schemas.microsoft.com/office/drawing/2014/main" id="{F4BEBCD2-5782-2ABA-4D98-96D79D261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435476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Times New Roman" panose="02020603050405020304" pitchFamily="18" charset="0"/>
              </a:rPr>
              <a:t>结果不为零则转</a:t>
            </a:r>
          </a:p>
        </p:txBody>
      </p:sp>
      <p:sp>
        <p:nvSpPr>
          <p:cNvPr id="34" name="Text Box 25">
            <a:extLst>
              <a:ext uri="{FF2B5EF4-FFF2-40B4-BE49-F238E27FC236}">
                <a16:creationId xmlns:a16="http://schemas.microsoft.com/office/drawing/2014/main" id="{BD57A821-CDF8-7B88-D9B7-367C79854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741489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ACC</a:t>
            </a:r>
            <a:r>
              <a:rPr lang="zh-CN" altLang="en-US" sz="2000">
                <a:latin typeface="Times New Roman" panose="02020603050405020304" pitchFamily="18" charset="0"/>
              </a:rPr>
              <a:t>置</a:t>
            </a:r>
            <a:r>
              <a:rPr lang="en-US" altLang="zh-CN" sz="2000">
                <a:latin typeface="Times New Roman" panose="02020603050405020304" pitchFamily="18" charset="0"/>
              </a:rPr>
              <a:t>0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50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0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0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0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0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0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0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0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0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0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2" dur="500"/>
                                        <p:tgtEl>
                                          <p:spTgt spid="50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0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0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50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50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50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autoUpdateAnimBg="0"/>
      <p:bldP spid="506884" grpId="0" autoUpdateAnimBg="0"/>
      <p:bldP spid="506885" grpId="0" autoUpdateAnimBg="0"/>
      <p:bldP spid="506886" grpId="0" autoUpdateAnimBg="0"/>
      <p:bldP spid="506887" grpId="0" autoUpdateAnimBg="0"/>
      <p:bldP spid="506888" grpId="0" autoUpdateAnimBg="0"/>
      <p:bldP spid="506889" grpId="0" autoUpdateAnimBg="0"/>
      <p:bldP spid="506890" grpId="0" autoUpdateAnimBg="0"/>
      <p:bldP spid="506891" grpId="0" autoUpdateAnimBg="0"/>
      <p:bldP spid="506892" grpId="0" autoUpdateAnimBg="0"/>
      <p:bldP spid="506893" grpId="0" autoUpdateAnimBg="0"/>
      <p:bldP spid="506894" grpId="0" autoUpdateAnimBg="0"/>
      <p:bldP spid="506895" grpId="0" autoUpdateAnimBg="0"/>
      <p:bldP spid="506896" grpId="0" autoUpdateAnimBg="0"/>
      <p:bldP spid="506897" grpId="0" autoUpdateAnimBg="0"/>
      <p:bldP spid="506898" grpId="0" autoUpdateAnimBg="0"/>
      <p:bldP spid="506899" grpId="0" autoUpdateAnimBg="0"/>
      <p:bldP spid="506900" grpId="0" autoUpdateAnimBg="0"/>
      <p:bldP spid="506901" grpId="0" autoUpdateAnimBg="0"/>
      <p:bldP spid="506902" grpId="0"/>
      <p:bldP spid="506903" grpId="0"/>
      <p:bldP spid="506905" grpId="0" autoUpdateAnimBg="0"/>
      <p:bldP spid="506906" grpId="0" autoUpdateAnimBg="0"/>
      <p:bldP spid="506907" grpId="0" autoUpdateAnimBg="0"/>
      <p:bldP spid="506911" grpId="0" autoUpdateAnimBg="0"/>
      <p:bldP spid="3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5C5EF4EE-9DB4-10EB-4FD5-B84651C1F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76200"/>
            <a:ext cx="3394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9. 相对寻址</a:t>
            </a:r>
          </a:p>
        </p:txBody>
      </p:sp>
      <p:sp>
        <p:nvSpPr>
          <p:cNvPr id="507907" name="Text Box 3">
            <a:extLst>
              <a:ext uri="{FF2B5EF4-FFF2-40B4-BE49-F238E27FC236}">
                <a16:creationId xmlns:a16="http://schemas.microsoft.com/office/drawing/2014/main" id="{E8724D20-63BC-945F-E3EA-5B4166BA9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660400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 EA = ( PC ) + A</a:t>
            </a:r>
          </a:p>
        </p:txBody>
      </p:sp>
      <p:sp>
        <p:nvSpPr>
          <p:cNvPr id="507908" name="Text Box 4">
            <a:extLst>
              <a:ext uri="{FF2B5EF4-FFF2-40B4-BE49-F238E27FC236}">
                <a16:creationId xmlns:a16="http://schemas.microsoft.com/office/drawing/2014/main" id="{C36B57FD-8834-6D52-BDD9-C170D9F90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1143000"/>
            <a:ext cx="691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是相对于当前指令的位移量（可正可负，补码）</a:t>
            </a:r>
          </a:p>
        </p:txBody>
      </p:sp>
      <p:sp>
        <p:nvSpPr>
          <p:cNvPr id="507909" name="Text Box 5">
            <a:extLst>
              <a:ext uri="{FF2B5EF4-FFF2-40B4-BE49-F238E27FC236}">
                <a16:creationId xmlns:a16="http://schemas.microsoft.com/office/drawing/2014/main" id="{C7BB17DB-2989-CC30-24B1-7A4A95231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5257800"/>
            <a:ext cx="42767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200">
                <a:solidFill>
                  <a:schemeClr val="folHlink"/>
                </a:solidFill>
                <a:latin typeface="Times New Roman" panose="02020603050405020304" pitchFamily="18" charset="0"/>
              </a:rPr>
              <a:t> A </a:t>
            </a:r>
            <a:r>
              <a: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rPr>
              <a:t>的位数决定操作数的寻址范围</a:t>
            </a:r>
          </a:p>
        </p:txBody>
      </p:sp>
      <p:sp>
        <p:nvSpPr>
          <p:cNvPr id="507910" name="Text Box 6">
            <a:extLst>
              <a:ext uri="{FF2B5EF4-FFF2-40B4-BE49-F238E27FC236}">
                <a16:creationId xmlns:a16="http://schemas.microsoft.com/office/drawing/2014/main" id="{309F138A-94C8-0251-9D76-44B94819B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5729289"/>
            <a:ext cx="14763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rPr>
              <a:t> 程序浮动</a:t>
            </a:r>
            <a:endParaRPr lang="en-US" altLang="zh-CN" sz="22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7911" name="Text Box 7">
            <a:extLst>
              <a:ext uri="{FF2B5EF4-FFF2-40B4-BE49-F238E27FC236}">
                <a16:creationId xmlns:a16="http://schemas.microsoft.com/office/drawing/2014/main" id="{19CBFB47-776F-8D89-F32B-FBED32517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6202364"/>
            <a:ext cx="2600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FontTx/>
              <a:buChar char="•"/>
            </a:pPr>
            <a:r>
              <a:rPr lang="zh-CN" altLang="en-US" sz="2200">
                <a:latin typeface="Times New Roman" panose="02020603050405020304" pitchFamily="18" charset="0"/>
              </a:rPr>
              <a:t> </a:t>
            </a:r>
            <a:r>
              <a: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rPr>
              <a:t>广泛用于转移指令</a:t>
            </a:r>
          </a:p>
        </p:txBody>
      </p:sp>
      <p:sp>
        <p:nvSpPr>
          <p:cNvPr id="507912" name="Rectangle 8">
            <a:extLst>
              <a:ext uri="{FF2B5EF4-FFF2-40B4-BE49-F238E27FC236}">
                <a16:creationId xmlns:a16="http://schemas.microsoft.com/office/drawing/2014/main" id="{7B36E194-BEE8-D92A-F251-744CEA608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650" y="4343400"/>
            <a:ext cx="1752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latin typeface="Times New Roman" panose="02020603050405020304" pitchFamily="18" charset="0"/>
              </a:rPr>
              <a:t>操作数</a:t>
            </a:r>
          </a:p>
        </p:txBody>
      </p:sp>
      <p:sp>
        <p:nvSpPr>
          <p:cNvPr id="507913" name="AutoShape 9">
            <a:extLst>
              <a:ext uri="{FF2B5EF4-FFF2-40B4-BE49-F238E27FC236}">
                <a16:creationId xmlns:a16="http://schemas.microsoft.com/office/drawing/2014/main" id="{14540FAB-833F-6AFE-3C59-CB925E616032}"/>
              </a:ext>
            </a:extLst>
          </p:cNvPr>
          <p:cNvSpPr>
            <a:spLocks/>
          </p:cNvSpPr>
          <p:nvPr/>
        </p:nvSpPr>
        <p:spPr bwMode="auto">
          <a:xfrm rot="5400000">
            <a:off x="5251450" y="16764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7914" name="Text Box 10">
            <a:extLst>
              <a:ext uri="{FF2B5EF4-FFF2-40B4-BE49-F238E27FC236}">
                <a16:creationId xmlns:a16="http://schemas.microsoft.com/office/drawing/2014/main" id="{0AEED688-3CB3-DAE7-7197-D2B0E8A61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175" y="1600201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寻址特征</a:t>
            </a:r>
          </a:p>
        </p:txBody>
      </p:sp>
      <p:grpSp>
        <p:nvGrpSpPr>
          <p:cNvPr id="507915" name="Group 11">
            <a:extLst>
              <a:ext uri="{FF2B5EF4-FFF2-40B4-BE49-F238E27FC236}">
                <a16:creationId xmlns:a16="http://schemas.microsoft.com/office/drawing/2014/main" id="{A1729B4B-2B00-BA3C-0E00-DB84D7465A03}"/>
              </a:ext>
            </a:extLst>
          </p:cNvPr>
          <p:cNvGrpSpPr>
            <a:grpSpLocks/>
          </p:cNvGrpSpPr>
          <p:nvPr/>
        </p:nvGrpSpPr>
        <p:grpSpPr bwMode="auto">
          <a:xfrm>
            <a:off x="5327650" y="3654425"/>
            <a:ext cx="1066800" cy="552450"/>
            <a:chOff x="2396" y="2302"/>
            <a:chExt cx="672" cy="348"/>
          </a:xfrm>
        </p:grpSpPr>
        <p:sp>
          <p:nvSpPr>
            <p:cNvPr id="32814" name="Freeform 12">
              <a:extLst>
                <a:ext uri="{FF2B5EF4-FFF2-40B4-BE49-F238E27FC236}">
                  <a16:creationId xmlns:a16="http://schemas.microsoft.com/office/drawing/2014/main" id="{3806D58A-227E-FBDD-4C61-43A639652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6" y="2302"/>
              <a:ext cx="672" cy="338"/>
            </a:xfrm>
            <a:custGeom>
              <a:avLst/>
              <a:gdLst>
                <a:gd name="T0" fmla="*/ 0 w 672"/>
                <a:gd name="T1" fmla="*/ 0 h 338"/>
                <a:gd name="T2" fmla="*/ 240 w 672"/>
                <a:gd name="T3" fmla="*/ 0 h 338"/>
                <a:gd name="T4" fmla="*/ 339 w 672"/>
                <a:gd name="T5" fmla="*/ 129 h 338"/>
                <a:gd name="T6" fmla="*/ 432 w 672"/>
                <a:gd name="T7" fmla="*/ 0 h 338"/>
                <a:gd name="T8" fmla="*/ 672 w 672"/>
                <a:gd name="T9" fmla="*/ 0 h 338"/>
                <a:gd name="T10" fmla="*/ 507 w 672"/>
                <a:gd name="T11" fmla="*/ 338 h 338"/>
                <a:gd name="T12" fmla="*/ 192 w 672"/>
                <a:gd name="T13" fmla="*/ 336 h 338"/>
                <a:gd name="T14" fmla="*/ 0 w 672"/>
                <a:gd name="T15" fmla="*/ 0 h 3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5" name="Text Box 13">
              <a:extLst>
                <a:ext uri="{FF2B5EF4-FFF2-40B4-BE49-F238E27FC236}">
                  <a16:creationId xmlns:a16="http://schemas.microsoft.com/office/drawing/2014/main" id="{989048CA-9DB4-284D-FC37-E7FC58B0C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400"/>
              <a:ext cx="4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ALU</a:t>
              </a:r>
            </a:p>
          </p:txBody>
        </p:sp>
      </p:grpSp>
      <p:grpSp>
        <p:nvGrpSpPr>
          <p:cNvPr id="507918" name="Group 14">
            <a:extLst>
              <a:ext uri="{FF2B5EF4-FFF2-40B4-BE49-F238E27FC236}">
                <a16:creationId xmlns:a16="http://schemas.microsoft.com/office/drawing/2014/main" id="{D653CA91-73EC-D374-6D3F-AD3D87B0A089}"/>
              </a:ext>
            </a:extLst>
          </p:cNvPr>
          <p:cNvGrpSpPr>
            <a:grpSpLocks/>
          </p:cNvGrpSpPr>
          <p:nvPr/>
        </p:nvGrpSpPr>
        <p:grpSpPr bwMode="auto">
          <a:xfrm>
            <a:off x="4184650" y="2133600"/>
            <a:ext cx="2368550" cy="381000"/>
            <a:chOff x="1676" y="1344"/>
            <a:chExt cx="1492" cy="240"/>
          </a:xfrm>
        </p:grpSpPr>
        <p:sp>
          <p:nvSpPr>
            <p:cNvPr id="32811" name="Rectangle 15">
              <a:extLst>
                <a:ext uri="{FF2B5EF4-FFF2-40B4-BE49-F238E27FC236}">
                  <a16:creationId xmlns:a16="http://schemas.microsoft.com/office/drawing/2014/main" id="{F8B832E1-6B38-7A09-AABB-E9ED688BC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" y="1344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OP</a:t>
              </a:r>
            </a:p>
          </p:txBody>
        </p:sp>
        <p:sp>
          <p:nvSpPr>
            <p:cNvPr id="32812" name="Rectangle 16">
              <a:extLst>
                <a:ext uri="{FF2B5EF4-FFF2-40B4-BE49-F238E27FC236}">
                  <a16:creationId xmlns:a16="http://schemas.microsoft.com/office/drawing/2014/main" id="{CB52193D-D696-708B-59DB-B2AAA221D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" y="1344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13" name="Rectangle 17">
              <a:extLst>
                <a:ext uri="{FF2B5EF4-FFF2-40B4-BE49-F238E27FC236}">
                  <a16:creationId xmlns:a16="http://schemas.microsoft.com/office/drawing/2014/main" id="{473C23E1-5B5C-516C-FEDB-2712758CC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344"/>
              <a:ext cx="52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507922" name="Freeform 18">
            <a:extLst>
              <a:ext uri="{FF2B5EF4-FFF2-40B4-BE49-F238E27FC236}">
                <a16:creationId xmlns:a16="http://schemas.microsoft.com/office/drawing/2014/main" id="{16A1D71B-F046-4DA3-E1E9-DFF0F1470C1F}"/>
              </a:ext>
            </a:extLst>
          </p:cNvPr>
          <p:cNvSpPr>
            <a:spLocks/>
          </p:cNvSpPr>
          <p:nvPr/>
        </p:nvSpPr>
        <p:spPr bwMode="auto">
          <a:xfrm>
            <a:off x="6138864" y="2730500"/>
            <a:ext cx="1587" cy="889000"/>
          </a:xfrm>
          <a:custGeom>
            <a:avLst/>
            <a:gdLst>
              <a:gd name="T0" fmla="*/ 2147483646 w 1"/>
              <a:gd name="T1" fmla="*/ 0 h 560"/>
              <a:gd name="T2" fmla="*/ 0 w 1"/>
              <a:gd name="T3" fmla="*/ 2147483646 h 5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60">
                <a:moveTo>
                  <a:pt x="1" y="0"/>
                </a:moveTo>
                <a:lnTo>
                  <a:pt x="0" y="56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7923" name="Freeform 19">
            <a:extLst>
              <a:ext uri="{FF2B5EF4-FFF2-40B4-BE49-F238E27FC236}">
                <a16:creationId xmlns:a16="http://schemas.microsoft.com/office/drawing/2014/main" id="{EC301A01-22B7-E8A8-ED83-0F1881B9454A}"/>
              </a:ext>
            </a:extLst>
          </p:cNvPr>
          <p:cNvSpPr>
            <a:spLocks/>
          </p:cNvSpPr>
          <p:nvPr/>
        </p:nvSpPr>
        <p:spPr bwMode="auto">
          <a:xfrm>
            <a:off x="5861050" y="4191000"/>
            <a:ext cx="1371600" cy="304800"/>
          </a:xfrm>
          <a:custGeom>
            <a:avLst/>
            <a:gdLst>
              <a:gd name="T0" fmla="*/ 0 w 480"/>
              <a:gd name="T1" fmla="*/ 0 h 192"/>
              <a:gd name="T2" fmla="*/ 0 w 480"/>
              <a:gd name="T3" fmla="*/ 2147483646 h 192"/>
              <a:gd name="T4" fmla="*/ 2147483646 w 480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192">
                <a:moveTo>
                  <a:pt x="0" y="0"/>
                </a:moveTo>
                <a:lnTo>
                  <a:pt x="0" y="192"/>
                </a:lnTo>
                <a:lnTo>
                  <a:pt x="480" y="1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7924" name="Text Box 20">
            <a:extLst>
              <a:ext uri="{FF2B5EF4-FFF2-40B4-BE49-F238E27FC236}">
                <a16:creationId xmlns:a16="http://schemas.microsoft.com/office/drawing/2014/main" id="{ED2CE5B7-F304-323E-06BE-9974C89FE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717926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相对距离 </a:t>
            </a:r>
            <a:r>
              <a:rPr lang="en-US" altLang="zh-CN" sz="20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07925" name="AutoShape 21">
            <a:extLst>
              <a:ext uri="{FF2B5EF4-FFF2-40B4-BE49-F238E27FC236}">
                <a16:creationId xmlns:a16="http://schemas.microsoft.com/office/drawing/2014/main" id="{63E83F04-69C1-D774-B93A-96BE7BC6AF9D}"/>
              </a:ext>
            </a:extLst>
          </p:cNvPr>
          <p:cNvSpPr>
            <a:spLocks/>
          </p:cNvSpPr>
          <p:nvPr/>
        </p:nvSpPr>
        <p:spPr bwMode="auto">
          <a:xfrm>
            <a:off x="8985250" y="3429000"/>
            <a:ext cx="158750" cy="914400"/>
          </a:xfrm>
          <a:prstGeom prst="rightBrace">
            <a:avLst>
              <a:gd name="adj1" fmla="val 48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7926" name="AutoShape 22">
            <a:extLst>
              <a:ext uri="{FF2B5EF4-FFF2-40B4-BE49-F238E27FC236}">
                <a16:creationId xmlns:a16="http://schemas.microsoft.com/office/drawing/2014/main" id="{10FBF6C1-F993-C899-5CD4-31F0556B9679}"/>
              </a:ext>
            </a:extLst>
          </p:cNvPr>
          <p:cNvSpPr>
            <a:spLocks/>
          </p:cNvSpPr>
          <p:nvPr/>
        </p:nvSpPr>
        <p:spPr bwMode="auto">
          <a:xfrm rot="16200000">
            <a:off x="6057900" y="22479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7927" name="AutoShape 23">
            <a:extLst>
              <a:ext uri="{FF2B5EF4-FFF2-40B4-BE49-F238E27FC236}">
                <a16:creationId xmlns:a16="http://schemas.microsoft.com/office/drawing/2014/main" id="{320D13B9-13BF-A1B2-9A83-DC6DAD78F56B}"/>
              </a:ext>
            </a:extLst>
          </p:cNvPr>
          <p:cNvSpPr>
            <a:spLocks/>
          </p:cNvSpPr>
          <p:nvPr/>
        </p:nvSpPr>
        <p:spPr bwMode="auto">
          <a:xfrm rot="16200000">
            <a:off x="3695700" y="2716213"/>
            <a:ext cx="152400" cy="990600"/>
          </a:xfrm>
          <a:prstGeom prst="leftBrace">
            <a:avLst>
              <a:gd name="adj1" fmla="val 54167"/>
              <a:gd name="adj2" fmla="val 50958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7928" name="Freeform 24">
            <a:extLst>
              <a:ext uri="{FF2B5EF4-FFF2-40B4-BE49-F238E27FC236}">
                <a16:creationId xmlns:a16="http://schemas.microsoft.com/office/drawing/2014/main" id="{DBDA3346-46DC-ACC4-1095-7223B904ED09}"/>
              </a:ext>
            </a:extLst>
          </p:cNvPr>
          <p:cNvSpPr>
            <a:spLocks/>
          </p:cNvSpPr>
          <p:nvPr/>
        </p:nvSpPr>
        <p:spPr bwMode="auto">
          <a:xfrm>
            <a:off x="3771900" y="3324226"/>
            <a:ext cx="1752600" cy="333375"/>
          </a:xfrm>
          <a:custGeom>
            <a:avLst/>
            <a:gdLst>
              <a:gd name="T0" fmla="*/ 0 w 1104"/>
              <a:gd name="T1" fmla="*/ 0 h 210"/>
              <a:gd name="T2" fmla="*/ 0 w 1104"/>
              <a:gd name="T3" fmla="*/ 2147483646 h 210"/>
              <a:gd name="T4" fmla="*/ 2147483646 w 1104"/>
              <a:gd name="T5" fmla="*/ 2147483646 h 210"/>
              <a:gd name="T6" fmla="*/ 2147483646 w 1104"/>
              <a:gd name="T7" fmla="*/ 2147483646 h 2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04" h="210">
                <a:moveTo>
                  <a:pt x="0" y="0"/>
                </a:moveTo>
                <a:lnTo>
                  <a:pt x="0" y="96"/>
                </a:lnTo>
                <a:lnTo>
                  <a:pt x="1104" y="96"/>
                </a:lnTo>
                <a:lnTo>
                  <a:pt x="1104" y="21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7929" name="Group 25">
            <a:extLst>
              <a:ext uri="{FF2B5EF4-FFF2-40B4-BE49-F238E27FC236}">
                <a16:creationId xmlns:a16="http://schemas.microsoft.com/office/drawing/2014/main" id="{48862864-D32A-AD5C-3245-3549E0688F0F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727326"/>
            <a:ext cx="1524000" cy="396875"/>
            <a:chOff x="768" y="1584"/>
            <a:chExt cx="960" cy="250"/>
          </a:xfrm>
        </p:grpSpPr>
        <p:grpSp>
          <p:nvGrpSpPr>
            <p:cNvPr id="32807" name="Group 26">
              <a:extLst>
                <a:ext uri="{FF2B5EF4-FFF2-40B4-BE49-F238E27FC236}">
                  <a16:creationId xmlns:a16="http://schemas.microsoft.com/office/drawing/2014/main" id="{24355A19-B72B-3337-C4D2-7F1B21F64A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584"/>
              <a:ext cx="624" cy="250"/>
              <a:chOff x="864" y="2150"/>
              <a:chExt cx="624" cy="250"/>
            </a:xfrm>
          </p:grpSpPr>
          <p:sp>
            <p:nvSpPr>
              <p:cNvPr id="32809" name="Text Box 27">
                <a:extLst>
                  <a:ext uri="{FF2B5EF4-FFF2-40B4-BE49-F238E27FC236}">
                    <a16:creationId xmlns:a16="http://schemas.microsoft.com/office/drawing/2014/main" id="{9B3B4F4A-EC41-EFC2-A777-310F161E34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15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1000</a:t>
                </a:r>
              </a:p>
            </p:txBody>
          </p:sp>
          <p:sp>
            <p:nvSpPr>
              <p:cNvPr id="32810" name="Rectangle 28">
                <a:extLst>
                  <a:ext uri="{FF2B5EF4-FFF2-40B4-BE49-F238E27FC236}">
                    <a16:creationId xmlns:a16="http://schemas.microsoft.com/office/drawing/2014/main" id="{DE182545-DE2D-EFF8-7E7E-AF6E02906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160"/>
                <a:ext cx="62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2808" name="Text Box 29">
              <a:extLst>
                <a:ext uri="{FF2B5EF4-FFF2-40B4-BE49-F238E27FC236}">
                  <a16:creationId xmlns:a16="http://schemas.microsoft.com/office/drawing/2014/main" id="{B50FCAAB-324F-6E60-1824-5B5F76FFC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584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PC</a:t>
              </a:r>
            </a:p>
          </p:txBody>
        </p:sp>
      </p:grpSp>
      <p:sp>
        <p:nvSpPr>
          <p:cNvPr id="507934" name="Freeform 30">
            <a:extLst>
              <a:ext uri="{FF2B5EF4-FFF2-40B4-BE49-F238E27FC236}">
                <a16:creationId xmlns:a16="http://schemas.microsoft.com/office/drawing/2014/main" id="{217784D7-AA9D-4A91-8052-CCADCF052270}"/>
              </a:ext>
            </a:extLst>
          </p:cNvPr>
          <p:cNvSpPr>
            <a:spLocks/>
          </p:cNvSpPr>
          <p:nvPr/>
        </p:nvSpPr>
        <p:spPr bwMode="auto">
          <a:xfrm>
            <a:off x="6553200" y="2301875"/>
            <a:ext cx="1524000" cy="990600"/>
          </a:xfrm>
          <a:custGeom>
            <a:avLst/>
            <a:gdLst>
              <a:gd name="T0" fmla="*/ 0 w 960"/>
              <a:gd name="T1" fmla="*/ 0 h 624"/>
              <a:gd name="T2" fmla="*/ 2147483646 w 960"/>
              <a:gd name="T3" fmla="*/ 0 h 624"/>
              <a:gd name="T4" fmla="*/ 2147483646 w 960"/>
              <a:gd name="T5" fmla="*/ 2147483646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624">
                <a:moveTo>
                  <a:pt x="0" y="0"/>
                </a:moveTo>
                <a:lnTo>
                  <a:pt x="960" y="0"/>
                </a:lnTo>
                <a:lnTo>
                  <a:pt x="960" y="6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7935" name="Group 31">
            <a:extLst>
              <a:ext uri="{FF2B5EF4-FFF2-40B4-BE49-F238E27FC236}">
                <a16:creationId xmlns:a16="http://schemas.microsoft.com/office/drawing/2014/main" id="{4F50390B-D812-1E87-E5DD-0C5BB9DFE209}"/>
              </a:ext>
            </a:extLst>
          </p:cNvPr>
          <p:cNvGrpSpPr>
            <a:grpSpLocks/>
          </p:cNvGrpSpPr>
          <p:nvPr/>
        </p:nvGrpSpPr>
        <p:grpSpPr bwMode="auto">
          <a:xfrm>
            <a:off x="6546850" y="2536826"/>
            <a:ext cx="2444750" cy="2644775"/>
            <a:chOff x="3164" y="1598"/>
            <a:chExt cx="1540" cy="1666"/>
          </a:xfrm>
        </p:grpSpPr>
        <p:grpSp>
          <p:nvGrpSpPr>
            <p:cNvPr id="32793" name="Group 32">
              <a:extLst>
                <a:ext uri="{FF2B5EF4-FFF2-40B4-BE49-F238E27FC236}">
                  <a16:creationId xmlns:a16="http://schemas.microsoft.com/office/drawing/2014/main" id="{C9913EC4-64F0-63C0-A10D-4EC29C36D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4" y="1598"/>
              <a:ext cx="1536" cy="1666"/>
              <a:chOff x="3164" y="1598"/>
              <a:chExt cx="1536" cy="1666"/>
            </a:xfrm>
          </p:grpSpPr>
          <p:sp>
            <p:nvSpPr>
              <p:cNvPr id="32796" name="Line 33">
                <a:extLst>
                  <a:ext uri="{FF2B5EF4-FFF2-40B4-BE49-F238E27FC236}">
                    <a16:creationId xmlns:a16="http://schemas.microsoft.com/office/drawing/2014/main" id="{A2DCDB86-837D-F5A6-62C7-F783EB238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6" y="2076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97" name="Line 34">
                <a:extLst>
                  <a:ext uri="{FF2B5EF4-FFF2-40B4-BE49-F238E27FC236}">
                    <a16:creationId xmlns:a16="http://schemas.microsoft.com/office/drawing/2014/main" id="{D10D50EC-B275-DA1E-EF43-DB7BC825CE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6" y="2316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98" name="Text Box 35">
                <a:extLst>
                  <a:ext uri="{FF2B5EF4-FFF2-40B4-BE49-F238E27FC236}">
                    <a16:creationId xmlns:a16="http://schemas.microsoft.com/office/drawing/2014/main" id="{F252C5A1-FE54-F9B4-26D2-84F4F07DE8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8" y="2352"/>
                <a:ext cx="310" cy="3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</a:t>
                </a:r>
                <a:r>
                  <a:rPr lang="zh-CN" altLang="en-US">
                    <a:latin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grpSp>
            <p:nvGrpSpPr>
              <p:cNvPr id="32799" name="Group 36">
                <a:extLst>
                  <a:ext uri="{FF2B5EF4-FFF2-40B4-BE49-F238E27FC236}">
                    <a16:creationId xmlns:a16="http://schemas.microsoft.com/office/drawing/2014/main" id="{D0096830-C4A2-6899-6B95-301605EE46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4" y="1598"/>
                <a:ext cx="1536" cy="1666"/>
                <a:chOff x="3164" y="1598"/>
                <a:chExt cx="1536" cy="1666"/>
              </a:xfrm>
            </p:grpSpPr>
            <p:sp>
              <p:nvSpPr>
                <p:cNvPr id="32800" name="Rectangle 37">
                  <a:extLst>
                    <a:ext uri="{FF2B5EF4-FFF2-40B4-BE49-F238E27FC236}">
                      <a16:creationId xmlns:a16="http://schemas.microsoft.com/office/drawing/2014/main" id="{378E4473-6E0F-8D19-0E5F-DDEA30CA7D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6" y="1836"/>
                  <a:ext cx="1104" cy="9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801" name="Rectangle 38">
                  <a:extLst>
                    <a:ext uri="{FF2B5EF4-FFF2-40B4-BE49-F238E27FC236}">
                      <a16:creationId xmlns:a16="http://schemas.microsoft.com/office/drawing/2014/main" id="{75DCC798-C060-ED4C-3460-5EF0C3C277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6" y="2976"/>
                  <a:ext cx="1104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802" name="Text Box 39">
                  <a:extLst>
                    <a:ext uri="{FF2B5EF4-FFF2-40B4-BE49-F238E27FC236}">
                      <a16:creationId xmlns:a16="http://schemas.microsoft.com/office/drawing/2014/main" id="{98667C4E-DEFA-4804-FAA8-8963A844E3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96" y="1598"/>
                  <a:ext cx="43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主存</a:t>
                  </a:r>
                </a:p>
              </p:txBody>
            </p:sp>
            <p:sp>
              <p:nvSpPr>
                <p:cNvPr id="32803" name="Rectangle 40">
                  <a:extLst>
                    <a:ext uri="{FF2B5EF4-FFF2-40B4-BE49-F238E27FC236}">
                      <a16:creationId xmlns:a16="http://schemas.microsoft.com/office/drawing/2014/main" id="{229B20D4-FC23-C4F4-2B18-3467AECDF1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0" y="2076"/>
                  <a:ext cx="336" cy="240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804" name="Text Box 41">
                  <a:extLst>
                    <a:ext uri="{FF2B5EF4-FFF2-40B4-BE49-F238E27FC236}">
                      <a16:creationId xmlns:a16="http://schemas.microsoft.com/office/drawing/2014/main" id="{20C68A83-1666-6EFE-9D6E-23E582F829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64" y="2085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1000</a:t>
                  </a:r>
                </a:p>
              </p:txBody>
            </p:sp>
            <p:sp>
              <p:nvSpPr>
                <p:cNvPr id="32805" name="Text Box 42">
                  <a:extLst>
                    <a:ext uri="{FF2B5EF4-FFF2-40B4-BE49-F238E27FC236}">
                      <a16:creationId xmlns:a16="http://schemas.microsoft.com/office/drawing/2014/main" id="{8EEA1AFE-EE04-91A6-52F6-EE5A4047AD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02" y="2085"/>
                  <a:ext cx="23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32806" name="Text Box 43">
                  <a:extLst>
                    <a:ext uri="{FF2B5EF4-FFF2-40B4-BE49-F238E27FC236}">
                      <a16:creationId xmlns:a16="http://schemas.microsoft.com/office/drawing/2014/main" id="{B84C8A0F-17F8-4BD6-2DC7-D71AC7973A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96" y="2085"/>
                  <a:ext cx="32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OP</a:t>
                  </a:r>
                </a:p>
              </p:txBody>
            </p:sp>
          </p:grpSp>
        </p:grpSp>
        <p:sp>
          <p:nvSpPr>
            <p:cNvPr id="32794" name="Line 44">
              <a:extLst>
                <a:ext uri="{FF2B5EF4-FFF2-40B4-BE49-F238E27FC236}">
                  <a16:creationId xmlns:a16="http://schemas.microsoft.com/office/drawing/2014/main" id="{112090C9-02AE-C676-0349-7050F7180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" y="273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5" name="Line 45">
              <a:extLst>
                <a:ext uri="{FF2B5EF4-FFF2-40B4-BE49-F238E27FC236}">
                  <a16:creationId xmlns:a16="http://schemas.microsoft.com/office/drawing/2014/main" id="{B0225E17-18BF-4364-7033-0B283E5E1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73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0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0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50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0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0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50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50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50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50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50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50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0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8" dur="500"/>
                                        <p:tgtEl>
                                          <p:spTgt spid="50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0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0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0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0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7" grpId="0" autoUpdateAnimBg="0"/>
      <p:bldP spid="507908" grpId="0" autoUpdateAnimBg="0"/>
      <p:bldP spid="507909" grpId="0" autoUpdateAnimBg="0"/>
      <p:bldP spid="507910" grpId="0" autoUpdateAnimBg="0"/>
      <p:bldP spid="507911" grpId="0" autoUpdateAnimBg="0"/>
      <p:bldP spid="507912" grpId="0" autoUpdateAnimBg="0"/>
      <p:bldP spid="507914" grpId="0" autoUpdateAnimBg="0"/>
      <p:bldP spid="50792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6C898BF4-35FD-6CD7-CC30-CD1458EE6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52400"/>
            <a:ext cx="330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 (1) 相对寻址举例</a:t>
            </a:r>
          </a:p>
        </p:txBody>
      </p:sp>
      <p:sp>
        <p:nvSpPr>
          <p:cNvPr id="508931" name="Line 3">
            <a:extLst>
              <a:ext uri="{FF2B5EF4-FFF2-40B4-BE49-F238E27FC236}">
                <a16:creationId xmlns:a16="http://schemas.microsoft.com/office/drawing/2014/main" id="{949A858F-2D2E-CF3D-730C-663C6732E5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505200"/>
            <a:ext cx="1066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8932" name="Text Box 4">
            <a:extLst>
              <a:ext uri="{FF2B5EF4-FFF2-40B4-BE49-F238E27FC236}">
                <a16:creationId xmlns:a16="http://schemas.microsoft.com/office/drawing/2014/main" id="{4B8344ED-07A6-709A-D7DF-C7D9BD032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6" y="4867275"/>
            <a:ext cx="908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>
                <a:latin typeface="Times New Roman" panose="02020603050405020304" pitchFamily="18" charset="0"/>
              </a:rPr>
              <a:t>  </a:t>
            </a:r>
            <a:r>
              <a:rPr lang="zh-CN" altLang="en-US" sz="2400">
                <a:latin typeface="Times New Roman" panose="02020603050405020304" pitchFamily="18" charset="0"/>
              </a:rPr>
              <a:t>随程序所在存储空间的位置不同而不同</a:t>
            </a:r>
          </a:p>
        </p:txBody>
      </p:sp>
      <p:sp>
        <p:nvSpPr>
          <p:cNvPr id="508933" name="Text Box 5">
            <a:extLst>
              <a:ext uri="{FF2B5EF4-FFF2-40B4-BE49-F238E27FC236}">
                <a16:creationId xmlns:a16="http://schemas.microsoft.com/office/drawing/2014/main" id="{BDCDCF3C-8BFD-DEA1-4085-449FB7FAC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29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EA = ( M+3 )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3 = M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08934" name="Group 6">
            <a:extLst>
              <a:ext uri="{FF2B5EF4-FFF2-40B4-BE49-F238E27FC236}">
                <a16:creationId xmlns:a16="http://schemas.microsoft.com/office/drawing/2014/main" id="{4CD6B693-4ECE-DC64-A71F-191DD279EDBB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3124200"/>
            <a:ext cx="1066800" cy="914400"/>
            <a:chOff x="3456" y="2016"/>
            <a:chExt cx="672" cy="576"/>
          </a:xfrm>
        </p:grpSpPr>
        <p:sp>
          <p:nvSpPr>
            <p:cNvPr id="33831" name="Text Box 7">
              <a:extLst>
                <a:ext uri="{FF2B5EF4-FFF2-40B4-BE49-F238E27FC236}">
                  <a16:creationId xmlns:a16="http://schemas.microsoft.com/office/drawing/2014/main" id="{3630240E-CA0A-AD47-EEFA-276ECD9C6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2" y="2073"/>
              <a:ext cx="396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832" name="Text Box 8">
              <a:extLst>
                <a:ext uri="{FF2B5EF4-FFF2-40B4-BE49-F238E27FC236}">
                  <a16:creationId xmlns:a16="http://schemas.microsoft.com/office/drawing/2014/main" id="{3670FE2B-B3E6-420D-9BE9-08401C232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016"/>
              <a:ext cx="432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5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</p:grpSp>
      <p:grpSp>
        <p:nvGrpSpPr>
          <p:cNvPr id="508937" name="Group 9">
            <a:extLst>
              <a:ext uri="{FF2B5EF4-FFF2-40B4-BE49-F238E27FC236}">
                <a16:creationId xmlns:a16="http://schemas.microsoft.com/office/drawing/2014/main" id="{9004A36F-D2AB-5200-A2CB-66E5320B33D0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685800"/>
            <a:ext cx="3733800" cy="4110038"/>
            <a:chOff x="576" y="432"/>
            <a:chExt cx="2352" cy="2589"/>
          </a:xfrm>
        </p:grpSpPr>
        <p:sp>
          <p:nvSpPr>
            <p:cNvPr id="33818" name="Text Box 10">
              <a:extLst>
                <a:ext uri="{FF2B5EF4-FFF2-40B4-BE49-F238E27FC236}">
                  <a16:creationId xmlns:a16="http://schemas.microsoft.com/office/drawing/2014/main" id="{50C58D59-DFD4-27ED-4F1C-6D0BEF24F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432"/>
              <a:ext cx="12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anose="02020603050405020304" pitchFamily="18" charset="0"/>
                </a:rPr>
                <a:t>LDA      # 0</a:t>
              </a:r>
            </a:p>
          </p:txBody>
        </p:sp>
        <p:sp>
          <p:nvSpPr>
            <p:cNvPr id="33819" name="Text Box 11">
              <a:extLst>
                <a:ext uri="{FF2B5EF4-FFF2-40B4-BE49-F238E27FC236}">
                  <a16:creationId xmlns:a16="http://schemas.microsoft.com/office/drawing/2014/main" id="{5B5FA190-E3D8-80E0-6698-79A4320C3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756"/>
              <a:ext cx="12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anose="02020603050405020304" pitchFamily="18" charset="0"/>
                </a:rPr>
                <a:t>LDX      # 0</a:t>
              </a:r>
            </a:p>
          </p:txBody>
        </p:sp>
        <p:sp>
          <p:nvSpPr>
            <p:cNvPr id="33820" name="Text Box 12">
              <a:extLst>
                <a:ext uri="{FF2B5EF4-FFF2-40B4-BE49-F238E27FC236}">
                  <a16:creationId xmlns:a16="http://schemas.microsoft.com/office/drawing/2014/main" id="{40AABAB3-A8C3-D4AE-EFD5-23C27B7ED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1079"/>
              <a:ext cx="13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anose="02020603050405020304" pitchFamily="18" charset="0"/>
                </a:rPr>
                <a:t>ADD      X, D</a:t>
              </a:r>
            </a:p>
          </p:txBody>
        </p:sp>
        <p:sp>
          <p:nvSpPr>
            <p:cNvPr id="33821" name="Text Box 13">
              <a:extLst>
                <a:ext uri="{FF2B5EF4-FFF2-40B4-BE49-F238E27FC236}">
                  <a16:creationId xmlns:a16="http://schemas.microsoft.com/office/drawing/2014/main" id="{40D94B33-CE6B-1065-370B-231647C10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1402"/>
              <a:ext cx="5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anose="02020603050405020304" pitchFamily="18" charset="0"/>
                </a:rPr>
                <a:t>INX</a:t>
              </a:r>
            </a:p>
          </p:txBody>
        </p:sp>
        <p:sp>
          <p:nvSpPr>
            <p:cNvPr id="33822" name="Text Box 14">
              <a:extLst>
                <a:ext uri="{FF2B5EF4-FFF2-40B4-BE49-F238E27FC236}">
                  <a16:creationId xmlns:a16="http://schemas.microsoft.com/office/drawing/2014/main" id="{688F9902-7799-4EA8-53CD-5F5130319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1725"/>
              <a:ext cx="12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anose="02020603050405020304" pitchFamily="18" charset="0"/>
                </a:rPr>
                <a:t>CPX      # N</a:t>
              </a:r>
            </a:p>
          </p:txBody>
        </p:sp>
        <p:sp>
          <p:nvSpPr>
            <p:cNvPr id="33823" name="Text Box 15">
              <a:extLst>
                <a:ext uri="{FF2B5EF4-FFF2-40B4-BE49-F238E27FC236}">
                  <a16:creationId xmlns:a16="http://schemas.microsoft.com/office/drawing/2014/main" id="{9E538A4F-F54B-E6D0-6C84-4FD1B845C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2048"/>
              <a:ext cx="11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BNE</a:t>
              </a:r>
              <a:r>
                <a:rPr lang="en-US" altLang="zh-CN" sz="2800">
                  <a:latin typeface="Times New Roman" panose="02020603050405020304" pitchFamily="18" charset="0"/>
                </a:rPr>
                <a:t>      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33824" name="Text Box 16">
              <a:extLst>
                <a:ext uri="{FF2B5EF4-FFF2-40B4-BE49-F238E27FC236}">
                  <a16:creationId xmlns:a16="http://schemas.microsoft.com/office/drawing/2014/main" id="{3DB8669A-8AAF-9F57-A250-8DC462E76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2371"/>
              <a:ext cx="12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anose="02020603050405020304" pitchFamily="18" charset="0"/>
                </a:rPr>
                <a:t>DIV       # N</a:t>
              </a:r>
            </a:p>
          </p:txBody>
        </p:sp>
        <p:sp>
          <p:nvSpPr>
            <p:cNvPr id="33825" name="Text Box 17">
              <a:extLst>
                <a:ext uri="{FF2B5EF4-FFF2-40B4-BE49-F238E27FC236}">
                  <a16:creationId xmlns:a16="http://schemas.microsoft.com/office/drawing/2014/main" id="{0415DC16-03E6-9AC8-11A4-0D8E9FF86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2694"/>
              <a:ext cx="13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anose="02020603050405020304" pitchFamily="18" charset="0"/>
                </a:rPr>
                <a:t>STA      ANS</a:t>
              </a:r>
            </a:p>
          </p:txBody>
        </p:sp>
        <p:sp>
          <p:nvSpPr>
            <p:cNvPr id="33826" name="Text Box 18">
              <a:extLst>
                <a:ext uri="{FF2B5EF4-FFF2-40B4-BE49-F238E27FC236}">
                  <a16:creationId xmlns:a16="http://schemas.microsoft.com/office/drawing/2014/main" id="{A9491DA2-E399-D674-D75B-4F29DC83A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079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33827" name="Text Box 19">
              <a:extLst>
                <a:ext uri="{FF2B5EF4-FFF2-40B4-BE49-F238E27FC236}">
                  <a16:creationId xmlns:a16="http://schemas.microsoft.com/office/drawing/2014/main" id="{6F01FECA-1177-F383-ED00-67F375366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402"/>
              <a:ext cx="5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anose="02020603050405020304" pitchFamily="18" charset="0"/>
                </a:rPr>
                <a:t>M+1</a:t>
              </a:r>
            </a:p>
          </p:txBody>
        </p:sp>
        <p:sp>
          <p:nvSpPr>
            <p:cNvPr id="33828" name="Text Box 20">
              <a:extLst>
                <a:ext uri="{FF2B5EF4-FFF2-40B4-BE49-F238E27FC236}">
                  <a16:creationId xmlns:a16="http://schemas.microsoft.com/office/drawing/2014/main" id="{5F9A81B7-CE0E-58A5-5854-6E910BB03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725"/>
              <a:ext cx="5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anose="02020603050405020304" pitchFamily="18" charset="0"/>
                </a:rPr>
                <a:t>M+2</a:t>
              </a:r>
            </a:p>
          </p:txBody>
        </p:sp>
        <p:sp>
          <p:nvSpPr>
            <p:cNvPr id="33829" name="Text Box 21">
              <a:extLst>
                <a:ext uri="{FF2B5EF4-FFF2-40B4-BE49-F238E27FC236}">
                  <a16:creationId xmlns:a16="http://schemas.microsoft.com/office/drawing/2014/main" id="{3DABD226-756C-91A9-9BBD-44CD094D1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048"/>
              <a:ext cx="5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M+3</a:t>
              </a:r>
            </a:p>
          </p:txBody>
        </p:sp>
        <p:sp>
          <p:nvSpPr>
            <p:cNvPr id="33830" name="Freeform 22">
              <a:extLst>
                <a:ext uri="{FF2B5EF4-FFF2-40B4-BE49-F238E27FC236}">
                  <a16:creationId xmlns:a16="http://schemas.microsoft.com/office/drawing/2014/main" id="{882D1B23-AC72-B20F-6834-01B58F1C9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1248"/>
              <a:ext cx="240" cy="960"/>
            </a:xfrm>
            <a:custGeom>
              <a:avLst/>
              <a:gdLst>
                <a:gd name="T0" fmla="*/ 240 w 240"/>
                <a:gd name="T1" fmla="*/ 960 h 960"/>
                <a:gd name="T2" fmla="*/ 0 w 240"/>
                <a:gd name="T3" fmla="*/ 960 h 960"/>
                <a:gd name="T4" fmla="*/ 0 w 240"/>
                <a:gd name="T5" fmla="*/ 0 h 960"/>
                <a:gd name="T6" fmla="*/ 192 w 240"/>
                <a:gd name="T7" fmla="*/ 0 h 9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960">
                  <a:moveTo>
                    <a:pt x="240" y="960"/>
                  </a:moveTo>
                  <a:lnTo>
                    <a:pt x="0" y="960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8951" name="Group 23">
            <a:extLst>
              <a:ext uri="{FF2B5EF4-FFF2-40B4-BE49-F238E27FC236}">
                <a16:creationId xmlns:a16="http://schemas.microsoft.com/office/drawing/2014/main" id="{75DEA11E-797F-3A88-A360-0AF2D0C83752}"/>
              </a:ext>
            </a:extLst>
          </p:cNvPr>
          <p:cNvGrpSpPr>
            <a:grpSpLocks/>
          </p:cNvGrpSpPr>
          <p:nvPr/>
        </p:nvGrpSpPr>
        <p:grpSpPr bwMode="auto">
          <a:xfrm>
            <a:off x="2117726" y="5334000"/>
            <a:ext cx="9083675" cy="762000"/>
            <a:chOff x="240" y="3360"/>
            <a:chExt cx="5722" cy="480"/>
          </a:xfrm>
        </p:grpSpPr>
        <p:sp>
          <p:nvSpPr>
            <p:cNvPr id="33814" name="Text Box 24">
              <a:extLst>
                <a:ext uri="{FF2B5EF4-FFF2-40B4-BE49-F238E27FC236}">
                  <a16:creationId xmlns:a16="http://schemas.microsoft.com/office/drawing/2014/main" id="{4C13C2E3-C70E-4606-05F8-97A7B9FD6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408"/>
              <a:ext cx="57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而指令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BNE</a:t>
              </a:r>
              <a:r>
                <a:rPr lang="en-US" altLang="zh-CN" sz="2400">
                  <a:latin typeface="Times New Roman" panose="02020603050405020304" pitchFamily="18" charset="0"/>
                </a:rPr>
                <a:t>            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与 </a:t>
              </a:r>
              <a:r>
                <a:rPr lang="zh-CN" altLang="en-US" sz="2400">
                  <a:latin typeface="Times New Roman" panose="02020603050405020304" pitchFamily="18" charset="0"/>
                </a:rPr>
                <a:t>指令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ADD   X, D</a:t>
              </a:r>
              <a:r>
                <a:rPr lang="en-US" altLang="zh-CN" sz="2400">
                  <a:latin typeface="Times New Roman" panose="02020603050405020304" pitchFamily="18" charset="0"/>
                </a:rPr>
                <a:t>  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相对位移量不变</a:t>
              </a:r>
            </a:p>
          </p:txBody>
        </p:sp>
        <p:grpSp>
          <p:nvGrpSpPr>
            <p:cNvPr id="33815" name="Group 25">
              <a:extLst>
                <a:ext uri="{FF2B5EF4-FFF2-40B4-BE49-F238E27FC236}">
                  <a16:creationId xmlns:a16="http://schemas.microsoft.com/office/drawing/2014/main" id="{46AECDBE-E268-C758-CD81-A6BD9E1034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0" y="3360"/>
              <a:ext cx="588" cy="480"/>
              <a:chOff x="1344" y="3360"/>
              <a:chExt cx="588" cy="480"/>
            </a:xfrm>
          </p:grpSpPr>
          <p:sp>
            <p:nvSpPr>
              <p:cNvPr id="33816" name="Text Box 26">
                <a:extLst>
                  <a:ext uri="{FF2B5EF4-FFF2-40B4-BE49-F238E27FC236}">
                    <a16:creationId xmlns:a16="http://schemas.microsoft.com/office/drawing/2014/main" id="{751FC1F2-C2C1-2073-C860-2FFD892856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3385"/>
                <a:ext cx="396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82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3817" name="Text Box 27">
                <a:extLst>
                  <a:ext uri="{FF2B5EF4-FFF2-40B4-BE49-F238E27FC236}">
                    <a16:creationId xmlns:a16="http://schemas.microsoft.com/office/drawing/2014/main" id="{797D43D0-60B2-5C37-D449-A794F6C1FC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3360"/>
                <a:ext cx="432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4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*</a:t>
                </a:r>
                <a:r>
                  <a:rPr lang="zh-CN" altLang="en-US" sz="4400"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</p:grpSp>
      <p:grpSp>
        <p:nvGrpSpPr>
          <p:cNvPr id="508956" name="Group 28">
            <a:extLst>
              <a:ext uri="{FF2B5EF4-FFF2-40B4-BE49-F238E27FC236}">
                <a16:creationId xmlns:a16="http://schemas.microsoft.com/office/drawing/2014/main" id="{D92F3113-50EB-0DDE-6446-47E4977F9F18}"/>
              </a:ext>
            </a:extLst>
          </p:cNvPr>
          <p:cNvGrpSpPr>
            <a:grpSpLocks/>
          </p:cNvGrpSpPr>
          <p:nvPr/>
        </p:nvGrpSpPr>
        <p:grpSpPr bwMode="auto">
          <a:xfrm>
            <a:off x="2803526" y="5791200"/>
            <a:ext cx="5273675" cy="762000"/>
            <a:chOff x="806" y="3648"/>
            <a:chExt cx="3322" cy="480"/>
          </a:xfrm>
        </p:grpSpPr>
        <p:sp>
          <p:nvSpPr>
            <p:cNvPr id="33809" name="Text Box 29">
              <a:extLst>
                <a:ext uri="{FF2B5EF4-FFF2-40B4-BE49-F238E27FC236}">
                  <a16:creationId xmlns:a16="http://schemas.microsoft.com/office/drawing/2014/main" id="{67EAB4C6-8096-76C0-A1CB-6344318B3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3696"/>
              <a:ext cx="9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指令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BNE</a:t>
              </a:r>
              <a:endPara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10" name="Text Box 30">
              <a:extLst>
                <a:ext uri="{FF2B5EF4-FFF2-40B4-BE49-F238E27FC236}">
                  <a16:creationId xmlns:a16="http://schemas.microsoft.com/office/drawing/2014/main" id="{B858DB59-C242-6B3A-ECED-5C868EA01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" y="3696"/>
              <a:ext cx="18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操作数的有效地址为</a:t>
              </a:r>
            </a:p>
          </p:txBody>
        </p:sp>
        <p:grpSp>
          <p:nvGrpSpPr>
            <p:cNvPr id="33811" name="Group 31">
              <a:extLst>
                <a:ext uri="{FF2B5EF4-FFF2-40B4-BE49-F238E27FC236}">
                  <a16:creationId xmlns:a16="http://schemas.microsoft.com/office/drawing/2014/main" id="{F2229580-7F5A-91CB-A074-DAAF35E2C8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4" y="3648"/>
              <a:ext cx="588" cy="480"/>
              <a:chOff x="1344" y="3360"/>
              <a:chExt cx="588" cy="480"/>
            </a:xfrm>
          </p:grpSpPr>
          <p:sp>
            <p:nvSpPr>
              <p:cNvPr id="33812" name="Text Box 32">
                <a:extLst>
                  <a:ext uri="{FF2B5EF4-FFF2-40B4-BE49-F238E27FC236}">
                    <a16:creationId xmlns:a16="http://schemas.microsoft.com/office/drawing/2014/main" id="{93ADC46A-7C37-BAFB-F2E2-4633FCB564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3385"/>
                <a:ext cx="396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82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3813" name="Text Box 33">
                <a:extLst>
                  <a:ext uri="{FF2B5EF4-FFF2-40B4-BE49-F238E27FC236}">
                    <a16:creationId xmlns:a16="http://schemas.microsoft.com/office/drawing/2014/main" id="{40316234-274F-DDAB-EE3C-BC633A805E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3360"/>
                <a:ext cx="432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4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*</a:t>
                </a:r>
                <a:r>
                  <a:rPr lang="zh-CN" altLang="en-US" sz="4400"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</p:grpSp>
      <p:sp>
        <p:nvSpPr>
          <p:cNvPr id="508962" name="AutoShape 34">
            <a:extLst>
              <a:ext uri="{FF2B5EF4-FFF2-40B4-BE49-F238E27FC236}">
                <a16:creationId xmlns:a16="http://schemas.microsoft.com/office/drawing/2014/main" id="{C7F73927-183C-8202-04E0-A5E4781DA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338513"/>
            <a:ext cx="533400" cy="381000"/>
          </a:xfrm>
          <a:prstGeom prst="wedgeRoundRectCallout">
            <a:avLst>
              <a:gd name="adj1" fmla="val -36606"/>
              <a:gd name="adj2" fmla="val 4500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3803" name="Text Box 35">
            <a:extLst>
              <a:ext uri="{FF2B5EF4-FFF2-40B4-BE49-F238E27FC236}">
                <a16:creationId xmlns:a16="http://schemas.microsoft.com/office/drawing/2014/main" id="{585E7D72-C661-51A8-5ED3-644F2C134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6670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508964" name="Group 36">
            <a:extLst>
              <a:ext uri="{FF2B5EF4-FFF2-40B4-BE49-F238E27FC236}">
                <a16:creationId xmlns:a16="http://schemas.microsoft.com/office/drawing/2014/main" id="{BC3C2FE9-9A90-0CAB-A25F-AB9D076D38C8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2667000"/>
            <a:ext cx="2590800" cy="914400"/>
            <a:chOff x="3888" y="1552"/>
            <a:chExt cx="1632" cy="576"/>
          </a:xfrm>
        </p:grpSpPr>
        <p:sp>
          <p:nvSpPr>
            <p:cNvPr id="33807" name="Text Box 37">
              <a:extLst>
                <a:ext uri="{FF2B5EF4-FFF2-40B4-BE49-F238E27FC236}">
                  <a16:creationId xmlns:a16="http://schemas.microsoft.com/office/drawing/2014/main" id="{5E8C645C-BF98-E6E7-7107-CE6973EAE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632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相对寻址特征</a:t>
              </a:r>
            </a:p>
          </p:txBody>
        </p:sp>
        <p:sp>
          <p:nvSpPr>
            <p:cNvPr id="33808" name="Text Box 38">
              <a:extLst>
                <a:ext uri="{FF2B5EF4-FFF2-40B4-BE49-F238E27FC236}">
                  <a16:creationId xmlns:a16="http://schemas.microsoft.com/office/drawing/2014/main" id="{9EAF1109-8E3E-3049-9829-0B71EE2DD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552"/>
              <a:ext cx="62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5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5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0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2" grpId="0" autoUpdateAnimBg="0"/>
      <p:bldP spid="508933" grpId="0" autoUpdateAnimBg="0"/>
      <p:bldP spid="508962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A928A09B-8937-396B-5036-377E08E50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44451"/>
            <a:ext cx="4032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(3) 扩展操作码技术</a:t>
            </a:r>
          </a:p>
        </p:txBody>
      </p:sp>
      <p:sp>
        <p:nvSpPr>
          <p:cNvPr id="482307" name="Text Box 3">
            <a:extLst>
              <a:ext uri="{FF2B5EF4-FFF2-40B4-BE49-F238E27FC236}">
                <a16:creationId xmlns:a16="http://schemas.microsoft.com/office/drawing/2014/main" id="{8434B312-ADB1-8680-7A17-95CF809E2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762001"/>
            <a:ext cx="6613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操作码的位数随地址数的减少而增加</a:t>
            </a:r>
          </a:p>
        </p:txBody>
      </p:sp>
      <p:grpSp>
        <p:nvGrpSpPr>
          <p:cNvPr id="482308" name="Group 4">
            <a:extLst>
              <a:ext uri="{FF2B5EF4-FFF2-40B4-BE49-F238E27FC236}">
                <a16:creationId xmlns:a16="http://schemas.microsoft.com/office/drawing/2014/main" id="{2D1656F3-4306-7700-3634-1EC0CE708CCA}"/>
              </a:ext>
            </a:extLst>
          </p:cNvPr>
          <p:cNvGrpSpPr>
            <a:grpSpLocks/>
          </p:cNvGrpSpPr>
          <p:nvPr/>
        </p:nvGrpSpPr>
        <p:grpSpPr bwMode="auto">
          <a:xfrm>
            <a:off x="4276726" y="1295403"/>
            <a:ext cx="3114675" cy="461963"/>
            <a:chOff x="1686" y="1056"/>
            <a:chExt cx="1920" cy="291"/>
          </a:xfrm>
        </p:grpSpPr>
        <p:sp>
          <p:nvSpPr>
            <p:cNvPr id="7255" name="Text Box 5">
              <a:extLst>
                <a:ext uri="{FF2B5EF4-FFF2-40B4-BE49-F238E27FC236}">
                  <a16:creationId xmlns:a16="http://schemas.microsoft.com/office/drawing/2014/main" id="{BAA3B3C2-D937-1316-CBA8-4726E04E0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6" y="1056"/>
              <a:ext cx="3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OP</a:t>
              </a:r>
            </a:p>
          </p:txBody>
        </p:sp>
        <p:sp>
          <p:nvSpPr>
            <p:cNvPr id="7256" name="Text Box 6">
              <a:extLst>
                <a:ext uri="{FF2B5EF4-FFF2-40B4-BE49-F238E27FC236}">
                  <a16:creationId xmlns:a16="http://schemas.microsoft.com/office/drawing/2014/main" id="{4FA2B239-DC03-6400-B92E-EA5A63E22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1056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 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257" name="Text Box 7">
              <a:extLst>
                <a:ext uri="{FF2B5EF4-FFF2-40B4-BE49-F238E27FC236}">
                  <a16:creationId xmlns:a16="http://schemas.microsoft.com/office/drawing/2014/main" id="{076DA066-F11C-A950-407D-6A5E7785D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1" y="1056"/>
              <a:ext cx="3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 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258" name="Text Box 8">
              <a:extLst>
                <a:ext uri="{FF2B5EF4-FFF2-40B4-BE49-F238E27FC236}">
                  <a16:creationId xmlns:a16="http://schemas.microsoft.com/office/drawing/2014/main" id="{B158A2E2-1A91-4349-E4D1-7624610B8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1056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 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259" name="Rectangle 9">
              <a:extLst>
                <a:ext uri="{FF2B5EF4-FFF2-40B4-BE49-F238E27FC236}">
                  <a16:creationId xmlns:a16="http://schemas.microsoft.com/office/drawing/2014/main" id="{9BE5AE62-91CF-F3D3-DF15-9FEA9D68C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60" name="Rectangle 10">
              <a:extLst>
                <a:ext uri="{FF2B5EF4-FFF2-40B4-BE49-F238E27FC236}">
                  <a16:creationId xmlns:a16="http://schemas.microsoft.com/office/drawing/2014/main" id="{935D6F6F-A3F6-1B71-077E-862E07546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61" name="Rectangle 11">
              <a:extLst>
                <a:ext uri="{FF2B5EF4-FFF2-40B4-BE49-F238E27FC236}">
                  <a16:creationId xmlns:a16="http://schemas.microsoft.com/office/drawing/2014/main" id="{A87F0D3A-603B-F58A-F53E-B28B74942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62" name="Rectangle 12">
              <a:extLst>
                <a:ext uri="{FF2B5EF4-FFF2-40B4-BE49-F238E27FC236}">
                  <a16:creationId xmlns:a16="http://schemas.microsoft.com/office/drawing/2014/main" id="{0824EE1D-DB08-1565-9077-9FA827D7B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82317" name="Group 13">
            <a:extLst>
              <a:ext uri="{FF2B5EF4-FFF2-40B4-BE49-F238E27FC236}">
                <a16:creationId xmlns:a16="http://schemas.microsoft.com/office/drawing/2014/main" id="{AB007DDD-E1E8-2C16-CE6A-2C43B89EFB0E}"/>
              </a:ext>
            </a:extLst>
          </p:cNvPr>
          <p:cNvGrpSpPr>
            <a:grpSpLocks/>
          </p:cNvGrpSpPr>
          <p:nvPr/>
        </p:nvGrpSpPr>
        <p:grpSpPr bwMode="auto">
          <a:xfrm>
            <a:off x="4276725" y="1905001"/>
            <a:ext cx="3124200" cy="1146175"/>
            <a:chOff x="1686" y="1200"/>
            <a:chExt cx="1968" cy="722"/>
          </a:xfrm>
        </p:grpSpPr>
        <p:sp>
          <p:nvSpPr>
            <p:cNvPr id="7238" name="Rectangle 14">
              <a:extLst>
                <a:ext uri="{FF2B5EF4-FFF2-40B4-BE49-F238E27FC236}">
                  <a16:creationId xmlns:a16="http://schemas.microsoft.com/office/drawing/2014/main" id="{5A9DEBF5-4F0B-9C58-698D-754F998BF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1210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39" name="Text Box 15">
              <a:extLst>
                <a:ext uri="{FF2B5EF4-FFF2-40B4-BE49-F238E27FC236}">
                  <a16:creationId xmlns:a16="http://schemas.microsoft.com/office/drawing/2014/main" id="{95C4FD8E-0FE8-C266-A56B-2646A9CE7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" y="120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0000</a:t>
              </a:r>
            </a:p>
          </p:txBody>
        </p:sp>
        <p:sp>
          <p:nvSpPr>
            <p:cNvPr id="7240" name="Text Box 16">
              <a:extLst>
                <a:ext uri="{FF2B5EF4-FFF2-40B4-BE49-F238E27FC236}">
                  <a16:creationId xmlns:a16="http://schemas.microsoft.com/office/drawing/2014/main" id="{A428567E-24E8-5C40-E497-227F95DFE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" y="135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0001</a:t>
              </a:r>
            </a:p>
          </p:txBody>
        </p:sp>
        <p:sp>
          <p:nvSpPr>
            <p:cNvPr id="7241" name="Text Box 17">
              <a:extLst>
                <a:ext uri="{FF2B5EF4-FFF2-40B4-BE49-F238E27FC236}">
                  <a16:creationId xmlns:a16="http://schemas.microsoft.com/office/drawing/2014/main" id="{43D9F0F4-AD87-7B88-2B38-7C8B712F5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" y="167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1110</a:t>
              </a:r>
            </a:p>
          </p:txBody>
        </p:sp>
        <p:sp>
          <p:nvSpPr>
            <p:cNvPr id="7242" name="Text Box 18">
              <a:extLst>
                <a:ext uri="{FF2B5EF4-FFF2-40B4-BE49-F238E27FC236}">
                  <a16:creationId xmlns:a16="http://schemas.microsoft.com/office/drawing/2014/main" id="{82383544-9674-742E-06D4-4A97BE4FF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" y="1536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243" name="Text Box 19">
              <a:extLst>
                <a:ext uri="{FF2B5EF4-FFF2-40B4-BE49-F238E27FC236}">
                  <a16:creationId xmlns:a16="http://schemas.microsoft.com/office/drawing/2014/main" id="{8133615A-8406-42DE-5FCE-329E0737A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" y="1200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244" name="Text Box 20">
              <a:extLst>
                <a:ext uri="{FF2B5EF4-FFF2-40B4-BE49-F238E27FC236}">
                  <a16:creationId xmlns:a16="http://schemas.microsoft.com/office/drawing/2014/main" id="{2802AFCB-5E75-16DF-5C3E-92CAA6AE7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" y="1344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245" name="Text Box 21">
              <a:extLst>
                <a:ext uri="{FF2B5EF4-FFF2-40B4-BE49-F238E27FC236}">
                  <a16:creationId xmlns:a16="http://schemas.microsoft.com/office/drawing/2014/main" id="{9D2019C1-1BE6-FC7F-5F69-8BC5EB912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" y="1670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1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246" name="Text Box 22">
              <a:extLst>
                <a:ext uri="{FF2B5EF4-FFF2-40B4-BE49-F238E27FC236}">
                  <a16:creationId xmlns:a16="http://schemas.microsoft.com/office/drawing/2014/main" id="{CFAF9DFB-E96F-A963-73E6-5F21336B6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8" y="1536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247" name="Text Box 23">
              <a:extLst>
                <a:ext uri="{FF2B5EF4-FFF2-40B4-BE49-F238E27FC236}">
                  <a16:creationId xmlns:a16="http://schemas.microsoft.com/office/drawing/2014/main" id="{9C747708-358E-D65A-6DCB-CFEF2F897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0" y="1200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248" name="Text Box 24">
              <a:extLst>
                <a:ext uri="{FF2B5EF4-FFF2-40B4-BE49-F238E27FC236}">
                  <a16:creationId xmlns:a16="http://schemas.microsoft.com/office/drawing/2014/main" id="{F59B127D-4856-8122-1913-C42880D23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0" y="1344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249" name="Text Box 25">
              <a:extLst>
                <a:ext uri="{FF2B5EF4-FFF2-40B4-BE49-F238E27FC236}">
                  <a16:creationId xmlns:a16="http://schemas.microsoft.com/office/drawing/2014/main" id="{15C97124-E24F-ABD3-BB2F-43A193671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0" y="1670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1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250" name="Text Box 26">
              <a:extLst>
                <a:ext uri="{FF2B5EF4-FFF2-40B4-BE49-F238E27FC236}">
                  <a16:creationId xmlns:a16="http://schemas.microsoft.com/office/drawing/2014/main" id="{0EC4A15A-2FF0-5752-377C-AAF7894D3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8" y="1536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251" name="Text Box 27">
              <a:extLst>
                <a:ext uri="{FF2B5EF4-FFF2-40B4-BE49-F238E27FC236}">
                  <a16:creationId xmlns:a16="http://schemas.microsoft.com/office/drawing/2014/main" id="{348774A2-F07E-ADFB-26D1-185AFB581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2" y="1200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252" name="Text Box 28">
              <a:extLst>
                <a:ext uri="{FF2B5EF4-FFF2-40B4-BE49-F238E27FC236}">
                  <a16:creationId xmlns:a16="http://schemas.microsoft.com/office/drawing/2014/main" id="{54A946F3-4BBF-0498-C73D-3D7BAD1C0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2" y="1344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253" name="Text Box 29">
              <a:extLst>
                <a:ext uri="{FF2B5EF4-FFF2-40B4-BE49-F238E27FC236}">
                  <a16:creationId xmlns:a16="http://schemas.microsoft.com/office/drawing/2014/main" id="{5DD05D0D-115A-8AB9-088A-9C55232D1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2" y="1670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1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254" name="Text Box 30">
              <a:extLst>
                <a:ext uri="{FF2B5EF4-FFF2-40B4-BE49-F238E27FC236}">
                  <a16:creationId xmlns:a16="http://schemas.microsoft.com/office/drawing/2014/main" id="{FA0A5F7F-390C-F5E3-E5E8-7E5E790B0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" y="1536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482335" name="Group 31">
            <a:extLst>
              <a:ext uri="{FF2B5EF4-FFF2-40B4-BE49-F238E27FC236}">
                <a16:creationId xmlns:a16="http://schemas.microsoft.com/office/drawing/2014/main" id="{93D3F8DD-E6FF-3B1F-AC43-9200CD5AD172}"/>
              </a:ext>
            </a:extLst>
          </p:cNvPr>
          <p:cNvGrpSpPr>
            <a:grpSpLocks/>
          </p:cNvGrpSpPr>
          <p:nvPr/>
        </p:nvGrpSpPr>
        <p:grpSpPr bwMode="auto">
          <a:xfrm>
            <a:off x="4276725" y="3124201"/>
            <a:ext cx="3124200" cy="1146175"/>
            <a:chOff x="1686" y="1968"/>
            <a:chExt cx="1968" cy="722"/>
          </a:xfrm>
        </p:grpSpPr>
        <p:sp>
          <p:nvSpPr>
            <p:cNvPr id="7221" name="Rectangle 32">
              <a:extLst>
                <a:ext uri="{FF2B5EF4-FFF2-40B4-BE49-F238E27FC236}">
                  <a16:creationId xmlns:a16="http://schemas.microsoft.com/office/drawing/2014/main" id="{6EA7FC0A-240A-BBF5-2361-AEB89FDD9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1978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22" name="Text Box 33">
              <a:extLst>
                <a:ext uri="{FF2B5EF4-FFF2-40B4-BE49-F238E27FC236}">
                  <a16:creationId xmlns:a16="http://schemas.microsoft.com/office/drawing/2014/main" id="{A0E04300-6FB7-159E-12A7-46C02E647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0" y="1968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223" name="Text Box 34">
              <a:extLst>
                <a:ext uri="{FF2B5EF4-FFF2-40B4-BE49-F238E27FC236}">
                  <a16:creationId xmlns:a16="http://schemas.microsoft.com/office/drawing/2014/main" id="{1E934BAE-A53C-7A32-1571-B05346E93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0" y="2112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224" name="Text Box 35">
              <a:extLst>
                <a:ext uri="{FF2B5EF4-FFF2-40B4-BE49-F238E27FC236}">
                  <a16:creationId xmlns:a16="http://schemas.microsoft.com/office/drawing/2014/main" id="{0D745746-4A00-9F80-58AE-CE4561875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0" y="2438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1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225" name="Text Box 36">
              <a:extLst>
                <a:ext uri="{FF2B5EF4-FFF2-40B4-BE49-F238E27FC236}">
                  <a16:creationId xmlns:a16="http://schemas.microsoft.com/office/drawing/2014/main" id="{38E0174A-CB8D-6B21-144C-DBB272D2B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8" y="2304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226" name="Text Box 37">
              <a:extLst>
                <a:ext uri="{FF2B5EF4-FFF2-40B4-BE49-F238E27FC236}">
                  <a16:creationId xmlns:a16="http://schemas.microsoft.com/office/drawing/2014/main" id="{72A04EAD-6180-FE0E-075E-32C1FD924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2" y="1968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227" name="Text Box 38">
              <a:extLst>
                <a:ext uri="{FF2B5EF4-FFF2-40B4-BE49-F238E27FC236}">
                  <a16:creationId xmlns:a16="http://schemas.microsoft.com/office/drawing/2014/main" id="{9323ECD6-82D6-5929-227B-868924243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2" y="2112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228" name="Text Box 39">
              <a:extLst>
                <a:ext uri="{FF2B5EF4-FFF2-40B4-BE49-F238E27FC236}">
                  <a16:creationId xmlns:a16="http://schemas.microsoft.com/office/drawing/2014/main" id="{90DE3679-78C3-1F0A-B55E-6C750EDD7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2" y="2438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1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229" name="Text Box 40">
              <a:extLst>
                <a:ext uri="{FF2B5EF4-FFF2-40B4-BE49-F238E27FC236}">
                  <a16:creationId xmlns:a16="http://schemas.microsoft.com/office/drawing/2014/main" id="{3BC508C1-32FE-AAEC-B9A6-E69E8699E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" y="2304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230" name="Text Box 41">
              <a:extLst>
                <a:ext uri="{FF2B5EF4-FFF2-40B4-BE49-F238E27FC236}">
                  <a16:creationId xmlns:a16="http://schemas.microsoft.com/office/drawing/2014/main" id="{FA986A64-7776-830D-5B0F-9FC944E07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" y="196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</a:p>
          </p:txBody>
        </p:sp>
        <p:sp>
          <p:nvSpPr>
            <p:cNvPr id="7231" name="Text Box 42">
              <a:extLst>
                <a:ext uri="{FF2B5EF4-FFF2-40B4-BE49-F238E27FC236}">
                  <a16:creationId xmlns:a16="http://schemas.microsoft.com/office/drawing/2014/main" id="{365056E0-9DEC-79A4-39F8-2E9377E6D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" y="210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</a:p>
          </p:txBody>
        </p:sp>
        <p:sp>
          <p:nvSpPr>
            <p:cNvPr id="7232" name="Text Box 43">
              <a:extLst>
                <a:ext uri="{FF2B5EF4-FFF2-40B4-BE49-F238E27FC236}">
                  <a16:creationId xmlns:a16="http://schemas.microsoft.com/office/drawing/2014/main" id="{81BBE898-4911-5160-27EF-05E078E16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" y="243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</a:p>
          </p:txBody>
        </p:sp>
        <p:sp>
          <p:nvSpPr>
            <p:cNvPr id="7233" name="Text Box 44">
              <a:extLst>
                <a:ext uri="{FF2B5EF4-FFF2-40B4-BE49-F238E27FC236}">
                  <a16:creationId xmlns:a16="http://schemas.microsoft.com/office/drawing/2014/main" id="{E311D1FA-C060-94A3-625D-8FFC15D41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" y="2304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234" name="Text Box 45">
              <a:extLst>
                <a:ext uri="{FF2B5EF4-FFF2-40B4-BE49-F238E27FC236}">
                  <a16:creationId xmlns:a16="http://schemas.microsoft.com/office/drawing/2014/main" id="{64D24832-25C9-5783-AEAB-FE8B206B2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196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0000</a:t>
              </a:r>
            </a:p>
          </p:txBody>
        </p:sp>
        <p:sp>
          <p:nvSpPr>
            <p:cNvPr id="7235" name="Text Box 46">
              <a:extLst>
                <a:ext uri="{FF2B5EF4-FFF2-40B4-BE49-F238E27FC236}">
                  <a16:creationId xmlns:a16="http://schemas.microsoft.com/office/drawing/2014/main" id="{32E72A39-07F7-B0B2-4A68-81B08C1EE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210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0001</a:t>
              </a:r>
            </a:p>
          </p:txBody>
        </p:sp>
        <p:sp>
          <p:nvSpPr>
            <p:cNvPr id="7236" name="Text Box 47">
              <a:extLst>
                <a:ext uri="{FF2B5EF4-FFF2-40B4-BE49-F238E27FC236}">
                  <a16:creationId xmlns:a16="http://schemas.microsoft.com/office/drawing/2014/main" id="{8A690361-6688-B9E6-8270-16390F1D9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243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1110</a:t>
              </a:r>
            </a:p>
          </p:txBody>
        </p:sp>
        <p:sp>
          <p:nvSpPr>
            <p:cNvPr id="7237" name="Text Box 48">
              <a:extLst>
                <a:ext uri="{FF2B5EF4-FFF2-40B4-BE49-F238E27FC236}">
                  <a16:creationId xmlns:a16="http://schemas.microsoft.com/office/drawing/2014/main" id="{2C39BD79-5F15-F986-D74C-E163A75FD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8" y="2304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482353" name="Group 49">
            <a:extLst>
              <a:ext uri="{FF2B5EF4-FFF2-40B4-BE49-F238E27FC236}">
                <a16:creationId xmlns:a16="http://schemas.microsoft.com/office/drawing/2014/main" id="{2916E7F8-ADF4-3997-02E9-049B64DE3B3D}"/>
              </a:ext>
            </a:extLst>
          </p:cNvPr>
          <p:cNvGrpSpPr>
            <a:grpSpLocks/>
          </p:cNvGrpSpPr>
          <p:nvPr/>
        </p:nvGrpSpPr>
        <p:grpSpPr bwMode="auto">
          <a:xfrm>
            <a:off x="4276725" y="5562600"/>
            <a:ext cx="3124200" cy="1143000"/>
            <a:chOff x="1686" y="3504"/>
            <a:chExt cx="1968" cy="720"/>
          </a:xfrm>
        </p:grpSpPr>
        <p:sp>
          <p:nvSpPr>
            <p:cNvPr id="7204" name="Rectangle 50">
              <a:extLst>
                <a:ext uri="{FF2B5EF4-FFF2-40B4-BE49-F238E27FC236}">
                  <a16:creationId xmlns:a16="http://schemas.microsoft.com/office/drawing/2014/main" id="{67A9EB1D-1997-F940-5715-BE036E2F1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3514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5" name="Text Box 51">
              <a:extLst>
                <a:ext uri="{FF2B5EF4-FFF2-40B4-BE49-F238E27FC236}">
                  <a16:creationId xmlns:a16="http://schemas.microsoft.com/office/drawing/2014/main" id="{EB061B84-72F2-54DD-4A15-0B5EB0791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" y="350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</a:p>
          </p:txBody>
        </p:sp>
        <p:sp>
          <p:nvSpPr>
            <p:cNvPr id="7206" name="Text Box 52">
              <a:extLst>
                <a:ext uri="{FF2B5EF4-FFF2-40B4-BE49-F238E27FC236}">
                  <a16:creationId xmlns:a16="http://schemas.microsoft.com/office/drawing/2014/main" id="{E8758F3B-19FC-5B00-D594-F9936D30D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" y="363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</a:p>
          </p:txBody>
        </p:sp>
        <p:sp>
          <p:nvSpPr>
            <p:cNvPr id="7207" name="Text Box 53">
              <a:extLst>
                <a:ext uri="{FF2B5EF4-FFF2-40B4-BE49-F238E27FC236}">
                  <a16:creationId xmlns:a16="http://schemas.microsoft.com/office/drawing/2014/main" id="{32FFBDCF-DC8F-C75A-CF76-A71DB4954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" y="397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</a:p>
          </p:txBody>
        </p:sp>
        <p:sp>
          <p:nvSpPr>
            <p:cNvPr id="7208" name="Text Box 54">
              <a:extLst>
                <a:ext uri="{FF2B5EF4-FFF2-40B4-BE49-F238E27FC236}">
                  <a16:creationId xmlns:a16="http://schemas.microsoft.com/office/drawing/2014/main" id="{81302860-2B89-826C-DDBC-E52BB8FB9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" y="3840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209" name="Text Box 55">
              <a:extLst>
                <a:ext uri="{FF2B5EF4-FFF2-40B4-BE49-F238E27FC236}">
                  <a16:creationId xmlns:a16="http://schemas.microsoft.com/office/drawing/2014/main" id="{47A65DC9-797B-1EDF-C8F3-7AE7A065C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350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</a:p>
          </p:txBody>
        </p:sp>
        <p:sp>
          <p:nvSpPr>
            <p:cNvPr id="7210" name="Text Box 56">
              <a:extLst>
                <a:ext uri="{FF2B5EF4-FFF2-40B4-BE49-F238E27FC236}">
                  <a16:creationId xmlns:a16="http://schemas.microsoft.com/office/drawing/2014/main" id="{2048DFE1-F6F1-39FA-09D8-804FA43C4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363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</a:p>
          </p:txBody>
        </p:sp>
        <p:sp>
          <p:nvSpPr>
            <p:cNvPr id="7211" name="Text Box 57">
              <a:extLst>
                <a:ext uri="{FF2B5EF4-FFF2-40B4-BE49-F238E27FC236}">
                  <a16:creationId xmlns:a16="http://schemas.microsoft.com/office/drawing/2014/main" id="{5AE854A7-9C5D-92B7-1B25-6397C39D9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397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</a:p>
          </p:txBody>
        </p:sp>
        <p:sp>
          <p:nvSpPr>
            <p:cNvPr id="7212" name="Text Box 58">
              <a:extLst>
                <a:ext uri="{FF2B5EF4-FFF2-40B4-BE49-F238E27FC236}">
                  <a16:creationId xmlns:a16="http://schemas.microsoft.com/office/drawing/2014/main" id="{9D440BE1-09D0-6EFA-4484-0159C8560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8" y="3840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213" name="Text Box 59">
              <a:extLst>
                <a:ext uri="{FF2B5EF4-FFF2-40B4-BE49-F238E27FC236}">
                  <a16:creationId xmlns:a16="http://schemas.microsoft.com/office/drawing/2014/main" id="{CE58B3CF-EB58-3A3F-F542-96C6DE7EE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0" y="350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</a:p>
          </p:txBody>
        </p:sp>
        <p:sp>
          <p:nvSpPr>
            <p:cNvPr id="7214" name="Text Box 60">
              <a:extLst>
                <a:ext uri="{FF2B5EF4-FFF2-40B4-BE49-F238E27FC236}">
                  <a16:creationId xmlns:a16="http://schemas.microsoft.com/office/drawing/2014/main" id="{370369B8-5DF4-5CC9-9683-B4F022DF6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0" y="363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</a:p>
          </p:txBody>
        </p:sp>
        <p:sp>
          <p:nvSpPr>
            <p:cNvPr id="7215" name="Text Box 61">
              <a:extLst>
                <a:ext uri="{FF2B5EF4-FFF2-40B4-BE49-F238E27FC236}">
                  <a16:creationId xmlns:a16="http://schemas.microsoft.com/office/drawing/2014/main" id="{69C5072A-44C8-FAF4-5CA2-948CCC397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0" y="397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</a:p>
          </p:txBody>
        </p:sp>
        <p:sp>
          <p:nvSpPr>
            <p:cNvPr id="7216" name="Text Box 62">
              <a:extLst>
                <a:ext uri="{FF2B5EF4-FFF2-40B4-BE49-F238E27FC236}">
                  <a16:creationId xmlns:a16="http://schemas.microsoft.com/office/drawing/2014/main" id="{853E1FA7-9C50-B15D-35B1-D0E88E414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" y="3840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217" name="Text Box 63">
              <a:extLst>
                <a:ext uri="{FF2B5EF4-FFF2-40B4-BE49-F238E27FC236}">
                  <a16:creationId xmlns:a16="http://schemas.microsoft.com/office/drawing/2014/main" id="{9D25E6A7-BFCB-9293-4758-637F7E68F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" y="350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0000</a:t>
              </a:r>
            </a:p>
          </p:txBody>
        </p:sp>
        <p:sp>
          <p:nvSpPr>
            <p:cNvPr id="7218" name="Text Box 64">
              <a:extLst>
                <a:ext uri="{FF2B5EF4-FFF2-40B4-BE49-F238E27FC236}">
                  <a16:creationId xmlns:a16="http://schemas.microsoft.com/office/drawing/2014/main" id="{BA1DF8C2-ADBA-5E81-DFD5-E3B0C7631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" y="363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0001</a:t>
              </a:r>
            </a:p>
          </p:txBody>
        </p:sp>
        <p:sp>
          <p:nvSpPr>
            <p:cNvPr id="7219" name="Text Box 65">
              <a:extLst>
                <a:ext uri="{FF2B5EF4-FFF2-40B4-BE49-F238E27FC236}">
                  <a16:creationId xmlns:a16="http://schemas.microsoft.com/office/drawing/2014/main" id="{3D42102D-4C87-9113-9D79-EB208C4F9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" y="397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1111</a:t>
              </a:r>
            </a:p>
          </p:txBody>
        </p:sp>
        <p:sp>
          <p:nvSpPr>
            <p:cNvPr id="7220" name="Text Box 66">
              <a:extLst>
                <a:ext uri="{FF2B5EF4-FFF2-40B4-BE49-F238E27FC236}">
                  <a16:creationId xmlns:a16="http://schemas.microsoft.com/office/drawing/2014/main" id="{4D49F4BA-62AD-A307-72B2-50779ACEA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4" y="3840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482371" name="Group 67">
            <a:extLst>
              <a:ext uri="{FF2B5EF4-FFF2-40B4-BE49-F238E27FC236}">
                <a16:creationId xmlns:a16="http://schemas.microsoft.com/office/drawing/2014/main" id="{5D0C2280-EA28-46E4-664B-825D28071C43}"/>
              </a:ext>
            </a:extLst>
          </p:cNvPr>
          <p:cNvGrpSpPr>
            <a:grpSpLocks/>
          </p:cNvGrpSpPr>
          <p:nvPr/>
        </p:nvGrpSpPr>
        <p:grpSpPr bwMode="auto">
          <a:xfrm>
            <a:off x="4276725" y="4343401"/>
            <a:ext cx="3124200" cy="1146175"/>
            <a:chOff x="1686" y="2736"/>
            <a:chExt cx="1968" cy="722"/>
          </a:xfrm>
        </p:grpSpPr>
        <p:sp>
          <p:nvSpPr>
            <p:cNvPr id="7187" name="Rectangle 68">
              <a:extLst>
                <a:ext uri="{FF2B5EF4-FFF2-40B4-BE49-F238E27FC236}">
                  <a16:creationId xmlns:a16="http://schemas.microsoft.com/office/drawing/2014/main" id="{1D9B36A9-E42E-FCDF-5AB9-C5EB61AC7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2746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8" name="Text Box 69">
              <a:extLst>
                <a:ext uri="{FF2B5EF4-FFF2-40B4-BE49-F238E27FC236}">
                  <a16:creationId xmlns:a16="http://schemas.microsoft.com/office/drawing/2014/main" id="{3EF31825-4532-E306-3989-21D68925A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" y="273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</a:p>
          </p:txBody>
        </p:sp>
        <p:sp>
          <p:nvSpPr>
            <p:cNvPr id="7189" name="Text Box 70">
              <a:extLst>
                <a:ext uri="{FF2B5EF4-FFF2-40B4-BE49-F238E27FC236}">
                  <a16:creationId xmlns:a16="http://schemas.microsoft.com/office/drawing/2014/main" id="{5DF90923-24D6-44F1-44B5-F1276382C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" y="287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</a:p>
          </p:txBody>
        </p:sp>
        <p:sp>
          <p:nvSpPr>
            <p:cNvPr id="7190" name="Text Box 71">
              <a:extLst>
                <a:ext uri="{FF2B5EF4-FFF2-40B4-BE49-F238E27FC236}">
                  <a16:creationId xmlns:a16="http://schemas.microsoft.com/office/drawing/2014/main" id="{2652C397-CD35-940E-CCFD-1728E3802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" y="320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</a:p>
          </p:txBody>
        </p:sp>
        <p:sp>
          <p:nvSpPr>
            <p:cNvPr id="7191" name="Text Box 72">
              <a:extLst>
                <a:ext uri="{FF2B5EF4-FFF2-40B4-BE49-F238E27FC236}">
                  <a16:creationId xmlns:a16="http://schemas.microsoft.com/office/drawing/2014/main" id="{122CDA2C-60D7-AE63-558E-45C3CD3E6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" y="3072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192" name="Text Box 73">
              <a:extLst>
                <a:ext uri="{FF2B5EF4-FFF2-40B4-BE49-F238E27FC236}">
                  <a16:creationId xmlns:a16="http://schemas.microsoft.com/office/drawing/2014/main" id="{76688B4D-CC44-1BB0-A0C1-28ABEA5FF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273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</a:p>
          </p:txBody>
        </p:sp>
        <p:sp>
          <p:nvSpPr>
            <p:cNvPr id="7193" name="Text Box 74">
              <a:extLst>
                <a:ext uri="{FF2B5EF4-FFF2-40B4-BE49-F238E27FC236}">
                  <a16:creationId xmlns:a16="http://schemas.microsoft.com/office/drawing/2014/main" id="{07055375-C1A6-C299-9B04-3F5905CC8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287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</a:p>
          </p:txBody>
        </p:sp>
        <p:sp>
          <p:nvSpPr>
            <p:cNvPr id="7194" name="Text Box 75">
              <a:extLst>
                <a:ext uri="{FF2B5EF4-FFF2-40B4-BE49-F238E27FC236}">
                  <a16:creationId xmlns:a16="http://schemas.microsoft.com/office/drawing/2014/main" id="{F1802E9F-1934-F933-FBF4-BE419DF45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320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</a:p>
          </p:txBody>
        </p:sp>
        <p:sp>
          <p:nvSpPr>
            <p:cNvPr id="7195" name="Text Box 76">
              <a:extLst>
                <a:ext uri="{FF2B5EF4-FFF2-40B4-BE49-F238E27FC236}">
                  <a16:creationId xmlns:a16="http://schemas.microsoft.com/office/drawing/2014/main" id="{512AC965-C04C-1F98-58B7-ED96A7FF3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8" y="3072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196" name="Text Box 77">
              <a:extLst>
                <a:ext uri="{FF2B5EF4-FFF2-40B4-BE49-F238E27FC236}">
                  <a16:creationId xmlns:a16="http://schemas.microsoft.com/office/drawing/2014/main" id="{2058FFA1-44AC-D236-9706-6F1D4BFEF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2" y="2736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197" name="Text Box 78">
              <a:extLst>
                <a:ext uri="{FF2B5EF4-FFF2-40B4-BE49-F238E27FC236}">
                  <a16:creationId xmlns:a16="http://schemas.microsoft.com/office/drawing/2014/main" id="{64DD2C95-7229-F53C-89AC-8F65C7003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2" y="2880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198" name="Text Box 79">
              <a:extLst>
                <a:ext uri="{FF2B5EF4-FFF2-40B4-BE49-F238E27FC236}">
                  <a16:creationId xmlns:a16="http://schemas.microsoft.com/office/drawing/2014/main" id="{92DDAD00-35BE-5563-1781-E7DBEA2B3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2" y="3206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1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199" name="Text Box 80">
              <a:extLst>
                <a:ext uri="{FF2B5EF4-FFF2-40B4-BE49-F238E27FC236}">
                  <a16:creationId xmlns:a16="http://schemas.microsoft.com/office/drawing/2014/main" id="{586C5C58-306C-7CD5-0C02-CA0D5190A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" y="3072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200" name="Text Box 81">
              <a:extLst>
                <a:ext uri="{FF2B5EF4-FFF2-40B4-BE49-F238E27FC236}">
                  <a16:creationId xmlns:a16="http://schemas.microsoft.com/office/drawing/2014/main" id="{B1B2619B-F787-A516-541C-69ADA5240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0" y="273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0000</a:t>
              </a:r>
            </a:p>
          </p:txBody>
        </p:sp>
        <p:sp>
          <p:nvSpPr>
            <p:cNvPr id="7201" name="Text Box 82">
              <a:extLst>
                <a:ext uri="{FF2B5EF4-FFF2-40B4-BE49-F238E27FC236}">
                  <a16:creationId xmlns:a16="http://schemas.microsoft.com/office/drawing/2014/main" id="{8BB9B021-2480-DBF9-7800-D61836D79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0" y="287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0001</a:t>
              </a:r>
            </a:p>
          </p:txBody>
        </p:sp>
        <p:sp>
          <p:nvSpPr>
            <p:cNvPr id="7202" name="Text Box 83">
              <a:extLst>
                <a:ext uri="{FF2B5EF4-FFF2-40B4-BE49-F238E27FC236}">
                  <a16:creationId xmlns:a16="http://schemas.microsoft.com/office/drawing/2014/main" id="{83D72181-1DBB-81A4-333F-EAF25A00C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0" y="320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1110</a:t>
              </a:r>
            </a:p>
          </p:txBody>
        </p:sp>
        <p:sp>
          <p:nvSpPr>
            <p:cNvPr id="7203" name="Text Box 84">
              <a:extLst>
                <a:ext uri="{FF2B5EF4-FFF2-40B4-BE49-F238E27FC236}">
                  <a16:creationId xmlns:a16="http://schemas.microsoft.com/office/drawing/2014/main" id="{FCD5126B-7121-E52E-3C80-2F86D2825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" y="3072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482389" name="Text Box 85">
            <a:extLst>
              <a:ext uri="{FF2B5EF4-FFF2-40B4-BE49-F238E27FC236}">
                <a16:creationId xmlns:a16="http://schemas.microsoft.com/office/drawing/2014/main" id="{54D4E597-E17E-9026-0324-D5DB077F2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2270126"/>
            <a:ext cx="139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4 位操作码</a:t>
            </a:r>
          </a:p>
        </p:txBody>
      </p:sp>
      <p:sp>
        <p:nvSpPr>
          <p:cNvPr id="482390" name="Text Box 86">
            <a:extLst>
              <a:ext uri="{FF2B5EF4-FFF2-40B4-BE49-F238E27FC236}">
                <a16:creationId xmlns:a16="http://schemas.microsoft.com/office/drawing/2014/main" id="{E456629F-0D46-53FC-8CC1-F1795C920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3489326"/>
            <a:ext cx="139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8 位操作码</a:t>
            </a:r>
          </a:p>
        </p:txBody>
      </p:sp>
      <p:sp>
        <p:nvSpPr>
          <p:cNvPr id="482391" name="Text Box 87">
            <a:extLst>
              <a:ext uri="{FF2B5EF4-FFF2-40B4-BE49-F238E27FC236}">
                <a16:creationId xmlns:a16="http://schemas.microsoft.com/office/drawing/2014/main" id="{2E4E85B8-7037-4E17-AC28-33EE5A78A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724401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12 位操作码</a:t>
            </a:r>
          </a:p>
        </p:txBody>
      </p:sp>
      <p:sp>
        <p:nvSpPr>
          <p:cNvPr id="482392" name="Text Box 88">
            <a:extLst>
              <a:ext uri="{FF2B5EF4-FFF2-40B4-BE49-F238E27FC236}">
                <a16:creationId xmlns:a16="http://schemas.microsoft.com/office/drawing/2014/main" id="{AEDA8696-99A3-2C3C-50C2-D01999772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927726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16 位操作码</a:t>
            </a:r>
          </a:p>
        </p:txBody>
      </p:sp>
      <p:sp>
        <p:nvSpPr>
          <p:cNvPr id="482393" name="Text Box 89">
            <a:extLst>
              <a:ext uri="{FF2B5EF4-FFF2-40B4-BE49-F238E27FC236}">
                <a16:creationId xmlns:a16="http://schemas.microsoft.com/office/drawing/2014/main" id="{11E83C62-2374-BF91-61F5-BE4BDF6CD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6" y="2270126"/>
            <a:ext cx="311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最多15条三地址指令</a:t>
            </a:r>
          </a:p>
        </p:txBody>
      </p:sp>
      <p:sp>
        <p:nvSpPr>
          <p:cNvPr id="482394" name="Text Box 90">
            <a:extLst>
              <a:ext uri="{FF2B5EF4-FFF2-40B4-BE49-F238E27FC236}">
                <a16:creationId xmlns:a16="http://schemas.microsoft.com/office/drawing/2014/main" id="{0E13124D-BFF0-A8C3-3ED1-C80430B0C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5" y="3489326"/>
            <a:ext cx="2719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最多15条二地址指令</a:t>
            </a:r>
          </a:p>
        </p:txBody>
      </p:sp>
      <p:sp>
        <p:nvSpPr>
          <p:cNvPr id="482395" name="Text Box 91">
            <a:extLst>
              <a:ext uri="{FF2B5EF4-FFF2-40B4-BE49-F238E27FC236}">
                <a16:creationId xmlns:a16="http://schemas.microsoft.com/office/drawing/2014/main" id="{01B62788-554C-45E9-6BAF-AAF67693B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6" y="4724401"/>
            <a:ext cx="2646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最多15条一地址指令</a:t>
            </a:r>
          </a:p>
        </p:txBody>
      </p:sp>
      <p:sp>
        <p:nvSpPr>
          <p:cNvPr id="482396" name="Text Box 92">
            <a:extLst>
              <a:ext uri="{FF2B5EF4-FFF2-40B4-BE49-F238E27FC236}">
                <a16:creationId xmlns:a16="http://schemas.microsoft.com/office/drawing/2014/main" id="{D024D031-9DF9-B20C-53B9-E444F3541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6" y="5927726"/>
            <a:ext cx="197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16条零地址指令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8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8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48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8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48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8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autoUpdateAnimBg="0"/>
      <p:bldP spid="482389" grpId="0" autoUpdateAnimBg="0"/>
      <p:bldP spid="482390" grpId="0" autoUpdateAnimBg="0"/>
      <p:bldP spid="482391" grpId="0" autoUpdateAnimBg="0"/>
      <p:bldP spid="482392" grpId="0" autoUpdateAnimBg="0"/>
      <p:bldP spid="482393" grpId="0" autoUpdateAnimBg="0"/>
      <p:bldP spid="482394" grpId="0" autoUpdateAnimBg="0"/>
      <p:bldP spid="482395" grpId="0" autoUpdateAnimBg="0"/>
      <p:bldP spid="48239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A5346BEA-86C6-AAF6-5987-F3D07068E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323850"/>
            <a:ext cx="6994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(2) 按字节寻址的相对寻址举例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grpSp>
        <p:nvGrpSpPr>
          <p:cNvPr id="509955" name="Group 3">
            <a:extLst>
              <a:ext uri="{FF2B5EF4-FFF2-40B4-BE49-F238E27FC236}">
                <a16:creationId xmlns:a16="http://schemas.microsoft.com/office/drawing/2014/main" id="{A6D59B82-FF89-8449-752C-862E7CCD1592}"/>
              </a:ext>
            </a:extLst>
          </p:cNvPr>
          <p:cNvGrpSpPr>
            <a:grpSpLocks/>
          </p:cNvGrpSpPr>
          <p:nvPr/>
        </p:nvGrpSpPr>
        <p:grpSpPr bwMode="auto">
          <a:xfrm>
            <a:off x="2638425" y="1309688"/>
            <a:ext cx="2171700" cy="2805112"/>
            <a:chOff x="702" y="825"/>
            <a:chExt cx="1368" cy="1767"/>
          </a:xfrm>
        </p:grpSpPr>
        <p:grpSp>
          <p:nvGrpSpPr>
            <p:cNvPr id="34844" name="Group 4">
              <a:extLst>
                <a:ext uri="{FF2B5EF4-FFF2-40B4-BE49-F238E27FC236}">
                  <a16:creationId xmlns:a16="http://schemas.microsoft.com/office/drawing/2014/main" id="{20CBD099-3B44-B6EB-394E-8F4E7FB07D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" y="825"/>
              <a:ext cx="1368" cy="1767"/>
              <a:chOff x="702" y="825"/>
              <a:chExt cx="1368" cy="1767"/>
            </a:xfrm>
          </p:grpSpPr>
          <p:sp>
            <p:nvSpPr>
              <p:cNvPr id="34847" name="Line 5">
                <a:extLst>
                  <a:ext uri="{FF2B5EF4-FFF2-40B4-BE49-F238E27FC236}">
                    <a16:creationId xmlns:a16="http://schemas.microsoft.com/office/drawing/2014/main" id="{8696F4DA-22E7-B8DD-913F-E9FDDACE39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2" y="864"/>
                <a:ext cx="0" cy="17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8" name="Line 6">
                <a:extLst>
                  <a:ext uri="{FF2B5EF4-FFF2-40B4-BE49-F238E27FC236}">
                    <a16:creationId xmlns:a16="http://schemas.microsoft.com/office/drawing/2014/main" id="{4EE12ED5-8FDF-930D-E97E-CA23141EC3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864"/>
                <a:ext cx="0" cy="17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9" name="Line 7">
                <a:extLst>
                  <a:ext uri="{FF2B5EF4-FFF2-40B4-BE49-F238E27FC236}">
                    <a16:creationId xmlns:a16="http://schemas.microsoft.com/office/drawing/2014/main" id="{DE1B2ABC-27C8-3861-A8A7-17AFC7600D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2" y="1056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50" name="Line 8">
                <a:extLst>
                  <a:ext uri="{FF2B5EF4-FFF2-40B4-BE49-F238E27FC236}">
                    <a16:creationId xmlns:a16="http://schemas.microsoft.com/office/drawing/2014/main" id="{C85D64BF-BEAB-3361-62B4-2020706598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2" y="216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51" name="Line 9">
                <a:extLst>
                  <a:ext uri="{FF2B5EF4-FFF2-40B4-BE49-F238E27FC236}">
                    <a16:creationId xmlns:a16="http://schemas.microsoft.com/office/drawing/2014/main" id="{C5BAD1AC-BF07-CA5B-CE1A-D96FECCAB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2" y="240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52" name="Text Box 10">
                <a:extLst>
                  <a:ext uri="{FF2B5EF4-FFF2-40B4-BE49-F238E27FC236}">
                    <a16:creationId xmlns:a16="http://schemas.microsoft.com/office/drawing/2014/main" id="{42830A9F-FE33-61DA-40BB-334103D5C8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4" y="1065"/>
                <a:ext cx="32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OP</a:t>
                </a:r>
              </a:p>
            </p:txBody>
          </p:sp>
          <p:sp>
            <p:nvSpPr>
              <p:cNvPr id="34853" name="Text Box 11">
                <a:extLst>
                  <a:ext uri="{FF2B5EF4-FFF2-40B4-BE49-F238E27FC236}">
                    <a16:creationId xmlns:a16="http://schemas.microsoft.com/office/drawing/2014/main" id="{06088F3D-0B20-5E06-67E8-4DE1F2AD27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8" y="1294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位移量</a:t>
                </a:r>
              </a:p>
            </p:txBody>
          </p:sp>
          <p:sp>
            <p:nvSpPr>
              <p:cNvPr id="34854" name="Text Box 12">
                <a:extLst>
                  <a:ext uri="{FF2B5EF4-FFF2-40B4-BE49-F238E27FC236}">
                    <a16:creationId xmlns:a16="http://schemas.microsoft.com/office/drawing/2014/main" id="{37A688CA-4594-A924-F8D9-A84BEE8A17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" y="1065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2000 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34855" name="Text Box 13">
                <a:extLst>
                  <a:ext uri="{FF2B5EF4-FFF2-40B4-BE49-F238E27FC236}">
                    <a16:creationId xmlns:a16="http://schemas.microsoft.com/office/drawing/2014/main" id="{033DC14B-F4DD-7F70-870E-58F4823AB2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" y="2160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2008 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34856" name="Line 14">
                <a:extLst>
                  <a:ext uri="{FF2B5EF4-FFF2-40B4-BE49-F238E27FC236}">
                    <a16:creationId xmlns:a16="http://schemas.microsoft.com/office/drawing/2014/main" id="{C6F2F73D-592C-86FE-8F9A-0AC12C7EA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0" y="9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57" name="Line 15">
                <a:extLst>
                  <a:ext uri="{FF2B5EF4-FFF2-40B4-BE49-F238E27FC236}">
                    <a16:creationId xmlns:a16="http://schemas.microsoft.com/office/drawing/2014/main" id="{699F505A-FD95-CE50-6A26-6BA0810744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302" y="9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58" name="Text Box 16">
                <a:extLst>
                  <a:ext uri="{FF2B5EF4-FFF2-40B4-BE49-F238E27FC236}">
                    <a16:creationId xmlns:a16="http://schemas.microsoft.com/office/drawing/2014/main" id="{9A19B9FE-38F6-59CE-4732-E28FEF5B76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0" y="82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8</a:t>
                </a:r>
              </a:p>
            </p:txBody>
          </p:sp>
        </p:grpSp>
        <p:sp>
          <p:nvSpPr>
            <p:cNvPr id="34845" name="Line 17">
              <a:extLst>
                <a:ext uri="{FF2B5EF4-FFF2-40B4-BE49-F238E27FC236}">
                  <a16:creationId xmlns:a16="http://schemas.microsoft.com/office/drawing/2014/main" id="{AB795D73-61AC-A280-21A3-31FB44539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2" y="129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6" name="Line 18">
              <a:extLst>
                <a:ext uri="{FF2B5EF4-FFF2-40B4-BE49-F238E27FC236}">
                  <a16:creationId xmlns:a16="http://schemas.microsoft.com/office/drawing/2014/main" id="{CD4E8FDD-7A96-3A75-2217-2C427089A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2" y="153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09971" name="AutoShape 19">
            <a:extLst>
              <a:ext uri="{FF2B5EF4-FFF2-40B4-BE49-F238E27FC236}">
                <a16:creationId xmlns:a16="http://schemas.microsoft.com/office/drawing/2014/main" id="{C56EAE76-D7BA-D7A5-B07B-7874471BD0EC}"/>
              </a:ext>
            </a:extLst>
          </p:cNvPr>
          <p:cNvSpPr>
            <a:spLocks/>
          </p:cNvSpPr>
          <p:nvPr/>
        </p:nvSpPr>
        <p:spPr bwMode="auto">
          <a:xfrm>
            <a:off x="4810125" y="1676400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9972" name="Text Box 20">
            <a:extLst>
              <a:ext uri="{FF2B5EF4-FFF2-40B4-BE49-F238E27FC236}">
                <a16:creationId xmlns:a16="http://schemas.microsoft.com/office/drawing/2014/main" id="{C788D310-EAE8-D8F1-E946-C4CFF3EB8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1701800"/>
            <a:ext cx="1514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JMP </a:t>
            </a:r>
            <a:r>
              <a:rPr lang="en-US" altLang="zh-CN" sz="5400" baseline="-15000">
                <a:solidFill>
                  <a:schemeClr val="folHlink"/>
                </a:solidFill>
                <a:latin typeface="Times New Roman" panose="02020603050405020304" pitchFamily="18" charset="0"/>
              </a:rPr>
              <a:t>*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+ 8</a:t>
            </a:r>
          </a:p>
        </p:txBody>
      </p:sp>
      <p:grpSp>
        <p:nvGrpSpPr>
          <p:cNvPr id="509973" name="Group 21">
            <a:extLst>
              <a:ext uri="{FF2B5EF4-FFF2-40B4-BE49-F238E27FC236}">
                <a16:creationId xmlns:a16="http://schemas.microsoft.com/office/drawing/2014/main" id="{82712F43-D458-EA7F-38F3-53BF0CB24BD8}"/>
              </a:ext>
            </a:extLst>
          </p:cNvPr>
          <p:cNvGrpSpPr>
            <a:grpSpLocks/>
          </p:cNvGrpSpPr>
          <p:nvPr/>
        </p:nvGrpSpPr>
        <p:grpSpPr bwMode="auto">
          <a:xfrm>
            <a:off x="6896100" y="1309688"/>
            <a:ext cx="2171700" cy="2805112"/>
            <a:chOff x="3384" y="825"/>
            <a:chExt cx="1368" cy="1767"/>
          </a:xfrm>
        </p:grpSpPr>
        <p:sp>
          <p:nvSpPr>
            <p:cNvPr id="34830" name="Line 22">
              <a:extLst>
                <a:ext uri="{FF2B5EF4-FFF2-40B4-BE49-F238E27FC236}">
                  <a16:creationId xmlns:a16="http://schemas.microsoft.com/office/drawing/2014/main" id="{572D93DA-2F5F-A6EF-BED0-03756DB96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864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1" name="Line 23">
              <a:extLst>
                <a:ext uri="{FF2B5EF4-FFF2-40B4-BE49-F238E27FC236}">
                  <a16:creationId xmlns:a16="http://schemas.microsoft.com/office/drawing/2014/main" id="{69C1696A-2CD7-2551-0889-8952E04BB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864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2" name="Line 24">
              <a:extLst>
                <a:ext uri="{FF2B5EF4-FFF2-40B4-BE49-F238E27FC236}">
                  <a16:creationId xmlns:a16="http://schemas.microsoft.com/office/drawing/2014/main" id="{82CB7669-2177-3949-7D27-A89DC485D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29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3" name="Line 25">
              <a:extLst>
                <a:ext uri="{FF2B5EF4-FFF2-40B4-BE49-F238E27FC236}">
                  <a16:creationId xmlns:a16="http://schemas.microsoft.com/office/drawing/2014/main" id="{BBC0C02D-4124-D5C6-B355-0F558DD22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05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4" name="Line 26">
              <a:extLst>
                <a:ext uri="{FF2B5EF4-FFF2-40B4-BE49-F238E27FC236}">
                  <a16:creationId xmlns:a16="http://schemas.microsoft.com/office/drawing/2014/main" id="{14DC9AB5-4690-F329-CF40-14D7008EE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53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5" name="Line 27">
              <a:extLst>
                <a:ext uri="{FF2B5EF4-FFF2-40B4-BE49-F238E27FC236}">
                  <a16:creationId xmlns:a16="http://schemas.microsoft.com/office/drawing/2014/main" id="{107FC8DD-2DD2-A410-91F6-1E2F34CC4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16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6" name="Line 28">
              <a:extLst>
                <a:ext uri="{FF2B5EF4-FFF2-40B4-BE49-F238E27FC236}">
                  <a16:creationId xmlns:a16="http://schemas.microsoft.com/office/drawing/2014/main" id="{D07AB7E6-07C1-4AA3-D2DE-5B78C51EC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40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7" name="Text Box 29">
              <a:extLst>
                <a:ext uri="{FF2B5EF4-FFF2-40B4-BE49-F238E27FC236}">
                  <a16:creationId xmlns:a16="http://schemas.microsoft.com/office/drawing/2014/main" id="{EFD0B36D-2EBF-25C5-53EF-BB4E0EA47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065"/>
              <a:ext cx="3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OP</a:t>
              </a:r>
            </a:p>
          </p:txBody>
        </p:sp>
        <p:sp>
          <p:nvSpPr>
            <p:cNvPr id="34838" name="Text Box 30">
              <a:extLst>
                <a:ext uri="{FF2B5EF4-FFF2-40B4-BE49-F238E27FC236}">
                  <a16:creationId xmlns:a16="http://schemas.microsoft.com/office/drawing/2014/main" id="{2BB39B42-3477-FD20-5424-7CB31576B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" y="1305"/>
              <a:ext cx="4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06 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4839" name="Text Box 31">
              <a:extLst>
                <a:ext uri="{FF2B5EF4-FFF2-40B4-BE49-F238E27FC236}">
                  <a16:creationId xmlns:a16="http://schemas.microsoft.com/office/drawing/2014/main" id="{EBFD3989-1201-2109-1AD2-3A6ABFB85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" y="1065"/>
              <a:ext cx="6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2000 </a:t>
              </a:r>
              <a:r>
                <a:rPr lang="en-US" altLang="zh-CN" sz="200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4840" name="Text Box 32">
              <a:extLst>
                <a:ext uri="{FF2B5EF4-FFF2-40B4-BE49-F238E27FC236}">
                  <a16:creationId xmlns:a16="http://schemas.microsoft.com/office/drawing/2014/main" id="{7532418E-9E89-4BD6-B96B-9D40F99B5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" y="2160"/>
              <a:ext cx="6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2008 </a:t>
              </a:r>
              <a:r>
                <a:rPr lang="en-US" altLang="zh-CN" sz="200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4841" name="Line 33">
              <a:extLst>
                <a:ext uri="{FF2B5EF4-FFF2-40B4-BE49-F238E27FC236}">
                  <a16:creationId xmlns:a16="http://schemas.microsoft.com/office/drawing/2014/main" id="{3FF11039-3EB1-C93E-C9E0-470810D9C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9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2" name="Line 34">
              <a:extLst>
                <a:ext uri="{FF2B5EF4-FFF2-40B4-BE49-F238E27FC236}">
                  <a16:creationId xmlns:a16="http://schemas.microsoft.com/office/drawing/2014/main" id="{2ADE3263-7E1C-9963-6143-CA175530D7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984" y="9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3" name="Text Box 35">
              <a:extLst>
                <a:ext uri="{FF2B5EF4-FFF2-40B4-BE49-F238E27FC236}">
                  <a16:creationId xmlns:a16="http://schemas.microsoft.com/office/drawing/2014/main" id="{9867570D-630B-E50E-0631-4034CC1C5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82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8</a:t>
              </a:r>
            </a:p>
          </p:txBody>
        </p:sp>
      </p:grpSp>
      <p:sp>
        <p:nvSpPr>
          <p:cNvPr id="509988" name="Text Box 36">
            <a:extLst>
              <a:ext uri="{FF2B5EF4-FFF2-40B4-BE49-F238E27FC236}">
                <a16:creationId xmlns:a16="http://schemas.microsoft.com/office/drawing/2014/main" id="{1C950F18-AD13-100D-B784-E47653A1C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5720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设  当前指令地址    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PC = 2000H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9989" name="Text Box 37">
            <a:extLst>
              <a:ext uri="{FF2B5EF4-FFF2-40B4-BE49-F238E27FC236}">
                <a16:creationId xmlns:a16="http://schemas.microsoft.com/office/drawing/2014/main" id="{EFEF51ED-F624-578E-7FAA-64935D918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1054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转移后的目的地址为  </a:t>
            </a:r>
            <a:r>
              <a:rPr lang="zh-CN" altLang="en-US" sz="1200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2008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H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9990" name="Text Box 38">
            <a:extLst>
              <a:ext uri="{FF2B5EF4-FFF2-40B4-BE49-F238E27FC236}">
                <a16:creationId xmlns:a16="http://schemas.microsoft.com/office/drawing/2014/main" id="{71062470-4793-127C-0B53-090AB84A3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454650"/>
            <a:ext cx="670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因为  取出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JMP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5400" baseline="-15000">
                <a:solidFill>
                  <a:schemeClr val="folHlink"/>
                </a:solidFill>
                <a:latin typeface="Times New Roman" panose="02020603050405020304" pitchFamily="18" charset="0"/>
              </a:rPr>
              <a:t>*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+ 8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后  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PC = 2002H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9991" name="Text Box 39">
            <a:extLst>
              <a:ext uri="{FF2B5EF4-FFF2-40B4-BE49-F238E27FC236}">
                <a16:creationId xmlns:a16="http://schemas.microsoft.com/office/drawing/2014/main" id="{BFEB3099-53CA-E5BF-AC20-71388FD48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362201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二字节指令</a:t>
            </a:r>
          </a:p>
        </p:txBody>
      </p:sp>
      <p:sp>
        <p:nvSpPr>
          <p:cNvPr id="509992" name="Text Box 40">
            <a:extLst>
              <a:ext uri="{FF2B5EF4-FFF2-40B4-BE49-F238E27FC236}">
                <a16:creationId xmlns:a16="http://schemas.microsoft.com/office/drawing/2014/main" id="{07169366-779B-040F-F4B1-99D61173C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91185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故 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JMP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5400" baseline="-15000">
                <a:solidFill>
                  <a:schemeClr val="folHlink"/>
                </a:solidFill>
                <a:latin typeface="Times New Roman" panose="02020603050405020304" pitchFamily="18" charset="0"/>
              </a:rPr>
              <a:t>*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+ 8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指令 的第二字节为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2008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H - 2002H = 06H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0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0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50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72" grpId="0" autoUpdateAnimBg="0"/>
      <p:bldP spid="509988" grpId="0" autoUpdateAnimBg="0"/>
      <p:bldP spid="509989" grpId="0" autoUpdateAnimBg="0"/>
      <p:bldP spid="509990" grpId="0" autoUpdateAnimBg="0"/>
      <p:bldP spid="509991" grpId="0" autoUpdateAnimBg="0"/>
      <p:bldP spid="50999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0EACD2DB-8513-3976-ADB1-376F0FECB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152400"/>
            <a:ext cx="354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10. 堆栈寻址</a:t>
            </a:r>
          </a:p>
        </p:txBody>
      </p:sp>
      <p:sp>
        <p:nvSpPr>
          <p:cNvPr id="510979" name="Text Box 3">
            <a:extLst>
              <a:ext uri="{FF2B5EF4-FFF2-40B4-BE49-F238E27FC236}">
                <a16:creationId xmlns:a16="http://schemas.microsoft.com/office/drawing/2014/main" id="{76216C9D-5BD6-D268-1EB4-5E9313798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6" y="838201"/>
            <a:ext cx="3978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堆栈的特点</a:t>
            </a:r>
          </a:p>
        </p:txBody>
      </p:sp>
      <p:sp>
        <p:nvSpPr>
          <p:cNvPr id="510980" name="Text Box 4">
            <a:extLst>
              <a:ext uri="{FF2B5EF4-FFF2-40B4-BE49-F238E27FC236}">
                <a16:creationId xmlns:a16="http://schemas.microsoft.com/office/drawing/2014/main" id="{98F336A6-4F62-2B66-9743-59CC636C2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6" y="163195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堆栈</a:t>
            </a:r>
          </a:p>
        </p:txBody>
      </p:sp>
      <p:grpSp>
        <p:nvGrpSpPr>
          <p:cNvPr id="510981" name="Group 5">
            <a:extLst>
              <a:ext uri="{FF2B5EF4-FFF2-40B4-BE49-F238E27FC236}">
                <a16:creationId xmlns:a16="http://schemas.microsoft.com/office/drawing/2014/main" id="{3517FBEE-46F2-C7AD-990F-033889575925}"/>
              </a:ext>
            </a:extLst>
          </p:cNvPr>
          <p:cNvGrpSpPr>
            <a:grpSpLocks/>
          </p:cNvGrpSpPr>
          <p:nvPr/>
        </p:nvGrpSpPr>
        <p:grpSpPr bwMode="auto">
          <a:xfrm>
            <a:off x="4098926" y="1371600"/>
            <a:ext cx="1103313" cy="1022350"/>
            <a:chOff x="1622" y="864"/>
            <a:chExt cx="695" cy="644"/>
          </a:xfrm>
        </p:grpSpPr>
        <p:sp>
          <p:nvSpPr>
            <p:cNvPr id="35913" name="Text Box 6">
              <a:extLst>
                <a:ext uri="{FF2B5EF4-FFF2-40B4-BE49-F238E27FC236}">
                  <a16:creationId xmlns:a16="http://schemas.microsoft.com/office/drawing/2014/main" id="{D1C6E292-E41C-F1F3-1BD6-719E96C3B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864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硬堆栈</a:t>
              </a:r>
            </a:p>
          </p:txBody>
        </p:sp>
        <p:sp>
          <p:nvSpPr>
            <p:cNvPr id="35914" name="Text Box 7">
              <a:extLst>
                <a:ext uri="{FF2B5EF4-FFF2-40B4-BE49-F238E27FC236}">
                  <a16:creationId xmlns:a16="http://schemas.microsoft.com/office/drawing/2014/main" id="{16319FF4-DC36-C1A7-22DA-5E3719C94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1220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软堆栈</a:t>
              </a:r>
            </a:p>
          </p:txBody>
        </p:sp>
      </p:grpSp>
      <p:sp>
        <p:nvSpPr>
          <p:cNvPr id="510984" name="Text Box 8">
            <a:extLst>
              <a:ext uri="{FF2B5EF4-FFF2-40B4-BE49-F238E27FC236}">
                <a16:creationId xmlns:a16="http://schemas.microsoft.com/office/drawing/2014/main" id="{DFBD6146-984C-DC60-6308-D5BADE8E6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1371600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多个寄存器</a:t>
            </a:r>
          </a:p>
        </p:txBody>
      </p:sp>
      <p:sp>
        <p:nvSpPr>
          <p:cNvPr id="510985" name="Text Box 9">
            <a:extLst>
              <a:ext uri="{FF2B5EF4-FFF2-40B4-BE49-F238E27FC236}">
                <a16:creationId xmlns:a16="http://schemas.microsoft.com/office/drawing/2014/main" id="{0071315E-042A-85C3-BAB6-E401A321A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6" y="1936750"/>
            <a:ext cx="232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指定的存储空间</a:t>
            </a:r>
          </a:p>
        </p:txBody>
      </p:sp>
      <p:sp>
        <p:nvSpPr>
          <p:cNvPr id="510986" name="Text Box 10">
            <a:extLst>
              <a:ext uri="{FF2B5EF4-FFF2-40B4-BE49-F238E27FC236}">
                <a16:creationId xmlns:a16="http://schemas.microsoft.com/office/drawing/2014/main" id="{EC26E99E-AA0B-106A-3CA0-E34C023A9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6" y="2514600"/>
            <a:ext cx="355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先进后出</a:t>
            </a:r>
            <a:r>
              <a:rPr lang="zh-CN" altLang="en-US" sz="2400">
                <a:latin typeface="Times New Roman" panose="02020603050405020304" pitchFamily="18" charset="0"/>
              </a:rPr>
              <a:t>（一个入出口）</a:t>
            </a:r>
          </a:p>
        </p:txBody>
      </p:sp>
      <p:sp>
        <p:nvSpPr>
          <p:cNvPr id="510987" name="Text Box 11">
            <a:extLst>
              <a:ext uri="{FF2B5EF4-FFF2-40B4-BE49-F238E27FC236}">
                <a16:creationId xmlns:a16="http://schemas.microsoft.com/office/drawing/2014/main" id="{279EED61-1D90-A7E4-327B-1BA094F3A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5146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栈顶地址 </a:t>
            </a:r>
            <a:r>
              <a:rPr lang="zh-CN" altLang="en-US" sz="2400">
                <a:latin typeface="Times New Roman" panose="02020603050405020304" pitchFamily="18" charset="0"/>
              </a:rPr>
              <a:t>由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SP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指出</a:t>
            </a:r>
          </a:p>
        </p:txBody>
      </p:sp>
      <p:sp>
        <p:nvSpPr>
          <p:cNvPr id="510988" name="Text Box 12">
            <a:extLst>
              <a:ext uri="{FF2B5EF4-FFF2-40B4-BE49-F238E27FC236}">
                <a16:creationId xmlns:a16="http://schemas.microsoft.com/office/drawing/2014/main" id="{37590039-C915-2DC2-4BBE-332D6EFCA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938" y="3870326"/>
            <a:ext cx="50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000">
                <a:latin typeface="Times New Roman" panose="02020603050405020304" pitchFamily="18" charset="0"/>
              </a:rPr>
              <a:t> 1</a:t>
            </a:r>
          </a:p>
        </p:txBody>
      </p:sp>
      <p:sp>
        <p:nvSpPr>
          <p:cNvPr id="510989" name="Text Box 13">
            <a:extLst>
              <a:ext uri="{FF2B5EF4-FFF2-40B4-BE49-F238E27FC236}">
                <a16:creationId xmlns:a16="http://schemas.microsoft.com/office/drawing/2014/main" id="{28F37255-D7A6-B9AF-D84F-6965C4DCF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6" y="4845050"/>
            <a:ext cx="9268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1FFFH</a:t>
            </a:r>
          </a:p>
        </p:txBody>
      </p:sp>
      <p:sp>
        <p:nvSpPr>
          <p:cNvPr id="510990" name="Text Box 14">
            <a:extLst>
              <a:ext uri="{FF2B5EF4-FFF2-40B4-BE49-F238E27FC236}">
                <a16:creationId xmlns:a16="http://schemas.microsoft.com/office/drawing/2014/main" id="{873A44CB-46AA-2E66-CAD5-7788A94D8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5413" y="3870326"/>
            <a:ext cx="519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latin typeface="Times New Roman" panose="02020603050405020304" pitchFamily="18" charset="0"/>
              </a:rPr>
              <a:t> +1</a:t>
            </a:r>
          </a:p>
        </p:txBody>
      </p:sp>
      <p:sp>
        <p:nvSpPr>
          <p:cNvPr id="510991" name="Text Box 15">
            <a:extLst>
              <a:ext uri="{FF2B5EF4-FFF2-40B4-BE49-F238E27FC236}">
                <a16:creationId xmlns:a16="http://schemas.microsoft.com/office/drawing/2014/main" id="{3320BBA7-58CD-D448-2701-E047710F6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175" y="5149851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2000 </a:t>
            </a:r>
            <a:r>
              <a:rPr lang="en-US" altLang="zh-CN" sz="2000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510992" name="AutoShape 16">
            <a:extLst>
              <a:ext uri="{FF2B5EF4-FFF2-40B4-BE49-F238E27FC236}">
                <a16:creationId xmlns:a16="http://schemas.microsoft.com/office/drawing/2014/main" id="{24BEE14E-A6CF-A3F8-C5D1-88ACECFB2BCF}"/>
              </a:ext>
            </a:extLst>
          </p:cNvPr>
          <p:cNvSpPr>
            <a:spLocks/>
          </p:cNvSpPr>
          <p:nvPr/>
        </p:nvSpPr>
        <p:spPr bwMode="auto">
          <a:xfrm>
            <a:off x="3886200" y="15113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0993" name="AutoShape 17">
            <a:extLst>
              <a:ext uri="{FF2B5EF4-FFF2-40B4-BE49-F238E27FC236}">
                <a16:creationId xmlns:a16="http://schemas.microsoft.com/office/drawing/2014/main" id="{77D9390A-0B93-2AAD-6FA0-CA4537718768}"/>
              </a:ext>
            </a:extLst>
          </p:cNvPr>
          <p:cNvSpPr>
            <a:spLocks noChangeArrowheads="1"/>
          </p:cNvSpPr>
          <p:nvPr/>
        </p:nvSpPr>
        <p:spPr bwMode="auto">
          <a:xfrm rot="20294574">
            <a:off x="4953000" y="3795713"/>
            <a:ext cx="381000" cy="381000"/>
          </a:xfrm>
          <a:prstGeom prst="curvedLeftArrow">
            <a:avLst>
              <a:gd name="adj1" fmla="val 20000"/>
              <a:gd name="adj2" fmla="val 40000"/>
              <a:gd name="adj3" fmla="val 3333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0994" name="AutoShape 18">
            <a:extLst>
              <a:ext uri="{FF2B5EF4-FFF2-40B4-BE49-F238E27FC236}">
                <a16:creationId xmlns:a16="http://schemas.microsoft.com/office/drawing/2014/main" id="{4C68859D-B0E0-4B7F-FA2B-77C6A1DD51E8}"/>
              </a:ext>
            </a:extLst>
          </p:cNvPr>
          <p:cNvSpPr>
            <a:spLocks noChangeArrowheads="1"/>
          </p:cNvSpPr>
          <p:nvPr/>
        </p:nvSpPr>
        <p:spPr bwMode="auto">
          <a:xfrm rot="20294574">
            <a:off x="8686800" y="3795713"/>
            <a:ext cx="381000" cy="381000"/>
          </a:xfrm>
          <a:prstGeom prst="curvedLeftArrow">
            <a:avLst>
              <a:gd name="adj1" fmla="val 20000"/>
              <a:gd name="adj2" fmla="val 40000"/>
              <a:gd name="adj3" fmla="val 3333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10995" name="Group 19">
            <a:extLst>
              <a:ext uri="{FF2B5EF4-FFF2-40B4-BE49-F238E27FC236}">
                <a16:creationId xmlns:a16="http://schemas.microsoft.com/office/drawing/2014/main" id="{E580B0FB-082F-B868-477D-EBC4B1CE7005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3124200"/>
            <a:ext cx="3263900" cy="457200"/>
            <a:chOff x="922" y="1968"/>
            <a:chExt cx="2056" cy="288"/>
          </a:xfrm>
        </p:grpSpPr>
        <p:sp>
          <p:nvSpPr>
            <p:cNvPr id="35911" name="Text Box 20">
              <a:extLst>
                <a:ext uri="{FF2B5EF4-FFF2-40B4-BE49-F238E27FC236}">
                  <a16:creationId xmlns:a16="http://schemas.microsoft.com/office/drawing/2014/main" id="{3D294457-7B85-5707-C831-0D7143008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" y="1968"/>
              <a:ext cx="2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进栈  （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SP）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 1       SP</a:t>
              </a:r>
              <a:endPara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12" name="Line 21">
              <a:extLst>
                <a:ext uri="{FF2B5EF4-FFF2-40B4-BE49-F238E27FC236}">
                  <a16:creationId xmlns:a16="http://schemas.microsoft.com/office/drawing/2014/main" id="{A89B4613-B3A0-B067-5BAC-B87D84C99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112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0998" name="Group 22">
            <a:extLst>
              <a:ext uri="{FF2B5EF4-FFF2-40B4-BE49-F238E27FC236}">
                <a16:creationId xmlns:a16="http://schemas.microsoft.com/office/drawing/2014/main" id="{77E92C78-9C29-F1D0-1E94-99858CBCCC80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124200"/>
            <a:ext cx="3360738" cy="457200"/>
            <a:chOff x="3168" y="1968"/>
            <a:chExt cx="2117" cy="288"/>
          </a:xfrm>
        </p:grpSpPr>
        <p:sp>
          <p:nvSpPr>
            <p:cNvPr id="35909" name="Text Box 23">
              <a:extLst>
                <a:ext uri="{FF2B5EF4-FFF2-40B4-BE49-F238E27FC236}">
                  <a16:creationId xmlns:a16="http://schemas.microsoft.com/office/drawing/2014/main" id="{F7122B67-8207-835E-C0C8-7947D5566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968"/>
              <a:ext cx="21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出栈  （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SP）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  1        SP</a:t>
              </a:r>
              <a:endPara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10" name="Line 24">
              <a:extLst>
                <a:ext uri="{FF2B5EF4-FFF2-40B4-BE49-F238E27FC236}">
                  <a16:creationId xmlns:a16="http://schemas.microsoft.com/office/drawing/2014/main" id="{B563E3EF-95EA-242F-9B9E-70483DE19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112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1001" name="Group 25">
            <a:extLst>
              <a:ext uri="{FF2B5EF4-FFF2-40B4-BE49-F238E27FC236}">
                <a16:creationId xmlns:a16="http://schemas.microsoft.com/office/drawing/2014/main" id="{F12C1A75-ECFC-31FE-C123-14A94CB12727}"/>
              </a:ext>
            </a:extLst>
          </p:cNvPr>
          <p:cNvGrpSpPr>
            <a:grpSpLocks/>
          </p:cNvGrpSpPr>
          <p:nvPr/>
        </p:nvGrpSpPr>
        <p:grpSpPr bwMode="auto">
          <a:xfrm>
            <a:off x="2492376" y="3946526"/>
            <a:ext cx="3133725" cy="2530475"/>
            <a:chOff x="610" y="2486"/>
            <a:chExt cx="1974" cy="1594"/>
          </a:xfrm>
        </p:grpSpPr>
        <p:sp>
          <p:nvSpPr>
            <p:cNvPr id="35897" name="Text Box 26">
              <a:extLst>
                <a:ext uri="{FF2B5EF4-FFF2-40B4-BE49-F238E27FC236}">
                  <a16:creationId xmlns:a16="http://schemas.microsoft.com/office/drawing/2014/main" id="{3C17F7CA-3F8C-A061-5967-5ACD17E7F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6" y="3244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栈顶</a:t>
              </a:r>
            </a:p>
          </p:txBody>
        </p:sp>
        <p:sp>
          <p:nvSpPr>
            <p:cNvPr id="35898" name="Text Box 27">
              <a:extLst>
                <a:ext uri="{FF2B5EF4-FFF2-40B4-BE49-F238E27FC236}">
                  <a16:creationId xmlns:a16="http://schemas.microsoft.com/office/drawing/2014/main" id="{4B349B76-0423-99E2-D0F0-421479720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6" y="3830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栈底</a:t>
              </a:r>
            </a:p>
          </p:txBody>
        </p:sp>
        <p:grpSp>
          <p:nvGrpSpPr>
            <p:cNvPr id="35899" name="Group 28">
              <a:extLst>
                <a:ext uri="{FF2B5EF4-FFF2-40B4-BE49-F238E27FC236}">
                  <a16:creationId xmlns:a16="http://schemas.microsoft.com/office/drawing/2014/main" id="{6196AED3-15AF-9C2C-AD89-474275E8D7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" y="2486"/>
              <a:ext cx="1536" cy="1536"/>
              <a:chOff x="610" y="2486"/>
              <a:chExt cx="1536" cy="1536"/>
            </a:xfrm>
          </p:grpSpPr>
          <p:sp>
            <p:nvSpPr>
              <p:cNvPr id="35900" name="Rectangle 29">
                <a:extLst>
                  <a:ext uri="{FF2B5EF4-FFF2-40B4-BE49-F238E27FC236}">
                    <a16:creationId xmlns:a16="http://schemas.microsoft.com/office/drawing/2014/main" id="{C33553F3-6691-CD68-F447-30A22F23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6" y="2497"/>
                <a:ext cx="960" cy="1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2000 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35901" name="Rectangle 30">
                <a:extLst>
                  <a:ext uri="{FF2B5EF4-FFF2-40B4-BE49-F238E27FC236}">
                    <a16:creationId xmlns:a16="http://schemas.microsoft.com/office/drawing/2014/main" id="{E98F5917-AB51-D35C-6867-955E76512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6" y="3274"/>
                <a:ext cx="960" cy="172"/>
              </a:xfrm>
              <a:prstGeom prst="rect">
                <a:avLst/>
              </a:prstGeom>
              <a:solidFill>
                <a:schemeClr val="tx1">
                  <a:alpha val="50195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02" name="Rectangle 31">
                <a:extLst>
                  <a:ext uri="{FF2B5EF4-FFF2-40B4-BE49-F238E27FC236}">
                    <a16:creationId xmlns:a16="http://schemas.microsoft.com/office/drawing/2014/main" id="{211974C1-9AE1-3FAB-732D-57FC0DE67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6" y="3850"/>
                <a:ext cx="960" cy="1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03" name="Freeform 32">
                <a:extLst>
                  <a:ext uri="{FF2B5EF4-FFF2-40B4-BE49-F238E27FC236}">
                    <a16:creationId xmlns:a16="http://schemas.microsoft.com/office/drawing/2014/main" id="{FAEADFB7-8605-0DCB-31CB-7A6F45D68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7" y="2860"/>
                <a:ext cx="1" cy="1156"/>
              </a:xfrm>
              <a:custGeom>
                <a:avLst/>
                <a:gdLst>
                  <a:gd name="T0" fmla="*/ 1 w 1"/>
                  <a:gd name="T1" fmla="*/ 0 h 1156"/>
                  <a:gd name="T2" fmla="*/ 0 w 1"/>
                  <a:gd name="T3" fmla="*/ 1156 h 115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156">
                    <a:moveTo>
                      <a:pt x="1" y="0"/>
                    </a:moveTo>
                    <a:lnTo>
                      <a:pt x="0" y="11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04" name="Text Box 33">
                <a:extLst>
                  <a:ext uri="{FF2B5EF4-FFF2-40B4-BE49-F238E27FC236}">
                    <a16:creationId xmlns:a16="http://schemas.microsoft.com/office/drawing/2014/main" id="{6914412F-930A-3F74-ED68-BFA1225DFE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1" y="2486"/>
                <a:ext cx="30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SP</a:t>
                </a:r>
              </a:p>
            </p:txBody>
          </p:sp>
          <p:sp>
            <p:nvSpPr>
              <p:cNvPr id="35905" name="Text Box 34">
                <a:extLst>
                  <a:ext uri="{FF2B5EF4-FFF2-40B4-BE49-F238E27FC236}">
                    <a16:creationId xmlns:a16="http://schemas.microsoft.com/office/drawing/2014/main" id="{472D7317-75CF-BDFA-7892-F203C0BCA3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0" y="3244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2000 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35906" name="Text Box 35">
                <a:extLst>
                  <a:ext uri="{FF2B5EF4-FFF2-40B4-BE49-F238E27FC236}">
                    <a16:creationId xmlns:a16="http://schemas.microsoft.com/office/drawing/2014/main" id="{8B440196-E14E-8C9A-EF1E-C51B535184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2" y="3532"/>
                <a:ext cx="34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35907" name="Freeform 36">
                <a:extLst>
                  <a:ext uri="{FF2B5EF4-FFF2-40B4-BE49-F238E27FC236}">
                    <a16:creationId xmlns:a16="http://schemas.microsoft.com/office/drawing/2014/main" id="{6D894D4F-35D0-19A7-B960-51D683DD1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4" y="2860"/>
                <a:ext cx="1" cy="1156"/>
              </a:xfrm>
              <a:custGeom>
                <a:avLst/>
                <a:gdLst>
                  <a:gd name="T0" fmla="*/ 1 w 1"/>
                  <a:gd name="T1" fmla="*/ 0 h 1156"/>
                  <a:gd name="T2" fmla="*/ 0 w 1"/>
                  <a:gd name="T3" fmla="*/ 1156 h 115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156">
                    <a:moveTo>
                      <a:pt x="1" y="0"/>
                    </a:moveTo>
                    <a:lnTo>
                      <a:pt x="0" y="11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08" name="Freeform 37">
                <a:extLst>
                  <a:ext uri="{FF2B5EF4-FFF2-40B4-BE49-F238E27FC236}">
                    <a16:creationId xmlns:a16="http://schemas.microsoft.com/office/drawing/2014/main" id="{BAE748A1-C83B-7389-A00D-DE7969CFF0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3099"/>
                <a:ext cx="942" cy="1"/>
              </a:xfrm>
              <a:custGeom>
                <a:avLst/>
                <a:gdLst>
                  <a:gd name="T0" fmla="*/ 0 w 942"/>
                  <a:gd name="T1" fmla="*/ 0 h 1"/>
                  <a:gd name="T2" fmla="*/ 942 w 942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942" h="1">
                    <a:moveTo>
                      <a:pt x="0" y="0"/>
                    </a:moveTo>
                    <a:lnTo>
                      <a:pt x="94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11014" name="Group 38">
            <a:extLst>
              <a:ext uri="{FF2B5EF4-FFF2-40B4-BE49-F238E27FC236}">
                <a16:creationId xmlns:a16="http://schemas.microsoft.com/office/drawing/2014/main" id="{232A3DD8-65EA-C3A1-2718-209F1B6FFC09}"/>
              </a:ext>
            </a:extLst>
          </p:cNvPr>
          <p:cNvGrpSpPr>
            <a:grpSpLocks/>
          </p:cNvGrpSpPr>
          <p:nvPr/>
        </p:nvGrpSpPr>
        <p:grpSpPr bwMode="auto">
          <a:xfrm>
            <a:off x="6226176" y="3946526"/>
            <a:ext cx="3133725" cy="2530475"/>
            <a:chOff x="2962" y="2486"/>
            <a:chExt cx="1974" cy="1594"/>
          </a:xfrm>
        </p:grpSpPr>
        <p:sp>
          <p:nvSpPr>
            <p:cNvPr id="35885" name="Text Box 39">
              <a:extLst>
                <a:ext uri="{FF2B5EF4-FFF2-40B4-BE49-F238E27FC236}">
                  <a16:creationId xmlns:a16="http://schemas.microsoft.com/office/drawing/2014/main" id="{082945C4-49E5-A83F-1D0D-C9B2AED7B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" y="3532"/>
              <a:ext cx="34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…</a:t>
              </a:r>
            </a:p>
          </p:txBody>
        </p:sp>
        <p:grpSp>
          <p:nvGrpSpPr>
            <p:cNvPr id="35886" name="Group 40">
              <a:extLst>
                <a:ext uri="{FF2B5EF4-FFF2-40B4-BE49-F238E27FC236}">
                  <a16:creationId xmlns:a16="http://schemas.microsoft.com/office/drawing/2014/main" id="{9A824DDF-DCE3-CEC5-06E4-8AD2BD38F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2" y="2486"/>
              <a:ext cx="1974" cy="1594"/>
              <a:chOff x="2962" y="2486"/>
              <a:chExt cx="1974" cy="1594"/>
            </a:xfrm>
          </p:grpSpPr>
          <p:sp>
            <p:nvSpPr>
              <p:cNvPr id="35887" name="Rectangle 41">
                <a:extLst>
                  <a:ext uri="{FF2B5EF4-FFF2-40B4-BE49-F238E27FC236}">
                    <a16:creationId xmlns:a16="http://schemas.microsoft.com/office/drawing/2014/main" id="{E6E30D32-B63D-B5B0-CD44-052D3FE5D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2497"/>
                <a:ext cx="960" cy="1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FFF H</a:t>
                </a:r>
              </a:p>
            </p:txBody>
          </p:sp>
          <p:sp>
            <p:nvSpPr>
              <p:cNvPr id="35888" name="Rectangle 42">
                <a:extLst>
                  <a:ext uri="{FF2B5EF4-FFF2-40B4-BE49-F238E27FC236}">
                    <a16:creationId xmlns:a16="http://schemas.microsoft.com/office/drawing/2014/main" id="{5F31DE26-71C9-8C87-FCC8-E7ABB3676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3100"/>
                <a:ext cx="960" cy="172"/>
              </a:xfrm>
              <a:prstGeom prst="rect">
                <a:avLst/>
              </a:prstGeom>
              <a:solidFill>
                <a:schemeClr val="tx1">
                  <a:alpha val="50195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889" name="Rectangle 43">
                <a:extLst>
                  <a:ext uri="{FF2B5EF4-FFF2-40B4-BE49-F238E27FC236}">
                    <a16:creationId xmlns:a16="http://schemas.microsoft.com/office/drawing/2014/main" id="{B9F2FEE6-8158-9ADB-7FBA-1C528F7D2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3850"/>
                <a:ext cx="960" cy="1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890" name="Text Box 44">
                <a:extLst>
                  <a:ext uri="{FF2B5EF4-FFF2-40B4-BE49-F238E27FC236}">
                    <a16:creationId xmlns:a16="http://schemas.microsoft.com/office/drawing/2014/main" id="{7A85902D-5A82-20F0-9694-9FA277126F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3" y="2486"/>
                <a:ext cx="30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SP</a:t>
                </a:r>
              </a:p>
            </p:txBody>
          </p:sp>
          <p:sp>
            <p:nvSpPr>
              <p:cNvPr id="35891" name="Text Box 45">
                <a:extLst>
                  <a:ext uri="{FF2B5EF4-FFF2-40B4-BE49-F238E27FC236}">
                    <a16:creationId xmlns:a16="http://schemas.microsoft.com/office/drawing/2014/main" id="{4AE34F6E-C2E1-4AF3-2B17-9F1AB48321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2" y="3052"/>
                <a:ext cx="58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1FFFH</a:t>
                </a:r>
              </a:p>
            </p:txBody>
          </p:sp>
          <p:sp>
            <p:nvSpPr>
              <p:cNvPr id="35892" name="Text Box 46">
                <a:extLst>
                  <a:ext uri="{FF2B5EF4-FFF2-40B4-BE49-F238E27FC236}">
                    <a16:creationId xmlns:a16="http://schemas.microsoft.com/office/drawing/2014/main" id="{B1C35D58-5A7D-18B7-A3CC-3D216AF11A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8" y="3072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栈顶</a:t>
                </a:r>
              </a:p>
            </p:txBody>
          </p:sp>
          <p:sp>
            <p:nvSpPr>
              <p:cNvPr id="35893" name="Text Box 47">
                <a:extLst>
                  <a:ext uri="{FF2B5EF4-FFF2-40B4-BE49-F238E27FC236}">
                    <a16:creationId xmlns:a16="http://schemas.microsoft.com/office/drawing/2014/main" id="{6B7BFB79-9D8F-ABDA-2707-F63964E8D5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8" y="3830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栈底</a:t>
                </a:r>
              </a:p>
            </p:txBody>
          </p:sp>
          <p:sp>
            <p:nvSpPr>
              <p:cNvPr id="35894" name="Freeform 48">
                <a:extLst>
                  <a:ext uri="{FF2B5EF4-FFF2-40B4-BE49-F238E27FC236}">
                    <a16:creationId xmlns:a16="http://schemas.microsoft.com/office/drawing/2014/main" id="{D52F7AB6-2D92-8DED-4E07-3C5D3A363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6" y="2860"/>
                <a:ext cx="1" cy="1156"/>
              </a:xfrm>
              <a:custGeom>
                <a:avLst/>
                <a:gdLst>
                  <a:gd name="T0" fmla="*/ 1 w 1"/>
                  <a:gd name="T1" fmla="*/ 0 h 1156"/>
                  <a:gd name="T2" fmla="*/ 0 w 1"/>
                  <a:gd name="T3" fmla="*/ 1156 h 115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156">
                    <a:moveTo>
                      <a:pt x="1" y="0"/>
                    </a:moveTo>
                    <a:lnTo>
                      <a:pt x="0" y="11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95" name="Freeform 49">
                <a:extLst>
                  <a:ext uri="{FF2B5EF4-FFF2-40B4-BE49-F238E27FC236}">
                    <a16:creationId xmlns:a16="http://schemas.microsoft.com/office/drawing/2014/main" id="{F07A9E48-0517-6ABF-34EF-B19CC88E4F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2" y="2860"/>
                <a:ext cx="1" cy="1156"/>
              </a:xfrm>
              <a:custGeom>
                <a:avLst/>
                <a:gdLst>
                  <a:gd name="T0" fmla="*/ 1 w 1"/>
                  <a:gd name="T1" fmla="*/ 0 h 1156"/>
                  <a:gd name="T2" fmla="*/ 0 w 1"/>
                  <a:gd name="T3" fmla="*/ 1156 h 115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156">
                    <a:moveTo>
                      <a:pt x="1" y="0"/>
                    </a:moveTo>
                    <a:lnTo>
                      <a:pt x="0" y="11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96" name="Freeform 50">
                <a:extLst>
                  <a:ext uri="{FF2B5EF4-FFF2-40B4-BE49-F238E27FC236}">
                    <a16:creationId xmlns:a16="http://schemas.microsoft.com/office/drawing/2014/main" id="{1CF22367-B46E-661E-09E1-8856C9E476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2" y="3483"/>
                <a:ext cx="942" cy="1"/>
              </a:xfrm>
              <a:custGeom>
                <a:avLst/>
                <a:gdLst>
                  <a:gd name="T0" fmla="*/ 0 w 942"/>
                  <a:gd name="T1" fmla="*/ 0 h 1"/>
                  <a:gd name="T2" fmla="*/ 942 w 942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942" h="1">
                    <a:moveTo>
                      <a:pt x="0" y="0"/>
                    </a:moveTo>
                    <a:lnTo>
                      <a:pt x="94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11027" name="Group 51">
            <a:extLst>
              <a:ext uri="{FF2B5EF4-FFF2-40B4-BE49-F238E27FC236}">
                <a16:creationId xmlns:a16="http://schemas.microsoft.com/office/drawing/2014/main" id="{7C7E85E0-2AB7-9748-46EF-A9F3E6395D1A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387851"/>
            <a:ext cx="1143000" cy="396875"/>
            <a:chOff x="1584" y="2764"/>
            <a:chExt cx="720" cy="250"/>
          </a:xfrm>
        </p:grpSpPr>
        <p:sp>
          <p:nvSpPr>
            <p:cNvPr id="35883" name="AutoShape 52">
              <a:extLst>
                <a:ext uri="{FF2B5EF4-FFF2-40B4-BE49-F238E27FC236}">
                  <a16:creationId xmlns:a16="http://schemas.microsoft.com/office/drawing/2014/main" id="{6C9DA1D4-5B86-A369-9E3B-7D063FB36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812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4" name="Text Box 53">
              <a:extLst>
                <a:ext uri="{FF2B5EF4-FFF2-40B4-BE49-F238E27FC236}">
                  <a16:creationId xmlns:a16="http://schemas.microsoft.com/office/drawing/2014/main" id="{D2EE33D9-C60A-F239-1893-818F79F18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76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进栈</a:t>
              </a:r>
            </a:p>
          </p:txBody>
        </p:sp>
      </p:grpSp>
      <p:grpSp>
        <p:nvGrpSpPr>
          <p:cNvPr id="511030" name="Group 54">
            <a:extLst>
              <a:ext uri="{FF2B5EF4-FFF2-40B4-BE49-F238E27FC236}">
                <a16:creationId xmlns:a16="http://schemas.microsoft.com/office/drawing/2014/main" id="{067E598A-DFF5-BBEA-8668-9C9143C08D6B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4387851"/>
            <a:ext cx="1143000" cy="396875"/>
            <a:chOff x="3936" y="2764"/>
            <a:chExt cx="720" cy="250"/>
          </a:xfrm>
        </p:grpSpPr>
        <p:sp>
          <p:nvSpPr>
            <p:cNvPr id="35881" name="AutoShape 55">
              <a:extLst>
                <a:ext uri="{FF2B5EF4-FFF2-40B4-BE49-F238E27FC236}">
                  <a16:creationId xmlns:a16="http://schemas.microsoft.com/office/drawing/2014/main" id="{11198247-31C9-F9B1-2615-C934F2C7DE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936" y="2812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2" name="Text Box 56">
              <a:extLst>
                <a:ext uri="{FF2B5EF4-FFF2-40B4-BE49-F238E27FC236}">
                  <a16:creationId xmlns:a16="http://schemas.microsoft.com/office/drawing/2014/main" id="{221172F1-D2BE-ED4D-7DC4-6C381B3EF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76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出栈</a:t>
              </a:r>
            </a:p>
          </p:txBody>
        </p:sp>
      </p:grpSp>
      <p:sp>
        <p:nvSpPr>
          <p:cNvPr id="511033" name="Text Box 57">
            <a:extLst>
              <a:ext uri="{FF2B5EF4-FFF2-40B4-BE49-F238E27FC236}">
                <a16:creationId xmlns:a16="http://schemas.microsoft.com/office/drawing/2014/main" id="{C1366EFF-003D-F18A-E546-CE1543C5F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3962401"/>
            <a:ext cx="1524000" cy="307777"/>
          </a:xfrm>
          <a:prstGeom prst="rect">
            <a:avLst/>
          </a:prstGeom>
          <a:solidFill>
            <a:srgbClr val="0032D4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Times New Roman" panose="02020603050405020304" pitchFamily="18" charset="0"/>
              </a:rPr>
              <a:t>     1</a:t>
            </a:r>
            <a:r>
              <a:rPr lang="en-US" altLang="zh-CN" sz="2000">
                <a:latin typeface="Times New Roman" panose="02020603050405020304" pitchFamily="18" charset="0"/>
              </a:rPr>
              <a:t>FFF H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511034" name="Group 58">
            <a:extLst>
              <a:ext uri="{FF2B5EF4-FFF2-40B4-BE49-F238E27FC236}">
                <a16:creationId xmlns:a16="http://schemas.microsoft.com/office/drawing/2014/main" id="{05BE2B10-6ABF-1352-E642-FA4137B4415C}"/>
              </a:ext>
            </a:extLst>
          </p:cNvPr>
          <p:cNvGrpSpPr>
            <a:grpSpLocks/>
          </p:cNvGrpSpPr>
          <p:nvPr/>
        </p:nvGrpSpPr>
        <p:grpSpPr bwMode="auto">
          <a:xfrm>
            <a:off x="3405188" y="4849814"/>
            <a:ext cx="2309812" cy="396875"/>
            <a:chOff x="1185" y="3055"/>
            <a:chExt cx="1455" cy="250"/>
          </a:xfrm>
        </p:grpSpPr>
        <p:sp>
          <p:nvSpPr>
            <p:cNvPr id="35879" name="Rectangle 59">
              <a:extLst>
                <a:ext uri="{FF2B5EF4-FFF2-40B4-BE49-F238E27FC236}">
                  <a16:creationId xmlns:a16="http://schemas.microsoft.com/office/drawing/2014/main" id="{A5F539C4-8845-0B92-B318-A6A32768A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3092"/>
              <a:ext cx="960" cy="172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0" name="Text Box 60">
              <a:extLst>
                <a:ext uri="{FF2B5EF4-FFF2-40B4-BE49-F238E27FC236}">
                  <a16:creationId xmlns:a16="http://schemas.microsoft.com/office/drawing/2014/main" id="{BCD9E35E-9E95-B5CF-DA1F-66FF0B45B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55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栈顶</a:t>
              </a:r>
            </a:p>
          </p:txBody>
        </p:sp>
      </p:grpSp>
      <p:grpSp>
        <p:nvGrpSpPr>
          <p:cNvPr id="511037" name="Group 61">
            <a:extLst>
              <a:ext uri="{FF2B5EF4-FFF2-40B4-BE49-F238E27FC236}">
                <a16:creationId xmlns:a16="http://schemas.microsoft.com/office/drawing/2014/main" id="{532B706C-3808-519F-DFB5-CDF22C2C744D}"/>
              </a:ext>
            </a:extLst>
          </p:cNvPr>
          <p:cNvGrpSpPr>
            <a:grpSpLocks/>
          </p:cNvGrpSpPr>
          <p:nvPr/>
        </p:nvGrpSpPr>
        <p:grpSpPr bwMode="auto">
          <a:xfrm>
            <a:off x="3405188" y="5181601"/>
            <a:ext cx="2233612" cy="519113"/>
            <a:chOff x="1185" y="3264"/>
            <a:chExt cx="1407" cy="327"/>
          </a:xfrm>
        </p:grpSpPr>
        <p:sp>
          <p:nvSpPr>
            <p:cNvPr id="35877" name="Text Box 62">
              <a:extLst>
                <a:ext uri="{FF2B5EF4-FFF2-40B4-BE49-F238E27FC236}">
                  <a16:creationId xmlns:a16="http://schemas.microsoft.com/office/drawing/2014/main" id="{FDC0143B-0FCC-979B-BC47-362C66C2D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5" y="3264"/>
              <a:ext cx="960" cy="192"/>
            </a:xfrm>
            <a:prstGeom prst="rect">
              <a:avLst/>
            </a:prstGeom>
            <a:solidFill>
              <a:srgbClr val="00008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5878" name="Text Box 63">
              <a:extLst>
                <a:ext uri="{FF2B5EF4-FFF2-40B4-BE49-F238E27FC236}">
                  <a16:creationId xmlns:a16="http://schemas.microsoft.com/office/drawing/2014/main" id="{10BDCDE9-F6F6-B86F-8E40-263577AC7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264"/>
              <a:ext cx="384" cy="327"/>
            </a:xfrm>
            <a:prstGeom prst="rect">
              <a:avLst/>
            </a:prstGeom>
            <a:solidFill>
              <a:srgbClr val="00008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511040" name="Text Box 64">
            <a:extLst>
              <a:ext uri="{FF2B5EF4-FFF2-40B4-BE49-F238E27FC236}">
                <a16:creationId xmlns:a16="http://schemas.microsoft.com/office/drawing/2014/main" id="{23960388-EDA3-075F-3F22-CB28BDFE6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0575" y="3962401"/>
            <a:ext cx="1524000" cy="307777"/>
          </a:xfrm>
          <a:prstGeom prst="rect">
            <a:avLst/>
          </a:prstGeom>
          <a:solidFill>
            <a:srgbClr val="00007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Times New Roman" panose="02020603050405020304" pitchFamily="18" charset="0"/>
              </a:rPr>
              <a:t>      2000</a:t>
            </a:r>
            <a:r>
              <a:rPr lang="en-US" altLang="zh-CN" sz="2000">
                <a:latin typeface="Times New Roman" panose="02020603050405020304" pitchFamily="18" charset="0"/>
              </a:rPr>
              <a:t> H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511041" name="Group 65">
            <a:extLst>
              <a:ext uri="{FF2B5EF4-FFF2-40B4-BE49-F238E27FC236}">
                <a16:creationId xmlns:a16="http://schemas.microsoft.com/office/drawing/2014/main" id="{EFD300DD-3BBB-CD1D-1478-6B7B380A9224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891088"/>
            <a:ext cx="2971800" cy="519112"/>
            <a:chOff x="3024" y="3081"/>
            <a:chExt cx="1872" cy="327"/>
          </a:xfrm>
        </p:grpSpPr>
        <p:grpSp>
          <p:nvGrpSpPr>
            <p:cNvPr id="35873" name="Group 66">
              <a:extLst>
                <a:ext uri="{FF2B5EF4-FFF2-40B4-BE49-F238E27FC236}">
                  <a16:creationId xmlns:a16="http://schemas.microsoft.com/office/drawing/2014/main" id="{9811091A-393E-AE69-C8A3-9FBC627802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7" y="3081"/>
              <a:ext cx="1359" cy="327"/>
              <a:chOff x="3537" y="3081"/>
              <a:chExt cx="1359" cy="327"/>
            </a:xfrm>
          </p:grpSpPr>
          <p:sp>
            <p:nvSpPr>
              <p:cNvPr id="35875" name="Text Box 67">
                <a:extLst>
                  <a:ext uri="{FF2B5EF4-FFF2-40B4-BE49-F238E27FC236}">
                    <a16:creationId xmlns:a16="http://schemas.microsoft.com/office/drawing/2014/main" id="{3667E797-8DB2-0AEB-2087-F6491E2436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7" y="3089"/>
                <a:ext cx="960" cy="192"/>
              </a:xfrm>
              <a:prstGeom prst="rect">
                <a:avLst/>
              </a:prstGeom>
              <a:solidFill>
                <a:srgbClr val="00007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76" name="Text Box 68">
                <a:extLst>
                  <a:ext uri="{FF2B5EF4-FFF2-40B4-BE49-F238E27FC236}">
                    <a16:creationId xmlns:a16="http://schemas.microsoft.com/office/drawing/2014/main" id="{15091241-1B4E-778B-8FA3-A08916EB8A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3081"/>
                <a:ext cx="336" cy="327"/>
              </a:xfrm>
              <a:prstGeom prst="rect">
                <a:avLst/>
              </a:prstGeom>
              <a:solidFill>
                <a:srgbClr val="00006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5874" name="Text Box 69">
              <a:extLst>
                <a:ext uri="{FF2B5EF4-FFF2-40B4-BE49-F238E27FC236}">
                  <a16:creationId xmlns:a16="http://schemas.microsoft.com/office/drawing/2014/main" id="{F4B125E8-44CD-6851-A99A-6759CED46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089"/>
              <a:ext cx="506" cy="192"/>
            </a:xfrm>
            <a:prstGeom prst="rect">
              <a:avLst/>
            </a:prstGeom>
            <a:solidFill>
              <a:srgbClr val="0000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11046" name="Group 70">
            <a:extLst>
              <a:ext uri="{FF2B5EF4-FFF2-40B4-BE49-F238E27FC236}">
                <a16:creationId xmlns:a16="http://schemas.microsoft.com/office/drawing/2014/main" id="{A988C22D-11C5-5D13-B76D-772808C3C8BF}"/>
              </a:ext>
            </a:extLst>
          </p:cNvPr>
          <p:cNvGrpSpPr>
            <a:grpSpLocks/>
          </p:cNvGrpSpPr>
          <p:nvPr/>
        </p:nvGrpSpPr>
        <p:grpSpPr bwMode="auto">
          <a:xfrm>
            <a:off x="7137400" y="5181601"/>
            <a:ext cx="2311400" cy="396875"/>
            <a:chOff x="3536" y="3264"/>
            <a:chExt cx="1456" cy="250"/>
          </a:xfrm>
        </p:grpSpPr>
        <p:sp>
          <p:nvSpPr>
            <p:cNvPr id="35871" name="Rectangle 71">
              <a:extLst>
                <a:ext uri="{FF2B5EF4-FFF2-40B4-BE49-F238E27FC236}">
                  <a16:creationId xmlns:a16="http://schemas.microsoft.com/office/drawing/2014/main" id="{853898B7-EB5A-7B76-DCFE-146B597CF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" y="3296"/>
              <a:ext cx="960" cy="172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2" name="Text Box 72">
              <a:extLst>
                <a:ext uri="{FF2B5EF4-FFF2-40B4-BE49-F238E27FC236}">
                  <a16:creationId xmlns:a16="http://schemas.microsoft.com/office/drawing/2014/main" id="{3F648E7B-6A84-B8BA-7A55-89A7B694A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264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栈顶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1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1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51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51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1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51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1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51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51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51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500"/>
                                        <p:tgtEl>
                                          <p:spTgt spid="51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500"/>
                                        <p:tgtEl>
                                          <p:spTgt spid="51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1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5" dur="500"/>
                                        <p:tgtEl>
                                          <p:spTgt spid="51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1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5" dur="500"/>
                                        <p:tgtEl>
                                          <p:spTgt spid="51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0" dur="500"/>
                                        <p:tgtEl>
                                          <p:spTgt spid="51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autoUpdateAnimBg="0"/>
      <p:bldP spid="510980" grpId="0" autoUpdateAnimBg="0"/>
      <p:bldP spid="510984" grpId="0" autoUpdateAnimBg="0"/>
      <p:bldP spid="510985" grpId="0" autoUpdateAnimBg="0"/>
      <p:bldP spid="510986" grpId="0" autoUpdateAnimBg="0"/>
      <p:bldP spid="510987" grpId="0" autoUpdateAnimBg="0"/>
      <p:bldP spid="510988" grpId="0" autoUpdateAnimBg="0"/>
      <p:bldP spid="510989" grpId="0" autoUpdateAnimBg="0"/>
      <p:bldP spid="510990" grpId="0" autoUpdateAnimBg="0"/>
      <p:bldP spid="510991" grpId="0" autoUpdateAnimBg="0"/>
      <p:bldP spid="511033" grpId="0" animBg="1" autoUpdateAnimBg="0"/>
      <p:bldP spid="511040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69A261A6-D703-67B1-7776-47A431B4F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120650"/>
            <a:ext cx="4130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(2) 堆栈寻址举例</a:t>
            </a:r>
          </a:p>
        </p:txBody>
      </p:sp>
      <p:grpSp>
        <p:nvGrpSpPr>
          <p:cNvPr id="512003" name="Group 3">
            <a:extLst>
              <a:ext uri="{FF2B5EF4-FFF2-40B4-BE49-F238E27FC236}">
                <a16:creationId xmlns:a16="http://schemas.microsoft.com/office/drawing/2014/main" id="{2392D97D-B4DD-F131-84EA-07FAC9D313C7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838200"/>
            <a:ext cx="4241800" cy="2516188"/>
            <a:chOff x="144" y="528"/>
            <a:chExt cx="2672" cy="1585"/>
          </a:xfrm>
        </p:grpSpPr>
        <p:sp>
          <p:nvSpPr>
            <p:cNvPr id="36916" name="Rectangle 4">
              <a:extLst>
                <a:ext uri="{FF2B5EF4-FFF2-40B4-BE49-F238E27FC236}">
                  <a16:creationId xmlns:a16="http://schemas.microsoft.com/office/drawing/2014/main" id="{4C6F5BE9-41CD-CE88-DCCC-A17E89D17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" y="778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6917" name="Rectangle 5">
              <a:extLst>
                <a:ext uri="{FF2B5EF4-FFF2-40B4-BE49-F238E27FC236}">
                  <a16:creationId xmlns:a16="http://schemas.microsoft.com/office/drawing/2014/main" id="{DDAEFC1C-6E58-B0C9-47FE-672138C31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" y="1162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200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6918" name="Text Box 6">
              <a:extLst>
                <a:ext uri="{FF2B5EF4-FFF2-40B4-BE49-F238E27FC236}">
                  <a16:creationId xmlns:a16="http://schemas.microsoft.com/office/drawing/2014/main" id="{9633A57B-BEEA-6C5F-0F59-6BFC346A4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778"/>
              <a:ext cx="4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ACC</a:t>
              </a:r>
            </a:p>
          </p:txBody>
        </p:sp>
        <p:sp>
          <p:nvSpPr>
            <p:cNvPr id="36919" name="Text Box 7">
              <a:extLst>
                <a:ext uri="{FF2B5EF4-FFF2-40B4-BE49-F238E27FC236}">
                  <a16:creationId xmlns:a16="http://schemas.microsoft.com/office/drawing/2014/main" id="{D502A4C3-A55E-633F-5081-CD3AFD357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" y="1152"/>
              <a:ext cx="3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SP</a:t>
              </a:r>
            </a:p>
          </p:txBody>
        </p:sp>
        <p:sp>
          <p:nvSpPr>
            <p:cNvPr id="36920" name="Rectangle 8">
              <a:extLst>
                <a:ext uri="{FF2B5EF4-FFF2-40B4-BE49-F238E27FC236}">
                  <a16:creationId xmlns:a16="http://schemas.microsoft.com/office/drawing/2014/main" id="{7AB16557-7CA6-48EA-C039-48497FE85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778"/>
              <a:ext cx="864" cy="133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1" name="Rectangle 9">
              <a:extLst>
                <a:ext uri="{FF2B5EF4-FFF2-40B4-BE49-F238E27FC236}">
                  <a16:creationId xmlns:a16="http://schemas.microsoft.com/office/drawing/2014/main" id="{908FE733-7DEE-432D-8953-1CF04CCAA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258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6922" name="Text Box 10">
              <a:extLst>
                <a:ext uri="{FF2B5EF4-FFF2-40B4-BE49-F238E27FC236}">
                  <a16:creationId xmlns:a16="http://schemas.microsoft.com/office/drawing/2014/main" id="{EF8655E7-EA36-D296-FEB4-7A893432F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104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栈顶</a:t>
              </a:r>
            </a:p>
          </p:txBody>
        </p:sp>
        <p:sp>
          <p:nvSpPr>
            <p:cNvPr id="36923" name="Text Box 11">
              <a:extLst>
                <a:ext uri="{FF2B5EF4-FFF2-40B4-BE49-F238E27FC236}">
                  <a16:creationId xmlns:a16="http://schemas.microsoft.com/office/drawing/2014/main" id="{874CE114-A445-34EB-0CD6-9754A551E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23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200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6924" name="Text Box 12">
              <a:extLst>
                <a:ext uri="{FF2B5EF4-FFF2-40B4-BE49-F238E27FC236}">
                  <a16:creationId xmlns:a16="http://schemas.microsoft.com/office/drawing/2014/main" id="{6FAFAADD-4B7A-E05B-8290-812B6DBA8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186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栈底</a:t>
              </a:r>
            </a:p>
          </p:txBody>
        </p:sp>
        <p:sp>
          <p:nvSpPr>
            <p:cNvPr id="36925" name="Text Box 13">
              <a:extLst>
                <a:ext uri="{FF2B5EF4-FFF2-40B4-BE49-F238E27FC236}">
                  <a16:creationId xmlns:a16="http://schemas.microsoft.com/office/drawing/2014/main" id="{09009335-0C17-9A85-74FB-F5ABFFA7E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4" y="52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</a:t>
              </a:r>
            </a:p>
          </p:txBody>
        </p:sp>
      </p:grpSp>
      <p:grpSp>
        <p:nvGrpSpPr>
          <p:cNvPr id="512014" name="Group 14">
            <a:extLst>
              <a:ext uri="{FF2B5EF4-FFF2-40B4-BE49-F238E27FC236}">
                <a16:creationId xmlns:a16="http://schemas.microsoft.com/office/drawing/2014/main" id="{C0AB633F-6B1A-90FC-6934-64673D7B022F}"/>
              </a:ext>
            </a:extLst>
          </p:cNvPr>
          <p:cNvGrpSpPr>
            <a:grpSpLocks/>
          </p:cNvGrpSpPr>
          <p:nvPr/>
        </p:nvGrpSpPr>
        <p:grpSpPr bwMode="auto">
          <a:xfrm>
            <a:off x="6197600" y="838201"/>
            <a:ext cx="4241800" cy="2530475"/>
            <a:chOff x="2944" y="528"/>
            <a:chExt cx="2672" cy="1594"/>
          </a:xfrm>
        </p:grpSpPr>
        <p:sp>
          <p:nvSpPr>
            <p:cNvPr id="36903" name="Rectangle 15">
              <a:extLst>
                <a:ext uri="{FF2B5EF4-FFF2-40B4-BE49-F238E27FC236}">
                  <a16:creationId xmlns:a16="http://schemas.microsoft.com/office/drawing/2014/main" id="{BF0DBE4E-166B-4566-281A-7ED226C0E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778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6904" name="Rectangle 16">
              <a:extLst>
                <a:ext uri="{FF2B5EF4-FFF2-40B4-BE49-F238E27FC236}">
                  <a16:creationId xmlns:a16="http://schemas.microsoft.com/office/drawing/2014/main" id="{509AF822-6BB7-B31E-75A3-904B77303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162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1FFH</a:t>
              </a:r>
            </a:p>
          </p:txBody>
        </p:sp>
        <p:sp>
          <p:nvSpPr>
            <p:cNvPr id="36905" name="Text Box 17">
              <a:extLst>
                <a:ext uri="{FF2B5EF4-FFF2-40B4-BE49-F238E27FC236}">
                  <a16:creationId xmlns:a16="http://schemas.microsoft.com/office/drawing/2014/main" id="{BCED0E8D-302B-42D2-195A-D4C7D4FB1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4" y="778"/>
              <a:ext cx="4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ACC</a:t>
              </a:r>
            </a:p>
          </p:txBody>
        </p:sp>
        <p:sp>
          <p:nvSpPr>
            <p:cNvPr id="36906" name="Text Box 18">
              <a:extLst>
                <a:ext uri="{FF2B5EF4-FFF2-40B4-BE49-F238E27FC236}">
                  <a16:creationId xmlns:a16="http://schemas.microsoft.com/office/drawing/2014/main" id="{1CE3A942-5520-A0F1-E12C-B7F0B1844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152"/>
              <a:ext cx="3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SP</a:t>
              </a:r>
            </a:p>
          </p:txBody>
        </p:sp>
        <p:sp>
          <p:nvSpPr>
            <p:cNvPr id="36907" name="Rectangle 19">
              <a:extLst>
                <a:ext uri="{FF2B5EF4-FFF2-40B4-BE49-F238E27FC236}">
                  <a16:creationId xmlns:a16="http://schemas.microsoft.com/office/drawing/2014/main" id="{86D354C3-3E99-0672-67B8-9EF891E22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778"/>
              <a:ext cx="864" cy="1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8" name="Rectangle 20">
              <a:extLst>
                <a:ext uri="{FF2B5EF4-FFF2-40B4-BE49-F238E27FC236}">
                  <a16:creationId xmlns:a16="http://schemas.microsoft.com/office/drawing/2014/main" id="{7A4F81AC-25CC-9D4D-E84E-E6E9D92CC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06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6909" name="Text Box 21">
              <a:extLst>
                <a:ext uri="{FF2B5EF4-FFF2-40B4-BE49-F238E27FC236}">
                  <a16:creationId xmlns:a16="http://schemas.microsoft.com/office/drawing/2014/main" id="{376E3D40-6B92-6807-D6E7-D7DC8727A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85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栈顶</a:t>
              </a:r>
            </a:p>
          </p:txBody>
        </p:sp>
        <p:sp>
          <p:nvSpPr>
            <p:cNvPr id="36910" name="Text Box 22">
              <a:extLst>
                <a:ext uri="{FF2B5EF4-FFF2-40B4-BE49-F238E27FC236}">
                  <a16:creationId xmlns:a16="http://schemas.microsoft.com/office/drawing/2014/main" id="{1F02D70C-8DBC-7729-EADF-24348763E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8" y="1286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200</a:t>
              </a:r>
              <a:r>
                <a:rPr lang="en-US" altLang="zh-CN" sz="200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6911" name="Text Box 23">
              <a:extLst>
                <a:ext uri="{FF2B5EF4-FFF2-40B4-BE49-F238E27FC236}">
                  <a16:creationId xmlns:a16="http://schemas.microsoft.com/office/drawing/2014/main" id="{AA88C0C3-AB9E-995E-C9AB-6E34D41B5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87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栈底</a:t>
              </a:r>
            </a:p>
          </p:txBody>
        </p:sp>
        <p:sp>
          <p:nvSpPr>
            <p:cNvPr id="36912" name="Text Box 24">
              <a:extLst>
                <a:ext uri="{FF2B5EF4-FFF2-40B4-BE49-F238E27FC236}">
                  <a16:creationId xmlns:a16="http://schemas.microsoft.com/office/drawing/2014/main" id="{25A4DDC7-5C6A-A551-ED0C-9BEDDB9FA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52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</a:t>
              </a:r>
            </a:p>
          </p:txBody>
        </p:sp>
        <p:sp>
          <p:nvSpPr>
            <p:cNvPr id="36913" name="Rectangle 25">
              <a:extLst>
                <a:ext uri="{FF2B5EF4-FFF2-40B4-BE49-F238E27FC236}">
                  <a16:creationId xmlns:a16="http://schemas.microsoft.com/office/drawing/2014/main" id="{99B57A94-CF5E-8B35-B16E-615BA8B06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30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6914" name="Text Box 26">
              <a:extLst>
                <a:ext uri="{FF2B5EF4-FFF2-40B4-BE49-F238E27FC236}">
                  <a16:creationId xmlns:a16="http://schemas.microsoft.com/office/drawing/2014/main" id="{A5DA78B4-5C2E-C1C2-A2D8-D79162A52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046"/>
              <a:ext cx="4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1FFH</a:t>
              </a:r>
            </a:p>
          </p:txBody>
        </p:sp>
        <p:sp>
          <p:nvSpPr>
            <p:cNvPr id="36915" name="Freeform 27">
              <a:extLst>
                <a:ext uri="{FF2B5EF4-FFF2-40B4-BE49-F238E27FC236}">
                  <a16:creationId xmlns:a16="http://schemas.microsoft.com/office/drawing/2014/main" id="{338105EA-0A08-11FD-F44D-2D4A0AC83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538"/>
              <a:ext cx="1488" cy="480"/>
            </a:xfrm>
            <a:custGeom>
              <a:avLst/>
              <a:gdLst>
                <a:gd name="T0" fmla="*/ 0 w 1584"/>
                <a:gd name="T1" fmla="*/ 240 h 480"/>
                <a:gd name="T2" fmla="*/ 0 w 1584"/>
                <a:gd name="T3" fmla="*/ 0 h 480"/>
                <a:gd name="T4" fmla="*/ 1313 w 1584"/>
                <a:gd name="T5" fmla="*/ 0 h 480"/>
                <a:gd name="T6" fmla="*/ 1313 w 1584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84" h="480">
                  <a:moveTo>
                    <a:pt x="0" y="240"/>
                  </a:moveTo>
                  <a:lnTo>
                    <a:pt x="0" y="0"/>
                  </a:lnTo>
                  <a:lnTo>
                    <a:pt x="1584" y="0"/>
                  </a:lnTo>
                  <a:lnTo>
                    <a:pt x="1584" y="4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028" name="Text Box 28">
            <a:extLst>
              <a:ext uri="{FF2B5EF4-FFF2-40B4-BE49-F238E27FC236}">
                <a16:creationId xmlns:a16="http://schemas.microsoft.com/office/drawing/2014/main" id="{E3EE26BF-19C7-1AF4-7F25-C7420D52D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6670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PUSH</a:t>
            </a:r>
            <a:r>
              <a:rPr lang="en-US" altLang="zh-CN" sz="2400">
                <a:latin typeface="Times New Roman" panose="02020603050405020304" pitchFamily="18" charset="0"/>
              </a:rPr>
              <a:t>  A </a:t>
            </a:r>
            <a:r>
              <a:rPr lang="zh-CN" altLang="en-US" sz="2400">
                <a:latin typeface="Times New Roman" panose="02020603050405020304" pitchFamily="18" charset="0"/>
              </a:rPr>
              <a:t>前</a:t>
            </a:r>
          </a:p>
        </p:txBody>
      </p:sp>
      <p:sp>
        <p:nvSpPr>
          <p:cNvPr id="512029" name="Text Box 29">
            <a:extLst>
              <a:ext uri="{FF2B5EF4-FFF2-40B4-BE49-F238E27FC236}">
                <a16:creationId xmlns:a16="http://schemas.microsoft.com/office/drawing/2014/main" id="{F972EFF3-E0D5-C562-79BA-07FBA5496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6670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PUSH</a:t>
            </a:r>
            <a:r>
              <a:rPr lang="en-US" altLang="zh-CN" sz="2400">
                <a:latin typeface="Times New Roman" panose="02020603050405020304" pitchFamily="18" charset="0"/>
              </a:rPr>
              <a:t>  A </a:t>
            </a:r>
            <a:r>
              <a:rPr lang="zh-CN" altLang="en-US" sz="2400">
                <a:latin typeface="Times New Roman" panose="02020603050405020304" pitchFamily="18" charset="0"/>
              </a:rPr>
              <a:t>后</a:t>
            </a:r>
          </a:p>
        </p:txBody>
      </p:sp>
      <p:sp>
        <p:nvSpPr>
          <p:cNvPr id="512030" name="Text Box 30">
            <a:extLst>
              <a:ext uri="{FF2B5EF4-FFF2-40B4-BE49-F238E27FC236}">
                <a16:creationId xmlns:a16="http://schemas.microsoft.com/office/drawing/2014/main" id="{69A6ACF0-6806-26CE-B3FD-F0958CD51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5848351"/>
            <a:ext cx="14665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POP</a:t>
            </a:r>
            <a:r>
              <a:rPr lang="en-US" altLang="zh-CN" sz="2400">
                <a:latin typeface="Times New Roman" panose="02020603050405020304" pitchFamily="18" charset="0"/>
              </a:rPr>
              <a:t>  A </a:t>
            </a:r>
            <a:r>
              <a:rPr lang="zh-CN" altLang="en-US" sz="2400">
                <a:latin typeface="Times New Roman" panose="02020603050405020304" pitchFamily="18" charset="0"/>
              </a:rPr>
              <a:t>前</a:t>
            </a:r>
          </a:p>
        </p:txBody>
      </p:sp>
      <p:sp>
        <p:nvSpPr>
          <p:cNvPr id="512031" name="Text Box 31">
            <a:extLst>
              <a:ext uri="{FF2B5EF4-FFF2-40B4-BE49-F238E27FC236}">
                <a16:creationId xmlns:a16="http://schemas.microsoft.com/office/drawing/2014/main" id="{65F22E15-7CB5-2BA3-355A-3C884384E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989" y="5848351"/>
            <a:ext cx="14665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POP</a:t>
            </a:r>
            <a:r>
              <a:rPr lang="en-US" altLang="zh-CN" sz="2400">
                <a:latin typeface="Times New Roman" panose="02020603050405020304" pitchFamily="18" charset="0"/>
              </a:rPr>
              <a:t>  A </a:t>
            </a:r>
            <a:r>
              <a:rPr lang="zh-CN" altLang="en-US" sz="2400">
                <a:latin typeface="Times New Roman" panose="02020603050405020304" pitchFamily="18" charset="0"/>
              </a:rPr>
              <a:t>后</a:t>
            </a:r>
          </a:p>
        </p:txBody>
      </p:sp>
      <p:grpSp>
        <p:nvGrpSpPr>
          <p:cNvPr id="512032" name="Group 32">
            <a:extLst>
              <a:ext uri="{FF2B5EF4-FFF2-40B4-BE49-F238E27FC236}">
                <a16:creationId xmlns:a16="http://schemas.microsoft.com/office/drawing/2014/main" id="{6D7B84C1-A04C-F834-C2F3-23F36E189BF0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962400"/>
            <a:ext cx="4241800" cy="2573338"/>
            <a:chOff x="144" y="2496"/>
            <a:chExt cx="2672" cy="1621"/>
          </a:xfrm>
        </p:grpSpPr>
        <p:sp>
          <p:nvSpPr>
            <p:cNvPr id="36891" name="Rectangle 33">
              <a:extLst>
                <a:ext uri="{FF2B5EF4-FFF2-40B4-BE49-F238E27FC236}">
                  <a16:creationId xmlns:a16="http://schemas.microsoft.com/office/drawing/2014/main" id="{1DDFAD38-0C7B-2593-87A8-D5D6EE744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" y="274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6892" name="Rectangle 34">
              <a:extLst>
                <a:ext uri="{FF2B5EF4-FFF2-40B4-BE49-F238E27FC236}">
                  <a16:creationId xmlns:a16="http://schemas.microsoft.com/office/drawing/2014/main" id="{87C35E45-3787-1164-DBAE-FF9563A2C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" y="3130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1FFH</a:t>
              </a:r>
            </a:p>
          </p:txBody>
        </p:sp>
        <p:sp>
          <p:nvSpPr>
            <p:cNvPr id="36893" name="Text Box 35">
              <a:extLst>
                <a:ext uri="{FF2B5EF4-FFF2-40B4-BE49-F238E27FC236}">
                  <a16:creationId xmlns:a16="http://schemas.microsoft.com/office/drawing/2014/main" id="{F2B96282-7312-943F-54CC-EB1762167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746"/>
              <a:ext cx="4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ACC</a:t>
              </a:r>
            </a:p>
          </p:txBody>
        </p:sp>
        <p:sp>
          <p:nvSpPr>
            <p:cNvPr id="36894" name="Text Box 36">
              <a:extLst>
                <a:ext uri="{FF2B5EF4-FFF2-40B4-BE49-F238E27FC236}">
                  <a16:creationId xmlns:a16="http://schemas.microsoft.com/office/drawing/2014/main" id="{93819348-7D8F-873D-5F4D-BCE2C7210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" y="3120"/>
              <a:ext cx="3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SP</a:t>
              </a:r>
            </a:p>
          </p:txBody>
        </p:sp>
        <p:sp>
          <p:nvSpPr>
            <p:cNvPr id="36895" name="Rectangle 37">
              <a:extLst>
                <a:ext uri="{FF2B5EF4-FFF2-40B4-BE49-F238E27FC236}">
                  <a16:creationId xmlns:a16="http://schemas.microsoft.com/office/drawing/2014/main" id="{2CE69863-0779-7024-5159-E39AEC2FA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746"/>
              <a:ext cx="864" cy="13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6" name="Rectangle 38">
              <a:extLst>
                <a:ext uri="{FF2B5EF4-FFF2-40B4-BE49-F238E27FC236}">
                  <a16:creationId xmlns:a16="http://schemas.microsoft.com/office/drawing/2014/main" id="{4D002CC2-5535-AF90-658B-55CCC896A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322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6897" name="Text Box 39">
              <a:extLst>
                <a:ext uri="{FF2B5EF4-FFF2-40B4-BE49-F238E27FC236}">
                  <a16:creationId xmlns:a16="http://schemas.microsoft.com/office/drawing/2014/main" id="{AF7BD3F5-BBDE-E8F1-877A-05405E728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278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栈顶</a:t>
              </a:r>
            </a:p>
          </p:txBody>
        </p:sp>
        <p:sp>
          <p:nvSpPr>
            <p:cNvPr id="36898" name="Text Box 40">
              <a:extLst>
                <a:ext uri="{FF2B5EF4-FFF2-40B4-BE49-F238E27FC236}">
                  <a16:creationId xmlns:a16="http://schemas.microsoft.com/office/drawing/2014/main" id="{6B67D830-C14C-21C8-DB57-21D35B5F0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7" y="3229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200</a:t>
              </a:r>
              <a:r>
                <a:rPr lang="en-US" altLang="zh-CN" sz="200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6899" name="Text Box 41">
              <a:extLst>
                <a:ext uri="{FF2B5EF4-FFF2-40B4-BE49-F238E27FC236}">
                  <a16:creationId xmlns:a16="http://schemas.microsoft.com/office/drawing/2014/main" id="{2CD7DCEE-7769-6D0D-E364-EDADB8981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386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栈底</a:t>
              </a:r>
            </a:p>
          </p:txBody>
        </p:sp>
        <p:sp>
          <p:nvSpPr>
            <p:cNvPr id="36900" name="Text Box 42">
              <a:extLst>
                <a:ext uri="{FF2B5EF4-FFF2-40B4-BE49-F238E27FC236}">
                  <a16:creationId xmlns:a16="http://schemas.microsoft.com/office/drawing/2014/main" id="{00CC4291-1A6B-AC66-ABAA-86270FA30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4" y="249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</a:t>
              </a:r>
            </a:p>
          </p:txBody>
        </p:sp>
        <p:sp>
          <p:nvSpPr>
            <p:cNvPr id="36901" name="Rectangle 43">
              <a:extLst>
                <a:ext uri="{FF2B5EF4-FFF2-40B4-BE49-F238E27FC236}">
                  <a16:creationId xmlns:a16="http://schemas.microsoft.com/office/drawing/2014/main" id="{6A3D1513-2072-FCBD-1DE6-A77962CDF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" y="298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6902" name="Text Box 44">
              <a:extLst>
                <a:ext uri="{FF2B5EF4-FFF2-40B4-BE49-F238E27FC236}">
                  <a16:creationId xmlns:a16="http://schemas.microsoft.com/office/drawing/2014/main" id="{C6DBF8EC-EF8C-D02E-BDF0-2F610EE37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" y="2976"/>
              <a:ext cx="4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1FFH</a:t>
              </a:r>
            </a:p>
          </p:txBody>
        </p:sp>
      </p:grpSp>
      <p:grpSp>
        <p:nvGrpSpPr>
          <p:cNvPr id="512045" name="Group 45">
            <a:extLst>
              <a:ext uri="{FF2B5EF4-FFF2-40B4-BE49-F238E27FC236}">
                <a16:creationId xmlns:a16="http://schemas.microsoft.com/office/drawing/2014/main" id="{AC476CCC-D91D-C1C0-5366-1EDBF57642F2}"/>
              </a:ext>
            </a:extLst>
          </p:cNvPr>
          <p:cNvGrpSpPr>
            <a:grpSpLocks/>
          </p:cNvGrpSpPr>
          <p:nvPr/>
        </p:nvGrpSpPr>
        <p:grpSpPr bwMode="auto">
          <a:xfrm>
            <a:off x="6197600" y="3933825"/>
            <a:ext cx="4241800" cy="2571750"/>
            <a:chOff x="2944" y="2496"/>
            <a:chExt cx="2672" cy="1620"/>
          </a:xfrm>
        </p:grpSpPr>
        <p:grpSp>
          <p:nvGrpSpPr>
            <p:cNvPr id="36877" name="Group 46">
              <a:extLst>
                <a:ext uri="{FF2B5EF4-FFF2-40B4-BE49-F238E27FC236}">
                  <a16:creationId xmlns:a16="http://schemas.microsoft.com/office/drawing/2014/main" id="{836679CF-84EF-DE8D-0DF5-CE6DBA99A1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4" y="2496"/>
              <a:ext cx="2672" cy="1620"/>
              <a:chOff x="2944" y="2496"/>
              <a:chExt cx="2672" cy="1620"/>
            </a:xfrm>
          </p:grpSpPr>
          <p:sp>
            <p:nvSpPr>
              <p:cNvPr id="36880" name="Rectangle 47">
                <a:extLst>
                  <a:ext uri="{FF2B5EF4-FFF2-40B4-BE49-F238E27FC236}">
                    <a16:creationId xmlns:a16="http://schemas.microsoft.com/office/drawing/2014/main" id="{A4844AE6-7344-1109-387C-0D5F2CB10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746"/>
                <a:ext cx="86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15</a:t>
                </a:r>
              </a:p>
            </p:txBody>
          </p:sp>
          <p:sp>
            <p:nvSpPr>
              <p:cNvPr id="36881" name="Rectangle 48">
                <a:extLst>
                  <a:ext uri="{FF2B5EF4-FFF2-40B4-BE49-F238E27FC236}">
                    <a16:creationId xmlns:a16="http://schemas.microsoft.com/office/drawing/2014/main" id="{DF81A77C-BD48-A05C-6C24-87C1BA5D1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130"/>
                <a:ext cx="86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200</a:t>
                </a:r>
                <a:r>
                  <a:rPr lang="en-US" altLang="zh-CN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36882" name="Text Box 49">
                <a:extLst>
                  <a:ext uri="{FF2B5EF4-FFF2-40B4-BE49-F238E27FC236}">
                    <a16:creationId xmlns:a16="http://schemas.microsoft.com/office/drawing/2014/main" id="{60080BE9-CAF4-FDCB-1C47-35E4CC75F5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4" y="2746"/>
                <a:ext cx="4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ACC</a:t>
                </a:r>
              </a:p>
            </p:txBody>
          </p:sp>
          <p:sp>
            <p:nvSpPr>
              <p:cNvPr id="36883" name="Text Box 50">
                <a:extLst>
                  <a:ext uri="{FF2B5EF4-FFF2-40B4-BE49-F238E27FC236}">
                    <a16:creationId xmlns:a16="http://schemas.microsoft.com/office/drawing/2014/main" id="{C7754237-67F5-F2EE-3152-40BF570CD7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3120"/>
                <a:ext cx="30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SP</a:t>
                </a:r>
              </a:p>
            </p:txBody>
          </p:sp>
          <p:sp>
            <p:nvSpPr>
              <p:cNvPr id="36884" name="Rectangle 51">
                <a:extLst>
                  <a:ext uri="{FF2B5EF4-FFF2-40B4-BE49-F238E27FC236}">
                    <a16:creationId xmlns:a16="http://schemas.microsoft.com/office/drawing/2014/main" id="{D3BACD98-83DF-1816-1168-2E9AC1F7C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746"/>
                <a:ext cx="864" cy="137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885" name="Text Box 52">
                <a:extLst>
                  <a:ext uri="{FF2B5EF4-FFF2-40B4-BE49-F238E27FC236}">
                    <a16:creationId xmlns:a16="http://schemas.microsoft.com/office/drawing/2014/main" id="{83C6A43E-DF2B-8556-F3DA-0C35EC5E0A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0" y="31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栈顶</a:t>
                </a:r>
              </a:p>
            </p:txBody>
          </p:sp>
          <p:sp>
            <p:nvSpPr>
              <p:cNvPr id="36886" name="Text Box 53">
                <a:extLst>
                  <a:ext uri="{FF2B5EF4-FFF2-40B4-BE49-F238E27FC236}">
                    <a16:creationId xmlns:a16="http://schemas.microsoft.com/office/drawing/2014/main" id="{370CEE5D-E141-B9F4-7822-D911FFDA02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274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200</a:t>
                </a:r>
                <a:r>
                  <a:rPr lang="en-US" altLang="zh-CN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36887" name="Text Box 54">
                <a:extLst>
                  <a:ext uri="{FF2B5EF4-FFF2-40B4-BE49-F238E27FC236}">
                    <a16:creationId xmlns:a16="http://schemas.microsoft.com/office/drawing/2014/main" id="{90406F18-03E5-93D6-1A23-8B0D176055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0" y="386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栈底</a:t>
                </a:r>
              </a:p>
            </p:txBody>
          </p:sp>
          <p:sp>
            <p:nvSpPr>
              <p:cNvPr id="36888" name="Text Box 55">
                <a:extLst>
                  <a:ext uri="{FF2B5EF4-FFF2-40B4-BE49-F238E27FC236}">
                    <a16:creationId xmlns:a16="http://schemas.microsoft.com/office/drawing/2014/main" id="{1C5950AD-C5AB-BD28-F25C-3F5ACB6FBF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249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主存</a:t>
                </a:r>
              </a:p>
            </p:txBody>
          </p:sp>
          <p:sp>
            <p:nvSpPr>
              <p:cNvPr id="36889" name="Rectangle 56">
                <a:extLst>
                  <a:ext uri="{FF2B5EF4-FFF2-40B4-BE49-F238E27FC236}">
                    <a16:creationId xmlns:a16="http://schemas.microsoft.com/office/drawing/2014/main" id="{95BF1B11-28C3-DCB1-1FF6-BE13B2F67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3274"/>
                <a:ext cx="86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36890" name="Freeform 57">
                <a:extLst>
                  <a:ext uri="{FF2B5EF4-FFF2-40B4-BE49-F238E27FC236}">
                    <a16:creationId xmlns:a16="http://schemas.microsoft.com/office/drawing/2014/main" id="{D150D814-C385-0A84-8C8A-D2CE5B9A1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4" y="2506"/>
                <a:ext cx="1488" cy="480"/>
              </a:xfrm>
              <a:custGeom>
                <a:avLst/>
                <a:gdLst>
                  <a:gd name="T0" fmla="*/ 0 w 1584"/>
                  <a:gd name="T1" fmla="*/ 240 h 480"/>
                  <a:gd name="T2" fmla="*/ 0 w 1584"/>
                  <a:gd name="T3" fmla="*/ 0 h 480"/>
                  <a:gd name="T4" fmla="*/ 1313 w 1584"/>
                  <a:gd name="T5" fmla="*/ 0 h 480"/>
                  <a:gd name="T6" fmla="*/ 1313 w 1584"/>
                  <a:gd name="T7" fmla="*/ 480 h 48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84" h="480">
                    <a:moveTo>
                      <a:pt x="0" y="240"/>
                    </a:moveTo>
                    <a:lnTo>
                      <a:pt x="0" y="0"/>
                    </a:lnTo>
                    <a:lnTo>
                      <a:pt x="1584" y="0"/>
                    </a:lnTo>
                    <a:lnTo>
                      <a:pt x="1584" y="48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878" name="Line 58">
              <a:extLst>
                <a:ext uri="{FF2B5EF4-FFF2-40B4-BE49-F238E27FC236}">
                  <a16:creationId xmlns:a16="http://schemas.microsoft.com/office/drawing/2014/main" id="{DD488A1F-AD1C-2A07-313B-718CAA78D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024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9" name="Text Box 59">
              <a:extLst>
                <a:ext uri="{FF2B5EF4-FFF2-40B4-BE49-F238E27FC236}">
                  <a16:creationId xmlns:a16="http://schemas.microsoft.com/office/drawing/2014/main" id="{7109DA9F-F5FF-6D51-5137-E801E6E85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02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15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1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1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1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8" grpId="0" autoUpdateAnimBg="0"/>
      <p:bldP spid="512029" grpId="0" autoUpdateAnimBg="0"/>
      <p:bldP spid="512030" grpId="0" autoUpdateAnimBg="0"/>
      <p:bldP spid="51203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DC2A3F4E-C13A-3CBF-CBCD-E1FB0EAD8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349250"/>
            <a:ext cx="7286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(3) </a:t>
            </a:r>
            <a:r>
              <a:rPr lang="en-US" altLang="zh-CN" sz="3600">
                <a:latin typeface="Times New Roman" panose="02020603050405020304" pitchFamily="18" charset="0"/>
              </a:rPr>
              <a:t>SP </a:t>
            </a:r>
            <a:r>
              <a:rPr lang="zh-CN" altLang="en-US" sz="3600">
                <a:latin typeface="Times New Roman" panose="02020603050405020304" pitchFamily="18" charset="0"/>
              </a:rPr>
              <a:t>的修改与主存编址方法有关</a:t>
            </a:r>
          </a:p>
        </p:txBody>
      </p:sp>
      <p:sp>
        <p:nvSpPr>
          <p:cNvPr id="513027" name="Text Box 3">
            <a:extLst>
              <a:ext uri="{FF2B5EF4-FFF2-40B4-BE49-F238E27FC236}">
                <a16:creationId xmlns:a16="http://schemas.microsoft.com/office/drawing/2014/main" id="{7742F05C-4761-A937-8C8B-01F51E044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1231901"/>
            <a:ext cx="3063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95300" indent="-4953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952500" indent="-4953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409700" indent="-4953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866900" indent="-4953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324100" indent="-4953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781300" indent="-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3238500" indent="-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695700" indent="-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4152900" indent="-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① 按 </a:t>
            </a:r>
            <a:r>
              <a:rPr kumimoji="1"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编址</a:t>
            </a:r>
          </a:p>
        </p:txBody>
      </p:sp>
      <p:sp>
        <p:nvSpPr>
          <p:cNvPr id="513028" name="Text Box 4">
            <a:extLst>
              <a:ext uri="{FF2B5EF4-FFF2-40B4-BE49-F238E27FC236}">
                <a16:creationId xmlns:a16="http://schemas.microsoft.com/office/drawing/2014/main" id="{E388B6B2-1702-20C6-039B-B2F5374C5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238" y="1590676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进栈</a:t>
            </a:r>
          </a:p>
        </p:txBody>
      </p:sp>
      <p:sp>
        <p:nvSpPr>
          <p:cNvPr id="513029" name="Text Box 5">
            <a:extLst>
              <a:ext uri="{FF2B5EF4-FFF2-40B4-BE49-F238E27FC236}">
                <a16:creationId xmlns:a16="http://schemas.microsoft.com/office/drawing/2014/main" id="{5B226D42-E3E2-8552-CB97-000EE0355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238" y="2330451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出栈</a:t>
            </a:r>
          </a:p>
        </p:txBody>
      </p:sp>
      <p:grpSp>
        <p:nvGrpSpPr>
          <p:cNvPr id="513030" name="Group 6">
            <a:extLst>
              <a:ext uri="{FF2B5EF4-FFF2-40B4-BE49-F238E27FC236}">
                <a16:creationId xmlns:a16="http://schemas.microsoft.com/office/drawing/2014/main" id="{8CB5F5A6-C505-24D4-F005-B3570FA7EC4F}"/>
              </a:ext>
            </a:extLst>
          </p:cNvPr>
          <p:cNvGrpSpPr>
            <a:grpSpLocks/>
          </p:cNvGrpSpPr>
          <p:nvPr/>
        </p:nvGrpSpPr>
        <p:grpSpPr bwMode="auto">
          <a:xfrm>
            <a:off x="6161088" y="1590676"/>
            <a:ext cx="3440112" cy="519113"/>
            <a:chOff x="2921" y="1002"/>
            <a:chExt cx="2167" cy="327"/>
          </a:xfrm>
        </p:grpSpPr>
        <p:sp>
          <p:nvSpPr>
            <p:cNvPr id="37919" name="Text Box 7">
              <a:extLst>
                <a:ext uri="{FF2B5EF4-FFF2-40B4-BE49-F238E27FC236}">
                  <a16:creationId xmlns:a16="http://schemas.microsoft.com/office/drawing/2014/main" id="{3AB7E708-2916-8023-735B-AE95CABCF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" y="1002"/>
              <a:ext cx="21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（</a:t>
              </a:r>
              <a:r>
                <a:rPr lang="en-US" altLang="zh-CN" sz="2800">
                  <a:latin typeface="Times New Roman" panose="02020603050405020304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1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SP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37920" name="Line 8">
              <a:extLst>
                <a:ext uri="{FF2B5EF4-FFF2-40B4-BE49-F238E27FC236}">
                  <a16:creationId xmlns:a16="http://schemas.microsoft.com/office/drawing/2014/main" id="{5087C5F7-0E37-57E9-D125-5369F0993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15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3033" name="Group 9">
            <a:extLst>
              <a:ext uri="{FF2B5EF4-FFF2-40B4-BE49-F238E27FC236}">
                <a16:creationId xmlns:a16="http://schemas.microsoft.com/office/drawing/2014/main" id="{FA413653-D1B8-4DD9-F6F8-2620E4435D21}"/>
              </a:ext>
            </a:extLst>
          </p:cNvPr>
          <p:cNvGrpSpPr>
            <a:grpSpLocks/>
          </p:cNvGrpSpPr>
          <p:nvPr/>
        </p:nvGrpSpPr>
        <p:grpSpPr bwMode="auto">
          <a:xfrm>
            <a:off x="6161088" y="2330451"/>
            <a:ext cx="3440112" cy="519113"/>
            <a:chOff x="2921" y="1468"/>
            <a:chExt cx="2167" cy="327"/>
          </a:xfrm>
        </p:grpSpPr>
        <p:sp>
          <p:nvSpPr>
            <p:cNvPr id="37917" name="Text Box 10">
              <a:extLst>
                <a:ext uri="{FF2B5EF4-FFF2-40B4-BE49-F238E27FC236}">
                  <a16:creationId xmlns:a16="http://schemas.microsoft.com/office/drawing/2014/main" id="{EA7CDE30-E2FF-84F6-8D37-712C27A67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" y="1468"/>
              <a:ext cx="21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（</a:t>
              </a:r>
              <a:r>
                <a:rPr lang="en-US" altLang="zh-CN" sz="2800">
                  <a:latin typeface="Times New Roman" panose="02020603050405020304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+ 1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SP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37918" name="Line 11">
              <a:extLst>
                <a:ext uri="{FF2B5EF4-FFF2-40B4-BE49-F238E27FC236}">
                  <a16:creationId xmlns:a16="http://schemas.microsoft.com/office/drawing/2014/main" id="{9CB722FB-EB32-3BCC-D0E9-ABE1E1FAB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036" name="Text Box 12">
            <a:extLst>
              <a:ext uri="{FF2B5EF4-FFF2-40B4-BE49-F238E27FC236}">
                <a16:creationId xmlns:a16="http://schemas.microsoft.com/office/drawing/2014/main" id="{41F9B865-3992-8611-19E2-D33E04ACD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3070226"/>
            <a:ext cx="298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95300" indent="-4953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952500" indent="-4953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409700" indent="-4953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866900" indent="-4953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324100" indent="-4953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781300" indent="-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3238500" indent="-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695700" indent="-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4152900" indent="-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② 按 </a:t>
            </a:r>
            <a:r>
              <a:rPr kumimoji="1"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字节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编址</a:t>
            </a:r>
          </a:p>
        </p:txBody>
      </p:sp>
      <p:sp>
        <p:nvSpPr>
          <p:cNvPr id="513037" name="Text Box 13">
            <a:extLst>
              <a:ext uri="{FF2B5EF4-FFF2-40B4-BE49-F238E27FC236}">
                <a16:creationId xmlns:a16="http://schemas.microsoft.com/office/drawing/2014/main" id="{E2ECA8F1-B5C2-6BF9-72B7-E0A33ADB0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713" y="3800476"/>
            <a:ext cx="2495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存储字长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2800">
                <a:latin typeface="Times New Roman" panose="02020603050405020304" pitchFamily="18" charset="0"/>
              </a:rPr>
              <a:t> 位</a:t>
            </a:r>
          </a:p>
        </p:txBody>
      </p:sp>
      <p:sp>
        <p:nvSpPr>
          <p:cNvPr id="513038" name="Text Box 14">
            <a:extLst>
              <a:ext uri="{FF2B5EF4-FFF2-40B4-BE49-F238E27FC236}">
                <a16:creationId xmlns:a16="http://schemas.microsoft.com/office/drawing/2014/main" id="{234A91C2-7FE1-3205-3011-9C36F6C2B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238" y="3800476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进栈</a:t>
            </a:r>
          </a:p>
        </p:txBody>
      </p:sp>
      <p:sp>
        <p:nvSpPr>
          <p:cNvPr id="513039" name="Text Box 15">
            <a:extLst>
              <a:ext uri="{FF2B5EF4-FFF2-40B4-BE49-F238E27FC236}">
                <a16:creationId xmlns:a16="http://schemas.microsoft.com/office/drawing/2014/main" id="{287BE234-C4C1-866B-AC51-41EF9A885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238" y="4540251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出栈</a:t>
            </a:r>
          </a:p>
        </p:txBody>
      </p:sp>
      <p:grpSp>
        <p:nvGrpSpPr>
          <p:cNvPr id="513040" name="Group 16">
            <a:extLst>
              <a:ext uri="{FF2B5EF4-FFF2-40B4-BE49-F238E27FC236}">
                <a16:creationId xmlns:a16="http://schemas.microsoft.com/office/drawing/2014/main" id="{3EADF092-FC4D-19B2-C158-E3B6404BEB49}"/>
              </a:ext>
            </a:extLst>
          </p:cNvPr>
          <p:cNvGrpSpPr>
            <a:grpSpLocks/>
          </p:cNvGrpSpPr>
          <p:nvPr/>
        </p:nvGrpSpPr>
        <p:grpSpPr bwMode="auto">
          <a:xfrm>
            <a:off x="6161088" y="3800476"/>
            <a:ext cx="3363912" cy="519113"/>
            <a:chOff x="2921" y="2394"/>
            <a:chExt cx="2119" cy="327"/>
          </a:xfrm>
        </p:grpSpPr>
        <p:sp>
          <p:nvSpPr>
            <p:cNvPr id="37915" name="Text Box 17">
              <a:extLst>
                <a:ext uri="{FF2B5EF4-FFF2-40B4-BE49-F238E27FC236}">
                  <a16:creationId xmlns:a16="http://schemas.microsoft.com/office/drawing/2014/main" id="{CF054BB9-728B-F9D2-B9B3-212E39870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" y="2394"/>
              <a:ext cx="21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（</a:t>
              </a:r>
              <a:r>
                <a:rPr lang="en-US" altLang="zh-CN" sz="2800">
                  <a:latin typeface="Times New Roman" panose="02020603050405020304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2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SP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37916" name="Line 18">
              <a:extLst>
                <a:ext uri="{FF2B5EF4-FFF2-40B4-BE49-F238E27FC236}">
                  <a16:creationId xmlns:a16="http://schemas.microsoft.com/office/drawing/2014/main" id="{6DC0390A-1BBB-9774-A7ED-0739B9C3A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3043" name="Group 19">
            <a:extLst>
              <a:ext uri="{FF2B5EF4-FFF2-40B4-BE49-F238E27FC236}">
                <a16:creationId xmlns:a16="http://schemas.microsoft.com/office/drawing/2014/main" id="{5C643522-4EEA-A8BC-C7E3-C31D88A61E1C}"/>
              </a:ext>
            </a:extLst>
          </p:cNvPr>
          <p:cNvGrpSpPr>
            <a:grpSpLocks/>
          </p:cNvGrpSpPr>
          <p:nvPr/>
        </p:nvGrpSpPr>
        <p:grpSpPr bwMode="auto">
          <a:xfrm>
            <a:off x="6161088" y="4540251"/>
            <a:ext cx="3211512" cy="519113"/>
            <a:chOff x="2921" y="2860"/>
            <a:chExt cx="2023" cy="327"/>
          </a:xfrm>
        </p:grpSpPr>
        <p:sp>
          <p:nvSpPr>
            <p:cNvPr id="37913" name="Text Box 20">
              <a:extLst>
                <a:ext uri="{FF2B5EF4-FFF2-40B4-BE49-F238E27FC236}">
                  <a16:creationId xmlns:a16="http://schemas.microsoft.com/office/drawing/2014/main" id="{10D82C45-F8F3-9ED1-6376-76DC111E6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" y="2860"/>
              <a:ext cx="20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（</a:t>
              </a:r>
              <a:r>
                <a:rPr lang="en-US" altLang="zh-CN" sz="2800">
                  <a:latin typeface="Times New Roman" panose="02020603050405020304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+ 2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SP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37914" name="Line 21">
              <a:extLst>
                <a:ext uri="{FF2B5EF4-FFF2-40B4-BE49-F238E27FC236}">
                  <a16:creationId xmlns:a16="http://schemas.microsoft.com/office/drawing/2014/main" id="{5466BD9F-FEAB-E1E4-A318-B51F3EC86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02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046" name="Text Box 22">
            <a:extLst>
              <a:ext uri="{FF2B5EF4-FFF2-40B4-BE49-F238E27FC236}">
                <a16:creationId xmlns:a16="http://schemas.microsoft.com/office/drawing/2014/main" id="{AA1E1E01-47FF-A1B5-A284-1A0C1655C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248276"/>
            <a:ext cx="2495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存储字长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32</a:t>
            </a:r>
            <a:r>
              <a:rPr lang="zh-CN" altLang="en-US" sz="2800">
                <a:latin typeface="Times New Roman" panose="02020603050405020304" pitchFamily="18" charset="0"/>
              </a:rPr>
              <a:t> 位</a:t>
            </a:r>
          </a:p>
        </p:txBody>
      </p:sp>
      <p:sp>
        <p:nvSpPr>
          <p:cNvPr id="513047" name="Text Box 23">
            <a:extLst>
              <a:ext uri="{FF2B5EF4-FFF2-40B4-BE49-F238E27FC236}">
                <a16:creationId xmlns:a16="http://schemas.microsoft.com/office/drawing/2014/main" id="{48FEA203-BE61-7729-975C-1A7F13866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238" y="5248276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进栈</a:t>
            </a:r>
          </a:p>
        </p:txBody>
      </p:sp>
      <p:sp>
        <p:nvSpPr>
          <p:cNvPr id="513048" name="Text Box 24">
            <a:extLst>
              <a:ext uri="{FF2B5EF4-FFF2-40B4-BE49-F238E27FC236}">
                <a16:creationId xmlns:a16="http://schemas.microsoft.com/office/drawing/2014/main" id="{92508837-52DF-F68C-17C6-299DE3B99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238" y="5988051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出栈</a:t>
            </a:r>
          </a:p>
        </p:txBody>
      </p:sp>
      <p:grpSp>
        <p:nvGrpSpPr>
          <p:cNvPr id="513049" name="Group 25">
            <a:extLst>
              <a:ext uri="{FF2B5EF4-FFF2-40B4-BE49-F238E27FC236}">
                <a16:creationId xmlns:a16="http://schemas.microsoft.com/office/drawing/2014/main" id="{947E8DE2-BED7-6CC9-4046-76A9F7DD9AC9}"/>
              </a:ext>
            </a:extLst>
          </p:cNvPr>
          <p:cNvGrpSpPr>
            <a:grpSpLocks/>
          </p:cNvGrpSpPr>
          <p:nvPr/>
        </p:nvGrpSpPr>
        <p:grpSpPr bwMode="auto">
          <a:xfrm>
            <a:off x="6161089" y="5248276"/>
            <a:ext cx="2974975" cy="519113"/>
            <a:chOff x="2921" y="3306"/>
            <a:chExt cx="1874" cy="327"/>
          </a:xfrm>
        </p:grpSpPr>
        <p:sp>
          <p:nvSpPr>
            <p:cNvPr id="37911" name="Text Box 26">
              <a:extLst>
                <a:ext uri="{FF2B5EF4-FFF2-40B4-BE49-F238E27FC236}">
                  <a16:creationId xmlns:a16="http://schemas.microsoft.com/office/drawing/2014/main" id="{0A99F481-5D2D-91CC-F1BA-FE0467E7B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" y="3306"/>
              <a:ext cx="18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（</a:t>
              </a:r>
              <a:r>
                <a:rPr lang="en-US" altLang="zh-CN" sz="2800">
                  <a:latin typeface="Times New Roman" panose="02020603050405020304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4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SP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37912" name="Line 27">
              <a:extLst>
                <a:ext uri="{FF2B5EF4-FFF2-40B4-BE49-F238E27FC236}">
                  <a16:creationId xmlns:a16="http://schemas.microsoft.com/office/drawing/2014/main" id="{C769F71A-BDC6-8910-2A6D-A4729D7C9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46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3052" name="Group 28">
            <a:extLst>
              <a:ext uri="{FF2B5EF4-FFF2-40B4-BE49-F238E27FC236}">
                <a16:creationId xmlns:a16="http://schemas.microsoft.com/office/drawing/2014/main" id="{CEA6A419-ADC9-FAE4-92F7-9C46C004EED3}"/>
              </a:ext>
            </a:extLst>
          </p:cNvPr>
          <p:cNvGrpSpPr>
            <a:grpSpLocks/>
          </p:cNvGrpSpPr>
          <p:nvPr/>
        </p:nvGrpSpPr>
        <p:grpSpPr bwMode="auto">
          <a:xfrm>
            <a:off x="6161089" y="5988051"/>
            <a:ext cx="3000375" cy="519113"/>
            <a:chOff x="2921" y="3772"/>
            <a:chExt cx="1890" cy="327"/>
          </a:xfrm>
        </p:grpSpPr>
        <p:sp>
          <p:nvSpPr>
            <p:cNvPr id="37909" name="Text Box 29">
              <a:extLst>
                <a:ext uri="{FF2B5EF4-FFF2-40B4-BE49-F238E27FC236}">
                  <a16:creationId xmlns:a16="http://schemas.microsoft.com/office/drawing/2014/main" id="{CF227D35-8BDD-E97A-8230-5B7E65998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" y="3772"/>
              <a:ext cx="18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（</a:t>
              </a:r>
              <a:r>
                <a:rPr lang="en-US" altLang="zh-CN" sz="2800">
                  <a:latin typeface="Times New Roman" panose="02020603050405020304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+ 4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SP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37910" name="Line 30">
              <a:extLst>
                <a:ext uri="{FF2B5EF4-FFF2-40B4-BE49-F238E27FC236}">
                  <a16:creationId xmlns:a16="http://schemas.microsoft.com/office/drawing/2014/main" id="{1DD8DBFC-F929-A226-2B17-8367606806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93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1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1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1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7" grpId="0" autoUpdateAnimBg="0"/>
      <p:bldP spid="513028" grpId="0" autoUpdateAnimBg="0"/>
      <p:bldP spid="513029" grpId="0" autoUpdateAnimBg="0"/>
      <p:bldP spid="513036" grpId="0" autoUpdateAnimBg="0"/>
      <p:bldP spid="513037" grpId="0" autoUpdateAnimBg="0"/>
      <p:bldP spid="513038" grpId="0" autoUpdateAnimBg="0"/>
      <p:bldP spid="513039" grpId="0" autoUpdateAnimBg="0"/>
      <p:bldP spid="513046" grpId="0" autoUpdateAnimBg="0"/>
      <p:bldP spid="513047" grpId="0" autoUpdateAnimBg="0"/>
      <p:bldP spid="51304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DFF436B-A092-BDCE-4F4E-614AE1BEF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1889" y="72886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7.4   指令格式举例</a:t>
            </a:r>
          </a:p>
        </p:txBody>
      </p:sp>
      <p:sp>
        <p:nvSpPr>
          <p:cNvPr id="514051" name="Text Box 3">
            <a:extLst>
              <a:ext uri="{FF2B5EF4-FFF2-40B4-BE49-F238E27FC236}">
                <a16:creationId xmlns:a16="http://schemas.microsoft.com/office/drawing/2014/main" id="{BDBAE898-8BE0-8201-1F5F-2D7A61EA3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1143000"/>
            <a:ext cx="7119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一、设计指令格式时应考虑的各种因素</a:t>
            </a:r>
          </a:p>
        </p:txBody>
      </p:sp>
      <p:sp>
        <p:nvSpPr>
          <p:cNvPr id="514052" name="Text Box 4">
            <a:extLst>
              <a:ext uri="{FF2B5EF4-FFF2-40B4-BE49-F238E27FC236}">
                <a16:creationId xmlns:a16="http://schemas.microsoft.com/office/drawing/2014/main" id="{71F1592C-C504-A97A-8168-0609B5917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6" y="1774826"/>
            <a:ext cx="413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1. 指令系统的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兼容性</a:t>
            </a:r>
          </a:p>
        </p:txBody>
      </p:sp>
      <p:sp>
        <p:nvSpPr>
          <p:cNvPr id="514053" name="Text Box 5">
            <a:extLst>
              <a:ext uri="{FF2B5EF4-FFF2-40B4-BE49-F238E27FC236}">
                <a16:creationId xmlns:a16="http://schemas.microsoft.com/office/drawing/2014/main" id="{24BFAAEF-4576-CCBF-469F-D762F11DB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6" y="1774826"/>
            <a:ext cx="2976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（向上兼容）</a:t>
            </a:r>
          </a:p>
        </p:txBody>
      </p:sp>
      <p:sp>
        <p:nvSpPr>
          <p:cNvPr id="514054" name="Text Box 6">
            <a:extLst>
              <a:ext uri="{FF2B5EF4-FFF2-40B4-BE49-F238E27FC236}">
                <a16:creationId xmlns:a16="http://schemas.microsoft.com/office/drawing/2014/main" id="{BEE36B91-5889-60A0-D24F-2E397E67E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376488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2. 其他因素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14055" name="Text Box 7">
            <a:extLst>
              <a:ext uri="{FF2B5EF4-FFF2-40B4-BE49-F238E27FC236}">
                <a16:creationId xmlns:a16="http://schemas.microsoft.com/office/drawing/2014/main" id="{14C1332B-49F4-D840-2AC0-C5B7E6BDD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25" y="2947988"/>
            <a:ext cx="169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操作类型</a:t>
            </a:r>
          </a:p>
        </p:txBody>
      </p:sp>
      <p:sp>
        <p:nvSpPr>
          <p:cNvPr id="514056" name="Text Box 8">
            <a:extLst>
              <a:ext uri="{FF2B5EF4-FFF2-40B4-BE49-F238E27FC236}">
                <a16:creationId xmlns:a16="http://schemas.microsoft.com/office/drawing/2014/main" id="{F86B73F2-1EBE-AD6B-A9F9-25470A3A0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25" y="3556000"/>
            <a:ext cx="155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数据类型</a:t>
            </a:r>
          </a:p>
        </p:txBody>
      </p:sp>
      <p:sp>
        <p:nvSpPr>
          <p:cNvPr id="514057" name="Text Box 9">
            <a:extLst>
              <a:ext uri="{FF2B5EF4-FFF2-40B4-BE49-F238E27FC236}">
                <a16:creationId xmlns:a16="http://schemas.microsoft.com/office/drawing/2014/main" id="{13AC6C7F-DDF6-EC81-9E3B-96E26CD90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25" y="405765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指令格式</a:t>
            </a:r>
          </a:p>
        </p:txBody>
      </p:sp>
      <p:sp>
        <p:nvSpPr>
          <p:cNvPr id="514058" name="Text Box 10">
            <a:extLst>
              <a:ext uri="{FF2B5EF4-FFF2-40B4-BE49-F238E27FC236}">
                <a16:creationId xmlns:a16="http://schemas.microsoft.com/office/drawing/2014/main" id="{84039195-D766-6FA4-5EA7-7EDC76487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1" y="2947988"/>
            <a:ext cx="447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包括指令个数及操作的难易程度</a:t>
            </a:r>
          </a:p>
        </p:txBody>
      </p:sp>
      <p:sp>
        <p:nvSpPr>
          <p:cNvPr id="514059" name="Text Box 11">
            <a:extLst>
              <a:ext uri="{FF2B5EF4-FFF2-40B4-BE49-F238E27FC236}">
                <a16:creationId xmlns:a16="http://schemas.microsoft.com/office/drawing/2014/main" id="{82E7E3AA-E6CF-EA4E-B095-441B00CB5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038600"/>
            <a:ext cx="5086350" cy="490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指令字长是否固定</a:t>
            </a:r>
          </a:p>
        </p:txBody>
      </p:sp>
      <p:sp>
        <p:nvSpPr>
          <p:cNvPr id="514060" name="Text Box 12">
            <a:extLst>
              <a:ext uri="{FF2B5EF4-FFF2-40B4-BE49-F238E27FC236}">
                <a16:creationId xmlns:a16="http://schemas.microsoft.com/office/drawing/2014/main" id="{11045FED-888A-17E8-AAE4-0D9033FA1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25" y="5618163"/>
            <a:ext cx="176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寻址方式</a:t>
            </a:r>
          </a:p>
        </p:txBody>
      </p:sp>
      <p:sp>
        <p:nvSpPr>
          <p:cNvPr id="514061" name="Text Box 13">
            <a:extLst>
              <a:ext uri="{FF2B5EF4-FFF2-40B4-BE49-F238E27FC236}">
                <a16:creationId xmlns:a16="http://schemas.microsoft.com/office/drawing/2014/main" id="{E2E02DCC-A662-92FC-F78F-5B7710CD6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25" y="6151563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寄存器个数</a:t>
            </a:r>
          </a:p>
        </p:txBody>
      </p:sp>
      <p:sp>
        <p:nvSpPr>
          <p:cNvPr id="514062" name="Text Box 14">
            <a:extLst>
              <a:ext uri="{FF2B5EF4-FFF2-40B4-BE49-F238E27FC236}">
                <a16:creationId xmlns:a16="http://schemas.microsoft.com/office/drawing/2014/main" id="{AB39A361-5045-C0D6-92A4-3C7CB4D58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1" y="5084763"/>
            <a:ext cx="5692775" cy="490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地址码位数、地址个数、寻址方式类型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14063" name="Text Box 15">
            <a:extLst>
              <a:ext uri="{FF2B5EF4-FFF2-40B4-BE49-F238E27FC236}">
                <a16:creationId xmlns:a16="http://schemas.microsoft.com/office/drawing/2014/main" id="{EDEB2164-2BE3-6256-26B9-C197D4FC9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562475"/>
            <a:ext cx="5943600" cy="490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操作码位数、是否采用扩展操作码技术，</a:t>
            </a:r>
          </a:p>
        </p:txBody>
      </p:sp>
      <p:sp>
        <p:nvSpPr>
          <p:cNvPr id="514064" name="Text Box 16">
            <a:extLst>
              <a:ext uri="{FF2B5EF4-FFF2-40B4-BE49-F238E27FC236}">
                <a16:creationId xmlns:a16="http://schemas.microsoft.com/office/drawing/2014/main" id="{0DDD56D1-6203-1D4D-2287-6E04C2F11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3500438"/>
            <a:ext cx="5086350" cy="490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确定哪些数据类型可参与操作</a:t>
            </a:r>
          </a:p>
        </p:txBody>
      </p:sp>
      <p:sp>
        <p:nvSpPr>
          <p:cNvPr id="514065" name="Text Box 17">
            <a:extLst>
              <a:ext uri="{FF2B5EF4-FFF2-40B4-BE49-F238E27FC236}">
                <a16:creationId xmlns:a16="http://schemas.microsoft.com/office/drawing/2014/main" id="{16CD979E-5ABF-8C15-6E17-D020FBA10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1" y="5562600"/>
            <a:ext cx="5692775" cy="490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指令寻址、操作数寻址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14066" name="Text Box 18">
            <a:extLst>
              <a:ext uri="{FF2B5EF4-FFF2-40B4-BE49-F238E27FC236}">
                <a16:creationId xmlns:a16="http://schemas.microsoft.com/office/drawing/2014/main" id="{959CBBF8-2663-0E19-0080-DDC2A55B4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1" y="6096000"/>
            <a:ext cx="5692775" cy="490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寄存器的多少直接影响指令的执行时间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1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1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1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autoUpdateAnimBg="0"/>
      <p:bldP spid="514052" grpId="0" autoUpdateAnimBg="0"/>
      <p:bldP spid="514053" grpId="0" autoUpdateAnimBg="0"/>
      <p:bldP spid="514054" grpId="0" autoUpdateAnimBg="0"/>
      <p:bldP spid="514055" grpId="0" autoUpdateAnimBg="0"/>
      <p:bldP spid="514056" grpId="0" autoUpdateAnimBg="0"/>
      <p:bldP spid="514057" grpId="0" autoUpdateAnimBg="0"/>
      <p:bldP spid="514058" grpId="0" autoUpdateAnimBg="0"/>
      <p:bldP spid="514059" grpId="0" autoUpdateAnimBg="0"/>
      <p:bldP spid="514060" grpId="0" autoUpdateAnimBg="0"/>
      <p:bldP spid="514061" grpId="0" autoUpdateAnimBg="0"/>
      <p:bldP spid="514062" grpId="0" autoUpdateAnimBg="0"/>
      <p:bldP spid="514063" grpId="0" autoUpdateAnimBg="0"/>
      <p:bldP spid="514064" grpId="0" autoUpdateAnimBg="0"/>
      <p:bldP spid="514065" grpId="0" autoUpdateAnimBg="0"/>
      <p:bldP spid="51406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ADDF6A83-F766-0CA3-6D45-9BF47E03E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20675"/>
            <a:ext cx="4686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二、指令格式举例</a:t>
            </a:r>
          </a:p>
        </p:txBody>
      </p:sp>
      <p:sp>
        <p:nvSpPr>
          <p:cNvPr id="515112" name="Text Box 40">
            <a:extLst>
              <a:ext uri="{FF2B5EF4-FFF2-40B4-BE49-F238E27FC236}">
                <a16:creationId xmlns:a16="http://schemas.microsoft.com/office/drawing/2014/main" id="{AEF4C91F-984A-F6B7-EC75-8674B5302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1268413"/>
            <a:ext cx="5486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例题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7.4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例题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7.5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例题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7.6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例题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7.7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1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11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5299E02-C8D3-74EC-9580-469B789D5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24" y="83346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V.</a:t>
            </a:r>
            <a:r>
              <a:rPr lang="zh-CN" altLang="en-US" b="1" dirty="0"/>
              <a:t>  </a:t>
            </a:r>
            <a:r>
              <a:rPr lang="en-US" altLang="zh-CN" b="1" dirty="0"/>
              <a:t>RISC  </a:t>
            </a:r>
            <a:r>
              <a:rPr lang="zh-CN" altLang="en-US" b="1" dirty="0"/>
              <a:t>技 术 </a:t>
            </a:r>
          </a:p>
        </p:txBody>
      </p:sp>
      <p:sp>
        <p:nvSpPr>
          <p:cNvPr id="519171" name="Text Box 3">
            <a:extLst>
              <a:ext uri="{FF2B5EF4-FFF2-40B4-BE49-F238E27FC236}">
                <a16:creationId xmlns:a16="http://schemas.microsoft.com/office/drawing/2014/main" id="{2D425311-7D64-83ED-51DD-A78E35E70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173164"/>
            <a:ext cx="464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一、</a:t>
            </a:r>
            <a:r>
              <a:rPr lang="en-US" altLang="zh-CN" sz="3200">
                <a:latin typeface="Times New Roman" panose="02020603050405020304" pitchFamily="18" charset="0"/>
              </a:rPr>
              <a:t>RISC </a:t>
            </a:r>
            <a:r>
              <a:rPr lang="zh-CN" altLang="en-US" sz="3200">
                <a:latin typeface="Times New Roman" panose="02020603050405020304" pitchFamily="18" charset="0"/>
              </a:rPr>
              <a:t>的产生和发展 </a:t>
            </a:r>
          </a:p>
        </p:txBody>
      </p:sp>
      <p:sp>
        <p:nvSpPr>
          <p:cNvPr id="519172" name="Text Box 4">
            <a:extLst>
              <a:ext uri="{FF2B5EF4-FFF2-40B4-BE49-F238E27FC236}">
                <a16:creationId xmlns:a16="http://schemas.microsoft.com/office/drawing/2014/main" id="{AF1DAD8D-B2E8-522A-4351-1A3FEE04E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3016251"/>
            <a:ext cx="2943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       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80 — 20 规律</a:t>
            </a:r>
          </a:p>
        </p:txBody>
      </p:sp>
      <p:sp>
        <p:nvSpPr>
          <p:cNvPr id="519173" name="Text Box 5">
            <a:extLst>
              <a:ext uri="{FF2B5EF4-FFF2-40B4-BE49-F238E27FC236}">
                <a16:creationId xmlns:a16="http://schemas.microsoft.com/office/drawing/2014/main" id="{CB29D25C-F4F5-04A5-D262-42D014BD7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49650"/>
            <a:ext cx="5867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典型程序中 80% 的语句仅仅使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用处理机中 20% 的指令</a:t>
            </a:r>
          </a:p>
        </p:txBody>
      </p:sp>
      <p:sp>
        <p:nvSpPr>
          <p:cNvPr id="519174" name="Text Box 6">
            <a:extLst>
              <a:ext uri="{FF2B5EF4-FFF2-40B4-BE49-F238E27FC236}">
                <a16:creationId xmlns:a16="http://schemas.microsoft.com/office/drawing/2014/main" id="{BEB3009D-345B-209C-7562-A632FE73B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572000"/>
            <a:ext cx="7543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执行频度高的简单指令，因复杂指令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的存在，执行速度无法提高</a:t>
            </a:r>
          </a:p>
        </p:txBody>
      </p:sp>
      <p:sp>
        <p:nvSpPr>
          <p:cNvPr id="519175" name="Text Box 7">
            <a:extLst>
              <a:ext uri="{FF2B5EF4-FFF2-40B4-BE49-F238E27FC236}">
                <a16:creationId xmlns:a16="http://schemas.microsoft.com/office/drawing/2014/main" id="{B0A193AD-6CC0-12A2-5301-BDCF9CA5A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879601"/>
            <a:ext cx="5745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RISC（Reduced Instruction Set Computer）</a:t>
            </a:r>
          </a:p>
        </p:txBody>
      </p:sp>
      <p:sp>
        <p:nvSpPr>
          <p:cNvPr id="519176" name="Text Box 8">
            <a:extLst>
              <a:ext uri="{FF2B5EF4-FFF2-40B4-BE49-F238E27FC236}">
                <a16:creationId xmlns:a16="http://schemas.microsoft.com/office/drawing/2014/main" id="{EB9C8DF2-EBBC-97C5-216F-B9F0A7C45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427289"/>
            <a:ext cx="57967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CISC（Complex Instruction Set Computer）</a:t>
            </a:r>
          </a:p>
        </p:txBody>
      </p:sp>
      <p:sp>
        <p:nvSpPr>
          <p:cNvPr id="519177" name="Text Box 9">
            <a:extLst>
              <a:ext uri="{FF2B5EF4-FFF2-40B4-BE49-F238E27FC236}">
                <a16:creationId xmlns:a16="http://schemas.microsoft.com/office/drawing/2014/main" id="{4510E3B3-46B7-D1E4-CEDA-E011F10B3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4076" y="3016251"/>
            <a:ext cx="2549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——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RISC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技术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19178" name="Group 10">
            <a:extLst>
              <a:ext uri="{FF2B5EF4-FFF2-40B4-BE49-F238E27FC236}">
                <a16:creationId xmlns:a16="http://schemas.microsoft.com/office/drawing/2014/main" id="{5599E6B5-D960-DFFC-07C6-ECC5EDF649B9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454650"/>
            <a:ext cx="8153400" cy="1054100"/>
            <a:chOff x="432" y="3436"/>
            <a:chExt cx="5136" cy="664"/>
          </a:xfrm>
        </p:grpSpPr>
        <p:sp>
          <p:nvSpPr>
            <p:cNvPr id="40972" name="Text Box 11">
              <a:extLst>
                <a:ext uri="{FF2B5EF4-FFF2-40B4-BE49-F238E27FC236}">
                  <a16:creationId xmlns:a16="http://schemas.microsoft.com/office/drawing/2014/main" id="{1A3C4493-7F9B-6FE0-DC69-C1D2A80A6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504"/>
              <a:ext cx="513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    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zh-CN" altLang="en-US" sz="2800">
                  <a:latin typeface="Times New Roman" panose="02020603050405020304" pitchFamily="18" charset="0"/>
                </a:rPr>
                <a:t>能否用 20% 的简单指令组合不常用的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     80% 的指令功能</a:t>
              </a:r>
            </a:p>
          </p:txBody>
        </p:sp>
        <p:sp>
          <p:nvSpPr>
            <p:cNvPr id="40973" name="Text Box 12">
              <a:extLst>
                <a:ext uri="{FF2B5EF4-FFF2-40B4-BE49-F238E27FC236}">
                  <a16:creationId xmlns:a16="http://schemas.microsoft.com/office/drawing/2014/main" id="{3E5AA301-6386-DE34-6F4A-B87821111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436"/>
              <a:ext cx="40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9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9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autoUpdateAnimBg="0"/>
      <p:bldP spid="519172" grpId="0" autoUpdateAnimBg="0"/>
      <p:bldP spid="519173" grpId="0" autoUpdateAnimBg="0"/>
      <p:bldP spid="519174" grpId="0" autoUpdateAnimBg="0"/>
      <p:bldP spid="519175" grpId="0" autoUpdateAnimBg="0"/>
      <p:bldP spid="519176" grpId="0" autoUpdateAnimBg="0"/>
      <p:bldP spid="51917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extLst>
              <a:ext uri="{FF2B5EF4-FFF2-40B4-BE49-F238E27FC236}">
                <a16:creationId xmlns:a16="http://schemas.microsoft.com/office/drawing/2014/main" id="{46DF9E05-4735-9A81-871F-BA3AEDBBA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2729" y="270668"/>
            <a:ext cx="5559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二、</a:t>
            </a:r>
            <a:r>
              <a:rPr lang="en-US" altLang="zh-CN" sz="3600">
                <a:latin typeface="Times New Roman" panose="02020603050405020304" pitchFamily="18" charset="0"/>
              </a:rPr>
              <a:t>RISC </a:t>
            </a:r>
            <a:r>
              <a:rPr lang="zh-CN" altLang="en-US" sz="3600">
                <a:latin typeface="Times New Roman" panose="02020603050405020304" pitchFamily="18" charset="0"/>
              </a:rPr>
              <a:t>的主要特征 </a:t>
            </a:r>
          </a:p>
        </p:txBody>
      </p:sp>
      <p:sp>
        <p:nvSpPr>
          <p:cNvPr id="520195" name="Text Box 3">
            <a:extLst>
              <a:ext uri="{FF2B5EF4-FFF2-40B4-BE49-F238E27FC236}">
                <a16:creationId xmlns:a16="http://schemas.microsoft.com/office/drawing/2014/main" id="{A33E624F-5076-6CD4-05AD-319E0AA89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528" y="1216819"/>
            <a:ext cx="6705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latin typeface="Times New Roman" panose="02020603050405020304" pitchFamily="18" charset="0"/>
              </a:rPr>
              <a:t>选用使用频度较高的一些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简单指令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      复杂指令的功能由简单指令来组合</a:t>
            </a:r>
          </a:p>
        </p:txBody>
      </p:sp>
      <p:sp>
        <p:nvSpPr>
          <p:cNvPr id="520196" name="Text Box 4">
            <a:extLst>
              <a:ext uri="{FF2B5EF4-FFF2-40B4-BE49-F238E27FC236}">
                <a16:creationId xmlns:a16="http://schemas.microsoft.com/office/drawing/2014/main" id="{A3BC47E8-DF3B-F9A3-072C-B07945988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528" y="2364581"/>
            <a:ext cx="845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>
                <a:latin typeface="Times New Roman" panose="02020603050405020304" pitchFamily="18" charset="0"/>
              </a:rPr>
              <a:t>指令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长度固定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指令格式种类少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寻址方式少</a:t>
            </a:r>
            <a:endParaRPr lang="zh-CN" altLang="en-US" sz="32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0197" name="Text Box 5">
            <a:extLst>
              <a:ext uri="{FF2B5EF4-FFF2-40B4-BE49-F238E27FC236}">
                <a16:creationId xmlns:a16="http://schemas.microsoft.com/office/drawing/2014/main" id="{B040755C-CE82-B042-A2AA-203CB80CB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528" y="3037681"/>
            <a:ext cx="556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>
                <a:latin typeface="Times New Roman" panose="02020603050405020304" pitchFamily="18" charset="0"/>
              </a:rPr>
              <a:t>只有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LOAD / STORE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指令访存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520198" name="Text Box 6">
            <a:extLst>
              <a:ext uri="{FF2B5EF4-FFF2-40B4-BE49-F238E27FC236}">
                <a16:creationId xmlns:a16="http://schemas.microsoft.com/office/drawing/2014/main" id="{3DC5FFAB-F08F-ECAC-CF99-F30CBB264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942" y="4385469"/>
            <a:ext cx="8459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采用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流水技术</a:t>
            </a:r>
            <a:r>
              <a:rPr lang="zh-CN" altLang="en-US" sz="2800">
                <a:latin typeface="Times New Roman" panose="02020603050405020304" pitchFamily="18" charset="0"/>
              </a:rPr>
              <a:t> 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一个时钟周期 </a:t>
            </a:r>
            <a:r>
              <a:rPr lang="zh-CN" altLang="en-US" sz="2800">
                <a:latin typeface="Times New Roman" panose="02020603050405020304" pitchFamily="18" charset="0"/>
              </a:rPr>
              <a:t>内完成一条指令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520199" name="Text Box 7">
            <a:extLst>
              <a:ext uri="{FF2B5EF4-FFF2-40B4-BE49-F238E27FC236}">
                <a16:creationId xmlns:a16="http://schemas.microsoft.com/office/drawing/2014/main" id="{2324029B-22E9-ACF5-CC30-A49555507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942" y="5058569"/>
            <a:ext cx="6624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采用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组合逻辑 </a:t>
            </a:r>
            <a:r>
              <a:rPr lang="zh-CN" altLang="en-US" sz="2800">
                <a:latin typeface="Times New Roman" panose="02020603050405020304" pitchFamily="18" charset="0"/>
              </a:rPr>
              <a:t>实现控制器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0200" name="Text Box 8">
            <a:extLst>
              <a:ext uri="{FF2B5EF4-FFF2-40B4-BE49-F238E27FC236}">
                <a16:creationId xmlns:a16="http://schemas.microsoft.com/office/drawing/2014/main" id="{7DBA4EB8-8E09-5F93-DE93-AE9D0447A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942" y="3710781"/>
            <a:ext cx="6334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中有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多个 </a:t>
            </a:r>
            <a:r>
              <a:rPr lang="zh-CN" altLang="en-US" sz="2800">
                <a:latin typeface="Times New Roman" panose="02020603050405020304" pitchFamily="18" charset="0"/>
              </a:rPr>
              <a:t>通用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寄存器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0201" name="Text Box 9">
            <a:extLst>
              <a:ext uri="{FF2B5EF4-FFF2-40B4-BE49-F238E27FC236}">
                <a16:creationId xmlns:a16="http://schemas.microsoft.com/office/drawing/2014/main" id="{103F31A1-CA45-9E36-8AF8-D063D5E92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528" y="5733256"/>
            <a:ext cx="525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>
                <a:latin typeface="Times New Roman" panose="02020603050405020304" pitchFamily="18" charset="0"/>
              </a:rPr>
              <a:t>采用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优化 </a:t>
            </a:r>
            <a:r>
              <a:rPr lang="zh-CN" altLang="en-US" sz="2800">
                <a:latin typeface="Times New Roman" panose="02020603050405020304" pitchFamily="18" charset="0"/>
              </a:rPr>
              <a:t>的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编译 </a:t>
            </a:r>
            <a:r>
              <a:rPr lang="zh-CN" altLang="en-US" sz="2800">
                <a:latin typeface="Times New Roman" panose="02020603050405020304" pitchFamily="18" charset="0"/>
              </a:rPr>
              <a:t>程序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autoUpdateAnimBg="0"/>
      <p:bldP spid="520196" grpId="0" autoUpdateAnimBg="0"/>
      <p:bldP spid="520197" grpId="0" autoUpdateAnimBg="0"/>
      <p:bldP spid="520198" grpId="0" autoUpdateAnimBg="0"/>
      <p:bldP spid="520199" grpId="0" autoUpdateAnimBg="0"/>
      <p:bldP spid="520200" grpId="0" autoUpdateAnimBg="0"/>
      <p:bldP spid="52020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B0B2AD13-AA36-5F6A-C0E1-C65CC68D3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425450"/>
            <a:ext cx="5559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三、</a:t>
            </a:r>
            <a:r>
              <a:rPr lang="en-US" altLang="zh-CN" sz="3600">
                <a:latin typeface="Times New Roman" panose="02020603050405020304" pitchFamily="18" charset="0"/>
              </a:rPr>
              <a:t>CISC </a:t>
            </a:r>
            <a:r>
              <a:rPr lang="zh-CN" altLang="en-US" sz="3600">
                <a:latin typeface="Times New Roman" panose="02020603050405020304" pitchFamily="18" charset="0"/>
              </a:rPr>
              <a:t>的主要特征 </a:t>
            </a:r>
          </a:p>
        </p:txBody>
      </p:sp>
      <p:sp>
        <p:nvSpPr>
          <p:cNvPr id="521219" name="Text Box 3">
            <a:extLst>
              <a:ext uri="{FF2B5EF4-FFF2-40B4-BE49-F238E27FC236}">
                <a16:creationId xmlns:a16="http://schemas.microsoft.com/office/drawing/2014/main" id="{27DFBEEE-E791-A429-FF12-4DDE5535A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481139"/>
            <a:ext cx="8134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latin typeface="Times New Roman" panose="02020603050405020304" pitchFamily="18" charset="0"/>
              </a:rPr>
              <a:t>系统指令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复杂庞大</a:t>
            </a:r>
            <a:r>
              <a:rPr lang="zh-CN" altLang="en-US" sz="2800">
                <a:latin typeface="Times New Roman" panose="02020603050405020304" pitchFamily="18" charset="0"/>
              </a:rPr>
              <a:t>，各种指令使用频度相差大</a:t>
            </a:r>
          </a:p>
        </p:txBody>
      </p:sp>
      <p:sp>
        <p:nvSpPr>
          <p:cNvPr id="521220" name="Text Box 4">
            <a:extLst>
              <a:ext uri="{FF2B5EF4-FFF2-40B4-BE49-F238E27FC236}">
                <a16:creationId xmlns:a16="http://schemas.microsoft.com/office/drawing/2014/main" id="{EA0E446F-0825-F01D-0EAF-BD40D40C9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65363"/>
            <a:ext cx="845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>
                <a:latin typeface="Times New Roman" panose="02020603050405020304" pitchFamily="18" charset="0"/>
              </a:rPr>
              <a:t>指令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长度不固定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指令格式种类多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寻址方式多</a:t>
            </a:r>
            <a:endParaRPr lang="zh-CN" altLang="en-US" sz="32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1221" name="Text Box 5">
            <a:extLst>
              <a:ext uri="{FF2B5EF4-FFF2-40B4-BE49-F238E27FC236}">
                <a16:creationId xmlns:a16="http://schemas.microsoft.com/office/drawing/2014/main" id="{080D62F9-B73B-186B-F920-3A2F647CB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989263"/>
            <a:ext cx="474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  访存 </a:t>
            </a:r>
            <a:r>
              <a:rPr lang="zh-CN" altLang="en-US" sz="2800">
                <a:latin typeface="Times New Roman" panose="02020603050405020304" pitchFamily="18" charset="0"/>
              </a:rPr>
              <a:t>指令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不受限制</a:t>
            </a:r>
          </a:p>
        </p:txBody>
      </p:sp>
      <p:sp>
        <p:nvSpPr>
          <p:cNvPr id="521222" name="Text Box 6">
            <a:extLst>
              <a:ext uri="{FF2B5EF4-FFF2-40B4-BE49-F238E27FC236}">
                <a16:creationId xmlns:a16="http://schemas.microsoft.com/office/drawing/2014/main" id="{1B0D1C46-FE53-FFFC-F470-852A88908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4438651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大</a:t>
            </a:r>
            <a:r>
              <a:rPr lang="zh-CN" altLang="en-US" sz="2800">
                <a:latin typeface="Times New Roman" panose="02020603050405020304" pitchFamily="18" charset="0"/>
              </a:rPr>
              <a:t>多数指令需要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多个时钟周期 </a:t>
            </a:r>
            <a:r>
              <a:rPr lang="zh-CN" altLang="en-US" sz="2800">
                <a:latin typeface="Times New Roman" panose="02020603050405020304" pitchFamily="18" charset="0"/>
              </a:rPr>
              <a:t>执行完毕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521223" name="Text Box 7">
            <a:extLst>
              <a:ext uri="{FF2B5EF4-FFF2-40B4-BE49-F238E27FC236}">
                <a16:creationId xmlns:a16="http://schemas.microsoft.com/office/drawing/2014/main" id="{264566D7-430F-CA6B-4739-6DFD79D30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5162551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采用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微程序 </a:t>
            </a:r>
            <a:r>
              <a:rPr lang="zh-CN" altLang="en-US" sz="2800">
                <a:latin typeface="Times New Roman" panose="02020603050405020304" pitchFamily="18" charset="0"/>
              </a:rPr>
              <a:t>控制器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1224" name="Text Box 8">
            <a:extLst>
              <a:ext uri="{FF2B5EF4-FFF2-40B4-BE49-F238E27FC236}">
                <a16:creationId xmlns:a16="http://schemas.microsoft.com/office/drawing/2014/main" id="{ACCB38E8-7FCA-300D-0ED1-7D4F6E331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3714751"/>
            <a:ext cx="6334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中设有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专用寄存器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1225" name="Text Box 9">
            <a:extLst>
              <a:ext uri="{FF2B5EF4-FFF2-40B4-BE49-F238E27FC236}">
                <a16:creationId xmlns:a16="http://schemas.microsoft.com/office/drawing/2014/main" id="{F8835F29-2D95-23E4-C6FC-C2CD10483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88038"/>
            <a:ext cx="7342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难以 </a:t>
            </a:r>
            <a:r>
              <a:rPr lang="zh-CN" altLang="en-US" sz="2800">
                <a:latin typeface="Times New Roman" panose="02020603050405020304" pitchFamily="18" charset="0"/>
              </a:rPr>
              <a:t>用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优化编译 </a:t>
            </a:r>
            <a:r>
              <a:rPr lang="zh-CN" altLang="en-US" sz="2800">
                <a:latin typeface="Times New Roman" panose="02020603050405020304" pitchFamily="18" charset="0"/>
              </a:rPr>
              <a:t>生成高效的目的代码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9" grpId="0" autoUpdateAnimBg="0"/>
      <p:bldP spid="521220" grpId="0" autoUpdateAnimBg="0"/>
      <p:bldP spid="521221" grpId="0" autoUpdateAnimBg="0"/>
      <p:bldP spid="521222" grpId="0" autoUpdateAnimBg="0"/>
      <p:bldP spid="521223" grpId="0" autoUpdateAnimBg="0"/>
      <p:bldP spid="521224" grpId="0" autoUpdateAnimBg="0"/>
      <p:bldP spid="52122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055D0965-E5A7-1CAC-DB91-00B2FF69E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197" y="500509"/>
            <a:ext cx="72151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四、</a:t>
            </a:r>
            <a:r>
              <a:rPr lang="en-US" altLang="zh-CN" sz="3600" dirty="0">
                <a:latin typeface="Times New Roman" panose="02020603050405020304" pitchFamily="18" charset="0"/>
              </a:rPr>
              <a:t>RISC</a:t>
            </a:r>
            <a:r>
              <a:rPr lang="zh-CN" altLang="en-US" sz="3600" dirty="0">
                <a:latin typeface="Times New Roman" panose="02020603050405020304" pitchFamily="18" charset="0"/>
              </a:rPr>
              <a:t>和</a:t>
            </a:r>
            <a:r>
              <a:rPr lang="en-US" altLang="zh-CN" sz="3600" dirty="0">
                <a:latin typeface="Times New Roman" panose="02020603050405020304" pitchFamily="18" charset="0"/>
              </a:rPr>
              <a:t>CISC </a:t>
            </a:r>
            <a:r>
              <a:rPr lang="zh-CN" altLang="en-US" sz="3600" dirty="0">
                <a:latin typeface="Times New Roman" panose="02020603050405020304" pitchFamily="18" charset="0"/>
              </a:rPr>
              <a:t>的比较 </a:t>
            </a:r>
          </a:p>
        </p:txBody>
      </p:sp>
      <p:sp>
        <p:nvSpPr>
          <p:cNvPr id="522243" name="Text Box 3">
            <a:extLst>
              <a:ext uri="{FF2B5EF4-FFF2-40B4-BE49-F238E27FC236}">
                <a16:creationId xmlns:a16="http://schemas.microsoft.com/office/drawing/2014/main" id="{26EA01A9-51B9-E100-59E2-8522E1F91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1226790"/>
            <a:ext cx="670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1. RISC</a:t>
            </a:r>
            <a:r>
              <a:rPr lang="zh-CN" altLang="en-US" sz="2800">
                <a:latin typeface="Times New Roman" panose="02020603050405020304" pitchFamily="18" charset="0"/>
              </a:rPr>
              <a:t>更能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充分利用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VLSI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芯片</a:t>
            </a:r>
            <a:r>
              <a:rPr lang="zh-CN" altLang="en-US" sz="2800">
                <a:latin typeface="Times New Roman" panose="02020603050405020304" pitchFamily="18" charset="0"/>
              </a:rPr>
              <a:t>的面积</a:t>
            </a:r>
          </a:p>
        </p:txBody>
      </p:sp>
      <p:sp>
        <p:nvSpPr>
          <p:cNvPr id="522244" name="Text Box 4">
            <a:extLst>
              <a:ext uri="{FF2B5EF4-FFF2-40B4-BE49-F238E27FC236}">
                <a16:creationId xmlns:a16="http://schemas.microsoft.com/office/drawing/2014/main" id="{D1C32DE8-4CBA-6189-0068-7A1552F6B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9" y="1915765"/>
            <a:ext cx="7847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2.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RISC </a:t>
            </a:r>
            <a:r>
              <a:rPr lang="zh-CN" altLang="en-US" sz="2800">
                <a:latin typeface="Times New Roman" panose="02020603050405020304" pitchFamily="18" charset="0"/>
              </a:rPr>
              <a:t>更能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提高计算机运算速度</a:t>
            </a:r>
          </a:p>
        </p:txBody>
      </p:sp>
      <p:sp>
        <p:nvSpPr>
          <p:cNvPr id="522245" name="Text Box 5">
            <a:extLst>
              <a:ext uri="{FF2B5EF4-FFF2-40B4-BE49-F238E27FC236}">
                <a16:creationId xmlns:a16="http://schemas.microsoft.com/office/drawing/2014/main" id="{5FB5BE3C-6F9E-C2F3-7483-96018C3EF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164" y="2507903"/>
            <a:ext cx="633412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指令数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指令格式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寻址方式少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通用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寄存器多</a:t>
            </a:r>
            <a:r>
              <a:rPr lang="zh-CN" altLang="en-US" sz="2800">
                <a:latin typeface="Times New Roman" panose="02020603050405020304" pitchFamily="18" charset="0"/>
              </a:rPr>
              <a:t>，采用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组合逻辑</a:t>
            </a:r>
            <a:r>
              <a:rPr lang="zh-CN" altLang="en-US" sz="2800">
                <a:latin typeface="Times New Roman" panose="02020603050405020304" pitchFamily="18" charset="0"/>
              </a:rPr>
              <a:t> ，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便于实现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指令流水</a:t>
            </a:r>
            <a:endParaRPr lang="zh-CN" altLang="en-US" sz="32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46" name="Text Box 6">
            <a:extLst>
              <a:ext uri="{FF2B5EF4-FFF2-40B4-BE49-F238E27FC236}">
                <a16:creationId xmlns:a16="http://schemas.microsoft.com/office/drawing/2014/main" id="{67704D64-57AB-D6A2-EA5D-2236B99D7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4241453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3. RISC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便于设计</a:t>
            </a:r>
            <a:r>
              <a:rPr lang="zh-CN" altLang="en-US" sz="2800">
                <a:latin typeface="Times New Roman" panose="02020603050405020304" pitchFamily="18" charset="0"/>
              </a:rPr>
              <a:t>，可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降低成本</a:t>
            </a:r>
            <a:r>
              <a:rPr lang="zh-CN" altLang="en-US" sz="2800">
                <a:latin typeface="Times New Roman" panose="02020603050405020304" pitchFamily="18" charset="0"/>
              </a:rPr>
              <a:t>，提高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可靠性</a:t>
            </a:r>
            <a:endParaRPr lang="zh-CN" altLang="en-US" sz="32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47" name="Text Box 7">
            <a:extLst>
              <a:ext uri="{FF2B5EF4-FFF2-40B4-BE49-F238E27FC236}">
                <a16:creationId xmlns:a16="http://schemas.microsoft.com/office/drawing/2014/main" id="{CBCAD747-21D7-AE02-8352-67084C5DA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2" y="4914553"/>
            <a:ext cx="7056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zh-CN" sz="2800">
                <a:latin typeface="Times New Roman" panose="02020603050405020304" pitchFamily="18" charset="0"/>
              </a:rPr>
              <a:t>RISC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有利于编译程序代码优化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248" name="Text Box 8">
            <a:extLst>
              <a:ext uri="{FF2B5EF4-FFF2-40B4-BE49-F238E27FC236}">
                <a16:creationId xmlns:a16="http://schemas.microsoft.com/office/drawing/2014/main" id="{54E5383C-9199-CB05-29B8-1D7219FC3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5589240"/>
            <a:ext cx="683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RISC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不易 </a:t>
            </a:r>
            <a:r>
              <a:rPr lang="zh-CN" altLang="en-US" sz="2800">
                <a:latin typeface="Times New Roman" panose="02020603050405020304" pitchFamily="18" charset="0"/>
              </a:rPr>
              <a:t>实现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指令系统兼容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3" grpId="0" autoUpdateAnimBg="0"/>
      <p:bldP spid="522244" grpId="0" autoUpdateAnimBg="0"/>
      <p:bldP spid="522245" grpId="0" autoUpdateAnimBg="0"/>
      <p:bldP spid="522246" grpId="0" autoUpdateAnimBg="0"/>
      <p:bldP spid="522247" grpId="0" autoUpdateAnimBg="0"/>
      <p:bldP spid="52224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>
            <a:extLst>
              <a:ext uri="{FF2B5EF4-FFF2-40B4-BE49-F238E27FC236}">
                <a16:creationId xmlns:a16="http://schemas.microsoft.com/office/drawing/2014/main" id="{90BD2A4B-334F-1EC3-A314-6676AD69022D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68264"/>
            <a:ext cx="8237538" cy="6637337"/>
            <a:chOff x="-540" y="43"/>
            <a:chExt cx="5189" cy="4181"/>
          </a:xfrm>
        </p:grpSpPr>
        <p:sp>
          <p:nvSpPr>
            <p:cNvPr id="8199" name="Text Box 3">
              <a:extLst>
                <a:ext uri="{FF2B5EF4-FFF2-40B4-BE49-F238E27FC236}">
                  <a16:creationId xmlns:a16="http://schemas.microsoft.com/office/drawing/2014/main" id="{4F2578F4-AD00-302E-B032-A03EA4F5D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40" y="43"/>
              <a:ext cx="254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 dirty="0">
                  <a:latin typeface="Times New Roman" panose="02020603050405020304" pitchFamily="18" charset="0"/>
                </a:rPr>
                <a:t>(3) 扩展操作码技术</a:t>
              </a:r>
            </a:p>
          </p:txBody>
        </p:sp>
        <p:sp>
          <p:nvSpPr>
            <p:cNvPr id="8200" name="Text Box 4">
              <a:extLst>
                <a:ext uri="{FF2B5EF4-FFF2-40B4-BE49-F238E27FC236}">
                  <a16:creationId xmlns:a16="http://schemas.microsoft.com/office/drawing/2014/main" id="{DB1BBA3D-15B7-DEC6-61FF-E55C503AF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480"/>
              <a:ext cx="41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操作码的位数随地址数的减少而增加</a:t>
              </a:r>
            </a:p>
          </p:txBody>
        </p:sp>
        <p:grpSp>
          <p:nvGrpSpPr>
            <p:cNvPr id="8201" name="Group 5">
              <a:extLst>
                <a:ext uri="{FF2B5EF4-FFF2-40B4-BE49-F238E27FC236}">
                  <a16:creationId xmlns:a16="http://schemas.microsoft.com/office/drawing/2014/main" id="{1884C93B-EBFB-8A7A-CC7C-7D435A70CF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816"/>
              <a:ext cx="3078" cy="3408"/>
              <a:chOff x="624" y="816"/>
              <a:chExt cx="3078" cy="3408"/>
            </a:xfrm>
          </p:grpSpPr>
          <p:grpSp>
            <p:nvGrpSpPr>
              <p:cNvPr id="8202" name="Group 6">
                <a:extLst>
                  <a:ext uri="{FF2B5EF4-FFF2-40B4-BE49-F238E27FC236}">
                    <a16:creationId xmlns:a16="http://schemas.microsoft.com/office/drawing/2014/main" id="{7120092B-86AC-EC1F-0291-EB16A274A3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4" y="816"/>
                <a:ext cx="1962" cy="291"/>
                <a:chOff x="1686" y="1056"/>
                <a:chExt cx="1920" cy="291"/>
              </a:xfrm>
            </p:grpSpPr>
            <p:sp>
              <p:nvSpPr>
                <p:cNvPr id="8279" name="Text Box 7">
                  <a:extLst>
                    <a:ext uri="{FF2B5EF4-FFF2-40B4-BE49-F238E27FC236}">
                      <a16:creationId xmlns:a16="http://schemas.microsoft.com/office/drawing/2014/main" id="{838838E7-515A-66F1-A464-86226C111F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6" y="1056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latin typeface="Times New Roman" panose="02020603050405020304" pitchFamily="18" charset="0"/>
                    </a:rPr>
                    <a:t>OP</a:t>
                  </a:r>
                </a:p>
              </p:txBody>
            </p:sp>
            <p:sp>
              <p:nvSpPr>
                <p:cNvPr id="8280" name="Text Box 8">
                  <a:extLst>
                    <a:ext uri="{FF2B5EF4-FFF2-40B4-BE49-F238E27FC236}">
                      <a16:creationId xmlns:a16="http://schemas.microsoft.com/office/drawing/2014/main" id="{52CC5495-0CE7-99DA-4E8A-0B4B82AED9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4" y="1056"/>
                  <a:ext cx="36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latin typeface="Times New Roman" panose="02020603050405020304" pitchFamily="18" charset="0"/>
                    </a:rPr>
                    <a:t> A</a:t>
                  </a:r>
                  <a:r>
                    <a:rPr lang="en-US" altLang="zh-CN" sz="2400" baseline="-25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8281" name="Text Box 9">
                  <a:extLst>
                    <a:ext uri="{FF2B5EF4-FFF2-40B4-BE49-F238E27FC236}">
                      <a16:creationId xmlns:a16="http://schemas.microsoft.com/office/drawing/2014/main" id="{9A9F430F-8CE1-02FC-31BC-1D077F1705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11" y="1056"/>
                  <a:ext cx="35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latin typeface="Times New Roman" panose="02020603050405020304" pitchFamily="18" charset="0"/>
                    </a:rPr>
                    <a:t> A</a:t>
                  </a:r>
                  <a:r>
                    <a:rPr lang="en-US" altLang="zh-CN" sz="2400" baseline="-25000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8282" name="Text Box 10">
                  <a:extLst>
                    <a:ext uri="{FF2B5EF4-FFF2-40B4-BE49-F238E27FC236}">
                      <a16:creationId xmlns:a16="http://schemas.microsoft.com/office/drawing/2014/main" id="{6F6760B8-CC82-75D8-4A95-7BA27765FE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74" y="1056"/>
                  <a:ext cx="36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latin typeface="Times New Roman" panose="02020603050405020304" pitchFamily="18" charset="0"/>
                    </a:rPr>
                    <a:t> A</a:t>
                  </a:r>
                  <a:r>
                    <a:rPr lang="en-US" altLang="zh-CN" sz="2400" baseline="-25000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8283" name="Rectangle 11">
                  <a:extLst>
                    <a:ext uri="{FF2B5EF4-FFF2-40B4-BE49-F238E27FC236}">
                      <a16:creationId xmlns:a16="http://schemas.microsoft.com/office/drawing/2014/main" id="{AC0D4E5C-8924-D347-BBE8-8E0188C294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6" y="1056"/>
                  <a:ext cx="478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284" name="Rectangle 12">
                  <a:extLst>
                    <a:ext uri="{FF2B5EF4-FFF2-40B4-BE49-F238E27FC236}">
                      <a16:creationId xmlns:a16="http://schemas.microsoft.com/office/drawing/2014/main" id="{56ADE447-68AF-BB88-139E-653FFAFCBF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8" y="1056"/>
                  <a:ext cx="478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285" name="Rectangle 13">
                  <a:extLst>
                    <a:ext uri="{FF2B5EF4-FFF2-40B4-BE49-F238E27FC236}">
                      <a16:creationId xmlns:a16="http://schemas.microsoft.com/office/drawing/2014/main" id="{BADD950E-36CB-3FE2-34B7-B91170488B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6" y="1056"/>
                  <a:ext cx="478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286" name="Rectangle 14">
                  <a:extLst>
                    <a:ext uri="{FF2B5EF4-FFF2-40B4-BE49-F238E27FC236}">
                      <a16:creationId xmlns:a16="http://schemas.microsoft.com/office/drawing/2014/main" id="{4B507AE6-B329-AFB4-058C-4456C6D6EA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8" y="1056"/>
                  <a:ext cx="478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203" name="Group 15">
                <a:extLst>
                  <a:ext uri="{FF2B5EF4-FFF2-40B4-BE49-F238E27FC236}">
                    <a16:creationId xmlns:a16="http://schemas.microsoft.com/office/drawing/2014/main" id="{8FF2394D-EF86-DEFB-EDBF-549F14F214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4" y="1200"/>
                <a:ext cx="1968" cy="722"/>
                <a:chOff x="1686" y="1200"/>
                <a:chExt cx="1968" cy="722"/>
              </a:xfrm>
            </p:grpSpPr>
            <p:sp>
              <p:nvSpPr>
                <p:cNvPr id="8262" name="Rectangle 16">
                  <a:extLst>
                    <a:ext uri="{FF2B5EF4-FFF2-40B4-BE49-F238E27FC236}">
                      <a16:creationId xmlns:a16="http://schemas.microsoft.com/office/drawing/2014/main" id="{6FDF5B9C-BA09-0161-D254-3119C875B6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6" y="1210"/>
                  <a:ext cx="1968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263" name="Text Box 17">
                  <a:extLst>
                    <a:ext uri="{FF2B5EF4-FFF2-40B4-BE49-F238E27FC236}">
                      <a16:creationId xmlns:a16="http://schemas.microsoft.com/office/drawing/2014/main" id="{E3BA9875-3DA2-EE8F-46DE-27ED48B1A5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4" y="120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0000</a:t>
                  </a:r>
                </a:p>
              </p:txBody>
            </p:sp>
            <p:sp>
              <p:nvSpPr>
                <p:cNvPr id="8264" name="Text Box 18">
                  <a:extLst>
                    <a:ext uri="{FF2B5EF4-FFF2-40B4-BE49-F238E27FC236}">
                      <a16:creationId xmlns:a16="http://schemas.microsoft.com/office/drawing/2014/main" id="{64027048-44E6-C9F4-C3B4-A42FB4DA2D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4" y="135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0001</a:t>
                  </a:r>
                </a:p>
              </p:txBody>
            </p:sp>
            <p:sp>
              <p:nvSpPr>
                <p:cNvPr id="8265" name="Text Box 19">
                  <a:extLst>
                    <a:ext uri="{FF2B5EF4-FFF2-40B4-BE49-F238E27FC236}">
                      <a16:creationId xmlns:a16="http://schemas.microsoft.com/office/drawing/2014/main" id="{7E734755-E8F2-B53A-D1D9-AC1B7727DF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4" y="167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1110</a:t>
                  </a:r>
                </a:p>
              </p:txBody>
            </p:sp>
            <p:sp>
              <p:nvSpPr>
                <p:cNvPr id="8266" name="Text Box 20">
                  <a:extLst>
                    <a:ext uri="{FF2B5EF4-FFF2-40B4-BE49-F238E27FC236}">
                      <a16:creationId xmlns:a16="http://schemas.microsoft.com/office/drawing/2014/main" id="{6D485F22-E3D3-555E-212C-481E5DA6D5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08" y="1536"/>
                  <a:ext cx="310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…</a:t>
                  </a:r>
                </a:p>
              </p:txBody>
            </p:sp>
            <p:sp>
              <p:nvSpPr>
                <p:cNvPr id="8267" name="Text Box 21">
                  <a:extLst>
                    <a:ext uri="{FF2B5EF4-FFF2-40B4-BE49-F238E27FC236}">
                      <a16:creationId xmlns:a16="http://schemas.microsoft.com/office/drawing/2014/main" id="{0FFEFD11-ECC4-1C7B-542C-C8241ADE8A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10" y="1200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8268" name="Text Box 22">
                  <a:extLst>
                    <a:ext uri="{FF2B5EF4-FFF2-40B4-BE49-F238E27FC236}">
                      <a16:creationId xmlns:a16="http://schemas.microsoft.com/office/drawing/2014/main" id="{6099332E-4347-4D5F-872B-912B4EC3B7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10" y="1344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8269" name="Text Box 23">
                  <a:extLst>
                    <a:ext uri="{FF2B5EF4-FFF2-40B4-BE49-F238E27FC236}">
                      <a16:creationId xmlns:a16="http://schemas.microsoft.com/office/drawing/2014/main" id="{5FF77797-C372-B22F-932F-66C6C45E88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10" y="1670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15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8270" name="Text Box 24">
                  <a:extLst>
                    <a:ext uri="{FF2B5EF4-FFF2-40B4-BE49-F238E27FC236}">
                      <a16:creationId xmlns:a16="http://schemas.microsoft.com/office/drawing/2014/main" id="{0C24E8E3-B1A3-1B2B-DCCB-4D3C85704C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8" y="1536"/>
                  <a:ext cx="310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…</a:t>
                  </a:r>
                </a:p>
              </p:txBody>
            </p:sp>
            <p:sp>
              <p:nvSpPr>
                <p:cNvPr id="8271" name="Text Box 25">
                  <a:extLst>
                    <a:ext uri="{FF2B5EF4-FFF2-40B4-BE49-F238E27FC236}">
                      <a16:creationId xmlns:a16="http://schemas.microsoft.com/office/drawing/2014/main" id="{23006F6F-47F0-58C6-C74F-610ECD8EC5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70" y="1200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8272" name="Text Box 26">
                  <a:extLst>
                    <a:ext uri="{FF2B5EF4-FFF2-40B4-BE49-F238E27FC236}">
                      <a16:creationId xmlns:a16="http://schemas.microsoft.com/office/drawing/2014/main" id="{7A16655D-AD09-5CC9-584F-A8EB2CEBC30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70" y="1344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8273" name="Text Box 27">
                  <a:extLst>
                    <a:ext uri="{FF2B5EF4-FFF2-40B4-BE49-F238E27FC236}">
                      <a16:creationId xmlns:a16="http://schemas.microsoft.com/office/drawing/2014/main" id="{5EE1D9BA-F4D0-0CAD-C448-6B992A5E4B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70" y="1670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15000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8274" name="Text Box 28">
                  <a:extLst>
                    <a:ext uri="{FF2B5EF4-FFF2-40B4-BE49-F238E27FC236}">
                      <a16:creationId xmlns:a16="http://schemas.microsoft.com/office/drawing/2014/main" id="{F3501710-FC80-0352-E767-37D272A589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8" y="1536"/>
                  <a:ext cx="310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…</a:t>
                  </a:r>
                </a:p>
              </p:txBody>
            </p:sp>
            <p:sp>
              <p:nvSpPr>
                <p:cNvPr id="8275" name="Text Box 29">
                  <a:extLst>
                    <a:ext uri="{FF2B5EF4-FFF2-40B4-BE49-F238E27FC236}">
                      <a16:creationId xmlns:a16="http://schemas.microsoft.com/office/drawing/2014/main" id="{9658C4B3-93F3-63AA-C954-3F2CED2401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02" y="1200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8276" name="Text Box 30">
                  <a:extLst>
                    <a:ext uri="{FF2B5EF4-FFF2-40B4-BE49-F238E27FC236}">
                      <a16:creationId xmlns:a16="http://schemas.microsoft.com/office/drawing/2014/main" id="{ABFBFF3F-6640-D088-8A0E-B5A31F6165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02" y="1344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8277" name="Text Box 31">
                  <a:extLst>
                    <a:ext uri="{FF2B5EF4-FFF2-40B4-BE49-F238E27FC236}">
                      <a16:creationId xmlns:a16="http://schemas.microsoft.com/office/drawing/2014/main" id="{7C033116-1AB3-7459-0CB2-293EF21DD0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02" y="1670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15000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8278" name="Text Box 32">
                  <a:extLst>
                    <a:ext uri="{FF2B5EF4-FFF2-40B4-BE49-F238E27FC236}">
                      <a16:creationId xmlns:a16="http://schemas.microsoft.com/office/drawing/2014/main" id="{EE9210A9-3DE8-DD5F-2863-168F130706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00" y="1536"/>
                  <a:ext cx="310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8204" name="Group 33">
                <a:extLst>
                  <a:ext uri="{FF2B5EF4-FFF2-40B4-BE49-F238E27FC236}">
                    <a16:creationId xmlns:a16="http://schemas.microsoft.com/office/drawing/2014/main" id="{3D80EC6F-64CC-C91A-B448-FC53936434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4" y="1968"/>
                <a:ext cx="1968" cy="722"/>
                <a:chOff x="1686" y="1968"/>
                <a:chExt cx="1968" cy="722"/>
              </a:xfrm>
            </p:grpSpPr>
            <p:sp>
              <p:nvSpPr>
                <p:cNvPr id="8245" name="Rectangle 34">
                  <a:extLst>
                    <a:ext uri="{FF2B5EF4-FFF2-40B4-BE49-F238E27FC236}">
                      <a16:creationId xmlns:a16="http://schemas.microsoft.com/office/drawing/2014/main" id="{D1B94D65-B2D2-E6C9-D60A-96851415B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6" y="1978"/>
                  <a:ext cx="1968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246" name="Text Box 35">
                  <a:extLst>
                    <a:ext uri="{FF2B5EF4-FFF2-40B4-BE49-F238E27FC236}">
                      <a16:creationId xmlns:a16="http://schemas.microsoft.com/office/drawing/2014/main" id="{27936AB9-94E8-32B7-A1C9-3BDDF9017B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70" y="1968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8247" name="Text Box 36">
                  <a:extLst>
                    <a:ext uri="{FF2B5EF4-FFF2-40B4-BE49-F238E27FC236}">
                      <a16:creationId xmlns:a16="http://schemas.microsoft.com/office/drawing/2014/main" id="{946048B9-1C24-AAB6-858C-305A0FD9B2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70" y="2112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8248" name="Text Box 37">
                  <a:extLst>
                    <a:ext uri="{FF2B5EF4-FFF2-40B4-BE49-F238E27FC236}">
                      <a16:creationId xmlns:a16="http://schemas.microsoft.com/office/drawing/2014/main" id="{A0439404-F82B-2FF6-A6FE-3F94E449BE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70" y="2438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15000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8249" name="Text Box 38">
                  <a:extLst>
                    <a:ext uri="{FF2B5EF4-FFF2-40B4-BE49-F238E27FC236}">
                      <a16:creationId xmlns:a16="http://schemas.microsoft.com/office/drawing/2014/main" id="{3D891589-46A8-752B-123B-71D18AEA04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8" y="2304"/>
                  <a:ext cx="310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…</a:t>
                  </a:r>
                </a:p>
              </p:txBody>
            </p:sp>
            <p:sp>
              <p:nvSpPr>
                <p:cNvPr id="8250" name="Text Box 39">
                  <a:extLst>
                    <a:ext uri="{FF2B5EF4-FFF2-40B4-BE49-F238E27FC236}">
                      <a16:creationId xmlns:a16="http://schemas.microsoft.com/office/drawing/2014/main" id="{65EADE56-F08C-DC1A-C105-D66B7F3DA9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02" y="1968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8251" name="Text Box 40">
                  <a:extLst>
                    <a:ext uri="{FF2B5EF4-FFF2-40B4-BE49-F238E27FC236}">
                      <a16:creationId xmlns:a16="http://schemas.microsoft.com/office/drawing/2014/main" id="{E08A5067-BCED-6419-449E-042C60E315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02" y="2112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8252" name="Text Box 41">
                  <a:extLst>
                    <a:ext uri="{FF2B5EF4-FFF2-40B4-BE49-F238E27FC236}">
                      <a16:creationId xmlns:a16="http://schemas.microsoft.com/office/drawing/2014/main" id="{8C1ADF60-D5FF-D94A-169B-710569AA8D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02" y="2438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15000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8253" name="Text Box 42">
                  <a:extLst>
                    <a:ext uri="{FF2B5EF4-FFF2-40B4-BE49-F238E27FC236}">
                      <a16:creationId xmlns:a16="http://schemas.microsoft.com/office/drawing/2014/main" id="{9C1340D3-ED7E-DFD5-270A-1A0B93BF0A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00" y="2304"/>
                  <a:ext cx="310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…</a:t>
                  </a:r>
                </a:p>
              </p:txBody>
            </p:sp>
            <p:sp>
              <p:nvSpPr>
                <p:cNvPr id="8254" name="Text Box 43">
                  <a:extLst>
                    <a:ext uri="{FF2B5EF4-FFF2-40B4-BE49-F238E27FC236}">
                      <a16:creationId xmlns:a16="http://schemas.microsoft.com/office/drawing/2014/main" id="{7447A9F2-F0C8-4753-8F31-DEBA2655B0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4" y="196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</a:p>
              </p:txBody>
            </p:sp>
            <p:sp>
              <p:nvSpPr>
                <p:cNvPr id="8255" name="Text Box 44">
                  <a:extLst>
                    <a:ext uri="{FF2B5EF4-FFF2-40B4-BE49-F238E27FC236}">
                      <a16:creationId xmlns:a16="http://schemas.microsoft.com/office/drawing/2014/main" id="{981864D5-CCF8-5B5C-B598-894F6134E5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4" y="2102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</a:p>
              </p:txBody>
            </p:sp>
            <p:sp>
              <p:nvSpPr>
                <p:cNvPr id="8256" name="Text Box 45">
                  <a:extLst>
                    <a:ext uri="{FF2B5EF4-FFF2-40B4-BE49-F238E27FC236}">
                      <a16:creationId xmlns:a16="http://schemas.microsoft.com/office/drawing/2014/main" id="{82D1EF97-A36B-77FD-4A0A-49FEB9A4A3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4" y="243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</a:p>
              </p:txBody>
            </p:sp>
            <p:sp>
              <p:nvSpPr>
                <p:cNvPr id="8257" name="Text Box 46">
                  <a:extLst>
                    <a:ext uri="{FF2B5EF4-FFF2-40B4-BE49-F238E27FC236}">
                      <a16:creationId xmlns:a16="http://schemas.microsoft.com/office/drawing/2014/main" id="{6323A5E4-5930-C28F-61E5-9DDE02B5EE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08" y="2304"/>
                  <a:ext cx="310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…</a:t>
                  </a:r>
                </a:p>
              </p:txBody>
            </p:sp>
            <p:sp>
              <p:nvSpPr>
                <p:cNvPr id="8258" name="Text Box 47">
                  <a:extLst>
                    <a:ext uri="{FF2B5EF4-FFF2-40B4-BE49-F238E27FC236}">
                      <a16:creationId xmlns:a16="http://schemas.microsoft.com/office/drawing/2014/main" id="{6A02B01D-294E-5F41-4CBF-4F0AD8AFB2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4" y="196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0000</a:t>
                  </a:r>
                </a:p>
              </p:txBody>
            </p:sp>
            <p:sp>
              <p:nvSpPr>
                <p:cNvPr id="8259" name="Text Box 48">
                  <a:extLst>
                    <a:ext uri="{FF2B5EF4-FFF2-40B4-BE49-F238E27FC236}">
                      <a16:creationId xmlns:a16="http://schemas.microsoft.com/office/drawing/2014/main" id="{8529CB2C-8D02-F148-6B86-BEF919630A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4" y="2102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0001</a:t>
                  </a:r>
                </a:p>
              </p:txBody>
            </p:sp>
            <p:sp>
              <p:nvSpPr>
                <p:cNvPr id="8260" name="Text Box 49">
                  <a:extLst>
                    <a:ext uri="{FF2B5EF4-FFF2-40B4-BE49-F238E27FC236}">
                      <a16:creationId xmlns:a16="http://schemas.microsoft.com/office/drawing/2014/main" id="{745BD6D0-A9C0-D620-C1D8-6577988FFD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4" y="243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1110</a:t>
                  </a:r>
                </a:p>
              </p:txBody>
            </p:sp>
            <p:sp>
              <p:nvSpPr>
                <p:cNvPr id="8261" name="Text Box 50">
                  <a:extLst>
                    <a:ext uri="{FF2B5EF4-FFF2-40B4-BE49-F238E27FC236}">
                      <a16:creationId xmlns:a16="http://schemas.microsoft.com/office/drawing/2014/main" id="{63A91F47-C579-5595-DE85-0FC872B0BF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88" y="2304"/>
                  <a:ext cx="310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8205" name="Group 51">
                <a:extLst>
                  <a:ext uri="{FF2B5EF4-FFF2-40B4-BE49-F238E27FC236}">
                    <a16:creationId xmlns:a16="http://schemas.microsoft.com/office/drawing/2014/main" id="{007FC9B6-2DD6-1636-D5C5-545E7EF937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4" y="3504"/>
                <a:ext cx="1968" cy="720"/>
                <a:chOff x="1686" y="3504"/>
                <a:chExt cx="1968" cy="720"/>
              </a:xfrm>
            </p:grpSpPr>
            <p:sp>
              <p:nvSpPr>
                <p:cNvPr id="8228" name="Rectangle 52">
                  <a:extLst>
                    <a:ext uri="{FF2B5EF4-FFF2-40B4-BE49-F238E27FC236}">
                      <a16:creationId xmlns:a16="http://schemas.microsoft.com/office/drawing/2014/main" id="{831A5A04-CC37-6681-8623-9930338338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6" y="3514"/>
                  <a:ext cx="1968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229" name="Text Box 53">
                  <a:extLst>
                    <a:ext uri="{FF2B5EF4-FFF2-40B4-BE49-F238E27FC236}">
                      <a16:creationId xmlns:a16="http://schemas.microsoft.com/office/drawing/2014/main" id="{69006F7C-121A-00C5-E7A4-BD063A2F74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4" y="350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</a:p>
              </p:txBody>
            </p:sp>
            <p:sp>
              <p:nvSpPr>
                <p:cNvPr id="8230" name="Text Box 54">
                  <a:extLst>
                    <a:ext uri="{FF2B5EF4-FFF2-40B4-BE49-F238E27FC236}">
                      <a16:creationId xmlns:a16="http://schemas.microsoft.com/office/drawing/2014/main" id="{E53912D1-1EF1-75C1-E7A6-FAE27DCEDC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4" y="363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</a:p>
              </p:txBody>
            </p:sp>
            <p:sp>
              <p:nvSpPr>
                <p:cNvPr id="8231" name="Text Box 55">
                  <a:extLst>
                    <a:ext uri="{FF2B5EF4-FFF2-40B4-BE49-F238E27FC236}">
                      <a16:creationId xmlns:a16="http://schemas.microsoft.com/office/drawing/2014/main" id="{460E2422-0712-1985-DD05-15A2110D36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4" y="397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</a:p>
              </p:txBody>
            </p:sp>
            <p:sp>
              <p:nvSpPr>
                <p:cNvPr id="8232" name="Text Box 56">
                  <a:extLst>
                    <a:ext uri="{FF2B5EF4-FFF2-40B4-BE49-F238E27FC236}">
                      <a16:creationId xmlns:a16="http://schemas.microsoft.com/office/drawing/2014/main" id="{CC1561DD-1D1C-D623-5365-0493B8B6E8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08" y="3840"/>
                  <a:ext cx="310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…</a:t>
                  </a:r>
                </a:p>
              </p:txBody>
            </p:sp>
            <p:sp>
              <p:nvSpPr>
                <p:cNvPr id="8233" name="Text Box 57">
                  <a:extLst>
                    <a:ext uri="{FF2B5EF4-FFF2-40B4-BE49-F238E27FC236}">
                      <a16:creationId xmlns:a16="http://schemas.microsoft.com/office/drawing/2014/main" id="{0A438052-CA5E-7B4E-F632-5A7350DB6B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4" y="350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</a:p>
              </p:txBody>
            </p:sp>
            <p:sp>
              <p:nvSpPr>
                <p:cNvPr id="8234" name="Text Box 58">
                  <a:extLst>
                    <a:ext uri="{FF2B5EF4-FFF2-40B4-BE49-F238E27FC236}">
                      <a16:creationId xmlns:a16="http://schemas.microsoft.com/office/drawing/2014/main" id="{689F5A8C-0132-C69D-237B-93EB157752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4" y="363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</a:p>
              </p:txBody>
            </p:sp>
            <p:sp>
              <p:nvSpPr>
                <p:cNvPr id="8235" name="Text Box 59">
                  <a:extLst>
                    <a:ext uri="{FF2B5EF4-FFF2-40B4-BE49-F238E27FC236}">
                      <a16:creationId xmlns:a16="http://schemas.microsoft.com/office/drawing/2014/main" id="{67E37842-9856-BA33-BA1C-B2D76F9DD8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4" y="397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</a:p>
              </p:txBody>
            </p:sp>
            <p:sp>
              <p:nvSpPr>
                <p:cNvPr id="8236" name="Text Box 60">
                  <a:extLst>
                    <a:ext uri="{FF2B5EF4-FFF2-40B4-BE49-F238E27FC236}">
                      <a16:creationId xmlns:a16="http://schemas.microsoft.com/office/drawing/2014/main" id="{149E03A3-06EF-B601-7077-8BDBBF4E69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88" y="3840"/>
                  <a:ext cx="310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…</a:t>
                  </a:r>
                </a:p>
              </p:txBody>
            </p:sp>
            <p:sp>
              <p:nvSpPr>
                <p:cNvPr id="8237" name="Text Box 61">
                  <a:extLst>
                    <a:ext uri="{FF2B5EF4-FFF2-40B4-BE49-F238E27FC236}">
                      <a16:creationId xmlns:a16="http://schemas.microsoft.com/office/drawing/2014/main" id="{5BE2D0DB-B5D6-62E5-51BF-48316CAED9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90" y="350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</a:p>
              </p:txBody>
            </p:sp>
            <p:sp>
              <p:nvSpPr>
                <p:cNvPr id="8238" name="Text Box 62">
                  <a:extLst>
                    <a:ext uri="{FF2B5EF4-FFF2-40B4-BE49-F238E27FC236}">
                      <a16:creationId xmlns:a16="http://schemas.microsoft.com/office/drawing/2014/main" id="{FB387508-CEA7-3B73-98B8-56C80FC7C6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90" y="363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</a:p>
              </p:txBody>
            </p:sp>
            <p:sp>
              <p:nvSpPr>
                <p:cNvPr id="8239" name="Text Box 63">
                  <a:extLst>
                    <a:ext uri="{FF2B5EF4-FFF2-40B4-BE49-F238E27FC236}">
                      <a16:creationId xmlns:a16="http://schemas.microsoft.com/office/drawing/2014/main" id="{188C3DDC-5D8D-AAFA-BDDB-938114A354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90" y="397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</a:p>
              </p:txBody>
            </p:sp>
            <p:sp>
              <p:nvSpPr>
                <p:cNvPr id="8240" name="Text Box 64">
                  <a:extLst>
                    <a:ext uri="{FF2B5EF4-FFF2-40B4-BE49-F238E27FC236}">
                      <a16:creationId xmlns:a16="http://schemas.microsoft.com/office/drawing/2014/main" id="{8AEF4BE9-AC70-CEC0-B4DF-C777E83294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4" y="3840"/>
                  <a:ext cx="310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…</a:t>
                  </a:r>
                </a:p>
              </p:txBody>
            </p:sp>
            <p:sp>
              <p:nvSpPr>
                <p:cNvPr id="8241" name="Text Box 65">
                  <a:extLst>
                    <a:ext uri="{FF2B5EF4-FFF2-40B4-BE49-F238E27FC236}">
                      <a16:creationId xmlns:a16="http://schemas.microsoft.com/office/drawing/2014/main" id="{CA9FD514-0FB2-530F-A6D5-BAD35062A9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70" y="350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0000</a:t>
                  </a:r>
                </a:p>
              </p:txBody>
            </p:sp>
            <p:sp>
              <p:nvSpPr>
                <p:cNvPr id="8242" name="Text Box 66">
                  <a:extLst>
                    <a:ext uri="{FF2B5EF4-FFF2-40B4-BE49-F238E27FC236}">
                      <a16:creationId xmlns:a16="http://schemas.microsoft.com/office/drawing/2014/main" id="{748AFFCD-262B-F8DC-9C27-B33A75E25E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70" y="363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0001</a:t>
                  </a:r>
                </a:p>
              </p:txBody>
            </p:sp>
            <p:sp>
              <p:nvSpPr>
                <p:cNvPr id="8243" name="Text Box 67">
                  <a:extLst>
                    <a:ext uri="{FF2B5EF4-FFF2-40B4-BE49-F238E27FC236}">
                      <a16:creationId xmlns:a16="http://schemas.microsoft.com/office/drawing/2014/main" id="{DFD64C86-1DBA-FA10-D858-A04C515D39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70" y="397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1111</a:t>
                  </a:r>
                </a:p>
              </p:txBody>
            </p:sp>
            <p:sp>
              <p:nvSpPr>
                <p:cNvPr id="8244" name="Text Box 68">
                  <a:extLst>
                    <a:ext uri="{FF2B5EF4-FFF2-40B4-BE49-F238E27FC236}">
                      <a16:creationId xmlns:a16="http://schemas.microsoft.com/office/drawing/2014/main" id="{2F00ADD8-F969-90CD-B39B-955B93F03C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4" y="3840"/>
                  <a:ext cx="310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8206" name="Group 69">
                <a:extLst>
                  <a:ext uri="{FF2B5EF4-FFF2-40B4-BE49-F238E27FC236}">
                    <a16:creationId xmlns:a16="http://schemas.microsoft.com/office/drawing/2014/main" id="{D173F252-8179-9D14-BCF6-176C3D2710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4" y="2736"/>
                <a:ext cx="1968" cy="722"/>
                <a:chOff x="1686" y="2736"/>
                <a:chExt cx="1968" cy="722"/>
              </a:xfrm>
            </p:grpSpPr>
            <p:sp>
              <p:nvSpPr>
                <p:cNvPr id="8211" name="Rectangle 70">
                  <a:extLst>
                    <a:ext uri="{FF2B5EF4-FFF2-40B4-BE49-F238E27FC236}">
                      <a16:creationId xmlns:a16="http://schemas.microsoft.com/office/drawing/2014/main" id="{1A25E9E6-F508-8445-7534-9AE8BFD8C3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6" y="2746"/>
                  <a:ext cx="1968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212" name="Text Box 71">
                  <a:extLst>
                    <a:ext uri="{FF2B5EF4-FFF2-40B4-BE49-F238E27FC236}">
                      <a16:creationId xmlns:a16="http://schemas.microsoft.com/office/drawing/2014/main" id="{5566F408-6E98-B4B4-BC13-048CE727B9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4" y="273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</a:p>
              </p:txBody>
            </p:sp>
            <p:sp>
              <p:nvSpPr>
                <p:cNvPr id="8213" name="Text Box 72">
                  <a:extLst>
                    <a:ext uri="{FF2B5EF4-FFF2-40B4-BE49-F238E27FC236}">
                      <a16:creationId xmlns:a16="http://schemas.microsoft.com/office/drawing/2014/main" id="{1EA0D89A-FF72-6DDE-2E7C-4775F1B68A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4" y="287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</a:p>
              </p:txBody>
            </p:sp>
            <p:sp>
              <p:nvSpPr>
                <p:cNvPr id="8214" name="Text Box 73">
                  <a:extLst>
                    <a:ext uri="{FF2B5EF4-FFF2-40B4-BE49-F238E27FC236}">
                      <a16:creationId xmlns:a16="http://schemas.microsoft.com/office/drawing/2014/main" id="{C25E6EED-7AAD-D508-80B1-931962C019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4" y="320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</a:p>
              </p:txBody>
            </p:sp>
            <p:sp>
              <p:nvSpPr>
                <p:cNvPr id="8215" name="Text Box 74">
                  <a:extLst>
                    <a:ext uri="{FF2B5EF4-FFF2-40B4-BE49-F238E27FC236}">
                      <a16:creationId xmlns:a16="http://schemas.microsoft.com/office/drawing/2014/main" id="{95F6D9D2-561F-85A4-49AE-C1383328FC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08" y="3072"/>
                  <a:ext cx="310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…</a:t>
                  </a:r>
                </a:p>
              </p:txBody>
            </p:sp>
            <p:sp>
              <p:nvSpPr>
                <p:cNvPr id="8216" name="Text Box 75">
                  <a:extLst>
                    <a:ext uri="{FF2B5EF4-FFF2-40B4-BE49-F238E27FC236}">
                      <a16:creationId xmlns:a16="http://schemas.microsoft.com/office/drawing/2014/main" id="{F2C60FF3-9B3D-FEEB-40B4-D80505B3A7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4" y="273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</a:p>
              </p:txBody>
            </p:sp>
            <p:sp>
              <p:nvSpPr>
                <p:cNvPr id="8217" name="Text Box 76">
                  <a:extLst>
                    <a:ext uri="{FF2B5EF4-FFF2-40B4-BE49-F238E27FC236}">
                      <a16:creationId xmlns:a16="http://schemas.microsoft.com/office/drawing/2014/main" id="{12C1BD9F-F4A7-8813-EA1E-AFA172E064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4" y="287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</a:p>
              </p:txBody>
            </p:sp>
            <p:sp>
              <p:nvSpPr>
                <p:cNvPr id="8218" name="Text Box 77">
                  <a:extLst>
                    <a:ext uri="{FF2B5EF4-FFF2-40B4-BE49-F238E27FC236}">
                      <a16:creationId xmlns:a16="http://schemas.microsoft.com/office/drawing/2014/main" id="{8DCFC6FD-E0CF-74C3-72C7-B46C330910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4" y="320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</a:p>
              </p:txBody>
            </p:sp>
            <p:sp>
              <p:nvSpPr>
                <p:cNvPr id="8219" name="Text Box 78">
                  <a:extLst>
                    <a:ext uri="{FF2B5EF4-FFF2-40B4-BE49-F238E27FC236}">
                      <a16:creationId xmlns:a16="http://schemas.microsoft.com/office/drawing/2014/main" id="{A79A0467-01AA-C752-6731-2ACAA9B74A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88" y="3072"/>
                  <a:ext cx="310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…</a:t>
                  </a:r>
                </a:p>
              </p:txBody>
            </p:sp>
            <p:sp>
              <p:nvSpPr>
                <p:cNvPr id="8220" name="Text Box 79">
                  <a:extLst>
                    <a:ext uri="{FF2B5EF4-FFF2-40B4-BE49-F238E27FC236}">
                      <a16:creationId xmlns:a16="http://schemas.microsoft.com/office/drawing/2014/main" id="{24FAA9DE-10A9-CF20-9179-A79E31B3FD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02" y="2736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8221" name="Text Box 80">
                  <a:extLst>
                    <a:ext uri="{FF2B5EF4-FFF2-40B4-BE49-F238E27FC236}">
                      <a16:creationId xmlns:a16="http://schemas.microsoft.com/office/drawing/2014/main" id="{FA7FDE88-4925-6154-EC52-13DA17F22F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02" y="2880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8222" name="Text Box 81">
                  <a:extLst>
                    <a:ext uri="{FF2B5EF4-FFF2-40B4-BE49-F238E27FC236}">
                      <a16:creationId xmlns:a16="http://schemas.microsoft.com/office/drawing/2014/main" id="{AFB8CE03-D0D8-CF5B-ABC4-2521DFA5DD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02" y="3206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15000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8223" name="Text Box 82">
                  <a:extLst>
                    <a:ext uri="{FF2B5EF4-FFF2-40B4-BE49-F238E27FC236}">
                      <a16:creationId xmlns:a16="http://schemas.microsoft.com/office/drawing/2014/main" id="{4F1D9343-FA0B-BF56-110D-7A60E1BC47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00" y="3072"/>
                  <a:ext cx="310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…</a:t>
                  </a:r>
                </a:p>
              </p:txBody>
            </p:sp>
            <p:sp>
              <p:nvSpPr>
                <p:cNvPr id="8224" name="Text Box 83">
                  <a:extLst>
                    <a:ext uri="{FF2B5EF4-FFF2-40B4-BE49-F238E27FC236}">
                      <a16:creationId xmlns:a16="http://schemas.microsoft.com/office/drawing/2014/main" id="{A3FBBB9C-F9A0-8473-0F07-4A304BA939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90" y="273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0000</a:t>
                  </a:r>
                </a:p>
              </p:txBody>
            </p:sp>
            <p:sp>
              <p:nvSpPr>
                <p:cNvPr id="8225" name="Text Box 84">
                  <a:extLst>
                    <a:ext uri="{FF2B5EF4-FFF2-40B4-BE49-F238E27FC236}">
                      <a16:creationId xmlns:a16="http://schemas.microsoft.com/office/drawing/2014/main" id="{9A932EED-FF2B-0F2D-C345-5469225D31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90" y="287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0001</a:t>
                  </a:r>
                </a:p>
              </p:txBody>
            </p:sp>
            <p:sp>
              <p:nvSpPr>
                <p:cNvPr id="8226" name="Text Box 85">
                  <a:extLst>
                    <a:ext uri="{FF2B5EF4-FFF2-40B4-BE49-F238E27FC236}">
                      <a16:creationId xmlns:a16="http://schemas.microsoft.com/office/drawing/2014/main" id="{B446B64D-7A9D-FD19-0AB9-E21E1BA3C7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90" y="320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1110</a:t>
                  </a:r>
                </a:p>
              </p:txBody>
            </p:sp>
            <p:sp>
              <p:nvSpPr>
                <p:cNvPr id="8227" name="Text Box 86">
                  <a:extLst>
                    <a:ext uri="{FF2B5EF4-FFF2-40B4-BE49-F238E27FC236}">
                      <a16:creationId xmlns:a16="http://schemas.microsoft.com/office/drawing/2014/main" id="{49E9DDEA-9254-F977-18AB-AFDF748903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4" y="3072"/>
                  <a:ext cx="310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…</a:t>
                  </a:r>
                </a:p>
              </p:txBody>
            </p:sp>
          </p:grpSp>
          <p:sp>
            <p:nvSpPr>
              <p:cNvPr id="8207" name="Text Box 87">
                <a:extLst>
                  <a:ext uri="{FF2B5EF4-FFF2-40B4-BE49-F238E27FC236}">
                    <a16:creationId xmlns:a16="http://schemas.microsoft.com/office/drawing/2014/main" id="{318BC3B3-5129-06EF-1A8D-45C787AD48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4" y="1430"/>
                <a:ext cx="8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4 位操作码</a:t>
                </a:r>
              </a:p>
            </p:txBody>
          </p:sp>
          <p:sp>
            <p:nvSpPr>
              <p:cNvPr id="8208" name="Text Box 88">
                <a:extLst>
                  <a:ext uri="{FF2B5EF4-FFF2-40B4-BE49-F238E27FC236}">
                    <a16:creationId xmlns:a16="http://schemas.microsoft.com/office/drawing/2014/main" id="{AC7FDC04-CD4F-9E9E-3554-B92D7459AE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4" y="2198"/>
                <a:ext cx="8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8 位操作码</a:t>
                </a:r>
              </a:p>
            </p:txBody>
          </p:sp>
          <p:sp>
            <p:nvSpPr>
              <p:cNvPr id="8209" name="Text Box 89">
                <a:extLst>
                  <a:ext uri="{FF2B5EF4-FFF2-40B4-BE49-F238E27FC236}">
                    <a16:creationId xmlns:a16="http://schemas.microsoft.com/office/drawing/2014/main" id="{83F51E05-C766-FD80-1C1B-1854B9BAFA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976"/>
                <a:ext cx="9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12 位操作码</a:t>
                </a:r>
              </a:p>
            </p:txBody>
          </p:sp>
          <p:sp>
            <p:nvSpPr>
              <p:cNvPr id="8210" name="Text Box 90">
                <a:extLst>
                  <a:ext uri="{FF2B5EF4-FFF2-40B4-BE49-F238E27FC236}">
                    <a16:creationId xmlns:a16="http://schemas.microsoft.com/office/drawing/2014/main" id="{A4186F16-8CAA-D2A1-7654-27B8A90096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734"/>
                <a:ext cx="9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16 位操作码</a:t>
                </a:r>
              </a:p>
            </p:txBody>
          </p:sp>
        </p:grpSp>
      </p:grpSp>
      <p:sp>
        <p:nvSpPr>
          <p:cNvPr id="483419" name="Text Box 91">
            <a:extLst>
              <a:ext uri="{FF2B5EF4-FFF2-40B4-BE49-F238E27FC236}">
                <a16:creationId xmlns:a16="http://schemas.microsoft.com/office/drawing/2014/main" id="{A62322EB-5557-1DCF-91F0-006413FE0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6" y="2493964"/>
            <a:ext cx="3114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三地址指令操作码</a:t>
            </a:r>
          </a:p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每减少一种可多构成</a:t>
            </a:r>
          </a:p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2</a:t>
            </a:r>
            <a:r>
              <a:rPr lang="en-US" altLang="zh-CN" sz="2000" baseline="30000">
                <a:latin typeface="Times New Roman" panose="02020603050405020304" pitchFamily="18" charset="0"/>
              </a:rPr>
              <a:t>4 </a:t>
            </a:r>
            <a:r>
              <a:rPr lang="zh-CN" altLang="en-US" sz="2000">
                <a:latin typeface="Times New Roman" panose="02020603050405020304" pitchFamily="18" charset="0"/>
              </a:rPr>
              <a:t>种二地址指令</a:t>
            </a:r>
          </a:p>
        </p:txBody>
      </p:sp>
      <p:sp>
        <p:nvSpPr>
          <p:cNvPr id="483420" name="Text Box 92">
            <a:extLst>
              <a:ext uri="{FF2B5EF4-FFF2-40B4-BE49-F238E27FC236}">
                <a16:creationId xmlns:a16="http://schemas.microsoft.com/office/drawing/2014/main" id="{E7F8033A-F3F8-6091-04AC-A7CF45483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5" y="3789364"/>
            <a:ext cx="27193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二地址指令操作码</a:t>
            </a:r>
          </a:p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每减少一种可多构成</a:t>
            </a:r>
          </a:p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2</a:t>
            </a:r>
            <a:r>
              <a:rPr lang="en-US" altLang="zh-CN" sz="2000" baseline="30000">
                <a:latin typeface="Times New Roman" panose="02020603050405020304" pitchFamily="18" charset="0"/>
              </a:rPr>
              <a:t>4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</a:rPr>
              <a:t>种一地址指令</a:t>
            </a:r>
          </a:p>
          <a:p>
            <a:pPr eaLnBrk="1" hangingPunct="1"/>
            <a:endParaRPr lang="zh-CN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419" grpId="0" autoUpdateAnimBg="0"/>
      <p:bldP spid="48342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04FB85CE-1168-00B1-8111-A077876C0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8" y="30364"/>
            <a:ext cx="2759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2. 地址码</a:t>
            </a:r>
          </a:p>
        </p:txBody>
      </p:sp>
      <p:sp>
        <p:nvSpPr>
          <p:cNvPr id="484355" name="Text Box 3">
            <a:extLst>
              <a:ext uri="{FF2B5EF4-FFF2-40B4-BE49-F238E27FC236}">
                <a16:creationId xmlns:a16="http://schemas.microsoft.com/office/drawing/2014/main" id="{3433867A-EDDC-C2CA-E145-A215246E0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762001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四地址</a:t>
            </a:r>
          </a:p>
        </p:txBody>
      </p:sp>
      <p:sp>
        <p:nvSpPr>
          <p:cNvPr id="484356" name="Text Box 4">
            <a:extLst>
              <a:ext uri="{FF2B5EF4-FFF2-40B4-BE49-F238E27FC236}">
                <a16:creationId xmlns:a16="http://schemas.microsoft.com/office/drawing/2014/main" id="{C86222BF-8096-EA30-E312-D5880F796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6" y="4343401"/>
            <a:ext cx="5045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(2) 三地址</a:t>
            </a:r>
          </a:p>
        </p:txBody>
      </p:sp>
      <p:grpSp>
        <p:nvGrpSpPr>
          <p:cNvPr id="484357" name="Group 5">
            <a:extLst>
              <a:ext uri="{FF2B5EF4-FFF2-40B4-BE49-F238E27FC236}">
                <a16:creationId xmlns:a16="http://schemas.microsoft.com/office/drawing/2014/main" id="{3CE32F7E-E2D2-8F24-10D9-A92466A4E9BD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539878"/>
            <a:ext cx="3048000" cy="461963"/>
            <a:chOff x="1104" y="1066"/>
            <a:chExt cx="1920" cy="291"/>
          </a:xfrm>
        </p:grpSpPr>
        <p:grpSp>
          <p:nvGrpSpPr>
            <p:cNvPr id="9254" name="Group 6">
              <a:extLst>
                <a:ext uri="{FF2B5EF4-FFF2-40B4-BE49-F238E27FC236}">
                  <a16:creationId xmlns:a16="http://schemas.microsoft.com/office/drawing/2014/main" id="{697C2073-E7B4-A411-FEA7-DB514760F2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066"/>
              <a:ext cx="384" cy="291"/>
              <a:chOff x="1104" y="1008"/>
              <a:chExt cx="384" cy="291"/>
            </a:xfrm>
          </p:grpSpPr>
          <p:sp>
            <p:nvSpPr>
              <p:cNvPr id="9267" name="Text Box 7">
                <a:extLst>
                  <a:ext uri="{FF2B5EF4-FFF2-40B4-BE49-F238E27FC236}">
                    <a16:creationId xmlns:a16="http://schemas.microsoft.com/office/drawing/2014/main" id="{3B278258-BDFA-ADCB-BFAC-B16D906D2F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OP</a:t>
                </a:r>
              </a:p>
            </p:txBody>
          </p:sp>
          <p:sp>
            <p:nvSpPr>
              <p:cNvPr id="9268" name="Rectangle 8">
                <a:extLst>
                  <a:ext uri="{FF2B5EF4-FFF2-40B4-BE49-F238E27FC236}">
                    <a16:creationId xmlns:a16="http://schemas.microsoft.com/office/drawing/2014/main" id="{7ABD8D8E-C985-F2DA-A697-C7E398D2B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255" name="Group 9">
              <a:extLst>
                <a:ext uri="{FF2B5EF4-FFF2-40B4-BE49-F238E27FC236}">
                  <a16:creationId xmlns:a16="http://schemas.microsoft.com/office/drawing/2014/main" id="{483FF5BB-FFBC-3E16-6E0E-64D9760F61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066"/>
              <a:ext cx="384" cy="288"/>
              <a:chOff x="1104" y="1008"/>
              <a:chExt cx="384" cy="288"/>
            </a:xfrm>
          </p:grpSpPr>
          <p:sp>
            <p:nvSpPr>
              <p:cNvPr id="9265" name="Text Box 10">
                <a:extLst>
                  <a:ext uri="{FF2B5EF4-FFF2-40B4-BE49-F238E27FC236}">
                    <a16:creationId xmlns:a16="http://schemas.microsoft.com/office/drawing/2014/main" id="{4E08ED4D-9DF6-CAF1-1264-6F98BA4F28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 A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266" name="Rectangle 11">
                <a:extLst>
                  <a:ext uri="{FF2B5EF4-FFF2-40B4-BE49-F238E27FC236}">
                    <a16:creationId xmlns:a16="http://schemas.microsoft.com/office/drawing/2014/main" id="{2805C1AD-6C89-4F89-C4D9-0413B4C30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256" name="Group 12">
              <a:extLst>
                <a:ext uri="{FF2B5EF4-FFF2-40B4-BE49-F238E27FC236}">
                  <a16:creationId xmlns:a16="http://schemas.microsoft.com/office/drawing/2014/main" id="{10911EE9-2C45-BD37-1C89-8A516D7542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066"/>
              <a:ext cx="384" cy="288"/>
              <a:chOff x="1104" y="1008"/>
              <a:chExt cx="384" cy="288"/>
            </a:xfrm>
          </p:grpSpPr>
          <p:sp>
            <p:nvSpPr>
              <p:cNvPr id="9263" name="Text Box 13">
                <a:extLst>
                  <a:ext uri="{FF2B5EF4-FFF2-40B4-BE49-F238E27FC236}">
                    <a16:creationId xmlns:a16="http://schemas.microsoft.com/office/drawing/2014/main" id="{50F196FC-3CF2-D4B0-244C-240E31C36E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 A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264" name="Rectangle 14">
                <a:extLst>
                  <a:ext uri="{FF2B5EF4-FFF2-40B4-BE49-F238E27FC236}">
                    <a16:creationId xmlns:a16="http://schemas.microsoft.com/office/drawing/2014/main" id="{25C5C184-DEB5-816E-0F25-A1803B28C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257" name="Group 15">
              <a:extLst>
                <a:ext uri="{FF2B5EF4-FFF2-40B4-BE49-F238E27FC236}">
                  <a16:creationId xmlns:a16="http://schemas.microsoft.com/office/drawing/2014/main" id="{E71F55EF-87D6-2413-E4D2-1C9DA701A3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1066"/>
              <a:ext cx="384" cy="288"/>
              <a:chOff x="1104" y="1008"/>
              <a:chExt cx="384" cy="288"/>
            </a:xfrm>
          </p:grpSpPr>
          <p:sp>
            <p:nvSpPr>
              <p:cNvPr id="9261" name="Text Box 16">
                <a:extLst>
                  <a:ext uri="{FF2B5EF4-FFF2-40B4-BE49-F238E27FC236}">
                    <a16:creationId xmlns:a16="http://schemas.microsoft.com/office/drawing/2014/main" id="{87CFC3D6-5277-80B2-C815-910D2306A9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 A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9262" name="Rectangle 17">
                <a:extLst>
                  <a:ext uri="{FF2B5EF4-FFF2-40B4-BE49-F238E27FC236}">
                    <a16:creationId xmlns:a16="http://schemas.microsoft.com/office/drawing/2014/main" id="{E0BFD76E-9757-38EA-F19B-3536E7B4F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258" name="Group 18">
              <a:extLst>
                <a:ext uri="{FF2B5EF4-FFF2-40B4-BE49-F238E27FC236}">
                  <a16:creationId xmlns:a16="http://schemas.microsoft.com/office/drawing/2014/main" id="{A5718873-09ED-B14A-C92F-C5D9A06C7A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1066"/>
              <a:ext cx="384" cy="288"/>
              <a:chOff x="1104" y="1008"/>
              <a:chExt cx="384" cy="288"/>
            </a:xfrm>
          </p:grpSpPr>
          <p:sp>
            <p:nvSpPr>
              <p:cNvPr id="9259" name="Text Box 19">
                <a:extLst>
                  <a:ext uri="{FF2B5EF4-FFF2-40B4-BE49-F238E27FC236}">
                    <a16:creationId xmlns:a16="http://schemas.microsoft.com/office/drawing/2014/main" id="{32D474BB-E3C6-49F3-7423-2F809E0921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 A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9260" name="Rectangle 20">
                <a:extLst>
                  <a:ext uri="{FF2B5EF4-FFF2-40B4-BE49-F238E27FC236}">
                    <a16:creationId xmlns:a16="http://schemas.microsoft.com/office/drawing/2014/main" id="{B2EB17B5-AFF4-9A19-49CA-F1FFDF401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484373" name="Text Box 21">
            <a:extLst>
              <a:ext uri="{FF2B5EF4-FFF2-40B4-BE49-F238E27FC236}">
                <a16:creationId xmlns:a16="http://schemas.microsoft.com/office/drawing/2014/main" id="{24026BD4-5F35-57E8-1F2F-F21C971B7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350" y="1143001"/>
            <a:ext cx="2660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8       6        6       6       6</a:t>
            </a:r>
          </a:p>
        </p:txBody>
      </p:sp>
      <p:sp>
        <p:nvSpPr>
          <p:cNvPr id="484374" name="Text Box 22">
            <a:extLst>
              <a:ext uri="{FF2B5EF4-FFF2-40B4-BE49-F238E27FC236}">
                <a16:creationId xmlns:a16="http://schemas.microsoft.com/office/drawing/2014/main" id="{BFAF5E97-F1CA-38D5-79B0-94F2DF4C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1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</a:rPr>
              <a:t>第一操作数地址</a:t>
            </a:r>
          </a:p>
        </p:txBody>
      </p:sp>
      <p:sp>
        <p:nvSpPr>
          <p:cNvPr id="484375" name="Text Box 23">
            <a:extLst>
              <a:ext uri="{FF2B5EF4-FFF2-40B4-BE49-F238E27FC236}">
                <a16:creationId xmlns:a16="http://schemas.microsoft.com/office/drawing/2014/main" id="{0AFA63FD-DE36-45E8-8262-387D7ECAB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559051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</a:rPr>
              <a:t>第二操作数地址</a:t>
            </a:r>
          </a:p>
        </p:txBody>
      </p:sp>
      <p:sp>
        <p:nvSpPr>
          <p:cNvPr id="484376" name="Text Box 24">
            <a:extLst>
              <a:ext uri="{FF2B5EF4-FFF2-40B4-BE49-F238E27FC236}">
                <a16:creationId xmlns:a16="http://schemas.microsoft.com/office/drawing/2014/main" id="{AD54C906-5763-8347-58AA-378EAB32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986089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>
                <a:latin typeface="Times New Roman" panose="02020603050405020304" pitchFamily="18" charset="0"/>
              </a:rPr>
              <a:t>3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</a:rPr>
              <a:t>结果的地址</a:t>
            </a:r>
          </a:p>
        </p:txBody>
      </p:sp>
      <p:sp>
        <p:nvSpPr>
          <p:cNvPr id="484377" name="Text Box 25">
            <a:extLst>
              <a:ext uri="{FF2B5EF4-FFF2-40B4-BE49-F238E27FC236}">
                <a16:creationId xmlns:a16="http://schemas.microsoft.com/office/drawing/2014/main" id="{1BA61FAB-06A7-8C4B-4049-21CB9005E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413126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>
                <a:latin typeface="Times New Roman" panose="02020603050405020304" pitchFamily="18" charset="0"/>
              </a:rPr>
              <a:t>4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</a:rPr>
              <a:t>下一条指令地址</a:t>
            </a:r>
          </a:p>
        </p:txBody>
      </p:sp>
      <p:sp>
        <p:nvSpPr>
          <p:cNvPr id="484378" name="Text Box 26">
            <a:extLst>
              <a:ext uri="{FF2B5EF4-FFF2-40B4-BE49-F238E27FC236}">
                <a16:creationId xmlns:a16="http://schemas.microsoft.com/office/drawing/2014/main" id="{DC74AD2E-8D31-C8FC-2659-5612F92B1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3810000"/>
            <a:ext cx="2760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若 </a:t>
            </a:r>
            <a:r>
              <a:rPr lang="en-US" altLang="zh-CN" sz="2400">
                <a:latin typeface="Times New Roman" panose="02020603050405020304" pitchFamily="18" charset="0"/>
              </a:rPr>
              <a:t>PC </a:t>
            </a:r>
            <a:r>
              <a:rPr lang="zh-CN" altLang="en-US" sz="2400">
                <a:latin typeface="Times New Roman" panose="02020603050405020304" pitchFamily="18" charset="0"/>
              </a:rPr>
              <a:t>代替 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</a:rPr>
              <a:t>4</a:t>
            </a:r>
          </a:p>
        </p:txBody>
      </p:sp>
      <p:grpSp>
        <p:nvGrpSpPr>
          <p:cNvPr id="484379" name="Group 27">
            <a:extLst>
              <a:ext uri="{FF2B5EF4-FFF2-40B4-BE49-F238E27FC236}">
                <a16:creationId xmlns:a16="http://schemas.microsoft.com/office/drawing/2014/main" id="{B8ED3CA1-5F10-161D-51E1-F4F3E366EC61}"/>
              </a:ext>
            </a:extLst>
          </p:cNvPr>
          <p:cNvGrpSpPr>
            <a:grpSpLocks/>
          </p:cNvGrpSpPr>
          <p:nvPr/>
        </p:nvGrpSpPr>
        <p:grpSpPr bwMode="auto">
          <a:xfrm>
            <a:off x="3336926" y="3810000"/>
            <a:ext cx="2741613" cy="457200"/>
            <a:chOff x="1142" y="2378"/>
            <a:chExt cx="1727" cy="288"/>
          </a:xfrm>
        </p:grpSpPr>
        <p:sp>
          <p:nvSpPr>
            <p:cNvPr id="9252" name="Text Box 28">
              <a:extLst>
                <a:ext uri="{FF2B5EF4-FFF2-40B4-BE49-F238E27FC236}">
                  <a16:creationId xmlns:a16="http://schemas.microsoft.com/office/drawing/2014/main" id="{57F55DDE-B2E5-A650-76E0-8D67A24D1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400">
                  <a:latin typeface="Times New Roman" panose="02020603050405020304" pitchFamily="18" charset="0"/>
                </a:rPr>
                <a:t>) OP (A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400">
                  <a:latin typeface="Times New Roman" panose="02020603050405020304" pitchFamily="18" charset="0"/>
                </a:rPr>
                <a:t>)        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253" name="Line 29">
              <a:extLst>
                <a:ext uri="{FF2B5EF4-FFF2-40B4-BE49-F238E27FC236}">
                  <a16:creationId xmlns:a16="http://schemas.microsoft.com/office/drawing/2014/main" id="{4C2E3D45-DD82-5819-F43C-EAECB641B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4382" name="Text Box 30">
            <a:extLst>
              <a:ext uri="{FF2B5EF4-FFF2-40B4-BE49-F238E27FC236}">
                <a16:creationId xmlns:a16="http://schemas.microsoft.com/office/drawing/2014/main" id="{9405553C-0834-DF54-08C8-6FCAC3DDB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350" y="4800601"/>
            <a:ext cx="291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8            8           8         8   </a:t>
            </a:r>
          </a:p>
        </p:txBody>
      </p:sp>
      <p:grpSp>
        <p:nvGrpSpPr>
          <p:cNvPr id="484383" name="Group 31">
            <a:extLst>
              <a:ext uri="{FF2B5EF4-FFF2-40B4-BE49-F238E27FC236}">
                <a16:creationId xmlns:a16="http://schemas.microsoft.com/office/drawing/2014/main" id="{4478F9BB-7099-3A7F-CA97-23C0CBFB087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81607"/>
            <a:ext cx="3048000" cy="461963"/>
            <a:chOff x="1104" y="3456"/>
            <a:chExt cx="1920" cy="291"/>
          </a:xfrm>
        </p:grpSpPr>
        <p:sp>
          <p:nvSpPr>
            <p:cNvPr id="9244" name="Text Box 32">
              <a:extLst>
                <a:ext uri="{FF2B5EF4-FFF2-40B4-BE49-F238E27FC236}">
                  <a16:creationId xmlns:a16="http://schemas.microsoft.com/office/drawing/2014/main" id="{F9632D48-26D4-D48F-6456-B3FEF44F6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4" y="3456"/>
              <a:ext cx="36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OP</a:t>
              </a:r>
            </a:p>
          </p:txBody>
        </p:sp>
        <p:sp>
          <p:nvSpPr>
            <p:cNvPr id="9245" name="Text Box 33">
              <a:extLst>
                <a:ext uri="{FF2B5EF4-FFF2-40B4-BE49-F238E27FC236}">
                  <a16:creationId xmlns:a16="http://schemas.microsoft.com/office/drawing/2014/main" id="{2BAB3FE3-EACF-5B38-A82D-815E7E355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456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 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46" name="Text Box 34">
              <a:extLst>
                <a:ext uri="{FF2B5EF4-FFF2-40B4-BE49-F238E27FC236}">
                  <a16:creationId xmlns:a16="http://schemas.microsoft.com/office/drawing/2014/main" id="{DD84B645-D66A-8A44-B756-E25580987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9" y="3456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 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247" name="Text Box 35">
              <a:extLst>
                <a:ext uri="{FF2B5EF4-FFF2-40B4-BE49-F238E27FC236}">
                  <a16:creationId xmlns:a16="http://schemas.microsoft.com/office/drawing/2014/main" id="{05361BE0-7B46-0B8A-3CA7-C9169404C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456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 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248" name="Rectangle 36">
              <a:extLst>
                <a:ext uri="{FF2B5EF4-FFF2-40B4-BE49-F238E27FC236}">
                  <a16:creationId xmlns:a16="http://schemas.microsoft.com/office/drawing/2014/main" id="{0A21D4FE-73B5-6262-6898-BA6392A92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49" name="Rectangle 37">
              <a:extLst>
                <a:ext uri="{FF2B5EF4-FFF2-40B4-BE49-F238E27FC236}">
                  <a16:creationId xmlns:a16="http://schemas.microsoft.com/office/drawing/2014/main" id="{C4BC39A3-2644-A34F-6635-BBB26F4EB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50" name="Rectangle 38">
              <a:extLst>
                <a:ext uri="{FF2B5EF4-FFF2-40B4-BE49-F238E27FC236}">
                  <a16:creationId xmlns:a16="http://schemas.microsoft.com/office/drawing/2014/main" id="{508ED892-6230-47D5-ACB3-03C356F3E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51" name="Rectangle 39">
              <a:extLst>
                <a:ext uri="{FF2B5EF4-FFF2-40B4-BE49-F238E27FC236}">
                  <a16:creationId xmlns:a16="http://schemas.microsoft.com/office/drawing/2014/main" id="{F217B545-07F9-EDE2-C987-0C55B2947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84392" name="Group 40">
            <a:extLst>
              <a:ext uri="{FF2B5EF4-FFF2-40B4-BE49-F238E27FC236}">
                <a16:creationId xmlns:a16="http://schemas.microsoft.com/office/drawing/2014/main" id="{B373F6AC-99AB-D680-FF9A-F8BB41091609}"/>
              </a:ext>
            </a:extLst>
          </p:cNvPr>
          <p:cNvGrpSpPr>
            <a:grpSpLocks/>
          </p:cNvGrpSpPr>
          <p:nvPr/>
        </p:nvGrpSpPr>
        <p:grpSpPr bwMode="auto">
          <a:xfrm>
            <a:off x="3352801" y="5867400"/>
            <a:ext cx="2741613" cy="457200"/>
            <a:chOff x="1142" y="2378"/>
            <a:chExt cx="1727" cy="288"/>
          </a:xfrm>
        </p:grpSpPr>
        <p:sp>
          <p:nvSpPr>
            <p:cNvPr id="9242" name="Text Box 41">
              <a:extLst>
                <a:ext uri="{FF2B5EF4-FFF2-40B4-BE49-F238E27FC236}">
                  <a16:creationId xmlns:a16="http://schemas.microsoft.com/office/drawing/2014/main" id="{E522E37E-F196-1304-0384-9B883578C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400">
                  <a:latin typeface="Times New Roman" panose="02020603050405020304" pitchFamily="18" charset="0"/>
                </a:rPr>
                <a:t>) OP (A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400">
                  <a:latin typeface="Times New Roman" panose="02020603050405020304" pitchFamily="18" charset="0"/>
                </a:rPr>
                <a:t>)        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243" name="Line 42">
              <a:extLst>
                <a:ext uri="{FF2B5EF4-FFF2-40B4-BE49-F238E27FC236}">
                  <a16:creationId xmlns:a16="http://schemas.microsoft.com/office/drawing/2014/main" id="{956D58D9-E58A-2464-CF2F-EA4865BF5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4395" name="Text Box 43">
            <a:extLst>
              <a:ext uri="{FF2B5EF4-FFF2-40B4-BE49-F238E27FC236}">
                <a16:creationId xmlns:a16="http://schemas.microsoft.com/office/drawing/2014/main" id="{8AE6A66E-26BB-FB7D-845E-72A73F9B0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2662238"/>
            <a:ext cx="2379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4 次访存</a:t>
            </a:r>
          </a:p>
        </p:txBody>
      </p:sp>
      <p:sp>
        <p:nvSpPr>
          <p:cNvPr id="484396" name="Text Box 44">
            <a:extLst>
              <a:ext uri="{FF2B5EF4-FFF2-40B4-BE49-F238E27FC236}">
                <a16:creationId xmlns:a16="http://schemas.microsoft.com/office/drawing/2014/main" id="{7FA53459-3246-932E-188E-2B212850F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5181600"/>
            <a:ext cx="2227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4 次访存</a:t>
            </a:r>
          </a:p>
        </p:txBody>
      </p:sp>
      <p:sp>
        <p:nvSpPr>
          <p:cNvPr id="484397" name="Text Box 45">
            <a:extLst>
              <a:ext uri="{FF2B5EF4-FFF2-40B4-BE49-F238E27FC236}">
                <a16:creationId xmlns:a16="http://schemas.microsoft.com/office/drawing/2014/main" id="{70EC9FD5-5261-B39A-1028-FF0C72541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3235325"/>
            <a:ext cx="3217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寻址范围 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aseline="45000">
                <a:solidFill>
                  <a:schemeClr val="folHlink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= 64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4398" name="Text Box 46">
            <a:extLst>
              <a:ext uri="{FF2B5EF4-FFF2-40B4-BE49-F238E27FC236}">
                <a16:creationId xmlns:a16="http://schemas.microsoft.com/office/drawing/2014/main" id="{2181C21A-5473-AD05-D9E0-5897EFD31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5676900"/>
            <a:ext cx="314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寻址范围 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aseline="45000">
                <a:solidFill>
                  <a:schemeClr val="folHlink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= 256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4399" name="Text Box 47">
            <a:extLst>
              <a:ext uri="{FF2B5EF4-FFF2-40B4-BE49-F238E27FC236}">
                <a16:creationId xmlns:a16="http://schemas.microsoft.com/office/drawing/2014/main" id="{F190FD75-1947-5693-FD0A-DC4EF8B6B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6172201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若 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</a:rPr>
              <a:t>3 </a:t>
            </a:r>
            <a:r>
              <a:rPr lang="zh-CN" altLang="en-US" sz="2400">
                <a:latin typeface="Times New Roman" panose="02020603050405020304" pitchFamily="18" charset="0"/>
              </a:rPr>
              <a:t>用 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</a:rPr>
              <a:t>1 </a:t>
            </a:r>
            <a:r>
              <a:rPr lang="zh-CN" altLang="en-US" sz="2400">
                <a:latin typeface="Times New Roman" panose="02020603050405020304" pitchFamily="18" charset="0"/>
              </a:rPr>
              <a:t>或 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</a:rPr>
              <a:t>2 </a:t>
            </a:r>
            <a:r>
              <a:rPr lang="zh-CN" altLang="en-US" sz="2400">
                <a:latin typeface="Times New Roman" panose="02020603050405020304" pitchFamily="18" charset="0"/>
              </a:rPr>
              <a:t>代替</a:t>
            </a:r>
            <a:endParaRPr lang="zh-CN" altLang="en-US" sz="2400" baseline="-25000">
              <a:latin typeface="Times New Roman" panose="02020603050405020304" pitchFamily="18" charset="0"/>
            </a:endParaRPr>
          </a:p>
        </p:txBody>
      </p:sp>
      <p:grpSp>
        <p:nvGrpSpPr>
          <p:cNvPr id="484401" name="Group 49">
            <a:extLst>
              <a:ext uri="{FF2B5EF4-FFF2-40B4-BE49-F238E27FC236}">
                <a16:creationId xmlns:a16="http://schemas.microsoft.com/office/drawing/2014/main" id="{05777C2A-7412-A60E-6401-10C63A1947CA}"/>
              </a:ext>
            </a:extLst>
          </p:cNvPr>
          <p:cNvGrpSpPr>
            <a:grpSpLocks/>
          </p:cNvGrpSpPr>
          <p:nvPr/>
        </p:nvGrpSpPr>
        <p:grpSpPr bwMode="auto">
          <a:xfrm>
            <a:off x="6764338" y="1539876"/>
            <a:ext cx="3370262" cy="957263"/>
            <a:chOff x="3301" y="970"/>
            <a:chExt cx="2123" cy="603"/>
          </a:xfrm>
        </p:grpSpPr>
        <p:sp>
          <p:nvSpPr>
            <p:cNvPr id="9240" name="Text Box 50">
              <a:extLst>
                <a:ext uri="{FF2B5EF4-FFF2-40B4-BE49-F238E27FC236}">
                  <a16:creationId xmlns:a16="http://schemas.microsoft.com/office/drawing/2014/main" id="{BC9894C3-2490-E38B-DAF6-67EB53D2A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1" y="970"/>
              <a:ext cx="212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zh-CN" altLang="en-US" sz="2400">
                  <a:latin typeface="Times New Roman" panose="02020603050405020304" pitchFamily="18" charset="0"/>
                </a:rPr>
                <a:t>设指令字长为 32 位</a:t>
              </a:r>
            </a:p>
          </p:txBody>
        </p:sp>
        <p:sp>
          <p:nvSpPr>
            <p:cNvPr id="9241" name="Text Box 51">
              <a:extLst>
                <a:ext uri="{FF2B5EF4-FFF2-40B4-BE49-F238E27FC236}">
                  <a16:creationId xmlns:a16="http://schemas.microsoft.com/office/drawing/2014/main" id="{3538C942-B610-D103-57B4-F01203909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1" y="1308"/>
              <a:ext cx="212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zh-CN" altLang="en-US" sz="2400">
                  <a:latin typeface="Times New Roman" panose="02020603050405020304" pitchFamily="18" charset="0"/>
                </a:rPr>
                <a:t>操作码固定为 8 位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8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4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4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48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8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8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8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8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4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4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autoUpdateAnimBg="0"/>
      <p:bldP spid="484356" grpId="0" autoUpdateAnimBg="0"/>
      <p:bldP spid="484373" grpId="0" autoUpdateAnimBg="0"/>
      <p:bldP spid="484374" grpId="0" autoUpdateAnimBg="0"/>
      <p:bldP spid="484375" grpId="0" autoUpdateAnimBg="0"/>
      <p:bldP spid="484376" grpId="0" autoUpdateAnimBg="0"/>
      <p:bldP spid="484377" grpId="0" autoUpdateAnimBg="0"/>
      <p:bldP spid="484378" grpId="0" autoUpdateAnimBg="0"/>
      <p:bldP spid="484382" grpId="0" autoUpdateAnimBg="0"/>
      <p:bldP spid="484395" grpId="0" autoUpdateAnimBg="0"/>
      <p:bldP spid="484396" grpId="0" autoUpdateAnimBg="0"/>
      <p:bldP spid="484397" grpId="0" autoUpdateAnimBg="0"/>
      <p:bldP spid="484398" grpId="0" autoUpdateAnimBg="0"/>
      <p:bldP spid="48439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966FEB74-B1B4-2B78-9269-851F72726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239" y="63501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(3) 二地址</a:t>
            </a:r>
          </a:p>
        </p:txBody>
      </p:sp>
      <p:grpSp>
        <p:nvGrpSpPr>
          <p:cNvPr id="485379" name="Group 3">
            <a:extLst>
              <a:ext uri="{FF2B5EF4-FFF2-40B4-BE49-F238E27FC236}">
                <a16:creationId xmlns:a16="http://schemas.microsoft.com/office/drawing/2014/main" id="{3B5D74FF-3331-B4E3-7880-22950732E358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1295402"/>
            <a:ext cx="3032125" cy="461963"/>
            <a:chOff x="816" y="864"/>
            <a:chExt cx="1910" cy="291"/>
          </a:xfrm>
        </p:grpSpPr>
        <p:sp>
          <p:nvSpPr>
            <p:cNvPr id="10273" name="Rectangle 4">
              <a:extLst>
                <a:ext uri="{FF2B5EF4-FFF2-40B4-BE49-F238E27FC236}">
                  <a16:creationId xmlns:a16="http://schemas.microsoft.com/office/drawing/2014/main" id="{3919C197-F687-CBCA-1935-F86117821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864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4" name="Rectangle 5">
              <a:extLst>
                <a:ext uri="{FF2B5EF4-FFF2-40B4-BE49-F238E27FC236}">
                  <a16:creationId xmlns:a16="http://schemas.microsoft.com/office/drawing/2014/main" id="{DE761FAD-B57D-6B00-FF69-10C9737B9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" y="864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5" name="Rectangle 6">
              <a:extLst>
                <a:ext uri="{FF2B5EF4-FFF2-40B4-BE49-F238E27FC236}">
                  <a16:creationId xmlns:a16="http://schemas.microsoft.com/office/drawing/2014/main" id="{1EA468AE-5FB8-EB91-F871-54ACBBB1E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864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6" name="Text Box 7">
              <a:extLst>
                <a:ext uri="{FF2B5EF4-FFF2-40B4-BE49-F238E27FC236}">
                  <a16:creationId xmlns:a16="http://schemas.microsoft.com/office/drawing/2014/main" id="{8A3247F0-E3BD-7E9E-BA94-11AF7E11F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" y="864"/>
              <a:ext cx="36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OP</a:t>
              </a:r>
            </a:p>
          </p:txBody>
        </p:sp>
        <p:sp>
          <p:nvSpPr>
            <p:cNvPr id="10277" name="Text Box 8">
              <a:extLst>
                <a:ext uri="{FF2B5EF4-FFF2-40B4-BE49-F238E27FC236}">
                  <a16:creationId xmlns:a16="http://schemas.microsoft.com/office/drawing/2014/main" id="{8CA3542B-1ED6-7771-DF9D-D3D66414D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7" y="864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 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278" name="Text Box 9">
              <a:extLst>
                <a:ext uri="{FF2B5EF4-FFF2-40B4-BE49-F238E27FC236}">
                  <a16:creationId xmlns:a16="http://schemas.microsoft.com/office/drawing/2014/main" id="{977F3880-9FCB-7F66-BF52-B49B3CD4F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1" y="864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 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485386" name="Text Box 10">
            <a:extLst>
              <a:ext uri="{FF2B5EF4-FFF2-40B4-BE49-F238E27FC236}">
                <a16:creationId xmlns:a16="http://schemas.microsoft.com/office/drawing/2014/main" id="{670C4835-B14A-2AB9-A204-298CB011B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3" y="776289"/>
            <a:ext cx="2406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8              12           12</a:t>
            </a:r>
          </a:p>
        </p:txBody>
      </p:sp>
      <p:grpSp>
        <p:nvGrpSpPr>
          <p:cNvPr id="485387" name="Group 11">
            <a:extLst>
              <a:ext uri="{FF2B5EF4-FFF2-40B4-BE49-F238E27FC236}">
                <a16:creationId xmlns:a16="http://schemas.microsoft.com/office/drawing/2014/main" id="{2ABC3D15-F187-AC09-D518-1BD6764E6D0C}"/>
              </a:ext>
            </a:extLst>
          </p:cNvPr>
          <p:cNvGrpSpPr>
            <a:grpSpLocks/>
          </p:cNvGrpSpPr>
          <p:nvPr/>
        </p:nvGrpSpPr>
        <p:grpSpPr bwMode="auto">
          <a:xfrm>
            <a:off x="3124201" y="1876425"/>
            <a:ext cx="2741613" cy="457200"/>
            <a:chOff x="1142" y="2378"/>
            <a:chExt cx="1727" cy="288"/>
          </a:xfrm>
        </p:grpSpPr>
        <p:sp>
          <p:nvSpPr>
            <p:cNvPr id="10271" name="Text Box 12">
              <a:extLst>
                <a:ext uri="{FF2B5EF4-FFF2-40B4-BE49-F238E27FC236}">
                  <a16:creationId xmlns:a16="http://schemas.microsoft.com/office/drawing/2014/main" id="{309E66C7-EDD4-ABF9-EDF6-5127AE049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400">
                  <a:latin typeface="Times New Roman" panose="02020603050405020304" pitchFamily="18" charset="0"/>
                </a:rPr>
                <a:t>) OP (A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400">
                  <a:latin typeface="Times New Roman" panose="02020603050405020304" pitchFamily="18" charset="0"/>
                </a:rPr>
                <a:t>)        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272" name="Line 13">
              <a:extLst>
                <a:ext uri="{FF2B5EF4-FFF2-40B4-BE49-F238E27FC236}">
                  <a16:creationId xmlns:a16="http://schemas.microsoft.com/office/drawing/2014/main" id="{4F78930D-D594-7223-0D73-65BAB63B3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85390" name="Group 14">
            <a:extLst>
              <a:ext uri="{FF2B5EF4-FFF2-40B4-BE49-F238E27FC236}">
                <a16:creationId xmlns:a16="http://schemas.microsoft.com/office/drawing/2014/main" id="{9386903A-8CAB-F928-2855-672D31BD1BA9}"/>
              </a:ext>
            </a:extLst>
          </p:cNvPr>
          <p:cNvGrpSpPr>
            <a:grpSpLocks/>
          </p:cNvGrpSpPr>
          <p:nvPr/>
        </p:nvGrpSpPr>
        <p:grpSpPr bwMode="auto">
          <a:xfrm>
            <a:off x="3124201" y="2457450"/>
            <a:ext cx="2741613" cy="457200"/>
            <a:chOff x="1142" y="2378"/>
            <a:chExt cx="1727" cy="288"/>
          </a:xfrm>
        </p:grpSpPr>
        <p:sp>
          <p:nvSpPr>
            <p:cNvPr id="10269" name="Text Box 15">
              <a:extLst>
                <a:ext uri="{FF2B5EF4-FFF2-40B4-BE49-F238E27FC236}">
                  <a16:creationId xmlns:a16="http://schemas.microsoft.com/office/drawing/2014/main" id="{93DED56B-1CB8-E896-A9E1-677C6EBC9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400">
                  <a:latin typeface="Times New Roman" panose="02020603050405020304" pitchFamily="18" charset="0"/>
                </a:rPr>
                <a:t>) OP (A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400">
                  <a:latin typeface="Times New Roman" panose="02020603050405020304" pitchFamily="18" charset="0"/>
                </a:rPr>
                <a:t>)        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270" name="Line 16">
              <a:extLst>
                <a:ext uri="{FF2B5EF4-FFF2-40B4-BE49-F238E27FC236}">
                  <a16:creationId xmlns:a16="http://schemas.microsoft.com/office/drawing/2014/main" id="{5BE1D953-9CC2-6777-705C-A506314DF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5393" name="Text Box 17">
            <a:extLst>
              <a:ext uri="{FF2B5EF4-FFF2-40B4-BE49-F238E27FC236}">
                <a16:creationId xmlns:a16="http://schemas.microsoft.com/office/drawing/2014/main" id="{3C0B889B-F043-728F-35B0-D80DBCAE1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125663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或</a:t>
            </a:r>
          </a:p>
        </p:txBody>
      </p:sp>
      <p:sp>
        <p:nvSpPr>
          <p:cNvPr id="485394" name="Text Box 18">
            <a:extLst>
              <a:ext uri="{FF2B5EF4-FFF2-40B4-BE49-F238E27FC236}">
                <a16:creationId xmlns:a16="http://schemas.microsoft.com/office/drawing/2014/main" id="{0C4EFADF-6C50-8367-AF7F-6DD22E116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6" y="1905000"/>
            <a:ext cx="275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4 次访存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5395" name="Text Box 19">
            <a:extLst>
              <a:ext uri="{FF2B5EF4-FFF2-40B4-BE49-F238E27FC236}">
                <a16:creationId xmlns:a16="http://schemas.microsoft.com/office/drawing/2014/main" id="{7997D06B-E15C-339E-0213-AE2CF2BC3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6" y="3048000"/>
            <a:ext cx="359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若</a:t>
            </a:r>
            <a:r>
              <a:rPr lang="en-US" altLang="zh-CN" sz="2400">
                <a:latin typeface="Times New Roman" panose="02020603050405020304" pitchFamily="18" charset="0"/>
              </a:rPr>
              <a:t>ACC </a:t>
            </a:r>
            <a:r>
              <a:rPr lang="zh-CN" altLang="en-US" sz="2400">
                <a:latin typeface="Times New Roman" panose="02020603050405020304" pitchFamily="18" charset="0"/>
              </a:rPr>
              <a:t>代替 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</a:rPr>
              <a:t>（</a:t>
            </a:r>
            <a:r>
              <a:rPr lang="zh-CN" altLang="en-US" sz="2400">
                <a:latin typeface="Times New Roman" panose="02020603050405020304" pitchFamily="18" charset="0"/>
              </a:rPr>
              <a:t>或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</a:rPr>
              <a:t>）</a:t>
            </a:r>
            <a:endParaRPr lang="en-US" altLang="zh-CN" sz="2400" baseline="-25000">
              <a:latin typeface="Times New Roman" panose="02020603050405020304" pitchFamily="18" charset="0"/>
            </a:endParaRPr>
          </a:p>
        </p:txBody>
      </p:sp>
      <p:sp>
        <p:nvSpPr>
          <p:cNvPr id="485396" name="Text Box 20">
            <a:extLst>
              <a:ext uri="{FF2B5EF4-FFF2-40B4-BE49-F238E27FC236}">
                <a16:creationId xmlns:a16="http://schemas.microsoft.com/office/drawing/2014/main" id="{4034FB95-2DD6-C589-45B1-9507E96FA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3038475"/>
            <a:ext cx="275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若结果存于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ACC    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5397" name="Text Box 21">
            <a:extLst>
              <a:ext uri="{FF2B5EF4-FFF2-40B4-BE49-F238E27FC236}">
                <a16:creationId xmlns:a16="http://schemas.microsoft.com/office/drawing/2014/main" id="{133E47E5-D4BA-2F0C-E6CB-262C3B0B3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338" y="3626959"/>
            <a:ext cx="289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(4) 一地址</a:t>
            </a:r>
          </a:p>
        </p:txBody>
      </p:sp>
      <p:sp>
        <p:nvSpPr>
          <p:cNvPr id="485398" name="Text Box 22">
            <a:extLst>
              <a:ext uri="{FF2B5EF4-FFF2-40B4-BE49-F238E27FC236}">
                <a16:creationId xmlns:a16="http://schemas.microsoft.com/office/drawing/2014/main" id="{F44BA7DE-3752-42EA-D50B-09D67BE99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6476" y="5983289"/>
            <a:ext cx="259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(5) 零地址</a:t>
            </a:r>
          </a:p>
        </p:txBody>
      </p:sp>
      <p:grpSp>
        <p:nvGrpSpPr>
          <p:cNvPr id="485399" name="Group 23">
            <a:extLst>
              <a:ext uri="{FF2B5EF4-FFF2-40B4-BE49-F238E27FC236}">
                <a16:creationId xmlns:a16="http://schemas.microsoft.com/office/drawing/2014/main" id="{2231929C-2700-DCF6-1AE4-929EDC761730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786314"/>
            <a:ext cx="3048000" cy="471487"/>
            <a:chOff x="912" y="2833"/>
            <a:chExt cx="1920" cy="297"/>
          </a:xfrm>
        </p:grpSpPr>
        <p:sp>
          <p:nvSpPr>
            <p:cNvPr id="10265" name="Rectangle 24">
              <a:extLst>
                <a:ext uri="{FF2B5EF4-FFF2-40B4-BE49-F238E27FC236}">
                  <a16:creationId xmlns:a16="http://schemas.microsoft.com/office/drawing/2014/main" id="{5D7ABCB3-44A8-913A-79AE-EADB5D269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842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6" name="Rectangle 25">
              <a:extLst>
                <a:ext uri="{FF2B5EF4-FFF2-40B4-BE49-F238E27FC236}">
                  <a16:creationId xmlns:a16="http://schemas.microsoft.com/office/drawing/2014/main" id="{AA019D50-6566-2B63-27C7-FB0BB344A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" y="2842"/>
              <a:ext cx="1283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7" name="Text Box 26">
              <a:extLst>
                <a:ext uri="{FF2B5EF4-FFF2-40B4-BE49-F238E27FC236}">
                  <a16:creationId xmlns:a16="http://schemas.microsoft.com/office/drawing/2014/main" id="{51985137-E11A-E5A6-01FC-371D622F2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" y="2833"/>
              <a:ext cx="36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OP</a:t>
              </a:r>
            </a:p>
          </p:txBody>
        </p:sp>
        <p:sp>
          <p:nvSpPr>
            <p:cNvPr id="10268" name="Text Box 27">
              <a:extLst>
                <a:ext uri="{FF2B5EF4-FFF2-40B4-BE49-F238E27FC236}">
                  <a16:creationId xmlns:a16="http://schemas.microsoft.com/office/drawing/2014/main" id="{857875FC-D043-40C7-1A14-AB832E0DD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2833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 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485404" name="Text Box 28">
            <a:extLst>
              <a:ext uri="{FF2B5EF4-FFF2-40B4-BE49-F238E27FC236}">
                <a16:creationId xmlns:a16="http://schemas.microsoft.com/office/drawing/2014/main" id="{165A92C0-604D-BB54-60B4-7AF6B5E36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3" y="4327526"/>
            <a:ext cx="189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8                     24</a:t>
            </a:r>
          </a:p>
        </p:txBody>
      </p:sp>
      <p:sp>
        <p:nvSpPr>
          <p:cNvPr id="485405" name="Text Box 29">
            <a:extLst>
              <a:ext uri="{FF2B5EF4-FFF2-40B4-BE49-F238E27FC236}">
                <a16:creationId xmlns:a16="http://schemas.microsoft.com/office/drawing/2014/main" id="{1F4CB77E-37EC-8D9D-91F5-5DD72A43C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6132513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无地址码</a:t>
            </a:r>
          </a:p>
        </p:txBody>
      </p:sp>
      <p:grpSp>
        <p:nvGrpSpPr>
          <p:cNvPr id="485406" name="Group 30">
            <a:extLst>
              <a:ext uri="{FF2B5EF4-FFF2-40B4-BE49-F238E27FC236}">
                <a16:creationId xmlns:a16="http://schemas.microsoft.com/office/drawing/2014/main" id="{497E63C7-FB57-177E-484F-254079DC494F}"/>
              </a:ext>
            </a:extLst>
          </p:cNvPr>
          <p:cNvGrpSpPr>
            <a:grpSpLocks/>
          </p:cNvGrpSpPr>
          <p:nvPr/>
        </p:nvGrpSpPr>
        <p:grpSpPr bwMode="auto">
          <a:xfrm>
            <a:off x="2895601" y="5438775"/>
            <a:ext cx="3421063" cy="457200"/>
            <a:chOff x="864" y="3426"/>
            <a:chExt cx="2155" cy="288"/>
          </a:xfrm>
        </p:grpSpPr>
        <p:sp>
          <p:nvSpPr>
            <p:cNvPr id="10263" name="Text Box 31">
              <a:extLst>
                <a:ext uri="{FF2B5EF4-FFF2-40B4-BE49-F238E27FC236}">
                  <a16:creationId xmlns:a16="http://schemas.microsoft.com/office/drawing/2014/main" id="{D8BA446A-BB87-8B0F-8840-4022FC80F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426"/>
              <a:ext cx="21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>
                  <a:latin typeface="Times New Roman" panose="02020603050405020304" pitchFamily="18" charset="0"/>
                </a:rPr>
                <a:t>ACC) OP (A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400">
                  <a:latin typeface="Times New Roman" panose="02020603050405020304" pitchFamily="18" charset="0"/>
                </a:rPr>
                <a:t>)        ACC</a:t>
              </a:r>
              <a:endParaRPr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264" name="Line 32">
              <a:extLst>
                <a:ext uri="{FF2B5EF4-FFF2-40B4-BE49-F238E27FC236}">
                  <a16:creationId xmlns:a16="http://schemas.microsoft.com/office/drawing/2014/main" id="{CD262619-E319-1B84-06C6-E97739915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9" y="359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5409" name="Text Box 33">
            <a:extLst>
              <a:ext uri="{FF2B5EF4-FFF2-40B4-BE49-F238E27FC236}">
                <a16:creationId xmlns:a16="http://schemas.microsoft.com/office/drawing/2014/main" id="{9C6E55DB-3AF6-CACC-F890-BE23A4982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6" y="4800600"/>
            <a:ext cx="1331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2 次访存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5410" name="Text Box 34">
            <a:extLst>
              <a:ext uri="{FF2B5EF4-FFF2-40B4-BE49-F238E27FC236}">
                <a16:creationId xmlns:a16="http://schemas.microsoft.com/office/drawing/2014/main" id="{B55B8511-1F4D-74A3-450B-3AE70B635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6" y="2514600"/>
            <a:ext cx="314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寻址范围 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aseline="45000">
                <a:solidFill>
                  <a:schemeClr val="folHlink"/>
                </a:solidFill>
                <a:latin typeface="Times New Roman" panose="02020603050405020304" pitchFamily="18" charset="0"/>
              </a:rPr>
              <a:t>12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= 4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K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5411" name="Text Box 35">
            <a:extLst>
              <a:ext uri="{FF2B5EF4-FFF2-40B4-BE49-F238E27FC236}">
                <a16:creationId xmlns:a16="http://schemas.microsoft.com/office/drawing/2014/main" id="{3CE5B326-EC0C-96A2-3CE5-074DD2771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5410200"/>
            <a:ext cx="298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寻址范围 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aseline="45000">
                <a:solidFill>
                  <a:schemeClr val="folHlink"/>
                </a:solidFill>
                <a:latin typeface="Times New Roman" panose="02020603050405020304" pitchFamily="18" charset="0"/>
              </a:rPr>
              <a:t>24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= 16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M 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5412" name="Text Box 36">
            <a:extLst>
              <a:ext uri="{FF2B5EF4-FFF2-40B4-BE49-F238E27FC236}">
                <a16:creationId xmlns:a16="http://schemas.microsoft.com/office/drawing/2014/main" id="{2C865BF2-03E0-8280-5D1F-2FAC1A2F0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038475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次访存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8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8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8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48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8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8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8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8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8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8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6" grpId="0" autoUpdateAnimBg="0"/>
      <p:bldP spid="485393" grpId="0" autoUpdateAnimBg="0"/>
      <p:bldP spid="485394" grpId="0" autoUpdateAnimBg="0"/>
      <p:bldP spid="485395" grpId="0" autoUpdateAnimBg="0"/>
      <p:bldP spid="485396" grpId="0" autoUpdateAnimBg="0"/>
      <p:bldP spid="485397" grpId="0" autoUpdateAnimBg="0"/>
      <p:bldP spid="485398" grpId="0" autoUpdateAnimBg="0"/>
      <p:bldP spid="485404" grpId="0" autoUpdateAnimBg="0"/>
      <p:bldP spid="485405" grpId="0" autoUpdateAnimBg="0"/>
      <p:bldP spid="485409" grpId="0" autoUpdateAnimBg="0"/>
      <p:bldP spid="485410" grpId="0" autoUpdateAnimBg="0"/>
      <p:bldP spid="485411" grpId="0" autoUpdateAnimBg="0"/>
      <p:bldP spid="48541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A5F1AF6D-714B-EAE5-68EF-05DD49156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" y="151760"/>
            <a:ext cx="2936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二、指令字长</a:t>
            </a:r>
          </a:p>
        </p:txBody>
      </p:sp>
      <p:sp>
        <p:nvSpPr>
          <p:cNvPr id="486403" name="Text Box 3">
            <a:extLst>
              <a:ext uri="{FF2B5EF4-FFF2-40B4-BE49-F238E27FC236}">
                <a16:creationId xmlns:a16="http://schemas.microsoft.com/office/drawing/2014/main" id="{4C145232-4FDB-9755-0C7D-B5D4FBA7F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6" y="1876426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指令字长决定于</a:t>
            </a:r>
          </a:p>
        </p:txBody>
      </p:sp>
      <p:sp>
        <p:nvSpPr>
          <p:cNvPr id="486404" name="Text Box 4">
            <a:extLst>
              <a:ext uri="{FF2B5EF4-FFF2-40B4-BE49-F238E27FC236}">
                <a16:creationId xmlns:a16="http://schemas.microsoft.com/office/drawing/2014/main" id="{BF65EE2E-22A2-516F-CA8C-229752CAA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1" y="1179513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操作码的长度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8A60E926-8DB9-19C7-39C8-971C5F49E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550" y="4216401"/>
            <a:ext cx="3422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指令字长 = 存储字长</a:t>
            </a:r>
          </a:p>
        </p:txBody>
      </p:sp>
      <p:sp>
        <p:nvSpPr>
          <p:cNvPr id="486406" name="Text Box 6">
            <a:extLst>
              <a:ext uri="{FF2B5EF4-FFF2-40B4-BE49-F238E27FC236}">
                <a16:creationId xmlns:a16="http://schemas.microsoft.com/office/drawing/2014/main" id="{7D94197A-C694-4F7A-3308-FAE06F58B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03801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2. 指令字长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可变</a:t>
            </a:r>
          </a:p>
        </p:txBody>
      </p:sp>
      <p:sp>
        <p:nvSpPr>
          <p:cNvPr id="486407" name="Text Box 7">
            <a:extLst>
              <a:ext uri="{FF2B5EF4-FFF2-40B4-BE49-F238E27FC236}">
                <a16:creationId xmlns:a16="http://schemas.microsoft.com/office/drawing/2014/main" id="{9BDEBBBC-F283-5BE8-127F-8B1C6420A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0" y="1876426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操作数地址的长度</a:t>
            </a:r>
          </a:p>
        </p:txBody>
      </p:sp>
      <p:sp>
        <p:nvSpPr>
          <p:cNvPr id="486408" name="Text Box 8">
            <a:extLst>
              <a:ext uri="{FF2B5EF4-FFF2-40B4-BE49-F238E27FC236}">
                <a16:creationId xmlns:a16="http://schemas.microsoft.com/office/drawing/2014/main" id="{3AD45A68-B169-20F7-6EAB-380FB165E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0" y="2528888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操作数地址的个数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486409" name="Text Box 9">
            <a:extLst>
              <a:ext uri="{FF2B5EF4-FFF2-40B4-BE49-F238E27FC236}">
                <a16:creationId xmlns:a16="http://schemas.microsoft.com/office/drawing/2014/main" id="{5F87EF15-2314-6DFE-A359-0D8259714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429001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1. 指令字长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固定</a:t>
            </a:r>
          </a:p>
        </p:txBody>
      </p:sp>
      <p:sp>
        <p:nvSpPr>
          <p:cNvPr id="486410" name="Text Box 10">
            <a:extLst>
              <a:ext uri="{FF2B5EF4-FFF2-40B4-BE49-F238E27FC236}">
                <a16:creationId xmlns:a16="http://schemas.microsoft.com/office/drawing/2014/main" id="{62E35D13-FADF-4918-08A7-240D14B46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550" y="5791201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按字节的倍数变化</a:t>
            </a:r>
          </a:p>
        </p:txBody>
      </p:sp>
      <p:sp>
        <p:nvSpPr>
          <p:cNvPr id="486411" name="AutoShape 11">
            <a:extLst>
              <a:ext uri="{FF2B5EF4-FFF2-40B4-BE49-F238E27FC236}">
                <a16:creationId xmlns:a16="http://schemas.microsoft.com/office/drawing/2014/main" id="{630E0F08-47AF-3353-73B8-8D6BCDA7324C}"/>
              </a:ext>
            </a:extLst>
          </p:cNvPr>
          <p:cNvSpPr>
            <a:spLocks/>
          </p:cNvSpPr>
          <p:nvPr/>
        </p:nvSpPr>
        <p:spPr bwMode="auto">
          <a:xfrm>
            <a:off x="5486400" y="1371600"/>
            <a:ext cx="152400" cy="1524000"/>
          </a:xfrm>
          <a:prstGeom prst="leftBrace">
            <a:avLst>
              <a:gd name="adj1" fmla="val 8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4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8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autoUpdateAnimBg="0"/>
      <p:bldP spid="486404" grpId="0" autoUpdateAnimBg="0"/>
      <p:bldP spid="486405" grpId="0" autoUpdateAnimBg="0"/>
      <p:bldP spid="486406" grpId="0" autoUpdateAnimBg="0"/>
      <p:bldP spid="486407" grpId="0" autoUpdateAnimBg="0"/>
      <p:bldP spid="486408" grpId="0" autoUpdateAnimBg="0"/>
      <p:bldP spid="486409" grpId="0" autoUpdateAnimBg="0"/>
      <p:bldP spid="48641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048C087A-CFF0-1280-E68D-CD591B308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6" y="76994"/>
            <a:ext cx="110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小结</a:t>
            </a:r>
          </a:p>
        </p:txBody>
      </p:sp>
      <p:sp>
        <p:nvSpPr>
          <p:cNvPr id="487427" name="Text Box 3">
            <a:extLst>
              <a:ext uri="{FF2B5EF4-FFF2-40B4-BE49-F238E27FC236}">
                <a16:creationId xmlns:a16="http://schemas.microsoft.com/office/drawing/2014/main" id="{13B87820-0C49-372E-4FEF-880D9715B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1004888"/>
            <a:ext cx="8056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当用一些硬件资源代替指令字中的地址码字段后</a:t>
            </a:r>
          </a:p>
        </p:txBody>
      </p:sp>
      <p:sp>
        <p:nvSpPr>
          <p:cNvPr id="487428" name="Text Box 4">
            <a:extLst>
              <a:ext uri="{FF2B5EF4-FFF2-40B4-BE49-F238E27FC236}">
                <a16:creationId xmlns:a16="http://schemas.microsoft.com/office/drawing/2014/main" id="{FFFAD422-F7D9-AE1E-D829-EFEA0CC35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3316288"/>
            <a:ext cx="5199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当指令的地址字段为寄存器时</a:t>
            </a:r>
          </a:p>
        </p:txBody>
      </p:sp>
      <p:sp>
        <p:nvSpPr>
          <p:cNvPr id="487429" name="Text Box 5">
            <a:extLst>
              <a:ext uri="{FF2B5EF4-FFF2-40B4-BE49-F238E27FC236}">
                <a16:creationId xmlns:a16="http://schemas.microsoft.com/office/drawing/2014/main" id="{0CA44A98-3D1F-7339-0E1C-483C726C2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6" y="1582738"/>
            <a:ext cx="582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 可扩大指令操作数的寻址范围</a:t>
            </a:r>
          </a:p>
        </p:txBody>
      </p:sp>
      <p:sp>
        <p:nvSpPr>
          <p:cNvPr id="487430" name="Text Box 6">
            <a:extLst>
              <a:ext uri="{FF2B5EF4-FFF2-40B4-BE49-F238E27FC236}">
                <a16:creationId xmlns:a16="http://schemas.microsoft.com/office/drawing/2014/main" id="{73354953-7BE4-EC83-2917-343E383D6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2160588"/>
            <a:ext cx="2897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 可缩短指令字长</a:t>
            </a:r>
          </a:p>
        </p:txBody>
      </p:sp>
      <p:sp>
        <p:nvSpPr>
          <p:cNvPr id="487431" name="Text Box 7">
            <a:extLst>
              <a:ext uri="{FF2B5EF4-FFF2-40B4-BE49-F238E27FC236}">
                <a16:creationId xmlns:a16="http://schemas.microsoft.com/office/drawing/2014/main" id="{EAB6308E-4906-05E4-B96A-20A8E1BF2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2738438"/>
            <a:ext cx="2897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 可减少访存次数</a:t>
            </a:r>
          </a:p>
        </p:txBody>
      </p:sp>
      <p:sp>
        <p:nvSpPr>
          <p:cNvPr id="487432" name="Text Box 8">
            <a:extLst>
              <a:ext uri="{FF2B5EF4-FFF2-40B4-BE49-F238E27FC236}">
                <a16:creationId xmlns:a16="http://schemas.microsoft.com/office/drawing/2014/main" id="{AB1FC942-0B74-E60B-BD71-3D2B373A0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3894138"/>
            <a:ext cx="436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 三地址     </a:t>
            </a:r>
            <a:r>
              <a:rPr lang="en-US" altLang="zh-CN" sz="2800">
                <a:latin typeface="Times New Roman" panose="02020603050405020304" pitchFamily="18" charset="0"/>
              </a:rPr>
              <a:t>OP   R</a:t>
            </a:r>
            <a:r>
              <a:rPr lang="en-US" altLang="zh-CN" sz="2800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,</a:t>
            </a:r>
            <a:r>
              <a:rPr lang="en-US" altLang="zh-CN" sz="2800" baseline="-250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  R</a:t>
            </a:r>
            <a:r>
              <a:rPr lang="en-US" altLang="zh-CN" sz="2800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,   R</a:t>
            </a:r>
            <a:r>
              <a:rPr lang="en-US" altLang="zh-CN" sz="2800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87433" name="Text Box 9">
            <a:extLst>
              <a:ext uri="{FF2B5EF4-FFF2-40B4-BE49-F238E27FC236}">
                <a16:creationId xmlns:a16="http://schemas.microsoft.com/office/drawing/2014/main" id="{5B143AE0-FB72-6FBE-AC8B-FB4A1D85D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7198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 二地址     </a:t>
            </a:r>
            <a:r>
              <a:rPr lang="en-US" altLang="zh-CN" sz="2800">
                <a:latin typeface="Times New Roman" panose="02020603050405020304" pitchFamily="18" charset="0"/>
              </a:rPr>
              <a:t>OP   R</a:t>
            </a:r>
            <a:r>
              <a:rPr lang="en-US" altLang="zh-CN" sz="2800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,   R</a:t>
            </a:r>
            <a:r>
              <a:rPr lang="en-US" altLang="zh-CN" sz="2800" baseline="-25000">
                <a:latin typeface="Times New Roman" panose="02020603050405020304" pitchFamily="18" charset="0"/>
              </a:rPr>
              <a:t>2 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endParaRPr lang="en-US" altLang="zh-CN" sz="2800" baseline="-25000">
              <a:latin typeface="Times New Roman" panose="02020603050405020304" pitchFamily="18" charset="0"/>
            </a:endParaRPr>
          </a:p>
        </p:txBody>
      </p:sp>
      <p:sp>
        <p:nvSpPr>
          <p:cNvPr id="487434" name="Text Box 10">
            <a:extLst>
              <a:ext uri="{FF2B5EF4-FFF2-40B4-BE49-F238E27FC236}">
                <a16:creationId xmlns:a16="http://schemas.microsoft.com/office/drawing/2014/main" id="{9E892A08-6C42-D78E-884E-7D2C456CB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049838"/>
            <a:ext cx="3194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 一地址     </a:t>
            </a:r>
            <a:r>
              <a:rPr lang="en-US" altLang="zh-CN" sz="2800">
                <a:latin typeface="Times New Roman" panose="02020603050405020304" pitchFamily="18" charset="0"/>
              </a:rPr>
              <a:t>OP   R</a:t>
            </a:r>
            <a:r>
              <a:rPr lang="en-US" altLang="zh-CN" sz="2800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   </a:t>
            </a:r>
            <a:endParaRPr lang="en-US" altLang="zh-CN" sz="2800" baseline="-25000">
              <a:latin typeface="Times New Roman" panose="02020603050405020304" pitchFamily="18" charset="0"/>
            </a:endParaRPr>
          </a:p>
        </p:txBody>
      </p:sp>
      <p:sp>
        <p:nvSpPr>
          <p:cNvPr id="487435" name="Text Box 11">
            <a:extLst>
              <a:ext uri="{FF2B5EF4-FFF2-40B4-BE49-F238E27FC236}">
                <a16:creationId xmlns:a16="http://schemas.microsoft.com/office/drawing/2014/main" id="{345C27B5-686B-D6F0-5F15-47E08D722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6" y="6172201"/>
            <a:ext cx="3611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 指令执行阶段不访存</a:t>
            </a:r>
          </a:p>
        </p:txBody>
      </p:sp>
      <p:sp>
        <p:nvSpPr>
          <p:cNvPr id="487436" name="Text Box 12">
            <a:extLst>
              <a:ext uri="{FF2B5EF4-FFF2-40B4-BE49-F238E27FC236}">
                <a16:creationId xmlns:a16="http://schemas.microsoft.com/office/drawing/2014/main" id="{139B4498-E1B7-761A-CF51-C245538C2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5638801"/>
            <a:ext cx="2897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 可缩短指令字长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autoUpdateAnimBg="0"/>
      <p:bldP spid="487428" grpId="0" autoUpdateAnimBg="0"/>
      <p:bldP spid="487429" grpId="0" autoUpdateAnimBg="0"/>
      <p:bldP spid="487430" grpId="0" autoUpdateAnimBg="0"/>
      <p:bldP spid="487431" grpId="0" autoUpdateAnimBg="0"/>
      <p:bldP spid="487432" grpId="0" autoUpdateAnimBg="0"/>
      <p:bldP spid="487433" grpId="0" autoUpdateAnimBg="0"/>
      <p:bldP spid="487434" grpId="0" autoUpdateAnimBg="0"/>
      <p:bldP spid="487435" grpId="0" autoUpdateAnimBg="0"/>
      <p:bldP spid="48743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F856965-E39C-9B57-4C13-0D0639A910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000" y="6351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II  </a:t>
            </a:r>
            <a:r>
              <a:rPr lang="zh-CN" altLang="en-US" b="1" dirty="0"/>
              <a:t>操作数类型和操作种类</a:t>
            </a:r>
          </a:p>
        </p:txBody>
      </p:sp>
      <p:sp>
        <p:nvSpPr>
          <p:cNvPr id="488451" name="Text Box 3">
            <a:extLst>
              <a:ext uri="{FF2B5EF4-FFF2-40B4-BE49-F238E27FC236}">
                <a16:creationId xmlns:a16="http://schemas.microsoft.com/office/drawing/2014/main" id="{1696A8FA-44A8-EB7F-E649-7A8504CAE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1363664"/>
            <a:ext cx="3040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一、操作数类型</a:t>
            </a:r>
          </a:p>
        </p:txBody>
      </p:sp>
      <p:grpSp>
        <p:nvGrpSpPr>
          <p:cNvPr id="488452" name="Group 4">
            <a:extLst>
              <a:ext uri="{FF2B5EF4-FFF2-40B4-BE49-F238E27FC236}">
                <a16:creationId xmlns:a16="http://schemas.microsoft.com/office/drawing/2014/main" id="{7CD46F98-C791-B51B-7D92-BBBD4571B319}"/>
              </a:ext>
            </a:extLst>
          </p:cNvPr>
          <p:cNvGrpSpPr>
            <a:grpSpLocks/>
          </p:cNvGrpSpPr>
          <p:nvPr/>
        </p:nvGrpSpPr>
        <p:grpSpPr bwMode="auto">
          <a:xfrm>
            <a:off x="2879726" y="1949451"/>
            <a:ext cx="1255713" cy="2119313"/>
            <a:chOff x="854" y="1228"/>
            <a:chExt cx="791" cy="1335"/>
          </a:xfrm>
        </p:grpSpPr>
        <p:sp>
          <p:nvSpPr>
            <p:cNvPr id="13347" name="Text Box 5">
              <a:extLst>
                <a:ext uri="{FF2B5EF4-FFF2-40B4-BE49-F238E27FC236}">
                  <a16:creationId xmlns:a16="http://schemas.microsoft.com/office/drawing/2014/main" id="{F1343DE5-F67D-6CD8-E636-7C5CB47E3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1228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地址</a:t>
              </a:r>
            </a:p>
          </p:txBody>
        </p:sp>
        <p:sp>
          <p:nvSpPr>
            <p:cNvPr id="13348" name="Text Box 6">
              <a:extLst>
                <a:ext uri="{FF2B5EF4-FFF2-40B4-BE49-F238E27FC236}">
                  <a16:creationId xmlns:a16="http://schemas.microsoft.com/office/drawing/2014/main" id="{94B9A38C-5B20-ED19-8F4F-08E51A20F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1564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数字</a:t>
              </a:r>
            </a:p>
          </p:txBody>
        </p:sp>
        <p:sp>
          <p:nvSpPr>
            <p:cNvPr id="13349" name="Text Box 7">
              <a:extLst>
                <a:ext uri="{FF2B5EF4-FFF2-40B4-BE49-F238E27FC236}">
                  <a16:creationId xmlns:a16="http://schemas.microsoft.com/office/drawing/2014/main" id="{4DDFDDC3-E05E-3791-C4B8-DA9D27878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1900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字符</a:t>
              </a:r>
            </a:p>
          </p:txBody>
        </p:sp>
        <p:sp>
          <p:nvSpPr>
            <p:cNvPr id="13350" name="Text Box 8">
              <a:extLst>
                <a:ext uri="{FF2B5EF4-FFF2-40B4-BE49-F238E27FC236}">
                  <a16:creationId xmlns:a16="http://schemas.microsoft.com/office/drawing/2014/main" id="{F8593DE1-91C1-986C-48C9-CD078E6D4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2236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逻辑数</a:t>
              </a:r>
            </a:p>
          </p:txBody>
        </p:sp>
      </p:grpSp>
      <p:sp>
        <p:nvSpPr>
          <p:cNvPr id="488457" name="Text Box 9">
            <a:extLst>
              <a:ext uri="{FF2B5EF4-FFF2-40B4-BE49-F238E27FC236}">
                <a16:creationId xmlns:a16="http://schemas.microsoft.com/office/drawing/2014/main" id="{0622604F-9CBA-93CA-DB9C-329846C21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1949451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无符号整数</a:t>
            </a:r>
          </a:p>
        </p:txBody>
      </p:sp>
      <p:sp>
        <p:nvSpPr>
          <p:cNvPr id="488458" name="Text Box 10">
            <a:extLst>
              <a:ext uri="{FF2B5EF4-FFF2-40B4-BE49-F238E27FC236}">
                <a16:creationId xmlns:a16="http://schemas.microsoft.com/office/drawing/2014/main" id="{9EA5EFC9-BFAB-2567-D063-55305853B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2482851"/>
            <a:ext cx="447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定点数、浮点数、十进制数</a:t>
            </a:r>
          </a:p>
        </p:txBody>
      </p:sp>
      <p:sp>
        <p:nvSpPr>
          <p:cNvPr id="488459" name="Text Box 11">
            <a:extLst>
              <a:ext uri="{FF2B5EF4-FFF2-40B4-BE49-F238E27FC236}">
                <a16:creationId xmlns:a16="http://schemas.microsoft.com/office/drawing/2014/main" id="{608E8EC0-2C43-55D3-7267-03B0A8C1F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3016250"/>
            <a:ext cx="11240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ASCII</a:t>
            </a:r>
          </a:p>
        </p:txBody>
      </p:sp>
      <p:sp>
        <p:nvSpPr>
          <p:cNvPr id="488460" name="Text Box 12">
            <a:extLst>
              <a:ext uri="{FF2B5EF4-FFF2-40B4-BE49-F238E27FC236}">
                <a16:creationId xmlns:a16="http://schemas.microsoft.com/office/drawing/2014/main" id="{AAD44949-55A9-A31A-C75F-6F93389FF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3549651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逻辑运算</a:t>
            </a:r>
          </a:p>
        </p:txBody>
      </p:sp>
      <p:sp>
        <p:nvSpPr>
          <p:cNvPr id="488461" name="Text Box 13">
            <a:extLst>
              <a:ext uri="{FF2B5EF4-FFF2-40B4-BE49-F238E27FC236}">
                <a16:creationId xmlns:a16="http://schemas.microsoft.com/office/drawing/2014/main" id="{AC3BB847-F533-6AB8-CC18-7A540BC77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4183064"/>
            <a:ext cx="5895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二、数据在存储器中的存放方式</a:t>
            </a:r>
          </a:p>
        </p:txBody>
      </p:sp>
      <p:sp>
        <p:nvSpPr>
          <p:cNvPr id="488462" name="Text Box 14">
            <a:extLst>
              <a:ext uri="{FF2B5EF4-FFF2-40B4-BE49-F238E27FC236}">
                <a16:creationId xmlns:a16="http://schemas.microsoft.com/office/drawing/2014/main" id="{8FD3ED8D-BF10-EBAB-0C9B-D925A56DB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278564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字地址 </a:t>
            </a:r>
            <a:r>
              <a:rPr lang="zh-CN" altLang="en-US" sz="2000">
                <a:latin typeface="Times New Roman" panose="02020603050405020304" pitchFamily="18" charset="0"/>
              </a:rPr>
              <a:t>为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 低字节 </a:t>
            </a:r>
            <a:r>
              <a:rPr lang="zh-CN" altLang="en-US" sz="2000">
                <a:latin typeface="Times New Roman" panose="02020603050405020304" pitchFamily="18" charset="0"/>
              </a:rPr>
              <a:t>地址</a:t>
            </a:r>
          </a:p>
        </p:txBody>
      </p:sp>
      <p:sp>
        <p:nvSpPr>
          <p:cNvPr id="488463" name="Text Box 15">
            <a:extLst>
              <a:ext uri="{FF2B5EF4-FFF2-40B4-BE49-F238E27FC236}">
                <a16:creationId xmlns:a16="http://schemas.microsoft.com/office/drawing/2014/main" id="{457DCF1F-7B4D-C813-D3E0-D6C055279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302376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字地址 </a:t>
            </a:r>
            <a:r>
              <a:rPr lang="zh-CN" altLang="en-US" sz="2000">
                <a:latin typeface="Times New Roman" panose="02020603050405020304" pitchFamily="18" charset="0"/>
              </a:rPr>
              <a:t>为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 高字节 </a:t>
            </a:r>
            <a:r>
              <a:rPr lang="zh-CN" altLang="en-US" sz="2000">
                <a:latin typeface="Times New Roman" panose="02020603050405020304" pitchFamily="18" charset="0"/>
              </a:rPr>
              <a:t>地址</a:t>
            </a:r>
          </a:p>
        </p:txBody>
      </p:sp>
      <p:grpSp>
        <p:nvGrpSpPr>
          <p:cNvPr id="13339" name="Group 17">
            <a:extLst>
              <a:ext uri="{FF2B5EF4-FFF2-40B4-BE49-F238E27FC236}">
                <a16:creationId xmlns:a16="http://schemas.microsoft.com/office/drawing/2014/main" id="{18AE6ECC-6920-A659-4F67-9A92FE7E7CE7}"/>
              </a:ext>
            </a:extLst>
          </p:cNvPr>
          <p:cNvGrpSpPr>
            <a:grpSpLocks/>
          </p:cNvGrpSpPr>
          <p:nvPr/>
        </p:nvGrpSpPr>
        <p:grpSpPr bwMode="auto">
          <a:xfrm>
            <a:off x="2097088" y="4876800"/>
            <a:ext cx="3389312" cy="1333500"/>
            <a:chOff x="361" y="3072"/>
            <a:chExt cx="2135" cy="840"/>
          </a:xfrm>
        </p:grpSpPr>
        <p:sp>
          <p:nvSpPr>
            <p:cNvPr id="13337" name="Rectangle 18">
              <a:extLst>
                <a:ext uri="{FF2B5EF4-FFF2-40B4-BE49-F238E27FC236}">
                  <a16:creationId xmlns:a16="http://schemas.microsoft.com/office/drawing/2014/main" id="{C6C21F79-82A1-E198-30CB-8FCB52831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322"/>
              <a:ext cx="38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D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3338" name="Rectangle 19">
              <a:extLst>
                <a:ext uri="{FF2B5EF4-FFF2-40B4-BE49-F238E27FC236}">
                  <a16:creationId xmlns:a16="http://schemas.microsoft.com/office/drawing/2014/main" id="{3BF91E3E-02DB-0E66-E6F3-BC359CCE1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610"/>
              <a:ext cx="38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H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" name="Rectangle 20">
              <a:extLst>
                <a:ext uri="{FF2B5EF4-FFF2-40B4-BE49-F238E27FC236}">
                  <a16:creationId xmlns:a16="http://schemas.microsoft.com/office/drawing/2014/main" id="{AF470C9B-6B86-D427-68E7-59BCA1F40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610"/>
              <a:ext cx="38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G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3340" name="Rectangle 21">
              <a:extLst>
                <a:ext uri="{FF2B5EF4-FFF2-40B4-BE49-F238E27FC236}">
                  <a16:creationId xmlns:a16="http://schemas.microsoft.com/office/drawing/2014/main" id="{9ADF13C8-7638-97D7-7590-F099FCB2D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322"/>
              <a:ext cx="38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C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3341" name="Rectangle 22">
              <a:extLst>
                <a:ext uri="{FF2B5EF4-FFF2-40B4-BE49-F238E27FC236}">
                  <a16:creationId xmlns:a16="http://schemas.microsoft.com/office/drawing/2014/main" id="{AC987244-FE58-B56A-932E-A040B0BD7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322"/>
              <a:ext cx="38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342" name="Rectangle 23">
              <a:extLst>
                <a:ext uri="{FF2B5EF4-FFF2-40B4-BE49-F238E27FC236}">
                  <a16:creationId xmlns:a16="http://schemas.microsoft.com/office/drawing/2014/main" id="{56D95466-853F-A08E-1A38-53A122A1A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610"/>
              <a:ext cx="38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F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3343" name="Rectangle 24">
              <a:extLst>
                <a:ext uri="{FF2B5EF4-FFF2-40B4-BE49-F238E27FC236}">
                  <a16:creationId xmlns:a16="http://schemas.microsoft.com/office/drawing/2014/main" id="{CA73E258-A1B5-7BA9-74F4-DB88088C8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610"/>
              <a:ext cx="38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E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3344" name="Rectangle 25">
              <a:extLst>
                <a:ext uri="{FF2B5EF4-FFF2-40B4-BE49-F238E27FC236}">
                  <a16:creationId xmlns:a16="http://schemas.microsoft.com/office/drawing/2014/main" id="{9290AE67-9257-6037-EDB3-38CF21CB6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322"/>
              <a:ext cx="38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A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3345" name="Text Box 26">
              <a:extLst>
                <a:ext uri="{FF2B5EF4-FFF2-40B4-BE49-F238E27FC236}">
                  <a16:creationId xmlns:a16="http://schemas.microsoft.com/office/drawing/2014/main" id="{0894377C-7EA1-E0AF-8701-343707113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" y="3072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字地址</a:t>
              </a:r>
            </a:p>
          </p:txBody>
        </p:sp>
        <p:sp>
          <p:nvSpPr>
            <p:cNvPr id="13346" name="Text Box 27">
              <a:extLst>
                <a:ext uri="{FF2B5EF4-FFF2-40B4-BE49-F238E27FC236}">
                  <a16:creationId xmlns:a16="http://schemas.microsoft.com/office/drawing/2014/main" id="{06CBE7DE-3A19-1DA4-019C-CD3C1EDC7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3316"/>
              <a:ext cx="22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0</a:t>
              </a:r>
            </a:p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3327" name="Group 30">
            <a:extLst>
              <a:ext uri="{FF2B5EF4-FFF2-40B4-BE49-F238E27FC236}">
                <a16:creationId xmlns:a16="http://schemas.microsoft.com/office/drawing/2014/main" id="{13F631C5-CFCC-D2D7-F08B-3926337873BA}"/>
              </a:ext>
            </a:extLst>
          </p:cNvPr>
          <p:cNvGrpSpPr>
            <a:grpSpLocks/>
          </p:cNvGrpSpPr>
          <p:nvPr/>
        </p:nvGrpSpPr>
        <p:grpSpPr bwMode="auto">
          <a:xfrm>
            <a:off x="6364288" y="4892676"/>
            <a:ext cx="3313112" cy="1317625"/>
            <a:chOff x="3049" y="3082"/>
            <a:chExt cx="2087" cy="830"/>
          </a:xfrm>
        </p:grpSpPr>
        <p:sp>
          <p:nvSpPr>
            <p:cNvPr id="3" name="Rectangle 31">
              <a:extLst>
                <a:ext uri="{FF2B5EF4-FFF2-40B4-BE49-F238E27FC236}">
                  <a16:creationId xmlns:a16="http://schemas.microsoft.com/office/drawing/2014/main" id="{33C2697B-E798-32BB-C44D-56F267E7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322"/>
              <a:ext cx="38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A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3328" name="Rectangle 32">
              <a:extLst>
                <a:ext uri="{FF2B5EF4-FFF2-40B4-BE49-F238E27FC236}">
                  <a16:creationId xmlns:a16="http://schemas.microsoft.com/office/drawing/2014/main" id="{FD40DAA1-6418-0D08-3ED9-DCD2A658B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610"/>
              <a:ext cx="38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E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3329" name="Rectangle 33">
              <a:extLst>
                <a:ext uri="{FF2B5EF4-FFF2-40B4-BE49-F238E27FC236}">
                  <a16:creationId xmlns:a16="http://schemas.microsoft.com/office/drawing/2014/main" id="{C286C814-2905-2867-F5EB-59099F87D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610"/>
              <a:ext cx="38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F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3330" name="Rectangle 34">
              <a:extLst>
                <a:ext uri="{FF2B5EF4-FFF2-40B4-BE49-F238E27FC236}">
                  <a16:creationId xmlns:a16="http://schemas.microsoft.com/office/drawing/2014/main" id="{DF837FB2-010D-CE23-1333-E07467611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322"/>
              <a:ext cx="38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B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3331" name="Rectangle 35">
              <a:extLst>
                <a:ext uri="{FF2B5EF4-FFF2-40B4-BE49-F238E27FC236}">
                  <a16:creationId xmlns:a16="http://schemas.microsoft.com/office/drawing/2014/main" id="{FF4B8BB0-F2F2-A49A-D821-ABF149857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322"/>
              <a:ext cx="38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C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3332" name="Rectangle 36">
              <a:extLst>
                <a:ext uri="{FF2B5EF4-FFF2-40B4-BE49-F238E27FC236}">
                  <a16:creationId xmlns:a16="http://schemas.microsoft.com/office/drawing/2014/main" id="{D9C46A18-B917-2E1F-C56C-2914E5761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610"/>
              <a:ext cx="38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G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3333" name="Rectangle 37">
              <a:extLst>
                <a:ext uri="{FF2B5EF4-FFF2-40B4-BE49-F238E27FC236}">
                  <a16:creationId xmlns:a16="http://schemas.microsoft.com/office/drawing/2014/main" id="{07251663-3167-4B9D-B4DE-469BA513A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10"/>
              <a:ext cx="38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H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3334" name="Rectangle 38">
              <a:extLst>
                <a:ext uri="{FF2B5EF4-FFF2-40B4-BE49-F238E27FC236}">
                  <a16:creationId xmlns:a16="http://schemas.microsoft.com/office/drawing/2014/main" id="{DBD2AA56-7708-1628-6422-4D8D05F4B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322"/>
              <a:ext cx="38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D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3335" name="Text Box 39">
              <a:extLst>
                <a:ext uri="{FF2B5EF4-FFF2-40B4-BE49-F238E27FC236}">
                  <a16:creationId xmlns:a16="http://schemas.microsoft.com/office/drawing/2014/main" id="{AD3DE367-6D5D-A4B0-18F2-ABD0A6555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9" y="3082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字地址</a:t>
              </a:r>
            </a:p>
          </p:txBody>
        </p:sp>
        <p:sp>
          <p:nvSpPr>
            <p:cNvPr id="13336" name="Text Box 40">
              <a:extLst>
                <a:ext uri="{FF2B5EF4-FFF2-40B4-BE49-F238E27FC236}">
                  <a16:creationId xmlns:a16="http://schemas.microsoft.com/office/drawing/2014/main" id="{CC1B81CB-4C91-C85D-21B2-6B303CFA1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3316"/>
              <a:ext cx="22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0</a:t>
              </a:r>
            </a:p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8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8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autoUpdateAnimBg="0"/>
      <p:bldP spid="488457" grpId="0" autoUpdateAnimBg="0"/>
      <p:bldP spid="488458" grpId="0" autoUpdateAnimBg="0"/>
      <p:bldP spid="488459" grpId="0" autoUpdateAnimBg="0"/>
      <p:bldP spid="488460" grpId="0" autoUpdateAnimBg="0"/>
      <p:bldP spid="488461" grpId="0" autoUpdateAnimBg="0"/>
      <p:bldP spid="488462" grpId="0" autoUpdateAnimBg="0"/>
      <p:bldP spid="488463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9571</TotalTime>
  <Words>2827</Words>
  <Application>Microsoft Office PowerPoint</Application>
  <PresentationFormat>宽屏</PresentationFormat>
  <Paragraphs>904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等线</vt:lpstr>
      <vt:lpstr>Arial</vt:lpstr>
      <vt:lpstr>等线 Light</vt:lpstr>
      <vt:lpstr>Times New Roman</vt:lpstr>
      <vt:lpstr>宋体</vt:lpstr>
      <vt:lpstr>Wingdings</vt:lpstr>
      <vt:lpstr>Office 主题​​</vt:lpstr>
      <vt:lpstr>指 令 系 统</vt:lpstr>
      <vt:lpstr>I  机 器 指 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II  操作数类型和操作种类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III   寻 址 方 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7.4   指令格式举例</vt:lpstr>
      <vt:lpstr>PowerPoint 演示文稿</vt:lpstr>
      <vt:lpstr>V.  RISC  技 术 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Guannan QU</dc:creator>
  <cp:lastModifiedBy>Guannan QU</cp:lastModifiedBy>
  <cp:revision>1557</cp:revision>
  <dcterms:created xsi:type="dcterms:W3CDTF">1601-01-01T00:00:00Z</dcterms:created>
  <dcterms:modified xsi:type="dcterms:W3CDTF">2023-10-06T06:26:20Z</dcterms:modified>
</cp:coreProperties>
</file>