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78" r:id="rId1"/>
  </p:sldMasterIdLst>
  <p:notesMasterIdLst>
    <p:notesMasterId r:id="rId94"/>
  </p:notesMasterIdLst>
  <p:sldIdLst>
    <p:sldId id="983" r:id="rId2"/>
    <p:sldId id="732" r:id="rId3"/>
    <p:sldId id="1001" r:id="rId4"/>
    <p:sldId id="1002" r:id="rId5"/>
    <p:sldId id="1003" r:id="rId6"/>
    <p:sldId id="1004" r:id="rId7"/>
    <p:sldId id="1005" r:id="rId8"/>
    <p:sldId id="1006" r:id="rId9"/>
    <p:sldId id="739" r:id="rId10"/>
    <p:sldId id="740" r:id="rId11"/>
    <p:sldId id="741" r:id="rId12"/>
    <p:sldId id="742" r:id="rId13"/>
    <p:sldId id="743" r:id="rId14"/>
    <p:sldId id="744" r:id="rId15"/>
    <p:sldId id="745" r:id="rId16"/>
    <p:sldId id="746" r:id="rId17"/>
    <p:sldId id="748" r:id="rId18"/>
    <p:sldId id="886" r:id="rId19"/>
    <p:sldId id="887" r:id="rId20"/>
    <p:sldId id="980" r:id="rId21"/>
    <p:sldId id="900" r:id="rId22"/>
    <p:sldId id="1009" r:id="rId23"/>
    <p:sldId id="1010" r:id="rId24"/>
    <p:sldId id="901" r:id="rId25"/>
    <p:sldId id="902" r:id="rId26"/>
    <p:sldId id="903" r:id="rId27"/>
    <p:sldId id="1011" r:id="rId28"/>
    <p:sldId id="1012" r:id="rId29"/>
    <p:sldId id="1013" r:id="rId30"/>
    <p:sldId id="919" r:id="rId31"/>
    <p:sldId id="920" r:id="rId32"/>
    <p:sldId id="921" r:id="rId33"/>
    <p:sldId id="923" r:id="rId34"/>
    <p:sldId id="924" r:id="rId35"/>
    <p:sldId id="1018" r:id="rId36"/>
    <p:sldId id="1019" r:id="rId37"/>
    <p:sldId id="934" r:id="rId38"/>
    <p:sldId id="1016" r:id="rId39"/>
    <p:sldId id="1032" r:id="rId40"/>
    <p:sldId id="1014" r:id="rId41"/>
    <p:sldId id="981" r:id="rId42"/>
    <p:sldId id="1034" r:id="rId43"/>
    <p:sldId id="1035" r:id="rId44"/>
    <p:sldId id="1036" r:id="rId45"/>
    <p:sldId id="1037" r:id="rId46"/>
    <p:sldId id="1038" r:id="rId47"/>
    <p:sldId id="1039" r:id="rId48"/>
    <p:sldId id="1040" r:id="rId49"/>
    <p:sldId id="1041" r:id="rId50"/>
    <p:sldId id="1042" r:id="rId51"/>
    <p:sldId id="943" r:id="rId52"/>
    <p:sldId id="945" r:id="rId53"/>
    <p:sldId id="947" r:id="rId54"/>
    <p:sldId id="948" r:id="rId55"/>
    <p:sldId id="949" r:id="rId56"/>
    <p:sldId id="950" r:id="rId57"/>
    <p:sldId id="951" r:id="rId58"/>
    <p:sldId id="952" r:id="rId59"/>
    <p:sldId id="953" r:id="rId60"/>
    <p:sldId id="956" r:id="rId61"/>
    <p:sldId id="1033" r:id="rId62"/>
    <p:sldId id="1020" r:id="rId63"/>
    <p:sldId id="1021" r:id="rId64"/>
    <p:sldId id="1022" r:id="rId65"/>
    <p:sldId id="993" r:id="rId66"/>
    <p:sldId id="994" r:id="rId67"/>
    <p:sldId id="965" r:id="rId68"/>
    <p:sldId id="966" r:id="rId69"/>
    <p:sldId id="996" r:id="rId70"/>
    <p:sldId id="970" r:id="rId71"/>
    <p:sldId id="971" r:id="rId72"/>
    <p:sldId id="972" r:id="rId73"/>
    <p:sldId id="765" r:id="rId74"/>
    <p:sldId id="766" r:id="rId75"/>
    <p:sldId id="767" r:id="rId76"/>
    <p:sldId id="768" r:id="rId77"/>
    <p:sldId id="769" r:id="rId78"/>
    <p:sldId id="770" r:id="rId79"/>
    <p:sldId id="771" r:id="rId80"/>
    <p:sldId id="772" r:id="rId81"/>
    <p:sldId id="773" r:id="rId82"/>
    <p:sldId id="774" r:id="rId83"/>
    <p:sldId id="775" r:id="rId84"/>
    <p:sldId id="776" r:id="rId85"/>
    <p:sldId id="777" r:id="rId86"/>
    <p:sldId id="778" r:id="rId87"/>
    <p:sldId id="1000" r:id="rId88"/>
    <p:sldId id="779" r:id="rId89"/>
    <p:sldId id="780" r:id="rId90"/>
    <p:sldId id="781" r:id="rId91"/>
    <p:sldId id="782" r:id="rId92"/>
    <p:sldId id="783" r:id="rId93"/>
  </p:sldIdLst>
  <p:sldSz cx="12192000" cy="6858000"/>
  <p:notesSz cx="6858000" cy="9144000"/>
  <p:kinsoku lang="zh-CN" invalStChars="!),.:;?]}、。—ˇ¨〃々～‖…’”〕〉》」』〗】∶！＂＇），．：；？］｀｜｝·" invalEndChars="([{‘“〔〈《「『〖【（［｛．·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4DFF"/>
    <a:srgbClr val="0033CC"/>
    <a:srgbClr val="003399"/>
    <a:srgbClr val="3366FF"/>
    <a:srgbClr val="0066FF"/>
    <a:srgbClr val="C28F3E"/>
    <a:srgbClr val="BC7D3E"/>
    <a:srgbClr val="B075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27" autoAdjust="0"/>
    <p:restoredTop sz="89847" autoAdjust="0"/>
  </p:normalViewPr>
  <p:slideViewPr>
    <p:cSldViewPr>
      <p:cViewPr varScale="1">
        <p:scale>
          <a:sx n="72" d="100"/>
          <a:sy n="72" d="100"/>
        </p:scale>
        <p:origin x="237" y="3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4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92CAFF5A-5462-95C2-FE77-CD377B21EC5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ct val="20000"/>
              </a:spcBef>
              <a:spcAft>
                <a:spcPts val="0"/>
              </a:spcAft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4C42AF17-CAB7-E8A9-F26A-84AAFD2FF05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ct val="20000"/>
              </a:spcBef>
              <a:spcAft>
                <a:spcPts val="0"/>
              </a:spcAft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97308066-76DF-2926-F3A3-686A34B2395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05" name="Rectangle 5">
            <a:extLst>
              <a:ext uri="{FF2B5EF4-FFF2-40B4-BE49-F238E27FC236}">
                <a16:creationId xmlns:a16="http://schemas.microsoft.com/office/drawing/2014/main" id="{17715378-76F1-EE90-DABC-5D400B0E60C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1206" name="Rectangle 6">
            <a:extLst>
              <a:ext uri="{FF2B5EF4-FFF2-40B4-BE49-F238E27FC236}">
                <a16:creationId xmlns:a16="http://schemas.microsoft.com/office/drawing/2014/main" id="{5593A31B-F0EC-A3C6-73A2-4C9D6A7FA72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ct val="20000"/>
              </a:spcBef>
              <a:spcAft>
                <a:spcPts val="0"/>
              </a:spcAft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7" name="Rectangle 7">
            <a:extLst>
              <a:ext uri="{FF2B5EF4-FFF2-40B4-BE49-F238E27FC236}">
                <a16:creationId xmlns:a16="http://schemas.microsoft.com/office/drawing/2014/main" id="{38F24B69-4E05-001E-2550-00DBE41C75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ct val="2000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CE46DF4-37F6-4F8C-87B6-2C1C36F8422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>
            <a:extLst>
              <a:ext uri="{FF2B5EF4-FFF2-40B4-BE49-F238E27FC236}">
                <a16:creationId xmlns:a16="http://schemas.microsoft.com/office/drawing/2014/main" id="{496E8EEB-DE0D-C960-AECB-6C03F6D371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备注占位符 2">
            <a:extLst>
              <a:ext uri="{FF2B5EF4-FFF2-40B4-BE49-F238E27FC236}">
                <a16:creationId xmlns:a16="http://schemas.microsoft.com/office/drawing/2014/main" id="{FF6F4BF1-53CE-7535-85C5-27383CF9FE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8B1F9EE5-9F70-CA2A-9BC3-FBCBE88BD4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Aft>
                <a:spcPct val="0"/>
              </a:spcAft>
            </a:pPr>
            <a:fld id="{27152D0E-B0C4-4ADC-BBD9-7A0A25B2D8C0}" type="slidenum">
              <a:rPr kumimoji="1" lang="zh-CN" altLang="en-US" b="1" smtClean="0">
                <a:latin typeface="宋体" panose="02010600030101010101" pitchFamily="2" charset="-122"/>
              </a:rPr>
              <a:pPr fontAlgn="base">
                <a:spcAft>
                  <a:spcPct val="0"/>
                </a:spcAft>
              </a:pPr>
              <a:t>2</a:t>
            </a:fld>
            <a:endParaRPr kumimoji="1" lang="en-US" altLang="zh-CN" b="1">
              <a:latin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DB66C3FB-70C6-8F2E-649F-1AC8D09D32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7AFF58F-0F61-465E-BCAD-CB936C04EB63}" type="slidenum">
              <a:rPr kumimoji="1" lang="en-US" altLang="zh-CN" b="1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kumimoji="1"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1248E8D5-472D-01AE-AFDF-036A4906D1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DD38A29D-D5AF-2FDD-7556-52F60122E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CE318B7B-D327-9FBB-1DC1-4D2DF8695D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E3A773D-B3DF-493F-A0B4-D7760D2F2DDA}" type="slidenum">
              <a:rPr kumimoji="1" lang="en-US" altLang="zh-CN" b="1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kumimoji="1"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2E5A0D8B-B030-56AF-7066-524B279EE4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626E805D-6FD9-A7AC-6802-4D45368116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F47667D9-715C-815A-6E0B-7F59BAAF8C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CED0D06-17CD-4653-A018-A709A3C44FD2}" type="slidenum">
              <a:rPr kumimoji="1" lang="en-US" altLang="zh-CN" b="1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kumimoji="1"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D112127C-2F22-B654-F5E7-574D9938D1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C2BA754D-06C5-4194-1F72-05BD96E7B3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E565A1A5-BF2C-E58A-6922-1A60FD3247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B4398B7-06DD-4716-9F1C-A2BB2017E73C}" type="slidenum">
              <a:rPr kumimoji="1" lang="en-US" altLang="zh-CN" b="1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kumimoji="1"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C364C115-2969-0174-F46C-CAF4C874A6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4E1D5634-AD62-55C5-5936-651E1EF77E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A6C33FFB-57B5-4A41-80E3-826D037708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60C818F-D953-46FB-83CC-D29A6D2C8B08}" type="slidenum">
              <a:rPr kumimoji="1" lang="en-US" altLang="zh-CN" b="1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kumimoji="1"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838E53DE-9291-1E78-63C5-1DEC743D85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B1C8E5BB-D6ED-87B1-FF49-86BC78E520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1DD30AB4-521F-458A-B00B-C697C4BC76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807EB8B-4CFC-42B4-A10D-0F499182DA86}" type="slidenum">
              <a:rPr kumimoji="1" lang="en-US" altLang="zh-CN" b="1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kumimoji="1"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343849FF-3A7C-0FA0-0DCA-C4F8444B29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6E55843C-416B-4B6A-499F-1005D186AB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8393E6DE-BE4D-5E7A-309A-4FC7CFAFB8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60B158F-1AF8-4802-9DA7-E9BCA7B408AC}" type="slidenum">
              <a:rPr kumimoji="1" lang="en-US" altLang="zh-CN" b="1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kumimoji="1"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3C10A005-553D-827B-B28D-06340929CE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592BD59F-2206-204A-B709-1C484D1679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A13C101D-736F-6C68-FCA0-DFF7C7676C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AC924E2-308C-4CD9-B0C2-B5C8658BB169}" type="slidenum">
              <a:rPr kumimoji="1" lang="en-US" altLang="zh-CN" b="1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kumimoji="1"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4AD23E9B-98F6-0629-C7CC-B9CFAB7A8A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619DE255-0DFC-E1BD-00CE-654DB48509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731D87F3-3215-A0E5-F44B-9C82E1D0F3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99A886E-8970-49FE-8052-1F653E508069}" type="slidenum">
              <a:rPr kumimoji="1" lang="en-US" altLang="zh-CN" b="1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kumimoji="1"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DF9F5DC2-D3F2-FFAD-C952-E44595CB21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C97BAF5D-018A-672E-0DAD-E23B50460C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1BDDDE7A-4E67-A02F-2AD9-E017A00A7E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B01DA7A-3699-4838-942E-364FF1A1C185}" type="slidenum">
              <a:rPr kumimoji="1" lang="en-US" altLang="zh-CN" b="1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kumimoji="1"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862C7E4B-3AC8-FBEE-CEE7-B99F6CD5DC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21B97CB7-C5D5-2DC0-DBAD-9F52B00AD6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分支举例：</a:t>
            </a:r>
            <a:endParaRPr lang="en-US" altLang="zh-CN"/>
          </a:p>
          <a:p>
            <a:pPr eaLnBrk="1" hangingPunct="1"/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BEQZ R4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name </a:t>
            </a:r>
          </a:p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65D0140A-3581-F30E-713A-95D3E75B53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BA0C2B9-DB67-4ABF-811F-E301A317F8EC}" type="slidenum">
              <a:rPr kumimoji="1" lang="en-US" altLang="zh-CN" b="1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kumimoji="1"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FB50F3BF-790C-5BCD-CAE1-6700BEE157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786A3380-EF8B-7CCB-C11C-221ACD9CAA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42286E89-ED2D-BDF4-52A6-14B8202179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311C4FC-6831-4295-BA81-C4C861515FCE}" type="slidenum">
              <a:rPr kumimoji="1" lang="en-US" altLang="zh-CN" b="1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kumimoji="1"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9B0A51E3-C03C-DE45-E9B7-94BA03A3A1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7C4D2054-4A4F-2484-D3C1-9C3D4416BA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举几个例子吧：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ALU</a:t>
            </a:r>
            <a:r>
              <a:rPr lang="zh-CN" altLang="en-US"/>
              <a:t>类指令：</a:t>
            </a:r>
            <a:endParaRPr lang="en-US" altLang="zh-CN"/>
          </a:p>
          <a:p>
            <a:pPr eaLnBrk="1" hangingPunct="1"/>
            <a:r>
              <a:rPr lang="en-US" altLang="zh-CN"/>
              <a:t>ADD R1</a:t>
            </a:r>
            <a:r>
              <a:rPr lang="zh-CN" altLang="en-US"/>
              <a:t>， </a:t>
            </a:r>
            <a:r>
              <a:rPr lang="en-US" altLang="zh-CN"/>
              <a:t>R2</a:t>
            </a:r>
            <a:r>
              <a:rPr lang="zh-CN" altLang="en-US"/>
              <a:t>， </a:t>
            </a:r>
            <a:r>
              <a:rPr lang="en-US" altLang="zh-CN"/>
              <a:t>R3</a:t>
            </a:r>
          </a:p>
          <a:p>
            <a:pPr eaLnBrk="1" hangingPunct="1"/>
            <a:r>
              <a:rPr lang="en-US" altLang="zh-CN"/>
              <a:t>ADDIU R1</a:t>
            </a:r>
            <a:r>
              <a:rPr lang="zh-CN" altLang="en-US"/>
              <a:t>， </a:t>
            </a:r>
            <a:r>
              <a:rPr lang="en-US" altLang="zh-CN"/>
              <a:t>R2</a:t>
            </a:r>
            <a:r>
              <a:rPr lang="zh-CN" altLang="en-US"/>
              <a:t>， </a:t>
            </a:r>
            <a:r>
              <a:rPr lang="en-US" altLang="zh-CN"/>
              <a:t>#32H</a:t>
            </a:r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访存类指令：</a:t>
            </a:r>
            <a:endParaRPr lang="en-US" altLang="zh-CN"/>
          </a:p>
          <a:p>
            <a:pPr eaLnBrk="1" hangingPunct="1"/>
            <a:r>
              <a:rPr lang="en-US" altLang="zh-CN"/>
              <a:t>LD R1</a:t>
            </a:r>
            <a:r>
              <a:rPr lang="zh-CN" altLang="en-US"/>
              <a:t>， </a:t>
            </a:r>
            <a:r>
              <a:rPr lang="en-US" altLang="zh-CN"/>
              <a:t>32H(R2)</a:t>
            </a:r>
          </a:p>
          <a:p>
            <a:pPr eaLnBrk="1" hangingPunct="1"/>
            <a:r>
              <a:rPr lang="en-US" altLang="zh-CN"/>
              <a:t>ST R1</a:t>
            </a:r>
            <a:r>
              <a:rPr lang="zh-CN" altLang="en-US"/>
              <a:t>， </a:t>
            </a:r>
            <a:r>
              <a:rPr lang="en-US" altLang="zh-CN"/>
              <a:t>32H(R2)</a:t>
            </a:r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分支类指令：</a:t>
            </a:r>
            <a:endParaRPr lang="en-US" altLang="zh-CN"/>
          </a:p>
          <a:p>
            <a:pPr eaLnBrk="1" hangingPunct="1"/>
            <a:r>
              <a:rPr lang="en-US" altLang="zh-CN"/>
              <a:t>BEQZ R2</a:t>
            </a:r>
            <a:r>
              <a:rPr lang="zh-CN" altLang="en-US"/>
              <a:t>， </a:t>
            </a:r>
            <a:r>
              <a:rPr lang="en-US" altLang="zh-CN"/>
              <a:t>name</a:t>
            </a:r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A4D07EC0-22EC-708D-A848-89E916EA09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048D024-FB58-4937-BF82-123ADA12441C}" type="slidenum">
              <a:rPr kumimoji="1" lang="en-US" altLang="zh-CN" b="1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kumimoji="1"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8192F933-9422-B7EC-665E-E01CF0D8E3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DA264F04-1D95-8D82-F422-AF6D4C2A6B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A481346E-A30A-73B9-D09A-C4954807AC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FF85383-E4A0-46FC-9870-8CA5C6E87974}" type="slidenum">
              <a:rPr kumimoji="1" lang="en-US" altLang="zh-CN" b="1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kumimoji="1"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A65561E6-D4E5-9C2A-AA7D-B6A3777E93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5762433F-8F30-689C-ACE1-3AC8C56214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>
            <a:extLst>
              <a:ext uri="{FF2B5EF4-FFF2-40B4-BE49-F238E27FC236}">
                <a16:creationId xmlns:a16="http://schemas.microsoft.com/office/drawing/2014/main" id="{60E4A1D1-7A39-BD6B-907E-C756451DD7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备注占位符 2">
            <a:extLst>
              <a:ext uri="{FF2B5EF4-FFF2-40B4-BE49-F238E27FC236}">
                <a16:creationId xmlns:a16="http://schemas.microsoft.com/office/drawing/2014/main" id="{25E1ABB8-BCBB-B85F-65EE-86BED7F9FF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36" name="灯片编号占位符 3">
            <a:extLst>
              <a:ext uri="{FF2B5EF4-FFF2-40B4-BE49-F238E27FC236}">
                <a16:creationId xmlns:a16="http://schemas.microsoft.com/office/drawing/2014/main" id="{518B297D-25A6-93AD-C6AA-E7E53E29AC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Aft>
                <a:spcPct val="0"/>
              </a:spcAft>
            </a:pPr>
            <a:fld id="{90069BCF-5351-4C73-B927-18768D7F1B8F}" type="slidenum">
              <a:rPr kumimoji="1" lang="zh-CN" altLang="en-US" b="1" smtClean="0">
                <a:latin typeface="宋体" panose="02010600030101010101" pitchFamily="2" charset="-122"/>
              </a:rPr>
              <a:pPr fontAlgn="base">
                <a:spcAft>
                  <a:spcPct val="0"/>
                </a:spcAft>
              </a:pPr>
              <a:t>40</a:t>
            </a:fld>
            <a:endParaRPr kumimoji="1" lang="en-US" altLang="zh-CN" b="1">
              <a:latin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FD1DE051-BCCA-7CB1-6806-FB30B5C36D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E7DF538-5CF7-4C5E-AA75-354C1D1D9B95}" type="slidenum">
              <a:rPr kumimoji="1" lang="en-US" altLang="zh-CN" b="1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41</a:t>
            </a:fld>
            <a:endParaRPr kumimoji="1"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4027D2FE-2C27-6C07-A9A1-57E82A70B1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9435F3FD-67EC-E409-3CD1-41D3B5C595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ADF1700B-E1A9-894E-24DF-1EF0A0476C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1B02D49-587D-4B3D-A9CB-FD3751C54EE9}" type="slidenum">
              <a:rPr kumimoji="1" lang="en-US" altLang="zh-CN" b="1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42</a:t>
            </a:fld>
            <a:endParaRPr kumimoji="1"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A93C4BC7-5E59-0B0C-309A-43444FB8C0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71A7FEAD-9680-258D-2F84-4076869538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CD251533-4D17-C15C-7812-E33E9ED98B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6B319FC-657E-4D85-8E69-1D2111696594}" type="slidenum">
              <a:rPr kumimoji="1" lang="en-US" altLang="zh-CN" b="1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43</a:t>
            </a:fld>
            <a:endParaRPr kumimoji="1"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3A88DCE1-CFA0-6387-1CE2-8A4B07295D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C2B1964D-E587-625A-F02A-C62D835A2E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FCF5DA3C-F3A1-D467-44D3-9F5673155B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067778E-3B37-452F-B7C4-DFAACC8F34E0}" type="slidenum">
              <a:rPr kumimoji="1" lang="en-US" altLang="zh-CN" b="1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44</a:t>
            </a:fld>
            <a:endParaRPr kumimoji="1"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B43D7DF9-6396-C505-2F17-43B214A3EA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6307F41D-20B5-D0DF-9E47-B275DDEE48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DFFDFF3C-95CB-20F7-64C3-639ADA32CC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871ACD3-F3BC-4D8C-A178-DD20F76EBC30}" type="slidenum">
              <a:rPr kumimoji="1" lang="en-US" altLang="zh-CN" b="1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45</a:t>
            </a:fld>
            <a:endParaRPr kumimoji="1"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161C54F7-EE87-2BF2-58A8-9A94DD2C56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24C2A1CD-1A22-F5D0-E241-BF33168484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69983768-C9B9-7B85-4903-A0AF5FFC09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04120A5-5A43-409F-BB15-ED98ED086065}" type="slidenum">
              <a:rPr kumimoji="1" lang="en-US" altLang="zh-CN" b="1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46</a:t>
            </a:fld>
            <a:endParaRPr kumimoji="1"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4A162C1E-6325-060A-75AC-71E0F693BF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FE67E08B-BBC0-7B74-50EA-AAAFE459B4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1AE8402A-B45E-49DD-94EA-2BAE0171B1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71A4A62-20B9-4DC6-ADA1-4BA7E5311E5A}" type="slidenum">
              <a:rPr kumimoji="1" lang="en-US" altLang="zh-CN" b="1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kumimoji="1"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CFCA2738-F361-9B1C-29C0-4E8D52FE17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080C4E22-BA5E-DFAF-5192-85D4E1E4C0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C2A5E3B7-AFB6-F0EA-5863-4DB14054AC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7D729BF-F485-4F9F-8F5F-213504E2FB99}" type="slidenum">
              <a:rPr kumimoji="1" lang="en-US" altLang="zh-CN" b="1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47</a:t>
            </a:fld>
            <a:endParaRPr kumimoji="1"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D2A4DC1F-0D49-D59F-582A-091F44EB3A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22ED3E6F-F47E-1462-6400-AE60DF9FB6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E72980E3-DE91-CD23-06C4-5D40C8999D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8E5F831-4D35-438D-A21E-8D002A7CA26B}" type="slidenum">
              <a:rPr kumimoji="1" lang="en-US" altLang="zh-CN" b="1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48</a:t>
            </a:fld>
            <a:endParaRPr kumimoji="1"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C24D0B1C-15ED-A716-0272-9D1F27A9FC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179F0E98-526F-D19C-A7AD-D093D2C0AF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4D482710-C4D3-A3D8-54C0-B3601372A9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8349B2E-7A78-423D-939C-1DC8F6A0155E}" type="slidenum">
              <a:rPr kumimoji="1" lang="en-US" altLang="zh-CN" b="1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49</a:t>
            </a:fld>
            <a:endParaRPr kumimoji="1"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A47D992B-1D81-EE3C-59E1-8AECAD53D4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8021C9A6-B0B7-EB40-6060-671CB3E926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8600433D-2150-D87A-8E6B-47C4718F7C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85E9AAD-34B8-4CCA-96FA-E82FC6899088}" type="slidenum">
              <a:rPr kumimoji="1" lang="en-US" altLang="zh-CN" b="1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50</a:t>
            </a:fld>
            <a:endParaRPr kumimoji="1"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9108405E-7003-91B8-3B43-32B616756D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3BCEB837-69F3-E8A5-D5AA-19CCD7606B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4FFF9DFB-3908-84A3-2A3C-BE4EBCB10F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AFC15D9-50BB-4EC1-ACC2-3B568710117E}" type="slidenum">
              <a:rPr kumimoji="1" lang="en-US" altLang="zh-CN" b="1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51</a:t>
            </a:fld>
            <a:endParaRPr kumimoji="1"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0A6C7FAA-D4AF-61C5-6A63-834AC2284D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1AD411BA-65E4-CE5A-FAFB-A4D917A10F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29BD62C4-943D-4179-703D-061DF5AA00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418B03D-9560-4379-83EF-F7019A2B21BF}" type="slidenum">
              <a:rPr kumimoji="1" lang="en-US" altLang="zh-CN" b="1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52</a:t>
            </a:fld>
            <a:endParaRPr kumimoji="1"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9E9E9F3D-0226-4241-BF9F-7751BC96AC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5493B834-E051-02B4-5DFD-63E1794C03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12EF211A-D527-9402-B75B-A5969E0585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6FA10C1-BA11-40C4-A644-8B72CAC1678F}" type="slidenum">
              <a:rPr kumimoji="1" lang="en-US" altLang="zh-CN" b="1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53</a:t>
            </a:fld>
            <a:endParaRPr kumimoji="1"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6A1FF908-3E15-ECC7-1B00-F15B44B672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026E4B5B-9039-59C3-414B-B3E9567D35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>
            <a:extLst>
              <a:ext uri="{FF2B5EF4-FFF2-40B4-BE49-F238E27FC236}">
                <a16:creationId xmlns:a16="http://schemas.microsoft.com/office/drawing/2014/main" id="{F2CE768E-C6C2-3354-02BA-C71B3637D2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86567C1-B080-4DD2-8C5C-D53AB70F4641}" type="slidenum">
              <a:rPr kumimoji="1" lang="en-US" altLang="zh-CN" b="1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54</a:t>
            </a:fld>
            <a:endParaRPr kumimoji="1"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C1E4C10E-CBE8-BF13-242E-EAFAD12026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CEAAE7AC-EFD6-9488-0EE1-3114F96C78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>
                <a16:creationId xmlns:a16="http://schemas.microsoft.com/office/drawing/2014/main" id="{7B6FBD1A-127A-124B-35E0-8BDCA4A7B1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5110CAD-1F87-4F1A-A622-832998000E37}" type="slidenum">
              <a:rPr kumimoji="1" lang="en-US" altLang="zh-CN" b="1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55</a:t>
            </a:fld>
            <a:endParaRPr kumimoji="1"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2D3119BB-BB99-BB48-1D33-847372D5C3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2A65971E-3C0F-9858-7A61-316A22B65E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>
            <a:extLst>
              <a:ext uri="{FF2B5EF4-FFF2-40B4-BE49-F238E27FC236}">
                <a16:creationId xmlns:a16="http://schemas.microsoft.com/office/drawing/2014/main" id="{8F29D572-46B2-0B58-CDA9-09C5600E78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22D45AC-E31A-4F83-AFF0-8B92B3818BF7}" type="slidenum">
              <a:rPr kumimoji="1" lang="en-US" altLang="zh-CN" b="1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56</a:t>
            </a:fld>
            <a:endParaRPr kumimoji="1"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620FB974-625F-71AB-46A8-70FF5E15C4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>
            <a:extLst>
              <a:ext uri="{FF2B5EF4-FFF2-40B4-BE49-F238E27FC236}">
                <a16:creationId xmlns:a16="http://schemas.microsoft.com/office/drawing/2014/main" id="{94E59D64-3A8E-FE9E-7AD0-EEC44E8EDF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A3E184DD-B8E2-6EB9-246A-D540156BA9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1FCFE19-0584-4BB4-8AC0-B9E2FF9EBB4C}" type="slidenum">
              <a:rPr kumimoji="1" lang="en-US" altLang="zh-CN" b="1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kumimoji="1"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C996EF9C-6BBB-1C59-1A26-C23DAE16F8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CAF7D5AC-A409-5EB9-9C70-F9F08DBD1F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>
            <a:extLst>
              <a:ext uri="{FF2B5EF4-FFF2-40B4-BE49-F238E27FC236}">
                <a16:creationId xmlns:a16="http://schemas.microsoft.com/office/drawing/2014/main" id="{44D759BF-563E-CA95-E1EA-0C51B1E8E1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67DBBDC-A4CE-48A4-AAF1-C4D5ECBE92A1}" type="slidenum">
              <a:rPr kumimoji="1" lang="en-US" altLang="zh-CN" b="1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57</a:t>
            </a:fld>
            <a:endParaRPr kumimoji="1"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id="{07CE8697-B87F-11F0-143E-7702EE21AB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>
            <a:extLst>
              <a:ext uri="{FF2B5EF4-FFF2-40B4-BE49-F238E27FC236}">
                <a16:creationId xmlns:a16="http://schemas.microsoft.com/office/drawing/2014/main" id="{A4EAB7AA-A0A4-06AC-01F8-FCDE7CE954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>
            <a:extLst>
              <a:ext uri="{FF2B5EF4-FFF2-40B4-BE49-F238E27FC236}">
                <a16:creationId xmlns:a16="http://schemas.microsoft.com/office/drawing/2014/main" id="{743C808E-1CDA-C7F0-4389-1C2B5C1291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5EAAA21-8A11-4CA6-94A3-2174C830B926}" type="slidenum">
              <a:rPr kumimoji="1" lang="en-US" altLang="zh-CN" b="1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58</a:t>
            </a:fld>
            <a:endParaRPr kumimoji="1"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F9C474E6-752E-5444-72BF-9F7810410C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E5F6B43E-23C7-18ED-7787-1C61050FC9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>
            <a:extLst>
              <a:ext uri="{FF2B5EF4-FFF2-40B4-BE49-F238E27FC236}">
                <a16:creationId xmlns:a16="http://schemas.microsoft.com/office/drawing/2014/main" id="{F3D38521-D3F7-342F-F046-E94EF8DCF9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51228F3-6C85-412B-A08A-509EBA03799E}" type="slidenum">
              <a:rPr kumimoji="1" lang="en-US" altLang="zh-CN" b="1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59</a:t>
            </a:fld>
            <a:endParaRPr kumimoji="1"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108547" name="Rectangle 2">
            <a:extLst>
              <a:ext uri="{FF2B5EF4-FFF2-40B4-BE49-F238E27FC236}">
                <a16:creationId xmlns:a16="http://schemas.microsoft.com/office/drawing/2014/main" id="{2B80A94F-619B-64AB-74A4-A7B2A07E14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>
            <a:extLst>
              <a:ext uri="{FF2B5EF4-FFF2-40B4-BE49-F238E27FC236}">
                <a16:creationId xmlns:a16="http://schemas.microsoft.com/office/drawing/2014/main" id="{74844C3E-F382-1A91-EC23-8D2C1953B4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写后读相关举例： </a:t>
            </a:r>
            <a:endParaRPr lang="en-US" altLang="zh-CN"/>
          </a:p>
          <a:p>
            <a:pPr eaLnBrk="1" hangingPunct="1"/>
            <a:r>
              <a:rPr lang="en-US" altLang="zh-CN"/>
              <a:t>ADD R1</a:t>
            </a:r>
            <a:r>
              <a:rPr lang="zh-CN" altLang="en-US"/>
              <a:t>， </a:t>
            </a:r>
            <a:r>
              <a:rPr lang="en-US" altLang="zh-CN"/>
              <a:t>R2</a:t>
            </a:r>
            <a:r>
              <a:rPr lang="zh-CN" altLang="en-US"/>
              <a:t>， </a:t>
            </a:r>
            <a:r>
              <a:rPr lang="en-US" altLang="zh-CN"/>
              <a:t>R3</a:t>
            </a:r>
          </a:p>
          <a:p>
            <a:pPr eaLnBrk="1" hangingPunct="1"/>
            <a:r>
              <a:rPr lang="en-US" altLang="zh-CN"/>
              <a:t>ADD R4</a:t>
            </a:r>
            <a:r>
              <a:rPr lang="zh-CN" altLang="en-US"/>
              <a:t>， </a:t>
            </a:r>
            <a:r>
              <a:rPr lang="en-US" altLang="zh-CN"/>
              <a:t>R1</a:t>
            </a:r>
            <a:r>
              <a:rPr lang="zh-CN" altLang="en-US"/>
              <a:t>， </a:t>
            </a:r>
            <a:r>
              <a:rPr lang="en-US" altLang="zh-CN"/>
              <a:t>R2</a:t>
            </a:r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读后写相关举例： </a:t>
            </a:r>
            <a:endParaRPr lang="en-US" altLang="zh-CN"/>
          </a:p>
          <a:p>
            <a:pPr eaLnBrk="1" hangingPunct="1"/>
            <a:r>
              <a:rPr lang="en-US" altLang="zh-CN"/>
              <a:t>ADD R1</a:t>
            </a:r>
            <a:r>
              <a:rPr lang="zh-CN" altLang="en-US"/>
              <a:t>， </a:t>
            </a:r>
            <a:r>
              <a:rPr lang="en-US" altLang="zh-CN"/>
              <a:t>R2</a:t>
            </a:r>
            <a:r>
              <a:rPr lang="zh-CN" altLang="en-US"/>
              <a:t>， </a:t>
            </a:r>
            <a:r>
              <a:rPr lang="en-US" altLang="zh-CN"/>
              <a:t>R3</a:t>
            </a:r>
          </a:p>
          <a:p>
            <a:pPr eaLnBrk="1" hangingPunct="1"/>
            <a:r>
              <a:rPr lang="en-US" altLang="zh-CN"/>
              <a:t>ADD R2</a:t>
            </a:r>
            <a:r>
              <a:rPr lang="zh-CN" altLang="en-US"/>
              <a:t>， </a:t>
            </a:r>
            <a:r>
              <a:rPr lang="en-US" altLang="zh-CN"/>
              <a:t>R4</a:t>
            </a:r>
            <a:r>
              <a:rPr lang="zh-CN" altLang="en-US"/>
              <a:t>， </a:t>
            </a:r>
            <a:r>
              <a:rPr lang="en-US" altLang="zh-CN"/>
              <a:t>R5</a:t>
            </a:r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写后写相关举例： </a:t>
            </a:r>
            <a:endParaRPr lang="en-US" altLang="zh-CN"/>
          </a:p>
          <a:p>
            <a:pPr eaLnBrk="1" hangingPunct="1"/>
            <a:r>
              <a:rPr lang="en-US" altLang="zh-CN"/>
              <a:t>ADD R1</a:t>
            </a:r>
            <a:r>
              <a:rPr lang="zh-CN" altLang="en-US"/>
              <a:t>， </a:t>
            </a:r>
            <a:r>
              <a:rPr lang="en-US" altLang="zh-CN"/>
              <a:t>R2</a:t>
            </a:r>
            <a:r>
              <a:rPr lang="zh-CN" altLang="en-US"/>
              <a:t>， </a:t>
            </a:r>
            <a:r>
              <a:rPr lang="en-US" altLang="zh-CN"/>
              <a:t>R3</a:t>
            </a:r>
          </a:p>
          <a:p>
            <a:pPr eaLnBrk="1" hangingPunct="1"/>
            <a:r>
              <a:rPr lang="en-US" altLang="zh-CN"/>
              <a:t>ADD R1</a:t>
            </a:r>
            <a:r>
              <a:rPr lang="zh-CN" altLang="en-US"/>
              <a:t>， </a:t>
            </a:r>
            <a:r>
              <a:rPr lang="en-US" altLang="zh-CN"/>
              <a:t>R4</a:t>
            </a:r>
            <a:r>
              <a:rPr lang="zh-CN" altLang="en-US"/>
              <a:t>， </a:t>
            </a:r>
            <a:r>
              <a:rPr lang="en-US" altLang="zh-CN"/>
              <a:t>R5</a:t>
            </a:r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>
            <a:extLst>
              <a:ext uri="{FF2B5EF4-FFF2-40B4-BE49-F238E27FC236}">
                <a16:creationId xmlns:a16="http://schemas.microsoft.com/office/drawing/2014/main" id="{D3211219-C148-91AD-B0F0-7CAD87C8E8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7E559B0-9E4E-4B21-BFD7-B3B4238C9047}" type="slidenum">
              <a:rPr kumimoji="1" lang="en-US" altLang="zh-CN" b="1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60</a:t>
            </a:fld>
            <a:endParaRPr kumimoji="1"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922C920E-B7DC-43D2-D4DE-7B36C3E94E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>
            <a:extLst>
              <a:ext uri="{FF2B5EF4-FFF2-40B4-BE49-F238E27FC236}">
                <a16:creationId xmlns:a16="http://schemas.microsoft.com/office/drawing/2014/main" id="{983347E9-9C79-36DB-DA48-34546CE083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>
            <a:extLst>
              <a:ext uri="{FF2B5EF4-FFF2-40B4-BE49-F238E27FC236}">
                <a16:creationId xmlns:a16="http://schemas.microsoft.com/office/drawing/2014/main" id="{4E536F4C-FEE9-1606-E35D-B66A6D7685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410BCF5-9F51-4C82-AC67-C0CC3DF52B5E}" type="slidenum">
              <a:rPr kumimoji="1" lang="en-US" altLang="zh-CN" b="1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61</a:t>
            </a:fld>
            <a:endParaRPr kumimoji="1"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112643" name="Rectangle 2">
            <a:extLst>
              <a:ext uri="{FF2B5EF4-FFF2-40B4-BE49-F238E27FC236}">
                <a16:creationId xmlns:a16="http://schemas.microsoft.com/office/drawing/2014/main" id="{4001C244-F918-A7D7-6087-BAFFBCFBFE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>
            <a:extLst>
              <a:ext uri="{FF2B5EF4-FFF2-40B4-BE49-F238E27FC236}">
                <a16:creationId xmlns:a16="http://schemas.microsoft.com/office/drawing/2014/main" id="{367B643E-5D7B-8F0A-8D9B-E0749EC521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>
            <a:extLst>
              <a:ext uri="{FF2B5EF4-FFF2-40B4-BE49-F238E27FC236}">
                <a16:creationId xmlns:a16="http://schemas.microsoft.com/office/drawing/2014/main" id="{677B3414-B7E2-72C9-FC22-EA92C535E1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3059DCF-5FD3-46EC-BE54-BDDB28C34E1A}" type="slidenum">
              <a:rPr kumimoji="1" lang="en-US" altLang="zh-CN" b="1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62</a:t>
            </a:fld>
            <a:endParaRPr kumimoji="1"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114691" name="Rectangle 2">
            <a:extLst>
              <a:ext uri="{FF2B5EF4-FFF2-40B4-BE49-F238E27FC236}">
                <a16:creationId xmlns:a16="http://schemas.microsoft.com/office/drawing/2014/main" id="{67F66A11-40C3-DAC0-859E-16652D25F8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>
            <a:extLst>
              <a:ext uri="{FF2B5EF4-FFF2-40B4-BE49-F238E27FC236}">
                <a16:creationId xmlns:a16="http://schemas.microsoft.com/office/drawing/2014/main" id="{6AD1B358-2CF4-0735-E009-58683FBC38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>
            <a:extLst>
              <a:ext uri="{FF2B5EF4-FFF2-40B4-BE49-F238E27FC236}">
                <a16:creationId xmlns:a16="http://schemas.microsoft.com/office/drawing/2014/main" id="{DD6A5FC2-1103-1B8C-440B-99B39EC0CC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665DC74-27B4-406F-B054-19617B19F706}" type="slidenum">
              <a:rPr kumimoji="1" lang="en-US" altLang="zh-CN" b="1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63</a:t>
            </a:fld>
            <a:endParaRPr kumimoji="1"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116739" name="Rectangle 2">
            <a:extLst>
              <a:ext uri="{FF2B5EF4-FFF2-40B4-BE49-F238E27FC236}">
                <a16:creationId xmlns:a16="http://schemas.microsoft.com/office/drawing/2014/main" id="{D8E2B265-6600-B5BA-B1CE-21DBEC321D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>
            <a:extLst>
              <a:ext uri="{FF2B5EF4-FFF2-40B4-BE49-F238E27FC236}">
                <a16:creationId xmlns:a16="http://schemas.microsoft.com/office/drawing/2014/main" id="{C766A3B6-E592-935E-0733-4812A6476F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>
            <a:extLst>
              <a:ext uri="{FF2B5EF4-FFF2-40B4-BE49-F238E27FC236}">
                <a16:creationId xmlns:a16="http://schemas.microsoft.com/office/drawing/2014/main" id="{36AA330E-3CE0-64F2-11F0-A4E79E8442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A227ABE-5BEA-41B9-9EE7-8131DB267009}" type="slidenum">
              <a:rPr kumimoji="1" lang="en-US" altLang="zh-CN" b="1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64</a:t>
            </a:fld>
            <a:endParaRPr kumimoji="1"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118787" name="Rectangle 2">
            <a:extLst>
              <a:ext uri="{FF2B5EF4-FFF2-40B4-BE49-F238E27FC236}">
                <a16:creationId xmlns:a16="http://schemas.microsoft.com/office/drawing/2014/main" id="{E3F3981A-89A6-798F-774D-FBA24F3ADC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>
            <a:extLst>
              <a:ext uri="{FF2B5EF4-FFF2-40B4-BE49-F238E27FC236}">
                <a16:creationId xmlns:a16="http://schemas.microsoft.com/office/drawing/2014/main" id="{2FCB588E-E87B-B28A-A4B9-B3C8A39198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>
            <a:extLst>
              <a:ext uri="{FF2B5EF4-FFF2-40B4-BE49-F238E27FC236}">
                <a16:creationId xmlns:a16="http://schemas.microsoft.com/office/drawing/2014/main" id="{7015E353-E37D-C3B2-FEAC-528971DCB6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52F3392-CF1F-48BA-BAC4-B67BACDC4035}" type="slidenum">
              <a:rPr kumimoji="1" lang="en-US" altLang="zh-CN" b="1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65</a:t>
            </a:fld>
            <a:endParaRPr kumimoji="1"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120835" name="Rectangle 2">
            <a:extLst>
              <a:ext uri="{FF2B5EF4-FFF2-40B4-BE49-F238E27FC236}">
                <a16:creationId xmlns:a16="http://schemas.microsoft.com/office/drawing/2014/main" id="{DD4BFF0B-0B81-E85A-ACD1-316307592A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>
            <a:extLst>
              <a:ext uri="{FF2B5EF4-FFF2-40B4-BE49-F238E27FC236}">
                <a16:creationId xmlns:a16="http://schemas.microsoft.com/office/drawing/2014/main" id="{F9832541-6A27-D1A2-744A-A2997CADBF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>
            <a:extLst>
              <a:ext uri="{FF2B5EF4-FFF2-40B4-BE49-F238E27FC236}">
                <a16:creationId xmlns:a16="http://schemas.microsoft.com/office/drawing/2014/main" id="{ECE44FE0-9185-0BF8-DAF7-693E7D7C13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0C5EB81-94A2-4C41-8BA9-69013DF89142}" type="slidenum">
              <a:rPr kumimoji="1" lang="en-US" altLang="zh-CN" b="1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66</a:t>
            </a:fld>
            <a:endParaRPr kumimoji="1"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122883" name="Rectangle 2">
            <a:extLst>
              <a:ext uri="{FF2B5EF4-FFF2-40B4-BE49-F238E27FC236}">
                <a16:creationId xmlns:a16="http://schemas.microsoft.com/office/drawing/2014/main" id="{046139E9-4D39-AA57-47B7-39D3BCB8A7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>
            <a:extLst>
              <a:ext uri="{FF2B5EF4-FFF2-40B4-BE49-F238E27FC236}">
                <a16:creationId xmlns:a16="http://schemas.microsoft.com/office/drawing/2014/main" id="{F59C1FA3-134D-FF76-50B1-2663C50ED0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C4B61634-8FAE-23BF-AB31-0228F16FA1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5B634C8-57CA-4C1D-AD2E-F8AFCE2498B3}" type="slidenum">
              <a:rPr kumimoji="1" lang="en-US" altLang="zh-CN" b="1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kumimoji="1"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E2E1B81C-E5D4-E4AD-661F-301FFD07DA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33AB87F0-5FF7-D11F-E3F6-E8F70F90D0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>
            <a:extLst>
              <a:ext uri="{FF2B5EF4-FFF2-40B4-BE49-F238E27FC236}">
                <a16:creationId xmlns:a16="http://schemas.microsoft.com/office/drawing/2014/main" id="{0E1EC968-B61F-AF9A-218B-7DE69502C6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B5A2288-6C88-42E0-8D87-8A65C0FDF5BC}" type="slidenum">
              <a:rPr kumimoji="1" lang="en-US" altLang="zh-CN" b="1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67</a:t>
            </a:fld>
            <a:endParaRPr kumimoji="1"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124931" name="Rectangle 2">
            <a:extLst>
              <a:ext uri="{FF2B5EF4-FFF2-40B4-BE49-F238E27FC236}">
                <a16:creationId xmlns:a16="http://schemas.microsoft.com/office/drawing/2014/main" id="{1FB25022-4E0E-7104-BB8A-7F575291F8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>
            <a:extLst>
              <a:ext uri="{FF2B5EF4-FFF2-40B4-BE49-F238E27FC236}">
                <a16:creationId xmlns:a16="http://schemas.microsoft.com/office/drawing/2014/main" id="{4AE259AE-FC64-58B5-6187-1FAA9ED7D2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>
            <a:extLst>
              <a:ext uri="{FF2B5EF4-FFF2-40B4-BE49-F238E27FC236}">
                <a16:creationId xmlns:a16="http://schemas.microsoft.com/office/drawing/2014/main" id="{A58A1860-0CF1-0994-1482-397CD7EF08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9ECAAEF-6B7F-457F-A805-C9B539F03C8A}" type="slidenum">
              <a:rPr kumimoji="1" lang="en-US" altLang="zh-CN" b="1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68</a:t>
            </a:fld>
            <a:endParaRPr kumimoji="1"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126979" name="Rectangle 2">
            <a:extLst>
              <a:ext uri="{FF2B5EF4-FFF2-40B4-BE49-F238E27FC236}">
                <a16:creationId xmlns:a16="http://schemas.microsoft.com/office/drawing/2014/main" id="{2577788A-1CF5-E9A4-9B67-E644163E69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>
            <a:extLst>
              <a:ext uri="{FF2B5EF4-FFF2-40B4-BE49-F238E27FC236}">
                <a16:creationId xmlns:a16="http://schemas.microsoft.com/office/drawing/2014/main" id="{99FB50E7-23E9-74C2-42F0-0D03918D78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>
            <a:extLst>
              <a:ext uri="{FF2B5EF4-FFF2-40B4-BE49-F238E27FC236}">
                <a16:creationId xmlns:a16="http://schemas.microsoft.com/office/drawing/2014/main" id="{CF98A514-0ED3-E743-13DC-03E08DB6AD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DE08B0B-6CBB-4835-B14F-91B5AF725181}" type="slidenum">
              <a:rPr kumimoji="1" lang="en-US" altLang="zh-CN" b="1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69</a:t>
            </a:fld>
            <a:endParaRPr kumimoji="1"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129027" name="Rectangle 2">
            <a:extLst>
              <a:ext uri="{FF2B5EF4-FFF2-40B4-BE49-F238E27FC236}">
                <a16:creationId xmlns:a16="http://schemas.microsoft.com/office/drawing/2014/main" id="{4062C9E1-331A-D525-3110-1E6C1B3286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>
            <a:extLst>
              <a:ext uri="{FF2B5EF4-FFF2-40B4-BE49-F238E27FC236}">
                <a16:creationId xmlns:a16="http://schemas.microsoft.com/office/drawing/2014/main" id="{3FA890F6-321F-1E55-3570-5668A0D147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>
            <a:extLst>
              <a:ext uri="{FF2B5EF4-FFF2-40B4-BE49-F238E27FC236}">
                <a16:creationId xmlns:a16="http://schemas.microsoft.com/office/drawing/2014/main" id="{FD90764E-CD7E-C09A-6C10-3FED7D0E02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2748ED5-862A-4C48-9103-77BC40A7B2C3}" type="slidenum">
              <a:rPr kumimoji="1" lang="en-US" altLang="zh-CN" b="1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70</a:t>
            </a:fld>
            <a:endParaRPr kumimoji="1"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131075" name="Rectangle 2">
            <a:extLst>
              <a:ext uri="{FF2B5EF4-FFF2-40B4-BE49-F238E27FC236}">
                <a16:creationId xmlns:a16="http://schemas.microsoft.com/office/drawing/2014/main" id="{7FBBF56A-F689-3AFB-723F-6FCD025C56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>
            <a:extLst>
              <a:ext uri="{FF2B5EF4-FFF2-40B4-BE49-F238E27FC236}">
                <a16:creationId xmlns:a16="http://schemas.microsoft.com/office/drawing/2014/main" id="{934EFE75-EAE3-C642-B317-1051775559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>
            <a:extLst>
              <a:ext uri="{FF2B5EF4-FFF2-40B4-BE49-F238E27FC236}">
                <a16:creationId xmlns:a16="http://schemas.microsoft.com/office/drawing/2014/main" id="{FAC2F9A0-DCEB-B6BA-D713-1DC7EFE97A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1D496A1-DEA0-437A-BF2A-F5B7AB39DE33}" type="slidenum">
              <a:rPr kumimoji="1" lang="en-US" altLang="zh-CN" b="1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71</a:t>
            </a:fld>
            <a:endParaRPr kumimoji="1"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133123" name="Rectangle 2">
            <a:extLst>
              <a:ext uri="{FF2B5EF4-FFF2-40B4-BE49-F238E27FC236}">
                <a16:creationId xmlns:a16="http://schemas.microsoft.com/office/drawing/2014/main" id="{68EB3FD4-0279-5BE9-18CC-DCC9FA5704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>
            <a:extLst>
              <a:ext uri="{FF2B5EF4-FFF2-40B4-BE49-F238E27FC236}">
                <a16:creationId xmlns:a16="http://schemas.microsoft.com/office/drawing/2014/main" id="{7092CB4C-F17E-A9EB-09F4-C9921759DB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>
            <a:extLst>
              <a:ext uri="{FF2B5EF4-FFF2-40B4-BE49-F238E27FC236}">
                <a16:creationId xmlns:a16="http://schemas.microsoft.com/office/drawing/2014/main" id="{9124677D-F249-B10E-026D-4AB2CA9313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A56037E-6055-453C-9DAB-A215CD095A7A}" type="slidenum">
              <a:rPr kumimoji="1" lang="en-US" altLang="zh-CN" b="1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72</a:t>
            </a:fld>
            <a:endParaRPr kumimoji="1"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135171" name="Rectangle 2">
            <a:extLst>
              <a:ext uri="{FF2B5EF4-FFF2-40B4-BE49-F238E27FC236}">
                <a16:creationId xmlns:a16="http://schemas.microsoft.com/office/drawing/2014/main" id="{919E6A88-3B21-CAB2-BAED-81AEA32F23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>
            <a:extLst>
              <a:ext uri="{FF2B5EF4-FFF2-40B4-BE49-F238E27FC236}">
                <a16:creationId xmlns:a16="http://schemas.microsoft.com/office/drawing/2014/main" id="{21FAFBA8-DEF9-AB23-7576-94938168FD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幻灯片图像占位符 1">
            <a:extLst>
              <a:ext uri="{FF2B5EF4-FFF2-40B4-BE49-F238E27FC236}">
                <a16:creationId xmlns:a16="http://schemas.microsoft.com/office/drawing/2014/main" id="{FA8A4797-F12D-9892-A3BA-0A378735AD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备注占位符 2">
            <a:extLst>
              <a:ext uri="{FF2B5EF4-FFF2-40B4-BE49-F238E27FC236}">
                <a16:creationId xmlns:a16="http://schemas.microsoft.com/office/drawing/2014/main" id="{931DD1B1-AA6D-579C-EB94-C1124E92E4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8244" name="灯片编号占位符 3">
            <a:extLst>
              <a:ext uri="{FF2B5EF4-FFF2-40B4-BE49-F238E27FC236}">
                <a16:creationId xmlns:a16="http://schemas.microsoft.com/office/drawing/2014/main" id="{8FE53147-9170-E0D5-2B3B-57176B533A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Aft>
                <a:spcPct val="0"/>
              </a:spcAft>
            </a:pPr>
            <a:fld id="{05FAB465-4648-42D7-A72B-10F415346D94}" type="slidenum">
              <a:rPr kumimoji="1" lang="zh-CN" altLang="en-US" b="1" smtClean="0">
                <a:latin typeface="宋体" panose="02010600030101010101" pitchFamily="2" charset="-122"/>
              </a:rPr>
              <a:pPr fontAlgn="base">
                <a:spcAft>
                  <a:spcPct val="0"/>
                </a:spcAft>
              </a:pPr>
              <a:t>74</a:t>
            </a:fld>
            <a:endParaRPr kumimoji="1" lang="en-US" altLang="zh-CN" b="1">
              <a:latin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幻灯片图像占位符 1">
            <a:extLst>
              <a:ext uri="{FF2B5EF4-FFF2-40B4-BE49-F238E27FC236}">
                <a16:creationId xmlns:a16="http://schemas.microsoft.com/office/drawing/2014/main" id="{54C853BD-CCB4-F957-8A04-16DAF0BCCE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备注占位符 2">
            <a:extLst>
              <a:ext uri="{FF2B5EF4-FFF2-40B4-BE49-F238E27FC236}">
                <a16:creationId xmlns:a16="http://schemas.microsoft.com/office/drawing/2014/main" id="{BF36DAA5-74DE-3281-323A-78619632CF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0292" name="灯片编号占位符 3">
            <a:extLst>
              <a:ext uri="{FF2B5EF4-FFF2-40B4-BE49-F238E27FC236}">
                <a16:creationId xmlns:a16="http://schemas.microsoft.com/office/drawing/2014/main" id="{F2449AF0-5A09-D5E0-8FF3-05D00B314C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Aft>
                <a:spcPct val="0"/>
              </a:spcAft>
            </a:pPr>
            <a:fld id="{FBDB88AD-1834-4D46-BC83-E1DFB664EDAD}" type="slidenum">
              <a:rPr kumimoji="1" lang="zh-CN" altLang="en-US" b="1" smtClean="0">
                <a:latin typeface="宋体" panose="02010600030101010101" pitchFamily="2" charset="-122"/>
              </a:rPr>
              <a:pPr fontAlgn="base">
                <a:spcAft>
                  <a:spcPct val="0"/>
                </a:spcAft>
              </a:pPr>
              <a:t>75</a:t>
            </a:fld>
            <a:endParaRPr kumimoji="1" lang="en-US" altLang="zh-CN" b="1">
              <a:latin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幻灯片图像占位符 1">
            <a:extLst>
              <a:ext uri="{FF2B5EF4-FFF2-40B4-BE49-F238E27FC236}">
                <a16:creationId xmlns:a16="http://schemas.microsoft.com/office/drawing/2014/main" id="{AFA6866F-62C9-7AFC-3483-E3ED49592F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备注占位符 2">
            <a:extLst>
              <a:ext uri="{FF2B5EF4-FFF2-40B4-BE49-F238E27FC236}">
                <a16:creationId xmlns:a16="http://schemas.microsoft.com/office/drawing/2014/main" id="{613FB4CE-96DC-85F6-29BA-A867FD4931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/>
              <a:t>请注意集中在</a:t>
            </a:r>
            <a:r>
              <a:rPr lang="en-US" altLang="zh-CN"/>
              <a:t>CPU</a:t>
            </a:r>
            <a:r>
              <a:rPr lang="zh-CN" altLang="en-US"/>
              <a:t>中的与链式排队器的区别</a:t>
            </a:r>
          </a:p>
        </p:txBody>
      </p:sp>
      <p:sp>
        <p:nvSpPr>
          <p:cNvPr id="142340" name="灯片编号占位符 3">
            <a:extLst>
              <a:ext uri="{FF2B5EF4-FFF2-40B4-BE49-F238E27FC236}">
                <a16:creationId xmlns:a16="http://schemas.microsoft.com/office/drawing/2014/main" id="{4DDC5BDA-5C49-C1CB-7069-01E713B9D2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Aft>
                <a:spcPct val="0"/>
              </a:spcAft>
            </a:pPr>
            <a:fld id="{B745D913-F3BA-443D-9643-A284EDD5AB4A}" type="slidenum">
              <a:rPr kumimoji="1" lang="zh-CN" altLang="en-US" b="1" smtClean="0">
                <a:latin typeface="宋体" panose="02010600030101010101" pitchFamily="2" charset="-122"/>
              </a:rPr>
              <a:pPr fontAlgn="base">
                <a:spcAft>
                  <a:spcPct val="0"/>
                </a:spcAft>
              </a:pPr>
              <a:t>76</a:t>
            </a:fld>
            <a:endParaRPr kumimoji="1" lang="en-US" altLang="zh-CN" b="1">
              <a:latin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幻灯片图像占位符 1">
            <a:extLst>
              <a:ext uri="{FF2B5EF4-FFF2-40B4-BE49-F238E27FC236}">
                <a16:creationId xmlns:a16="http://schemas.microsoft.com/office/drawing/2014/main" id="{B6BD45BF-5474-544E-4AAE-B4BE886AF5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备注占位符 2">
            <a:extLst>
              <a:ext uri="{FF2B5EF4-FFF2-40B4-BE49-F238E27FC236}">
                <a16:creationId xmlns:a16="http://schemas.microsoft.com/office/drawing/2014/main" id="{924B2006-3EDE-FCC7-CCCC-F32B0C7AFB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/>
              <a:t>注意两种方法在执行上的区别</a:t>
            </a:r>
          </a:p>
        </p:txBody>
      </p:sp>
      <p:sp>
        <p:nvSpPr>
          <p:cNvPr id="145412" name="灯片编号占位符 3">
            <a:extLst>
              <a:ext uri="{FF2B5EF4-FFF2-40B4-BE49-F238E27FC236}">
                <a16:creationId xmlns:a16="http://schemas.microsoft.com/office/drawing/2014/main" id="{6087EF8D-DE3B-0DE5-09FA-84AA1DE9BC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Aft>
                <a:spcPct val="0"/>
              </a:spcAft>
            </a:pPr>
            <a:fld id="{558A4FB2-96F4-4C1B-868D-76C24B8011A6}" type="slidenum">
              <a:rPr kumimoji="1" lang="zh-CN" altLang="en-US" b="1" smtClean="0">
                <a:latin typeface="宋体" panose="02010600030101010101" pitchFamily="2" charset="-122"/>
              </a:rPr>
              <a:pPr fontAlgn="base">
                <a:spcAft>
                  <a:spcPct val="0"/>
                </a:spcAft>
              </a:pPr>
              <a:t>78</a:t>
            </a:fld>
            <a:endParaRPr kumimoji="1" lang="en-US" altLang="zh-CN" b="1">
              <a:latin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42D0AB6A-0506-FE40-9D90-D3519EF6C2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F340C26-07E1-4F94-A0F7-10D4AE578CE4}" type="slidenum">
              <a:rPr kumimoji="1" lang="en-US" altLang="zh-CN" b="1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kumimoji="1"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1F54A2CB-D7CA-2C0D-E042-AF651C607F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F9B1C1E2-8536-8B5F-ACBF-2978481109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幻灯片图像占位符 1">
            <a:extLst>
              <a:ext uri="{FF2B5EF4-FFF2-40B4-BE49-F238E27FC236}">
                <a16:creationId xmlns:a16="http://schemas.microsoft.com/office/drawing/2014/main" id="{92153889-DE14-7727-87E1-B644818A92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备注占位符 2">
            <a:extLst>
              <a:ext uri="{FF2B5EF4-FFF2-40B4-BE49-F238E27FC236}">
                <a16:creationId xmlns:a16="http://schemas.microsoft.com/office/drawing/2014/main" id="{D1EAB397-D021-F58E-AE5E-B2F139E13A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04" name="灯片编号占位符 3">
            <a:extLst>
              <a:ext uri="{FF2B5EF4-FFF2-40B4-BE49-F238E27FC236}">
                <a16:creationId xmlns:a16="http://schemas.microsoft.com/office/drawing/2014/main" id="{84E240EA-4581-CAD2-C0A2-CC1C856ED9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Aft>
                <a:spcPct val="0"/>
              </a:spcAft>
            </a:pPr>
            <a:fld id="{7A8FE0B7-851D-4DF0-8B18-B54670DCF025}" type="slidenum">
              <a:rPr kumimoji="1" lang="zh-CN" altLang="en-US" b="1" smtClean="0">
                <a:latin typeface="宋体" panose="02010600030101010101" pitchFamily="2" charset="-122"/>
              </a:rPr>
              <a:pPr fontAlgn="base">
                <a:spcAft>
                  <a:spcPct val="0"/>
                </a:spcAft>
              </a:pPr>
              <a:t>85</a:t>
            </a:fld>
            <a:endParaRPr kumimoji="1" lang="en-US" altLang="zh-CN" b="1">
              <a:latin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E308C639-DD58-FA31-F181-3518CCC52A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91B0065-8AAE-4C31-9D9D-E51FFAA54AED}" type="slidenum">
              <a:rPr kumimoji="1" lang="en-US" altLang="zh-CN" b="1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kumimoji="1"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AAA198B7-3A37-12F3-A7B5-948E4F671F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B178CCF4-39AD-F3F2-BF18-31AD80BBB6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21236231-E6D3-3BE9-BB34-81081F5495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BD6F540-EA1F-4453-BDE0-BFD1F7D12F4F}" type="slidenum">
              <a:rPr kumimoji="1" lang="en-US" altLang="zh-CN" b="1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kumimoji="1"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DBB58E2F-2DF3-1D34-026B-4831545A1A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78C1E74B-E4FD-6481-64AD-6AE5377C90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11891055-DF94-024A-6C59-E392C05D97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2466DE2-F892-489A-8E91-5A7B3086A7CA}" type="slidenum">
              <a:rPr kumimoji="1" lang="en-US" altLang="zh-CN" b="1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kumimoji="1"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2680449F-50DE-97BE-97FA-F848681795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4BCA7E17-F435-3E41-6922-34B5496B47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38763-A2F8-B548-1056-8ACF2D6F6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7FA76-B097-C255-0C23-443BA8DF2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080CC-6B07-1339-A719-E421167DF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875FB1-F2E3-4868-AD6A-0D14AC1A43A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1088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13313-CE31-3020-D4C8-DE98BA36C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FF38D-7348-4B70-52A1-01D5B8970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BC38E-9D5F-926C-578D-D3FD88513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2580AF-BD9D-4034-9CB2-7BD48A6D7B1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4532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86B4F-8F4B-F485-70D9-679031B4E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611E5-4500-E0B1-6DD2-AE254C2B5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FBC0B-C278-F49F-9DDE-F399ADBBF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707D3F-0911-469F-B828-65510D7F45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9971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81600" y="247650"/>
            <a:ext cx="6807200" cy="381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4400" y="1219200"/>
            <a:ext cx="5080000" cy="4953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080000" cy="4953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356C9517-12F1-6DFE-AC3A-CD7B15D956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511CCB49-1DDF-C0B9-D94D-061A6FEB91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1">
            <a:extLst>
              <a:ext uri="{FF2B5EF4-FFF2-40B4-BE49-F238E27FC236}">
                <a16:creationId xmlns:a16="http://schemas.microsoft.com/office/drawing/2014/main" id="{677FA468-1F8A-B4A6-DD43-A55BE0ABFB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4D5020-F92B-427C-8226-08F2BB970C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2973548"/>
      </p:ext>
    </p:extLst>
  </p:cSld>
  <p:clrMapOvr>
    <a:masterClrMapping/>
  </p:clrMapOvr>
  <p:transition>
    <p:pull dir="r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81600" y="247650"/>
            <a:ext cx="6807200" cy="381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4400" y="1219200"/>
            <a:ext cx="5080000" cy="4953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219200"/>
            <a:ext cx="5080000" cy="24003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771900"/>
            <a:ext cx="5080000" cy="24003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1029">
            <a:extLst>
              <a:ext uri="{FF2B5EF4-FFF2-40B4-BE49-F238E27FC236}">
                <a16:creationId xmlns:a16="http://schemas.microsoft.com/office/drawing/2014/main" id="{FE286FBD-E422-EF7E-EA3E-82B32D53708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0">
            <a:extLst>
              <a:ext uri="{FF2B5EF4-FFF2-40B4-BE49-F238E27FC236}">
                <a16:creationId xmlns:a16="http://schemas.microsoft.com/office/drawing/2014/main" id="{05FA3CA7-0D80-6523-401C-1DB9693A90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31">
            <a:extLst>
              <a:ext uri="{FF2B5EF4-FFF2-40B4-BE49-F238E27FC236}">
                <a16:creationId xmlns:a16="http://schemas.microsoft.com/office/drawing/2014/main" id="{06DDC1FB-1522-CD56-5DB5-7031239792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9A2A5B-7DAE-499A-B8C6-474CB37BB6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2118319"/>
      </p:ext>
    </p:extLst>
  </p:cSld>
  <p:clrMapOvr>
    <a:masterClrMapping/>
  </p:clrMapOvr>
  <p:transition>
    <p:pull dir="r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81600" y="247650"/>
            <a:ext cx="6807200" cy="381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14400" y="1219200"/>
            <a:ext cx="10363200" cy="4953000"/>
          </a:xfrm>
        </p:spPr>
        <p:txBody>
          <a:bodyPr rtlCol="0">
            <a:normAutofit/>
          </a:bodyPr>
          <a:lstStyle/>
          <a:p>
            <a:pPr lvl="0"/>
            <a:endParaRPr lang="zh-CN" altLang="en-US" noProof="0"/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25F39371-7355-6C79-6951-EA9ACD8C1D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AF2C8C7C-27A3-0D4F-9B59-C0C01D19C2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1">
            <a:extLst>
              <a:ext uri="{FF2B5EF4-FFF2-40B4-BE49-F238E27FC236}">
                <a16:creationId xmlns:a16="http://schemas.microsoft.com/office/drawing/2014/main" id="{FACB834E-9CA7-B62B-DCA9-58E326CF45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D00D7C-E7C0-4D34-81F9-E043CC0EEE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5489028"/>
      </p:ext>
    </p:extLst>
  </p:cSld>
  <p:clrMapOvr>
    <a:masterClrMapping/>
  </p:clrMapOvr>
  <p:transition>
    <p:pull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EC54B-8F94-3F36-AE33-F23B383CB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EF8E8-613C-9B20-DAD1-5FC389A13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4E0DD-C090-F1C4-FE00-DE6051877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10332D-433F-4A10-B691-E5053D93BF0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7777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3A536-3FDE-5377-4EED-D696BF8BD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5B7F5-4A93-68BD-7515-A8B0147E6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29038-5DD0-0592-DDAA-C2E6ABB04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436DA4-FF55-4A7A-9E35-CF2E75E2477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0439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0DE55B7-6D19-FEE9-8148-299F08253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8DB72A3-DC96-7215-D4D5-7F58DC9A8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A69A0B2-87A2-1621-CBAE-28B0AE6CB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0D6F4-6509-4EFF-902C-C4F5F85F2AD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2070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091769E-ABFD-D37A-EC64-2E30CCDA9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7B5A6B1-DF8B-47C0-AD76-E183E97BB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219CD27-6A78-25FF-9A56-14EDD02A4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9F2A9C-A632-4E6F-A47A-81C5A19E672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391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FC0F64DA-1B9F-6B88-6CCF-7050838A7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097F295-D759-E62F-DD48-F77BC89E2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B461D9C-A1A8-6012-F015-DE33FA532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374F9D-D982-4890-AB42-435719265DA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2832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E829C65-71ED-80BE-46E1-97FA744F6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2778D81-0162-5995-2215-ED6231057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6EDFBC8-4346-DE8E-EFC3-C25EF71B9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FD0D75-85B5-473F-8F9E-F2E2C4E6BE8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925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F4D2F74-C278-ACF0-FE30-BC5AD83E5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902E200-94A7-3825-3930-29653577B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90BA622-84AB-FD13-EAED-49DE2FF34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BC4132-EE52-4842-8650-D70F924616F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1841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9699709-C9A4-EA28-A423-E7E7DDF78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64FE5A7-18B9-921D-D2ED-1895A9FC5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CD50CC-214B-90E2-F14A-B708CB891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E55226-C019-43D4-9561-04125CC7AD4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538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C79920FC-B2BF-CC0A-ACB4-4CBA5754AB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989B6F3C-1F92-D478-F697-8CE4BFB928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7CBB6-DCAA-76F9-8737-2174E9B8CD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F4F93-5272-ED62-AB01-CFE5E5366F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5D344-9FC0-910C-124E-A85FB0E710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F36B773-712E-4D40-8DB8-872265B3258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3" r:id="rId1"/>
    <p:sldLayoutId id="2147484414" r:id="rId2"/>
    <p:sldLayoutId id="2147484415" r:id="rId3"/>
    <p:sldLayoutId id="2147484416" r:id="rId4"/>
    <p:sldLayoutId id="2147484417" r:id="rId5"/>
    <p:sldLayoutId id="2147484418" r:id="rId6"/>
    <p:sldLayoutId id="2147484419" r:id="rId7"/>
    <p:sldLayoutId id="2147484420" r:id="rId8"/>
    <p:sldLayoutId id="2147484421" r:id="rId9"/>
    <p:sldLayoutId id="2147484422" r:id="rId10"/>
    <p:sldLayoutId id="2147484423" r:id="rId11"/>
    <p:sldLayoutId id="2147484424" r:id="rId12"/>
    <p:sldLayoutId id="2147484425" r:id="rId13"/>
    <p:sldLayoutId id="2147484426" r:id="rId14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5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0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2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8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wmf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wmf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wmf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w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wmf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A0B964AB-C327-D271-6B71-075C272B399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693988" y="1296988"/>
            <a:ext cx="6858000" cy="782637"/>
          </a:xfrm>
        </p:spPr>
        <p:txBody>
          <a:bodyPr/>
          <a:lstStyle/>
          <a:p>
            <a:pPr eaLnBrk="1" hangingPunct="1"/>
            <a:r>
              <a:rPr lang="zh-CN" altLang="en-US" sz="4000" dirty="0"/>
              <a:t>计算机原理</a:t>
            </a:r>
          </a:p>
        </p:txBody>
      </p:sp>
      <p:sp>
        <p:nvSpPr>
          <p:cNvPr id="6147" name="副标题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A62B6E25-1C7F-9A36-753B-D467FC88C8D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566988" y="3789363"/>
            <a:ext cx="6985000" cy="266382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>
                <a:solidFill>
                  <a:srgbClr val="3C92E8"/>
                </a:solidFill>
              </a:rPr>
              <a:t>曲冠南</a:t>
            </a:r>
          </a:p>
          <a:p>
            <a:pPr eaLnBrk="1" hangingPunct="1">
              <a:lnSpc>
                <a:spcPct val="110000"/>
              </a:lnSpc>
            </a:pPr>
            <a:endParaRPr lang="en-US" altLang="zh-CN">
              <a:solidFill>
                <a:srgbClr val="3C92E8"/>
              </a:solidFill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>
                <a:solidFill>
                  <a:srgbClr val="3C92E8"/>
                </a:solidFill>
              </a:rPr>
              <a:t>gnqu@jlu.edu.cn</a:t>
            </a:r>
          </a:p>
          <a:p>
            <a:pPr eaLnBrk="1" hangingPunct="1">
              <a:lnSpc>
                <a:spcPct val="110000"/>
              </a:lnSpc>
            </a:pPr>
            <a:endParaRPr lang="en-US" altLang="zh-CN">
              <a:solidFill>
                <a:srgbClr val="3C92E8"/>
              </a:solidFill>
            </a:endParaRPr>
          </a:p>
          <a:p>
            <a:pPr eaLnBrk="1" hangingPunct="1">
              <a:lnSpc>
                <a:spcPct val="110000"/>
              </a:lnSpc>
            </a:pPr>
            <a:endParaRPr lang="en-US" altLang="zh-CN">
              <a:solidFill>
                <a:srgbClr val="3C92E8"/>
              </a:solidFill>
            </a:endParaRPr>
          </a:p>
          <a:p>
            <a:pPr eaLnBrk="1" hangingPunct="1"/>
            <a:endParaRPr lang="zh-CN" altLang="en-US"/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49F7B109-8627-6321-46E6-E03A72C9C1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6138" y="2420938"/>
            <a:ext cx="7886700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defTabSz="6858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3600">
                <a:latin typeface="Calibri Light" panose="020F0302020204030204" pitchFamily="34" charset="0"/>
              </a:rPr>
              <a:t>第八章  </a:t>
            </a:r>
            <a:r>
              <a:rPr lang="en-US" altLang="zh-CN" sz="3600">
                <a:latin typeface="Calibri Light" panose="020F0302020204030204" pitchFamily="34" charset="0"/>
              </a:rPr>
              <a:t>CPU</a:t>
            </a:r>
            <a:r>
              <a:rPr lang="zh-CN" altLang="en-US" sz="3600">
                <a:latin typeface="Calibri Light" panose="020F0302020204030204" pitchFamily="34" charset="0"/>
              </a:rPr>
              <a:t>的结构和功能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>
            <a:extLst>
              <a:ext uri="{FF2B5EF4-FFF2-40B4-BE49-F238E27FC236}">
                <a16:creationId xmlns:a16="http://schemas.microsoft.com/office/drawing/2014/main" id="{FAFD37B6-F270-F001-12AD-A0C2DB2E46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33400"/>
            <a:ext cx="5715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>
                <a:latin typeface="Times New Roman" panose="02020603050405020304" pitchFamily="18" charset="0"/>
              </a:rPr>
              <a:t>2.  每条指令的指令周期不同</a:t>
            </a:r>
          </a:p>
        </p:txBody>
      </p:sp>
      <p:grpSp>
        <p:nvGrpSpPr>
          <p:cNvPr id="531459" name="Group 3">
            <a:extLst>
              <a:ext uri="{FF2B5EF4-FFF2-40B4-BE49-F238E27FC236}">
                <a16:creationId xmlns:a16="http://schemas.microsoft.com/office/drawing/2014/main" id="{2B290CE8-A7FB-0880-6490-61CB535B496D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1676400"/>
            <a:ext cx="1981200" cy="830263"/>
            <a:chOff x="816" y="1056"/>
            <a:chExt cx="1248" cy="523"/>
          </a:xfrm>
        </p:grpSpPr>
        <p:sp>
          <p:nvSpPr>
            <p:cNvPr id="16423" name="Text Box 4">
              <a:extLst>
                <a:ext uri="{FF2B5EF4-FFF2-40B4-BE49-F238E27FC236}">
                  <a16:creationId xmlns:a16="http://schemas.microsoft.com/office/drawing/2014/main" id="{2792A2BB-08C2-7D70-A733-CF07A0755B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6" y="1056"/>
              <a:ext cx="7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取指周期</a:t>
              </a:r>
            </a:p>
          </p:txBody>
        </p:sp>
        <p:sp>
          <p:nvSpPr>
            <p:cNvPr id="16424" name="Text Box 5">
              <a:extLst>
                <a:ext uri="{FF2B5EF4-FFF2-40B4-BE49-F238E27FC236}">
                  <a16:creationId xmlns:a16="http://schemas.microsoft.com/office/drawing/2014/main" id="{23CB6863-354F-11CE-C0AA-80404417E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1288"/>
              <a:ext cx="7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指令周期</a:t>
              </a:r>
            </a:p>
          </p:txBody>
        </p:sp>
        <p:sp>
          <p:nvSpPr>
            <p:cNvPr id="16425" name="Line 6">
              <a:extLst>
                <a:ext uri="{FF2B5EF4-FFF2-40B4-BE49-F238E27FC236}">
                  <a16:creationId xmlns:a16="http://schemas.microsoft.com/office/drawing/2014/main" id="{09865289-0FE5-E311-204D-EB6FB2ACB6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6" y="1296"/>
              <a:ext cx="1248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26" name="Line 7">
              <a:extLst>
                <a:ext uri="{FF2B5EF4-FFF2-40B4-BE49-F238E27FC236}">
                  <a16:creationId xmlns:a16="http://schemas.microsoft.com/office/drawing/2014/main" id="{A4EA4B75-2024-704D-6360-630B2619E9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1058"/>
              <a:ext cx="0" cy="52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27" name="Line 8">
              <a:extLst>
                <a:ext uri="{FF2B5EF4-FFF2-40B4-BE49-F238E27FC236}">
                  <a16:creationId xmlns:a16="http://schemas.microsoft.com/office/drawing/2014/main" id="{AB992090-6BF4-8EFC-8739-DA9723B99D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058"/>
              <a:ext cx="0" cy="52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28" name="Line 9">
              <a:extLst>
                <a:ext uri="{FF2B5EF4-FFF2-40B4-BE49-F238E27FC236}">
                  <a16:creationId xmlns:a16="http://schemas.microsoft.com/office/drawing/2014/main" id="{943578EE-BFB0-A771-EF4B-6E33FAF4AA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6" y="139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29" name="Line 10">
              <a:extLst>
                <a:ext uri="{FF2B5EF4-FFF2-40B4-BE49-F238E27FC236}">
                  <a16:creationId xmlns:a16="http://schemas.microsoft.com/office/drawing/2014/main" id="{EEEDAF8A-DB34-BE9F-81E0-3B3B3F2A8EC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1824" y="139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30" name="Line 11">
              <a:extLst>
                <a:ext uri="{FF2B5EF4-FFF2-40B4-BE49-F238E27FC236}">
                  <a16:creationId xmlns:a16="http://schemas.microsoft.com/office/drawing/2014/main" id="{B8F2AF51-EEF1-8422-B1B0-7E32DB091C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6" y="120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31" name="Line 12">
              <a:extLst>
                <a:ext uri="{FF2B5EF4-FFF2-40B4-BE49-F238E27FC236}">
                  <a16:creationId xmlns:a16="http://schemas.microsoft.com/office/drawing/2014/main" id="{3B7908ED-AB1B-1327-16EE-872D471AD3C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1824" y="120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31469" name="Group 13">
            <a:extLst>
              <a:ext uri="{FF2B5EF4-FFF2-40B4-BE49-F238E27FC236}">
                <a16:creationId xmlns:a16="http://schemas.microsoft.com/office/drawing/2014/main" id="{4E9E0050-149F-639E-AEFF-60B22058C2F0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2987675"/>
            <a:ext cx="3886200" cy="974725"/>
            <a:chOff x="816" y="1882"/>
            <a:chExt cx="2448" cy="614"/>
          </a:xfrm>
        </p:grpSpPr>
        <p:sp>
          <p:nvSpPr>
            <p:cNvPr id="16410" name="Text Box 14">
              <a:extLst>
                <a:ext uri="{FF2B5EF4-FFF2-40B4-BE49-F238E27FC236}">
                  <a16:creationId xmlns:a16="http://schemas.microsoft.com/office/drawing/2014/main" id="{8AD40F85-7F21-7A90-FFC4-039F0B32E1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6" y="1882"/>
              <a:ext cx="7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取指周期</a:t>
              </a:r>
            </a:p>
          </p:txBody>
        </p:sp>
        <p:sp>
          <p:nvSpPr>
            <p:cNvPr id="16411" name="Text Box 15">
              <a:extLst>
                <a:ext uri="{FF2B5EF4-FFF2-40B4-BE49-F238E27FC236}">
                  <a16:creationId xmlns:a16="http://schemas.microsoft.com/office/drawing/2014/main" id="{9BADAE22-086C-426E-F475-65F67D5940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1895"/>
              <a:ext cx="8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 执行周期</a:t>
              </a:r>
            </a:p>
          </p:txBody>
        </p:sp>
        <p:sp>
          <p:nvSpPr>
            <p:cNvPr id="16412" name="Line 16">
              <a:extLst>
                <a:ext uri="{FF2B5EF4-FFF2-40B4-BE49-F238E27FC236}">
                  <a16:creationId xmlns:a16="http://schemas.microsoft.com/office/drawing/2014/main" id="{76FC5161-E778-23AF-2140-8CF6C6895E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124"/>
              <a:ext cx="24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13" name="Line 17">
              <a:extLst>
                <a:ext uri="{FF2B5EF4-FFF2-40B4-BE49-F238E27FC236}">
                  <a16:creationId xmlns:a16="http://schemas.microsoft.com/office/drawing/2014/main" id="{00A4F9A2-6273-FEED-EF6D-5351E24DEA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1884"/>
              <a:ext cx="0" cy="6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14" name="Line 18">
              <a:extLst>
                <a:ext uri="{FF2B5EF4-FFF2-40B4-BE49-F238E27FC236}">
                  <a16:creationId xmlns:a16="http://schemas.microsoft.com/office/drawing/2014/main" id="{73C52C88-A141-3A36-9389-A40FEF18A9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884"/>
              <a:ext cx="0" cy="2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15" name="Line 19">
              <a:extLst>
                <a:ext uri="{FF2B5EF4-FFF2-40B4-BE49-F238E27FC236}">
                  <a16:creationId xmlns:a16="http://schemas.microsoft.com/office/drawing/2014/main" id="{91869629-E71E-5641-BD2F-0E19D49530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1884"/>
              <a:ext cx="0" cy="6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16" name="Text Box 20">
              <a:extLst>
                <a:ext uri="{FF2B5EF4-FFF2-40B4-BE49-F238E27FC236}">
                  <a16:creationId xmlns:a16="http://schemas.microsoft.com/office/drawing/2014/main" id="{CD86E78D-2641-5B60-AA3E-FAB425937F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2170"/>
              <a:ext cx="7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指令周期</a:t>
              </a:r>
            </a:p>
          </p:txBody>
        </p:sp>
        <p:sp>
          <p:nvSpPr>
            <p:cNvPr id="16417" name="Line 21">
              <a:extLst>
                <a:ext uri="{FF2B5EF4-FFF2-40B4-BE49-F238E27FC236}">
                  <a16:creationId xmlns:a16="http://schemas.microsoft.com/office/drawing/2014/main" id="{594B43E0-6532-8ED3-52C0-4136372A87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231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18" name="Line 22">
              <a:extLst>
                <a:ext uri="{FF2B5EF4-FFF2-40B4-BE49-F238E27FC236}">
                  <a16:creationId xmlns:a16="http://schemas.microsoft.com/office/drawing/2014/main" id="{01412F6F-CEDA-1E79-7FD1-55F9D43A830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816" y="231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19" name="Line 23">
              <a:extLst>
                <a:ext uri="{FF2B5EF4-FFF2-40B4-BE49-F238E27FC236}">
                  <a16:creationId xmlns:a16="http://schemas.microsoft.com/office/drawing/2014/main" id="{FCB5CC16-AF93-1A85-C403-76784771D3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6" y="202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20" name="Line 24">
              <a:extLst>
                <a:ext uri="{FF2B5EF4-FFF2-40B4-BE49-F238E27FC236}">
                  <a16:creationId xmlns:a16="http://schemas.microsoft.com/office/drawing/2014/main" id="{D951AB7C-14AE-8E49-237D-3EE492A3455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1824" y="202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21" name="Line 25">
              <a:extLst>
                <a:ext uri="{FF2B5EF4-FFF2-40B4-BE49-F238E27FC236}">
                  <a16:creationId xmlns:a16="http://schemas.microsoft.com/office/drawing/2014/main" id="{24E9CEA8-B322-601A-C1B5-4347B163E2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4" y="202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22" name="Line 26">
              <a:extLst>
                <a:ext uri="{FF2B5EF4-FFF2-40B4-BE49-F238E27FC236}">
                  <a16:creationId xmlns:a16="http://schemas.microsoft.com/office/drawing/2014/main" id="{03753985-6DE4-3E76-D850-A9C90FCB8BE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024" y="202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31499" name="Text Box 43">
            <a:extLst>
              <a:ext uri="{FF2B5EF4-FFF2-40B4-BE49-F238E27FC236}">
                <a16:creationId xmlns:a16="http://schemas.microsoft.com/office/drawing/2014/main" id="{E5D0A20E-7A62-F4D5-C002-4E9AEBF7B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1828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NOP</a:t>
            </a:r>
          </a:p>
        </p:txBody>
      </p:sp>
      <p:sp>
        <p:nvSpPr>
          <p:cNvPr id="531500" name="Text Box 44">
            <a:extLst>
              <a:ext uri="{FF2B5EF4-FFF2-40B4-BE49-F238E27FC236}">
                <a16:creationId xmlns:a16="http://schemas.microsoft.com/office/drawing/2014/main" id="{AE21A360-1EAB-2F64-AAD8-468441AD2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3124200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ADD   mem </a:t>
            </a:r>
          </a:p>
        </p:txBody>
      </p:sp>
      <p:sp>
        <p:nvSpPr>
          <p:cNvPr id="531501" name="Text Box 45">
            <a:extLst>
              <a:ext uri="{FF2B5EF4-FFF2-40B4-BE49-F238E27FC236}">
                <a16:creationId xmlns:a16="http://schemas.microsoft.com/office/drawing/2014/main" id="{89BC5EDC-4F27-7FD6-EC6B-FB9D26A657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4876800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MUL   mem</a:t>
            </a:r>
          </a:p>
        </p:txBody>
      </p:sp>
      <p:grpSp>
        <p:nvGrpSpPr>
          <p:cNvPr id="531507" name="Group 51">
            <a:extLst>
              <a:ext uri="{FF2B5EF4-FFF2-40B4-BE49-F238E27FC236}">
                <a16:creationId xmlns:a16="http://schemas.microsoft.com/office/drawing/2014/main" id="{752D40A6-9BA3-874F-88DC-E3DA9B11D222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4724400"/>
            <a:ext cx="5181600" cy="914400"/>
            <a:chOff x="816" y="2976"/>
            <a:chExt cx="3264" cy="576"/>
          </a:xfrm>
        </p:grpSpPr>
        <p:grpSp>
          <p:nvGrpSpPr>
            <p:cNvPr id="16393" name="Group 49">
              <a:extLst>
                <a:ext uri="{FF2B5EF4-FFF2-40B4-BE49-F238E27FC236}">
                  <a16:creationId xmlns:a16="http://schemas.microsoft.com/office/drawing/2014/main" id="{1999AACF-5321-C829-CB7B-2ED822C050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2976"/>
              <a:ext cx="3264" cy="576"/>
              <a:chOff x="816" y="2976"/>
              <a:chExt cx="3264" cy="576"/>
            </a:xfrm>
          </p:grpSpPr>
          <p:sp>
            <p:nvSpPr>
              <p:cNvPr id="16395" name="Text Box 28">
                <a:extLst>
                  <a:ext uri="{FF2B5EF4-FFF2-40B4-BE49-F238E27FC236}">
                    <a16:creationId xmlns:a16="http://schemas.microsoft.com/office/drawing/2014/main" id="{F8606FEF-9334-B82B-315F-3CDA1B8B73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6" y="2976"/>
                <a:ext cx="76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latin typeface="Times New Roman" panose="02020603050405020304" pitchFamily="18" charset="0"/>
                  </a:rPr>
                  <a:t>取指周期</a:t>
                </a:r>
              </a:p>
            </p:txBody>
          </p:sp>
          <p:sp>
            <p:nvSpPr>
              <p:cNvPr id="16396" name="Text Box 29">
                <a:extLst>
                  <a:ext uri="{FF2B5EF4-FFF2-40B4-BE49-F238E27FC236}">
                    <a16:creationId xmlns:a16="http://schemas.microsoft.com/office/drawing/2014/main" id="{B940CD43-F73F-3DCA-B012-300AD09D5C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2" y="2978"/>
                <a:ext cx="76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latin typeface="Times New Roman" panose="02020603050405020304" pitchFamily="18" charset="0"/>
                  </a:rPr>
                  <a:t>执行周期</a:t>
                </a:r>
              </a:p>
            </p:txBody>
          </p:sp>
          <p:sp>
            <p:nvSpPr>
              <p:cNvPr id="16397" name="Line 30">
                <a:extLst>
                  <a:ext uri="{FF2B5EF4-FFF2-40B4-BE49-F238E27FC236}">
                    <a16:creationId xmlns:a16="http://schemas.microsoft.com/office/drawing/2014/main" id="{C5974D4C-7A63-39C6-39F8-54AC7EEF73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16" y="3216"/>
                <a:ext cx="1824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398" name="Line 31">
                <a:extLst>
                  <a:ext uri="{FF2B5EF4-FFF2-40B4-BE49-F238E27FC236}">
                    <a16:creationId xmlns:a16="http://schemas.microsoft.com/office/drawing/2014/main" id="{C3066EC2-0A53-CA80-814C-2669E046A0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2978"/>
                <a:ext cx="0" cy="57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399" name="Line 32">
                <a:extLst>
                  <a:ext uri="{FF2B5EF4-FFF2-40B4-BE49-F238E27FC236}">
                    <a16:creationId xmlns:a16="http://schemas.microsoft.com/office/drawing/2014/main" id="{DFAA350E-4D74-0539-B0DA-9EBA8D7EB4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4" y="2978"/>
                <a:ext cx="0" cy="2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400" name="Line 33">
                <a:extLst>
                  <a:ext uri="{FF2B5EF4-FFF2-40B4-BE49-F238E27FC236}">
                    <a16:creationId xmlns:a16="http://schemas.microsoft.com/office/drawing/2014/main" id="{E9FB4546-66DB-B89F-D1AE-63B7BF6F44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0" y="2978"/>
                <a:ext cx="0" cy="57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401" name="Text Box 34">
                <a:extLst>
                  <a:ext uri="{FF2B5EF4-FFF2-40B4-BE49-F238E27FC236}">
                    <a16:creationId xmlns:a16="http://schemas.microsoft.com/office/drawing/2014/main" id="{04359650-0278-2F8B-8D9C-06AC0518D4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76" y="3264"/>
                <a:ext cx="76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latin typeface="Times New Roman" panose="02020603050405020304" pitchFamily="18" charset="0"/>
                  </a:rPr>
                  <a:t>指令周期</a:t>
                </a:r>
              </a:p>
            </p:txBody>
          </p:sp>
          <p:sp>
            <p:nvSpPr>
              <p:cNvPr id="16402" name="Line 35">
                <a:extLst>
                  <a:ext uri="{FF2B5EF4-FFF2-40B4-BE49-F238E27FC236}">
                    <a16:creationId xmlns:a16="http://schemas.microsoft.com/office/drawing/2014/main" id="{6D20FC32-2FBE-3DBE-8634-68298A09D7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39" y="3361"/>
                <a:ext cx="10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403" name="Line 36">
                <a:extLst>
                  <a:ext uri="{FF2B5EF4-FFF2-40B4-BE49-F238E27FC236}">
                    <a16:creationId xmlns:a16="http://schemas.microsoft.com/office/drawing/2014/main" id="{F05E9D03-7855-4B05-ADFF-E2980075DF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816" y="3360"/>
                <a:ext cx="10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404" name="Line 37">
                <a:extLst>
                  <a:ext uri="{FF2B5EF4-FFF2-40B4-BE49-F238E27FC236}">
                    <a16:creationId xmlns:a16="http://schemas.microsoft.com/office/drawing/2014/main" id="{A9F3B727-FC6C-0BBD-730E-17FA746FCE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16" y="312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405" name="Line 38">
                <a:extLst>
                  <a:ext uri="{FF2B5EF4-FFF2-40B4-BE49-F238E27FC236}">
                    <a16:creationId xmlns:a16="http://schemas.microsoft.com/office/drawing/2014/main" id="{31B3B89F-EE60-F247-4CC0-4624A1AFE3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H="1">
                <a:off x="1824" y="312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406" name="Line 39">
                <a:extLst>
                  <a:ext uri="{FF2B5EF4-FFF2-40B4-BE49-F238E27FC236}">
                    <a16:creationId xmlns:a16="http://schemas.microsoft.com/office/drawing/2014/main" id="{DC3B79EC-7F5A-408F-88B4-0B4969BC44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3216"/>
                <a:ext cx="672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407" name="Line 40">
                <a:extLst>
                  <a:ext uri="{FF2B5EF4-FFF2-40B4-BE49-F238E27FC236}">
                    <a16:creationId xmlns:a16="http://schemas.microsoft.com/office/drawing/2014/main" id="{CB3B3695-133D-15C0-A3B3-04F2D51CEB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3216"/>
                <a:ext cx="6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408" name="Line 41">
                <a:extLst>
                  <a:ext uri="{FF2B5EF4-FFF2-40B4-BE49-F238E27FC236}">
                    <a16:creationId xmlns:a16="http://schemas.microsoft.com/office/drawing/2014/main" id="{A3D8EF0F-838D-B3ED-4D77-3255B38FF1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64" y="3120"/>
                <a:ext cx="4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409" name="Line 42">
                <a:extLst>
                  <a:ext uri="{FF2B5EF4-FFF2-40B4-BE49-F238E27FC236}">
                    <a16:creationId xmlns:a16="http://schemas.microsoft.com/office/drawing/2014/main" id="{17208F5C-37C2-FDAA-0833-B4C850819A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H="1">
                <a:off x="3611" y="3119"/>
                <a:ext cx="4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6394" name="Text Box 50">
              <a:extLst>
                <a:ext uri="{FF2B5EF4-FFF2-40B4-BE49-F238E27FC236}">
                  <a16:creationId xmlns:a16="http://schemas.microsoft.com/office/drawing/2014/main" id="{89204F4D-4F5C-4D43-3B9D-6BE20A5022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9" y="3059"/>
              <a:ext cx="4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…</a:t>
              </a:r>
              <a:endParaRPr lang="en-US" altLang="zh-CN" sz="2000">
                <a:latin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31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1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531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31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53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31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499" grpId="0" autoUpdateAnimBg="0"/>
      <p:bldP spid="531500" grpId="0" autoUpdateAnimBg="0"/>
      <p:bldP spid="531501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>
            <a:extLst>
              <a:ext uri="{FF2B5EF4-FFF2-40B4-BE49-F238E27FC236}">
                <a16:creationId xmlns:a16="http://schemas.microsoft.com/office/drawing/2014/main" id="{2CD7CDCE-0ABC-5F24-618D-B3F12423A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57200"/>
            <a:ext cx="5715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>
                <a:latin typeface="Times New Roman" panose="02020603050405020304" pitchFamily="18" charset="0"/>
              </a:rPr>
              <a:t>3.   具有间接寻址的指令周期</a:t>
            </a:r>
            <a:endParaRPr lang="en-US" altLang="zh-CN" sz="3200">
              <a:latin typeface="Times New Roman" panose="02020603050405020304" pitchFamily="18" charset="0"/>
            </a:endParaRPr>
          </a:p>
        </p:txBody>
      </p:sp>
      <p:sp>
        <p:nvSpPr>
          <p:cNvPr id="532483" name="Text Box 3">
            <a:extLst>
              <a:ext uri="{FF2B5EF4-FFF2-40B4-BE49-F238E27FC236}">
                <a16:creationId xmlns:a16="http://schemas.microsoft.com/office/drawing/2014/main" id="{C58A960C-CAAF-3DA7-9DC4-C4D7B7B2CF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505200"/>
            <a:ext cx="5715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>
                <a:latin typeface="Times New Roman" panose="02020603050405020304" pitchFamily="18" charset="0"/>
              </a:rPr>
              <a:t>4.  带有中断周期的指令周期</a:t>
            </a:r>
          </a:p>
        </p:txBody>
      </p:sp>
      <p:grpSp>
        <p:nvGrpSpPr>
          <p:cNvPr id="532484" name="Group 4">
            <a:extLst>
              <a:ext uri="{FF2B5EF4-FFF2-40B4-BE49-F238E27FC236}">
                <a16:creationId xmlns:a16="http://schemas.microsoft.com/office/drawing/2014/main" id="{01CA2383-0A8C-558E-78FF-1710CDA81FC2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1828800"/>
            <a:ext cx="5867400" cy="974725"/>
            <a:chOff x="576" y="1296"/>
            <a:chExt cx="3696" cy="614"/>
          </a:xfrm>
        </p:grpSpPr>
        <p:sp>
          <p:nvSpPr>
            <p:cNvPr id="17435" name="Text Box 5">
              <a:extLst>
                <a:ext uri="{FF2B5EF4-FFF2-40B4-BE49-F238E27FC236}">
                  <a16:creationId xmlns:a16="http://schemas.microsoft.com/office/drawing/2014/main" id="{43ADD66A-39A6-B8DF-7B4A-9BA319F9F7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" y="1296"/>
              <a:ext cx="7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取指周期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17436" name="Text Box 6">
              <a:extLst>
                <a:ext uri="{FF2B5EF4-FFF2-40B4-BE49-F238E27FC236}">
                  <a16:creationId xmlns:a16="http://schemas.microsoft.com/office/drawing/2014/main" id="{ADA4328E-4D5D-0D74-634D-66A1AE3836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6" y="1298"/>
              <a:ext cx="76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间址周期</a:t>
              </a:r>
            </a:p>
          </p:txBody>
        </p:sp>
        <p:sp>
          <p:nvSpPr>
            <p:cNvPr id="17437" name="Line 7">
              <a:extLst>
                <a:ext uri="{FF2B5EF4-FFF2-40B4-BE49-F238E27FC236}">
                  <a16:creationId xmlns:a16="http://schemas.microsoft.com/office/drawing/2014/main" id="{C97A4C70-D9B8-5A04-2658-0E99AC9398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6" y="1536"/>
              <a:ext cx="36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38" name="Line 8">
              <a:extLst>
                <a:ext uri="{FF2B5EF4-FFF2-40B4-BE49-F238E27FC236}">
                  <a16:creationId xmlns:a16="http://schemas.microsoft.com/office/drawing/2014/main" id="{D755B59C-3695-256F-EC69-82CC91D97B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1298"/>
              <a:ext cx="0" cy="6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39" name="Line 9">
              <a:extLst>
                <a:ext uri="{FF2B5EF4-FFF2-40B4-BE49-F238E27FC236}">
                  <a16:creationId xmlns:a16="http://schemas.microsoft.com/office/drawing/2014/main" id="{FDC9FD4A-B1C6-96B4-4581-F9766A1622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1298"/>
              <a:ext cx="0" cy="2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40" name="Line 10">
              <a:extLst>
                <a:ext uri="{FF2B5EF4-FFF2-40B4-BE49-F238E27FC236}">
                  <a16:creationId xmlns:a16="http://schemas.microsoft.com/office/drawing/2014/main" id="{6F1E75C6-8AB6-678D-0A0B-0BAE769BA6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1298"/>
              <a:ext cx="0" cy="6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41" name="Text Box 11">
              <a:extLst>
                <a:ext uri="{FF2B5EF4-FFF2-40B4-BE49-F238E27FC236}">
                  <a16:creationId xmlns:a16="http://schemas.microsoft.com/office/drawing/2014/main" id="{CF82D554-FBC9-CBAB-7FEA-D883F4AD84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8" y="1584"/>
              <a:ext cx="7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指令周期</a:t>
              </a:r>
            </a:p>
          </p:txBody>
        </p:sp>
        <p:sp>
          <p:nvSpPr>
            <p:cNvPr id="17442" name="Line 12">
              <a:extLst>
                <a:ext uri="{FF2B5EF4-FFF2-40B4-BE49-F238E27FC236}">
                  <a16:creationId xmlns:a16="http://schemas.microsoft.com/office/drawing/2014/main" id="{7E5F4401-EB05-39FF-C66E-7BCD11B248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1680"/>
              <a:ext cx="10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43" name="Line 13">
              <a:extLst>
                <a:ext uri="{FF2B5EF4-FFF2-40B4-BE49-F238E27FC236}">
                  <a16:creationId xmlns:a16="http://schemas.microsoft.com/office/drawing/2014/main" id="{18B7A504-507A-16AF-38BE-DF1E844DFAF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591" y="1680"/>
              <a:ext cx="10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44" name="Line 14">
              <a:extLst>
                <a:ext uri="{FF2B5EF4-FFF2-40B4-BE49-F238E27FC236}">
                  <a16:creationId xmlns:a16="http://schemas.microsoft.com/office/drawing/2014/main" id="{C9DE1AB0-11EE-6828-95DA-B77893EFA9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6" y="144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45" name="Line 15">
              <a:extLst>
                <a:ext uri="{FF2B5EF4-FFF2-40B4-BE49-F238E27FC236}">
                  <a16:creationId xmlns:a16="http://schemas.microsoft.com/office/drawing/2014/main" id="{A72CFEC2-B453-C878-C687-81B3EC1E007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1584" y="144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46" name="Line 16">
              <a:extLst>
                <a:ext uri="{FF2B5EF4-FFF2-40B4-BE49-F238E27FC236}">
                  <a16:creationId xmlns:a16="http://schemas.microsoft.com/office/drawing/2014/main" id="{6D47BF4E-AFD4-5F45-B9B5-34E712B2A8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24" y="144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47" name="Line 17">
              <a:extLst>
                <a:ext uri="{FF2B5EF4-FFF2-40B4-BE49-F238E27FC236}">
                  <a16:creationId xmlns:a16="http://schemas.microsoft.com/office/drawing/2014/main" id="{94BE70F7-BAC5-951E-4971-C6ECDD70E0B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2784" y="144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48" name="Text Box 18">
              <a:extLst>
                <a:ext uri="{FF2B5EF4-FFF2-40B4-BE49-F238E27FC236}">
                  <a16:creationId xmlns:a16="http://schemas.microsoft.com/office/drawing/2014/main" id="{FB964C0C-3550-93D8-484C-11901C9612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" y="1296"/>
              <a:ext cx="7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执行周期</a:t>
              </a:r>
            </a:p>
          </p:txBody>
        </p:sp>
        <p:sp>
          <p:nvSpPr>
            <p:cNvPr id="17449" name="Line 19">
              <a:extLst>
                <a:ext uri="{FF2B5EF4-FFF2-40B4-BE49-F238E27FC236}">
                  <a16:creationId xmlns:a16="http://schemas.microsoft.com/office/drawing/2014/main" id="{6E4A923D-2988-E0E5-2AD1-FE723256D5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1296"/>
              <a:ext cx="0" cy="2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50" name="Line 20">
              <a:extLst>
                <a:ext uri="{FF2B5EF4-FFF2-40B4-BE49-F238E27FC236}">
                  <a16:creationId xmlns:a16="http://schemas.microsoft.com/office/drawing/2014/main" id="{D99E5802-0643-7F18-0507-448CCB2015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4" y="143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51" name="Line 21">
              <a:extLst>
                <a:ext uri="{FF2B5EF4-FFF2-40B4-BE49-F238E27FC236}">
                  <a16:creationId xmlns:a16="http://schemas.microsoft.com/office/drawing/2014/main" id="{03273A96-ECA1-8FBB-3676-48B78FBF6D8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032" y="143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32502" name="Group 22">
            <a:extLst>
              <a:ext uri="{FF2B5EF4-FFF2-40B4-BE49-F238E27FC236}">
                <a16:creationId xmlns:a16="http://schemas.microsoft.com/office/drawing/2014/main" id="{FF485E3F-07B4-5F37-7B47-900B340A32F3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4648200"/>
            <a:ext cx="7772400" cy="990600"/>
            <a:chOff x="576" y="2928"/>
            <a:chExt cx="4896" cy="624"/>
          </a:xfrm>
        </p:grpSpPr>
        <p:sp>
          <p:nvSpPr>
            <p:cNvPr id="17414" name="Text Box 23">
              <a:extLst>
                <a:ext uri="{FF2B5EF4-FFF2-40B4-BE49-F238E27FC236}">
                  <a16:creationId xmlns:a16="http://schemas.microsoft.com/office/drawing/2014/main" id="{1A7C75C5-F256-46B0-A3C2-51334AF4F2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" y="2938"/>
              <a:ext cx="7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取指周期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17415" name="Text Box 24">
              <a:extLst>
                <a:ext uri="{FF2B5EF4-FFF2-40B4-BE49-F238E27FC236}">
                  <a16:creationId xmlns:a16="http://schemas.microsoft.com/office/drawing/2014/main" id="{94BF151F-85F1-7678-0B54-1E5367EBC3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6" y="2940"/>
              <a:ext cx="7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间址周期</a:t>
              </a:r>
            </a:p>
          </p:txBody>
        </p:sp>
        <p:sp>
          <p:nvSpPr>
            <p:cNvPr id="17416" name="Freeform 25">
              <a:extLst>
                <a:ext uri="{FF2B5EF4-FFF2-40B4-BE49-F238E27FC236}">
                  <a16:creationId xmlns:a16="http://schemas.microsoft.com/office/drawing/2014/main" id="{425AA637-D586-AC72-1AC6-EEEE7C1BB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" y="3180"/>
              <a:ext cx="4896" cy="1"/>
            </a:xfrm>
            <a:custGeom>
              <a:avLst/>
              <a:gdLst>
                <a:gd name="T0" fmla="*/ 0 w 4896"/>
                <a:gd name="T1" fmla="*/ 0 h 1"/>
                <a:gd name="T2" fmla="*/ 4896 w 4896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896" h="1">
                  <a:moveTo>
                    <a:pt x="0" y="0"/>
                  </a:moveTo>
                  <a:lnTo>
                    <a:pt x="4896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17" name="Line 26">
              <a:extLst>
                <a:ext uri="{FF2B5EF4-FFF2-40B4-BE49-F238E27FC236}">
                  <a16:creationId xmlns:a16="http://schemas.microsoft.com/office/drawing/2014/main" id="{A29D39F5-9AA9-5F3E-A810-50B21E5A86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2940"/>
              <a:ext cx="0" cy="6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18" name="Line 27">
              <a:extLst>
                <a:ext uri="{FF2B5EF4-FFF2-40B4-BE49-F238E27FC236}">
                  <a16:creationId xmlns:a16="http://schemas.microsoft.com/office/drawing/2014/main" id="{6E099994-9AC2-2C9F-21B7-31DAB35C3F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940"/>
              <a:ext cx="0" cy="2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19" name="Line 28">
              <a:extLst>
                <a:ext uri="{FF2B5EF4-FFF2-40B4-BE49-F238E27FC236}">
                  <a16:creationId xmlns:a16="http://schemas.microsoft.com/office/drawing/2014/main" id="{967B1909-61F8-A8AB-816A-DBC081A605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2" y="2940"/>
              <a:ext cx="0" cy="6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20" name="Text Box 29">
              <a:extLst>
                <a:ext uri="{FF2B5EF4-FFF2-40B4-BE49-F238E27FC236}">
                  <a16:creationId xmlns:a16="http://schemas.microsoft.com/office/drawing/2014/main" id="{694948E6-B816-806F-C83E-96971F4FB6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8" y="3226"/>
              <a:ext cx="7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指令周期</a:t>
              </a:r>
            </a:p>
          </p:txBody>
        </p:sp>
        <p:sp>
          <p:nvSpPr>
            <p:cNvPr id="17421" name="Freeform 30">
              <a:extLst>
                <a:ext uri="{FF2B5EF4-FFF2-40B4-BE49-F238E27FC236}">
                  <a16:creationId xmlns:a16="http://schemas.microsoft.com/office/drawing/2014/main" id="{87AE9AAF-7D75-1B21-A98A-0B6D0A5F7A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0" y="3323"/>
              <a:ext cx="1752" cy="1"/>
            </a:xfrm>
            <a:custGeom>
              <a:avLst/>
              <a:gdLst>
                <a:gd name="T0" fmla="*/ 0 w 1752"/>
                <a:gd name="T1" fmla="*/ 1 h 1"/>
                <a:gd name="T2" fmla="*/ 1752 w 1752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752" h="1">
                  <a:moveTo>
                    <a:pt x="0" y="1"/>
                  </a:moveTo>
                  <a:lnTo>
                    <a:pt x="1752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22" name="Freeform 31">
              <a:extLst>
                <a:ext uri="{FF2B5EF4-FFF2-40B4-BE49-F238E27FC236}">
                  <a16:creationId xmlns:a16="http://schemas.microsoft.com/office/drawing/2014/main" id="{4D52ADF4-5738-A989-D38B-21199792B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" y="3321"/>
              <a:ext cx="1773" cy="1"/>
            </a:xfrm>
            <a:custGeom>
              <a:avLst/>
              <a:gdLst>
                <a:gd name="T0" fmla="*/ 1773 w 1773"/>
                <a:gd name="T1" fmla="*/ 0 h 1"/>
                <a:gd name="T2" fmla="*/ 0 w 1773"/>
                <a:gd name="T3" fmla="*/ 1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773" h="1">
                  <a:moveTo>
                    <a:pt x="1773" y="0"/>
                  </a:moveTo>
                  <a:lnTo>
                    <a:pt x="0" y="1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23" name="Line 32">
              <a:extLst>
                <a:ext uri="{FF2B5EF4-FFF2-40B4-BE49-F238E27FC236}">
                  <a16:creationId xmlns:a16="http://schemas.microsoft.com/office/drawing/2014/main" id="{28867981-1755-98D2-F140-830BD79EC5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6" y="308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24" name="Line 33">
              <a:extLst>
                <a:ext uri="{FF2B5EF4-FFF2-40B4-BE49-F238E27FC236}">
                  <a16:creationId xmlns:a16="http://schemas.microsoft.com/office/drawing/2014/main" id="{562C83A8-EEAD-B8C0-1692-23F146C50D2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1584" y="308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25" name="Line 34">
              <a:extLst>
                <a:ext uri="{FF2B5EF4-FFF2-40B4-BE49-F238E27FC236}">
                  <a16:creationId xmlns:a16="http://schemas.microsoft.com/office/drawing/2014/main" id="{CB3D19D7-09F2-C0E6-48C5-4E8964C0AE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24" y="308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26" name="Line 35">
              <a:extLst>
                <a:ext uri="{FF2B5EF4-FFF2-40B4-BE49-F238E27FC236}">
                  <a16:creationId xmlns:a16="http://schemas.microsoft.com/office/drawing/2014/main" id="{7439CAF9-4BDB-5279-2CF3-41EEECA3CB7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2784" y="308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27" name="Text Box 36">
              <a:extLst>
                <a:ext uri="{FF2B5EF4-FFF2-40B4-BE49-F238E27FC236}">
                  <a16:creationId xmlns:a16="http://schemas.microsoft.com/office/drawing/2014/main" id="{016D8446-5BFC-2DF6-33AB-F06A3D8789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" y="2938"/>
              <a:ext cx="7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执行周期</a:t>
              </a:r>
            </a:p>
          </p:txBody>
        </p:sp>
        <p:sp>
          <p:nvSpPr>
            <p:cNvPr id="17428" name="Line 37">
              <a:extLst>
                <a:ext uri="{FF2B5EF4-FFF2-40B4-BE49-F238E27FC236}">
                  <a16:creationId xmlns:a16="http://schemas.microsoft.com/office/drawing/2014/main" id="{2D34D3CF-9036-D0F1-B6F9-1FFBA5D67E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938"/>
              <a:ext cx="0" cy="2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29" name="Line 38">
              <a:extLst>
                <a:ext uri="{FF2B5EF4-FFF2-40B4-BE49-F238E27FC236}">
                  <a16:creationId xmlns:a16="http://schemas.microsoft.com/office/drawing/2014/main" id="{20800FB5-ED7A-137D-A07A-B4FFC9D8A6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4" y="308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30" name="Line 39">
              <a:extLst>
                <a:ext uri="{FF2B5EF4-FFF2-40B4-BE49-F238E27FC236}">
                  <a16:creationId xmlns:a16="http://schemas.microsoft.com/office/drawing/2014/main" id="{A016F1C1-0AC7-39C8-2490-06711588AF4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032" y="308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31" name="Line 40">
              <a:extLst>
                <a:ext uri="{FF2B5EF4-FFF2-40B4-BE49-F238E27FC236}">
                  <a16:creationId xmlns:a16="http://schemas.microsoft.com/office/drawing/2014/main" id="{838B1FB5-6D33-1DFE-42AA-928147A8BD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2938"/>
              <a:ext cx="0" cy="2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32" name="Line 41">
              <a:extLst>
                <a:ext uri="{FF2B5EF4-FFF2-40B4-BE49-F238E27FC236}">
                  <a16:creationId xmlns:a16="http://schemas.microsoft.com/office/drawing/2014/main" id="{FE21A0E2-C12A-988A-CB73-4E4F1552AC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2" y="307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33" name="Text Box 42">
              <a:extLst>
                <a:ext uri="{FF2B5EF4-FFF2-40B4-BE49-F238E27FC236}">
                  <a16:creationId xmlns:a16="http://schemas.microsoft.com/office/drawing/2014/main" id="{0FD4ACBD-60BE-3202-186F-F33C86AF49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0" y="2928"/>
              <a:ext cx="76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中断周期</a:t>
              </a:r>
            </a:p>
          </p:txBody>
        </p:sp>
        <p:sp>
          <p:nvSpPr>
            <p:cNvPr id="17434" name="Line 43">
              <a:extLst>
                <a:ext uri="{FF2B5EF4-FFF2-40B4-BE49-F238E27FC236}">
                  <a16:creationId xmlns:a16="http://schemas.microsoft.com/office/drawing/2014/main" id="{52B9741A-2519-3752-9FCF-56110193D7D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5232" y="307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32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2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532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483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>
            <a:extLst>
              <a:ext uri="{FF2B5EF4-FFF2-40B4-BE49-F238E27FC236}">
                <a16:creationId xmlns:a16="http://schemas.microsoft.com/office/drawing/2014/main" id="{5DD750AF-1F3E-A165-6179-9090F24A4A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81000"/>
            <a:ext cx="5715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>
                <a:latin typeface="Times New Roman" panose="02020603050405020304" pitchFamily="18" charset="0"/>
              </a:rPr>
              <a:t>5.  指令周期流程</a:t>
            </a:r>
            <a:endParaRPr lang="en-US" altLang="zh-CN" sz="3200">
              <a:latin typeface="Times New Roman" panose="02020603050405020304" pitchFamily="18" charset="0"/>
            </a:endParaRPr>
          </a:p>
        </p:txBody>
      </p:sp>
      <p:sp>
        <p:nvSpPr>
          <p:cNvPr id="533507" name="Rectangle 3">
            <a:extLst>
              <a:ext uri="{FF2B5EF4-FFF2-40B4-BE49-F238E27FC236}">
                <a16:creationId xmlns:a16="http://schemas.microsoft.com/office/drawing/2014/main" id="{74D6C0E1-224D-18FE-AAA0-18EB8C70E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2175" y="1600200"/>
            <a:ext cx="1217613" cy="4000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rPr>
              <a:t>取指周期</a:t>
            </a:r>
          </a:p>
        </p:txBody>
      </p:sp>
      <p:sp>
        <p:nvSpPr>
          <p:cNvPr id="533508" name="Rectangle 4">
            <a:extLst>
              <a:ext uri="{FF2B5EF4-FFF2-40B4-BE49-F238E27FC236}">
                <a16:creationId xmlns:a16="http://schemas.microsoft.com/office/drawing/2014/main" id="{192CE484-70C4-1334-098E-46DE0653A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2175" y="3870325"/>
            <a:ext cx="1217613" cy="4000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rPr>
              <a:t>执行周期</a:t>
            </a:r>
          </a:p>
        </p:txBody>
      </p:sp>
      <p:grpSp>
        <p:nvGrpSpPr>
          <p:cNvPr id="533509" name="Group 5">
            <a:extLst>
              <a:ext uri="{FF2B5EF4-FFF2-40B4-BE49-F238E27FC236}">
                <a16:creationId xmlns:a16="http://schemas.microsoft.com/office/drawing/2014/main" id="{BAB3D157-BEC9-65F2-031C-5F111D429DCE}"/>
              </a:ext>
            </a:extLst>
          </p:cNvPr>
          <p:cNvGrpSpPr>
            <a:grpSpLocks/>
          </p:cNvGrpSpPr>
          <p:nvPr/>
        </p:nvGrpSpPr>
        <p:grpSpPr bwMode="auto">
          <a:xfrm>
            <a:off x="4064000" y="2373313"/>
            <a:ext cx="2930525" cy="795337"/>
            <a:chOff x="836" y="1439"/>
            <a:chExt cx="1846" cy="501"/>
          </a:xfrm>
        </p:grpSpPr>
        <p:sp>
          <p:nvSpPr>
            <p:cNvPr id="18466" name="AutoShape 6">
              <a:extLst>
                <a:ext uri="{FF2B5EF4-FFF2-40B4-BE49-F238E27FC236}">
                  <a16:creationId xmlns:a16="http://schemas.microsoft.com/office/drawing/2014/main" id="{9FB602CF-5B05-5557-59FD-CC1B08663E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" y="1439"/>
              <a:ext cx="1846" cy="501"/>
            </a:xfrm>
            <a:prstGeom prst="diamond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有间址吗？</a:t>
              </a:r>
            </a:p>
          </p:txBody>
        </p:sp>
        <p:sp>
          <p:nvSpPr>
            <p:cNvPr id="18467" name="AutoShape 7">
              <a:extLst>
                <a:ext uri="{FF2B5EF4-FFF2-40B4-BE49-F238E27FC236}">
                  <a16:creationId xmlns:a16="http://schemas.microsoft.com/office/drawing/2014/main" id="{E5AEC208-26C6-6386-30BA-889184EFC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440"/>
              <a:ext cx="1248" cy="480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</p:grpSp>
      <p:grpSp>
        <p:nvGrpSpPr>
          <p:cNvPr id="533512" name="Group 8">
            <a:extLst>
              <a:ext uri="{FF2B5EF4-FFF2-40B4-BE49-F238E27FC236}">
                <a16:creationId xmlns:a16="http://schemas.microsoft.com/office/drawing/2014/main" id="{752587E4-7FA4-E436-BED0-958A50C62F11}"/>
              </a:ext>
            </a:extLst>
          </p:cNvPr>
          <p:cNvGrpSpPr>
            <a:grpSpLocks/>
          </p:cNvGrpSpPr>
          <p:nvPr/>
        </p:nvGrpSpPr>
        <p:grpSpPr bwMode="auto">
          <a:xfrm>
            <a:off x="4337050" y="4648200"/>
            <a:ext cx="1981200" cy="762000"/>
            <a:chOff x="1008" y="2496"/>
            <a:chExt cx="1248" cy="480"/>
          </a:xfrm>
        </p:grpSpPr>
        <p:sp>
          <p:nvSpPr>
            <p:cNvPr id="18464" name="AutoShape 9">
              <a:extLst>
                <a:ext uri="{FF2B5EF4-FFF2-40B4-BE49-F238E27FC236}">
                  <a16:creationId xmlns:a16="http://schemas.microsoft.com/office/drawing/2014/main" id="{912BEE7A-7C17-1CCC-10BD-2DADD0221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496"/>
              <a:ext cx="1248" cy="480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18465" name="Text Box 10">
              <a:extLst>
                <a:ext uri="{FF2B5EF4-FFF2-40B4-BE49-F238E27FC236}">
                  <a16:creationId xmlns:a16="http://schemas.microsoft.com/office/drawing/2014/main" id="{5A351DCC-5A42-94E3-C30B-F8471B798B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592"/>
              <a:ext cx="92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有中断吗？</a:t>
              </a:r>
            </a:p>
          </p:txBody>
        </p:sp>
      </p:grpSp>
      <p:sp>
        <p:nvSpPr>
          <p:cNvPr id="533515" name="Rectangle 11">
            <a:extLst>
              <a:ext uri="{FF2B5EF4-FFF2-40B4-BE49-F238E27FC236}">
                <a16:creationId xmlns:a16="http://schemas.microsoft.com/office/drawing/2014/main" id="{47066704-2691-7405-4808-FFD8479A1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9775" y="2986088"/>
            <a:ext cx="1217613" cy="4000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rPr>
              <a:t>间址周期</a:t>
            </a:r>
          </a:p>
        </p:txBody>
      </p:sp>
      <p:sp>
        <p:nvSpPr>
          <p:cNvPr id="533516" name="Text Box 12">
            <a:extLst>
              <a:ext uri="{FF2B5EF4-FFF2-40B4-BE49-F238E27FC236}">
                <a16:creationId xmlns:a16="http://schemas.microsoft.com/office/drawing/2014/main" id="{3D61B98D-6D8B-CD0B-101C-546117639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9775" y="5257800"/>
            <a:ext cx="1217613" cy="4000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rPr>
              <a:t>中断周期</a:t>
            </a:r>
          </a:p>
        </p:txBody>
      </p:sp>
      <p:sp>
        <p:nvSpPr>
          <p:cNvPr id="533517" name="Freeform 13">
            <a:extLst>
              <a:ext uri="{FF2B5EF4-FFF2-40B4-BE49-F238E27FC236}">
                <a16:creationId xmlns:a16="http://schemas.microsoft.com/office/drawing/2014/main" id="{FD5D0790-615D-12EC-27F7-4A12FC50F8A9}"/>
              </a:ext>
            </a:extLst>
          </p:cNvPr>
          <p:cNvSpPr>
            <a:spLocks/>
          </p:cNvSpPr>
          <p:nvPr/>
        </p:nvSpPr>
        <p:spPr bwMode="auto">
          <a:xfrm>
            <a:off x="5327650" y="2019300"/>
            <a:ext cx="1588" cy="342900"/>
          </a:xfrm>
          <a:custGeom>
            <a:avLst/>
            <a:gdLst>
              <a:gd name="T0" fmla="*/ 0 w 1"/>
              <a:gd name="T1" fmla="*/ 0 h 216"/>
              <a:gd name="T2" fmla="*/ 2147483646 w 1"/>
              <a:gd name="T3" fmla="*/ 2147483646 h 21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216">
                <a:moveTo>
                  <a:pt x="0" y="0"/>
                </a:moveTo>
                <a:lnTo>
                  <a:pt x="1" y="216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3518" name="Freeform 14">
            <a:extLst>
              <a:ext uri="{FF2B5EF4-FFF2-40B4-BE49-F238E27FC236}">
                <a16:creationId xmlns:a16="http://schemas.microsoft.com/office/drawing/2014/main" id="{EC8877FC-996F-4317-0E0D-C17FE8023ABF}"/>
              </a:ext>
            </a:extLst>
          </p:cNvPr>
          <p:cNvSpPr>
            <a:spLocks/>
          </p:cNvSpPr>
          <p:nvPr/>
        </p:nvSpPr>
        <p:spPr bwMode="auto">
          <a:xfrm>
            <a:off x="5327650" y="1257300"/>
            <a:ext cx="1588" cy="342900"/>
          </a:xfrm>
          <a:custGeom>
            <a:avLst/>
            <a:gdLst>
              <a:gd name="T0" fmla="*/ 0 w 1"/>
              <a:gd name="T1" fmla="*/ 0 h 216"/>
              <a:gd name="T2" fmla="*/ 2147483646 w 1"/>
              <a:gd name="T3" fmla="*/ 2147483646 h 21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216">
                <a:moveTo>
                  <a:pt x="0" y="0"/>
                </a:moveTo>
                <a:lnTo>
                  <a:pt x="1" y="216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3519" name="Freeform 15">
            <a:extLst>
              <a:ext uri="{FF2B5EF4-FFF2-40B4-BE49-F238E27FC236}">
                <a16:creationId xmlns:a16="http://schemas.microsoft.com/office/drawing/2014/main" id="{EE40C3B0-C843-A22D-8A28-E4C836D74DBB}"/>
              </a:ext>
            </a:extLst>
          </p:cNvPr>
          <p:cNvSpPr>
            <a:spLocks/>
          </p:cNvSpPr>
          <p:nvPr/>
        </p:nvSpPr>
        <p:spPr bwMode="auto">
          <a:xfrm>
            <a:off x="5327650" y="4305300"/>
            <a:ext cx="1588" cy="342900"/>
          </a:xfrm>
          <a:custGeom>
            <a:avLst/>
            <a:gdLst>
              <a:gd name="T0" fmla="*/ 0 w 1"/>
              <a:gd name="T1" fmla="*/ 0 h 216"/>
              <a:gd name="T2" fmla="*/ 2147483646 w 1"/>
              <a:gd name="T3" fmla="*/ 2147483646 h 21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216">
                <a:moveTo>
                  <a:pt x="0" y="0"/>
                </a:moveTo>
                <a:lnTo>
                  <a:pt x="1" y="216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533520" name="Group 16">
            <a:extLst>
              <a:ext uri="{FF2B5EF4-FFF2-40B4-BE49-F238E27FC236}">
                <a16:creationId xmlns:a16="http://schemas.microsoft.com/office/drawing/2014/main" id="{37383F31-5A75-C99F-8EDF-4045A9E81E65}"/>
              </a:ext>
            </a:extLst>
          </p:cNvPr>
          <p:cNvGrpSpPr>
            <a:grpSpLocks/>
          </p:cNvGrpSpPr>
          <p:nvPr/>
        </p:nvGrpSpPr>
        <p:grpSpPr bwMode="auto">
          <a:xfrm>
            <a:off x="5327650" y="3400425"/>
            <a:ext cx="2362200" cy="268288"/>
            <a:chOff x="2396" y="2142"/>
            <a:chExt cx="1488" cy="169"/>
          </a:xfrm>
        </p:grpSpPr>
        <p:sp>
          <p:nvSpPr>
            <p:cNvPr id="18462" name="Freeform 17">
              <a:extLst>
                <a:ext uri="{FF2B5EF4-FFF2-40B4-BE49-F238E27FC236}">
                  <a16:creationId xmlns:a16="http://schemas.microsoft.com/office/drawing/2014/main" id="{3A7C5A7B-B0B7-403A-E3BE-D87D02FF34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2" y="2142"/>
              <a:ext cx="2" cy="169"/>
            </a:xfrm>
            <a:custGeom>
              <a:avLst/>
              <a:gdLst>
                <a:gd name="T0" fmla="*/ 0 w 2"/>
                <a:gd name="T1" fmla="*/ 0 h 169"/>
                <a:gd name="T2" fmla="*/ 2 w 2"/>
                <a:gd name="T3" fmla="*/ 169 h 16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" h="169">
                  <a:moveTo>
                    <a:pt x="0" y="0"/>
                  </a:moveTo>
                  <a:lnTo>
                    <a:pt x="2" y="169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63" name="Line 18">
              <a:extLst>
                <a:ext uri="{FF2B5EF4-FFF2-40B4-BE49-F238E27FC236}">
                  <a16:creationId xmlns:a16="http://schemas.microsoft.com/office/drawing/2014/main" id="{F3549E86-DF3D-7DFA-6E9C-DBA6C0A7A4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96" y="2304"/>
              <a:ext cx="14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33523" name="Group 19">
            <a:extLst>
              <a:ext uri="{FF2B5EF4-FFF2-40B4-BE49-F238E27FC236}">
                <a16:creationId xmlns:a16="http://schemas.microsoft.com/office/drawing/2014/main" id="{CA211DA4-A591-4CFF-DBC1-E8BED1D0C885}"/>
              </a:ext>
            </a:extLst>
          </p:cNvPr>
          <p:cNvGrpSpPr>
            <a:grpSpLocks/>
          </p:cNvGrpSpPr>
          <p:nvPr/>
        </p:nvGrpSpPr>
        <p:grpSpPr bwMode="auto">
          <a:xfrm>
            <a:off x="6318250" y="2362200"/>
            <a:ext cx="1371600" cy="619125"/>
            <a:chOff x="3020" y="1488"/>
            <a:chExt cx="864" cy="390"/>
          </a:xfrm>
        </p:grpSpPr>
        <p:sp>
          <p:nvSpPr>
            <p:cNvPr id="18460" name="Freeform 20">
              <a:extLst>
                <a:ext uri="{FF2B5EF4-FFF2-40B4-BE49-F238E27FC236}">
                  <a16:creationId xmlns:a16="http://schemas.microsoft.com/office/drawing/2014/main" id="{3C5D49FF-541B-8AF0-BFF8-C31CE38221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0" y="1728"/>
              <a:ext cx="864" cy="150"/>
            </a:xfrm>
            <a:custGeom>
              <a:avLst/>
              <a:gdLst>
                <a:gd name="T0" fmla="*/ 0 w 864"/>
                <a:gd name="T1" fmla="*/ 0 h 150"/>
                <a:gd name="T2" fmla="*/ 864 w 864"/>
                <a:gd name="T3" fmla="*/ 0 h 150"/>
                <a:gd name="T4" fmla="*/ 862 w 864"/>
                <a:gd name="T5" fmla="*/ 150 h 15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64" h="150">
                  <a:moveTo>
                    <a:pt x="0" y="0"/>
                  </a:moveTo>
                  <a:lnTo>
                    <a:pt x="864" y="0"/>
                  </a:lnTo>
                  <a:lnTo>
                    <a:pt x="862" y="15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61" name="Text Box 21">
              <a:extLst>
                <a:ext uri="{FF2B5EF4-FFF2-40B4-BE49-F238E27FC236}">
                  <a16:creationId xmlns:a16="http://schemas.microsoft.com/office/drawing/2014/main" id="{F4AAE220-9874-1C1D-D51D-2577E2B06E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8" y="1488"/>
              <a:ext cx="27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是</a:t>
              </a:r>
            </a:p>
          </p:txBody>
        </p:sp>
      </p:grpSp>
      <p:grpSp>
        <p:nvGrpSpPr>
          <p:cNvPr id="533526" name="Group 22">
            <a:extLst>
              <a:ext uri="{FF2B5EF4-FFF2-40B4-BE49-F238E27FC236}">
                <a16:creationId xmlns:a16="http://schemas.microsoft.com/office/drawing/2014/main" id="{D5338632-0D0D-CDF0-C3D3-421B8CABDB04}"/>
              </a:ext>
            </a:extLst>
          </p:cNvPr>
          <p:cNvGrpSpPr>
            <a:grpSpLocks/>
          </p:cNvGrpSpPr>
          <p:nvPr/>
        </p:nvGrpSpPr>
        <p:grpSpPr bwMode="auto">
          <a:xfrm>
            <a:off x="6318250" y="4632325"/>
            <a:ext cx="1371600" cy="625475"/>
            <a:chOff x="3020" y="2918"/>
            <a:chExt cx="864" cy="394"/>
          </a:xfrm>
        </p:grpSpPr>
        <p:sp>
          <p:nvSpPr>
            <p:cNvPr id="18458" name="Freeform 23">
              <a:extLst>
                <a:ext uri="{FF2B5EF4-FFF2-40B4-BE49-F238E27FC236}">
                  <a16:creationId xmlns:a16="http://schemas.microsoft.com/office/drawing/2014/main" id="{B422F00A-C7C2-5586-018B-DBC92D4D3F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0" y="3161"/>
              <a:ext cx="864" cy="151"/>
            </a:xfrm>
            <a:custGeom>
              <a:avLst/>
              <a:gdLst>
                <a:gd name="T0" fmla="*/ 0 w 864"/>
                <a:gd name="T1" fmla="*/ 0 h 151"/>
                <a:gd name="T2" fmla="*/ 864 w 864"/>
                <a:gd name="T3" fmla="*/ 0 h 151"/>
                <a:gd name="T4" fmla="*/ 862 w 864"/>
                <a:gd name="T5" fmla="*/ 151 h 1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64" h="151">
                  <a:moveTo>
                    <a:pt x="0" y="0"/>
                  </a:moveTo>
                  <a:lnTo>
                    <a:pt x="864" y="0"/>
                  </a:lnTo>
                  <a:lnTo>
                    <a:pt x="862" y="151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59" name="Text Box 24">
              <a:extLst>
                <a:ext uri="{FF2B5EF4-FFF2-40B4-BE49-F238E27FC236}">
                  <a16:creationId xmlns:a16="http://schemas.microsoft.com/office/drawing/2014/main" id="{A2C36902-B1CE-3970-13D8-A628D23D4D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8" y="2918"/>
              <a:ext cx="27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是</a:t>
              </a:r>
            </a:p>
          </p:txBody>
        </p:sp>
      </p:grpSp>
      <p:grpSp>
        <p:nvGrpSpPr>
          <p:cNvPr id="533529" name="Group 25">
            <a:extLst>
              <a:ext uri="{FF2B5EF4-FFF2-40B4-BE49-F238E27FC236}">
                <a16:creationId xmlns:a16="http://schemas.microsoft.com/office/drawing/2014/main" id="{5D06E2A8-3238-65C0-861A-1C67C542A61A}"/>
              </a:ext>
            </a:extLst>
          </p:cNvPr>
          <p:cNvGrpSpPr>
            <a:grpSpLocks/>
          </p:cNvGrpSpPr>
          <p:nvPr/>
        </p:nvGrpSpPr>
        <p:grpSpPr bwMode="auto">
          <a:xfrm>
            <a:off x="5327650" y="3121025"/>
            <a:ext cx="503238" cy="765175"/>
            <a:chOff x="2396" y="1966"/>
            <a:chExt cx="317" cy="482"/>
          </a:xfrm>
        </p:grpSpPr>
        <p:sp>
          <p:nvSpPr>
            <p:cNvPr id="18456" name="Freeform 26">
              <a:extLst>
                <a:ext uri="{FF2B5EF4-FFF2-40B4-BE49-F238E27FC236}">
                  <a16:creationId xmlns:a16="http://schemas.microsoft.com/office/drawing/2014/main" id="{D2618313-DFC5-4366-2112-18AE6E3E4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6" y="1983"/>
              <a:ext cx="1" cy="465"/>
            </a:xfrm>
            <a:custGeom>
              <a:avLst/>
              <a:gdLst>
                <a:gd name="T0" fmla="*/ 0 w 1"/>
                <a:gd name="T1" fmla="*/ 0 h 465"/>
                <a:gd name="T2" fmla="*/ 1 w 1"/>
                <a:gd name="T3" fmla="*/ 465 h 46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465">
                  <a:moveTo>
                    <a:pt x="0" y="0"/>
                  </a:moveTo>
                  <a:lnTo>
                    <a:pt x="1" y="465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57" name="Text Box 27">
              <a:extLst>
                <a:ext uri="{FF2B5EF4-FFF2-40B4-BE49-F238E27FC236}">
                  <a16:creationId xmlns:a16="http://schemas.microsoft.com/office/drawing/2014/main" id="{344C2FED-A0D9-6125-FFB6-931BFF7BEB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4" y="1966"/>
              <a:ext cx="27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否</a:t>
              </a:r>
            </a:p>
          </p:txBody>
        </p:sp>
      </p:grpSp>
      <p:grpSp>
        <p:nvGrpSpPr>
          <p:cNvPr id="533532" name="Group 28">
            <a:extLst>
              <a:ext uri="{FF2B5EF4-FFF2-40B4-BE49-F238E27FC236}">
                <a16:creationId xmlns:a16="http://schemas.microsoft.com/office/drawing/2014/main" id="{C5CAA751-CDDD-294C-F32B-29AE76E95280}"/>
              </a:ext>
            </a:extLst>
          </p:cNvPr>
          <p:cNvGrpSpPr>
            <a:grpSpLocks/>
          </p:cNvGrpSpPr>
          <p:nvPr/>
        </p:nvGrpSpPr>
        <p:grpSpPr bwMode="auto">
          <a:xfrm>
            <a:off x="5327650" y="5705475"/>
            <a:ext cx="2362200" cy="238125"/>
            <a:chOff x="2396" y="3594"/>
            <a:chExt cx="1488" cy="150"/>
          </a:xfrm>
        </p:grpSpPr>
        <p:sp>
          <p:nvSpPr>
            <p:cNvPr id="18454" name="Freeform 29">
              <a:extLst>
                <a:ext uri="{FF2B5EF4-FFF2-40B4-BE49-F238E27FC236}">
                  <a16:creationId xmlns:a16="http://schemas.microsoft.com/office/drawing/2014/main" id="{5E5F8ECE-B142-0D95-C46C-7BC91362B0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2" y="3594"/>
              <a:ext cx="2" cy="150"/>
            </a:xfrm>
            <a:custGeom>
              <a:avLst/>
              <a:gdLst>
                <a:gd name="T0" fmla="*/ 0 w 2"/>
                <a:gd name="T1" fmla="*/ 0 h 150"/>
                <a:gd name="T2" fmla="*/ 2 w 2"/>
                <a:gd name="T3" fmla="*/ 150 h 15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" h="150">
                  <a:moveTo>
                    <a:pt x="0" y="0"/>
                  </a:moveTo>
                  <a:lnTo>
                    <a:pt x="2" y="15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55" name="Line 30">
              <a:extLst>
                <a:ext uri="{FF2B5EF4-FFF2-40B4-BE49-F238E27FC236}">
                  <a16:creationId xmlns:a16="http://schemas.microsoft.com/office/drawing/2014/main" id="{6D4EA5D2-B5E6-C567-832F-A078117B9A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96" y="3737"/>
              <a:ext cx="14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33535" name="Group 31">
            <a:extLst>
              <a:ext uri="{FF2B5EF4-FFF2-40B4-BE49-F238E27FC236}">
                <a16:creationId xmlns:a16="http://schemas.microsoft.com/office/drawing/2014/main" id="{76535813-15DA-F21D-3A2A-F827EC445612}"/>
              </a:ext>
            </a:extLst>
          </p:cNvPr>
          <p:cNvGrpSpPr>
            <a:grpSpLocks/>
          </p:cNvGrpSpPr>
          <p:nvPr/>
        </p:nvGrpSpPr>
        <p:grpSpPr bwMode="auto">
          <a:xfrm>
            <a:off x="4032250" y="1371600"/>
            <a:ext cx="1814513" cy="4595813"/>
            <a:chOff x="1580" y="864"/>
            <a:chExt cx="1143" cy="2895"/>
          </a:xfrm>
        </p:grpSpPr>
        <p:grpSp>
          <p:nvGrpSpPr>
            <p:cNvPr id="18450" name="Group 32">
              <a:extLst>
                <a:ext uri="{FF2B5EF4-FFF2-40B4-BE49-F238E27FC236}">
                  <a16:creationId xmlns:a16="http://schemas.microsoft.com/office/drawing/2014/main" id="{4E986570-AB71-033F-4574-C4EE1C68CD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0" y="864"/>
              <a:ext cx="817" cy="2895"/>
              <a:chOff x="1580" y="864"/>
              <a:chExt cx="817" cy="2895"/>
            </a:xfrm>
          </p:grpSpPr>
          <p:sp>
            <p:nvSpPr>
              <p:cNvPr id="18452" name="Freeform 33">
                <a:extLst>
                  <a:ext uri="{FF2B5EF4-FFF2-40B4-BE49-F238E27FC236}">
                    <a16:creationId xmlns:a16="http://schemas.microsoft.com/office/drawing/2014/main" id="{75374672-6AC8-3D4B-E78F-FE2C06C82D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6" y="3408"/>
                <a:ext cx="1" cy="351"/>
              </a:xfrm>
              <a:custGeom>
                <a:avLst/>
                <a:gdLst>
                  <a:gd name="T0" fmla="*/ 0 w 1"/>
                  <a:gd name="T1" fmla="*/ 0 h 216"/>
                  <a:gd name="T2" fmla="*/ 1 w 1"/>
                  <a:gd name="T3" fmla="*/ 2147483646 h 216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" h="216">
                    <a:moveTo>
                      <a:pt x="0" y="0"/>
                    </a:moveTo>
                    <a:lnTo>
                      <a:pt x="1" y="216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453" name="Freeform 34">
                <a:extLst>
                  <a:ext uri="{FF2B5EF4-FFF2-40B4-BE49-F238E27FC236}">
                    <a16:creationId xmlns:a16="http://schemas.microsoft.com/office/drawing/2014/main" id="{EA0C7721-C590-C9CB-FB05-5F49D119FE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0" y="864"/>
                <a:ext cx="816" cy="2880"/>
              </a:xfrm>
              <a:custGeom>
                <a:avLst/>
                <a:gdLst>
                  <a:gd name="T0" fmla="*/ 816 w 816"/>
                  <a:gd name="T1" fmla="*/ 5641 h 2832"/>
                  <a:gd name="T2" fmla="*/ 0 w 816"/>
                  <a:gd name="T3" fmla="*/ 5641 h 2832"/>
                  <a:gd name="T4" fmla="*/ 0 w 816"/>
                  <a:gd name="T5" fmla="*/ 0 h 2832"/>
                  <a:gd name="T6" fmla="*/ 816 w 816"/>
                  <a:gd name="T7" fmla="*/ 0 h 283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16" h="2832">
                    <a:moveTo>
                      <a:pt x="816" y="2832"/>
                    </a:moveTo>
                    <a:lnTo>
                      <a:pt x="0" y="2832"/>
                    </a:lnTo>
                    <a:lnTo>
                      <a:pt x="0" y="0"/>
                    </a:lnTo>
                    <a:lnTo>
                      <a:pt x="816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8451" name="Text Box 35">
              <a:extLst>
                <a:ext uri="{FF2B5EF4-FFF2-40B4-BE49-F238E27FC236}">
                  <a16:creationId xmlns:a16="http://schemas.microsoft.com/office/drawing/2014/main" id="{9A468287-200C-27C4-9857-EC347CCA7B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4" y="3398"/>
              <a:ext cx="27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否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533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33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533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533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533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533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533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2" dur="500"/>
                                        <p:tgtEl>
                                          <p:spTgt spid="533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533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2" dur="500"/>
                                        <p:tgtEl>
                                          <p:spTgt spid="533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533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533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500"/>
                                        <p:tgtEl>
                                          <p:spTgt spid="533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2" dur="500"/>
                                        <p:tgtEl>
                                          <p:spTgt spid="533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7" dur="500"/>
                                        <p:tgtEl>
                                          <p:spTgt spid="533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507" grpId="0" animBg="1" autoUpdateAnimBg="0"/>
      <p:bldP spid="533508" grpId="0" animBg="1" autoUpdateAnimBg="0"/>
      <p:bldP spid="533515" grpId="0" animBg="1" autoUpdateAnimBg="0"/>
      <p:bldP spid="533516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>
            <a:extLst>
              <a:ext uri="{FF2B5EF4-FFF2-40B4-BE49-F238E27FC236}">
                <a16:creationId xmlns:a16="http://schemas.microsoft.com/office/drawing/2014/main" id="{4C4225CE-C593-B44E-4C52-536082667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457200"/>
            <a:ext cx="5715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>
                <a:latin typeface="Times New Roman" panose="02020603050405020304" pitchFamily="18" charset="0"/>
              </a:rPr>
              <a:t>6.  </a:t>
            </a:r>
            <a:r>
              <a:rPr lang="en-US" altLang="zh-CN" sz="3200">
                <a:latin typeface="Times New Roman" panose="02020603050405020304" pitchFamily="18" charset="0"/>
              </a:rPr>
              <a:t>CPU </a:t>
            </a:r>
            <a:r>
              <a:rPr lang="zh-CN" altLang="en-US" sz="3200">
                <a:latin typeface="Times New Roman" panose="02020603050405020304" pitchFamily="18" charset="0"/>
              </a:rPr>
              <a:t>工作周期的标志</a:t>
            </a:r>
          </a:p>
        </p:txBody>
      </p:sp>
      <p:sp>
        <p:nvSpPr>
          <p:cNvPr id="534531" name="Text Box 3">
            <a:extLst>
              <a:ext uri="{FF2B5EF4-FFF2-40B4-BE49-F238E27FC236}">
                <a16:creationId xmlns:a16="http://schemas.microsoft.com/office/drawing/2014/main" id="{8FB5B926-D56F-49D4-B147-D37A5039B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203325"/>
            <a:ext cx="533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CPU </a:t>
            </a:r>
            <a:r>
              <a:rPr lang="zh-CN" altLang="en-US">
                <a:latin typeface="Times New Roman" panose="02020603050405020304" pitchFamily="18" charset="0"/>
              </a:rPr>
              <a:t>访存有四种性质</a:t>
            </a:r>
          </a:p>
        </p:txBody>
      </p:sp>
      <p:sp>
        <p:nvSpPr>
          <p:cNvPr id="534532" name="Text Box 4">
            <a:extLst>
              <a:ext uri="{FF2B5EF4-FFF2-40B4-BE49-F238E27FC236}">
                <a16:creationId xmlns:a16="http://schemas.microsoft.com/office/drawing/2014/main" id="{7F3FABFC-1EBE-8B89-00F4-77152D0A3D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18288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取</a:t>
            </a:r>
            <a:r>
              <a:rPr lang="zh-CN" altLang="en-US" sz="2400">
                <a:latin typeface="Times New Roman" panose="02020603050405020304" pitchFamily="18" charset="0"/>
              </a:rPr>
              <a:t>  指令</a:t>
            </a:r>
          </a:p>
        </p:txBody>
      </p:sp>
      <p:sp>
        <p:nvSpPr>
          <p:cNvPr id="534533" name="Text Box 5">
            <a:extLst>
              <a:ext uri="{FF2B5EF4-FFF2-40B4-BE49-F238E27FC236}">
                <a16:creationId xmlns:a16="http://schemas.microsoft.com/office/drawing/2014/main" id="{9EFEE795-2578-5E63-3056-0F3C7D5B8C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24892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取</a:t>
            </a:r>
            <a:r>
              <a:rPr lang="zh-CN" altLang="en-US" sz="2400">
                <a:latin typeface="Times New Roman" panose="02020603050405020304" pitchFamily="18" charset="0"/>
              </a:rPr>
              <a:t>  地址</a:t>
            </a:r>
          </a:p>
        </p:txBody>
      </p:sp>
      <p:sp>
        <p:nvSpPr>
          <p:cNvPr id="534534" name="Text Box 6">
            <a:extLst>
              <a:ext uri="{FF2B5EF4-FFF2-40B4-BE49-F238E27FC236}">
                <a16:creationId xmlns:a16="http://schemas.microsoft.com/office/drawing/2014/main" id="{01FE4852-D364-60E2-6D3B-E6FA26C9E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1496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取</a:t>
            </a:r>
            <a:r>
              <a:rPr lang="zh-CN" altLang="en-US" sz="2400">
                <a:latin typeface="Times New Roman" panose="02020603050405020304" pitchFamily="18" charset="0"/>
              </a:rPr>
              <a:t>  操作数</a:t>
            </a:r>
          </a:p>
        </p:txBody>
      </p:sp>
      <p:sp>
        <p:nvSpPr>
          <p:cNvPr id="534535" name="Text Box 7">
            <a:extLst>
              <a:ext uri="{FF2B5EF4-FFF2-40B4-BE49-F238E27FC236}">
                <a16:creationId xmlns:a16="http://schemas.microsoft.com/office/drawing/2014/main" id="{28ABACED-6BA3-08C4-BEB9-C603F34FFA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8100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存</a:t>
            </a:r>
            <a:r>
              <a:rPr lang="zh-CN" altLang="en-US" sz="2400">
                <a:latin typeface="Times New Roman" panose="02020603050405020304" pitchFamily="18" charset="0"/>
              </a:rPr>
              <a:t>  程序断点</a:t>
            </a:r>
          </a:p>
        </p:txBody>
      </p:sp>
      <p:sp>
        <p:nvSpPr>
          <p:cNvPr id="534536" name="Text Box 8">
            <a:extLst>
              <a:ext uri="{FF2B5EF4-FFF2-40B4-BE49-F238E27FC236}">
                <a16:creationId xmlns:a16="http://schemas.microsoft.com/office/drawing/2014/main" id="{30CFCDA7-CA4A-D5F5-B7A8-EC828B2FEA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18288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取指周期</a:t>
            </a:r>
          </a:p>
        </p:txBody>
      </p:sp>
      <p:sp>
        <p:nvSpPr>
          <p:cNvPr id="534537" name="Text Box 9">
            <a:extLst>
              <a:ext uri="{FF2B5EF4-FFF2-40B4-BE49-F238E27FC236}">
                <a16:creationId xmlns:a16="http://schemas.microsoft.com/office/drawing/2014/main" id="{B35CD7DC-67A3-71A1-FCF1-D11CE167A9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24892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间址周期</a:t>
            </a:r>
          </a:p>
        </p:txBody>
      </p:sp>
      <p:sp>
        <p:nvSpPr>
          <p:cNvPr id="534538" name="Text Box 10">
            <a:extLst>
              <a:ext uri="{FF2B5EF4-FFF2-40B4-BE49-F238E27FC236}">
                <a16:creationId xmlns:a16="http://schemas.microsoft.com/office/drawing/2014/main" id="{4CB6BC02-D0BC-2D01-FC2A-61E16FD71A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1496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执行周期</a:t>
            </a:r>
          </a:p>
        </p:txBody>
      </p:sp>
      <p:sp>
        <p:nvSpPr>
          <p:cNvPr id="534539" name="Text Box 11">
            <a:extLst>
              <a:ext uri="{FF2B5EF4-FFF2-40B4-BE49-F238E27FC236}">
                <a16:creationId xmlns:a16="http://schemas.microsoft.com/office/drawing/2014/main" id="{8DAE43EF-E3D5-2ABF-7CC8-093E3AC90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8100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中断周期</a:t>
            </a:r>
          </a:p>
        </p:txBody>
      </p:sp>
      <p:sp>
        <p:nvSpPr>
          <p:cNvPr id="534579" name="Text Box 51">
            <a:extLst>
              <a:ext uri="{FF2B5EF4-FFF2-40B4-BE49-F238E27FC236}">
                <a16:creationId xmlns:a16="http://schemas.microsoft.com/office/drawing/2014/main" id="{FC16D5E9-A135-421C-E892-7D047EE30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2514600"/>
            <a:ext cx="312420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CPU 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的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个工作周期</a:t>
            </a:r>
          </a:p>
        </p:txBody>
      </p:sp>
      <p:grpSp>
        <p:nvGrpSpPr>
          <p:cNvPr id="2" name="Group 12">
            <a:extLst>
              <a:ext uri="{FF2B5EF4-FFF2-40B4-BE49-F238E27FC236}">
                <a16:creationId xmlns:a16="http://schemas.microsoft.com/office/drawing/2014/main" id="{D7D56B5B-6117-29E0-0056-0F325A9F80F1}"/>
              </a:ext>
            </a:extLst>
          </p:cNvPr>
          <p:cNvGrpSpPr>
            <a:grpSpLocks/>
          </p:cNvGrpSpPr>
          <p:nvPr/>
        </p:nvGrpSpPr>
        <p:grpSpPr bwMode="auto">
          <a:xfrm>
            <a:off x="2824163" y="4632325"/>
            <a:ext cx="6391275" cy="1768475"/>
            <a:chOff x="662" y="2966"/>
            <a:chExt cx="4026" cy="1114"/>
          </a:xfrm>
        </p:grpSpPr>
        <p:sp>
          <p:nvSpPr>
            <p:cNvPr id="19470" name="Text Box 13">
              <a:extLst>
                <a:ext uri="{FF2B5EF4-FFF2-40B4-BE49-F238E27FC236}">
                  <a16:creationId xmlns:a16="http://schemas.microsoft.com/office/drawing/2014/main" id="{1FBC48E6-AA40-B0CC-DC6E-B9DF712AB1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6" y="2992"/>
              <a:ext cx="36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FE</a:t>
              </a:r>
            </a:p>
          </p:txBody>
        </p:sp>
        <p:sp>
          <p:nvSpPr>
            <p:cNvPr id="19471" name="Rectangle 14">
              <a:extLst>
                <a:ext uri="{FF2B5EF4-FFF2-40B4-BE49-F238E27FC236}">
                  <a16:creationId xmlns:a16="http://schemas.microsoft.com/office/drawing/2014/main" id="{1223FA36-A5A3-3C74-0FC3-3AB4752BB5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966"/>
              <a:ext cx="528" cy="43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latin typeface="等线" panose="02010600030101010101" pitchFamily="2" charset="-122"/>
              </a:endParaRPr>
            </a:p>
          </p:txBody>
        </p:sp>
        <p:sp>
          <p:nvSpPr>
            <p:cNvPr id="19472" name="Text Box 15">
              <a:extLst>
                <a:ext uri="{FF2B5EF4-FFF2-40B4-BE49-F238E27FC236}">
                  <a16:creationId xmlns:a16="http://schemas.microsoft.com/office/drawing/2014/main" id="{9B18BE25-A1BE-455B-21EB-97FFA08692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3206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9473" name="AutoShape 16">
              <a:extLst>
                <a:ext uri="{FF2B5EF4-FFF2-40B4-BE49-F238E27FC236}">
                  <a16:creationId xmlns:a16="http://schemas.microsoft.com/office/drawing/2014/main" id="{C99606AC-C3C9-046C-7BCC-C2AE006253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3302"/>
              <a:ext cx="96" cy="96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latin typeface="等线" panose="02010600030101010101" pitchFamily="2" charset="-122"/>
              </a:endParaRPr>
            </a:p>
          </p:txBody>
        </p:sp>
        <p:sp>
          <p:nvSpPr>
            <p:cNvPr id="19474" name="Line 17">
              <a:extLst>
                <a:ext uri="{FF2B5EF4-FFF2-40B4-BE49-F238E27FC236}">
                  <a16:creationId xmlns:a16="http://schemas.microsoft.com/office/drawing/2014/main" id="{7A2398E5-4E4B-663D-FA1A-526E0476E1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3398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475" name="Text Box 18">
              <a:extLst>
                <a:ext uri="{FF2B5EF4-FFF2-40B4-BE49-F238E27FC236}">
                  <a16:creationId xmlns:a16="http://schemas.microsoft.com/office/drawing/2014/main" id="{5700564A-1E75-4FCF-DBEC-620810D5AA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2992"/>
              <a:ext cx="4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IND</a:t>
              </a:r>
            </a:p>
          </p:txBody>
        </p:sp>
        <p:sp>
          <p:nvSpPr>
            <p:cNvPr id="19476" name="Rectangle 19">
              <a:extLst>
                <a:ext uri="{FF2B5EF4-FFF2-40B4-BE49-F238E27FC236}">
                  <a16:creationId xmlns:a16="http://schemas.microsoft.com/office/drawing/2014/main" id="{6ADCE3CF-FB4B-7EA7-3D6D-5912FDD37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966"/>
              <a:ext cx="528" cy="43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latin typeface="等线" panose="02010600030101010101" pitchFamily="2" charset="-122"/>
              </a:endParaRPr>
            </a:p>
          </p:txBody>
        </p:sp>
        <p:sp>
          <p:nvSpPr>
            <p:cNvPr id="19477" name="Text Box 20">
              <a:extLst>
                <a:ext uri="{FF2B5EF4-FFF2-40B4-BE49-F238E27FC236}">
                  <a16:creationId xmlns:a16="http://schemas.microsoft.com/office/drawing/2014/main" id="{CB60C7C1-D2EA-028E-DF01-9BB3659768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3206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9478" name="AutoShape 21">
              <a:extLst>
                <a:ext uri="{FF2B5EF4-FFF2-40B4-BE49-F238E27FC236}">
                  <a16:creationId xmlns:a16="http://schemas.microsoft.com/office/drawing/2014/main" id="{3E323633-958D-D649-412F-A67B45C8FC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3302"/>
              <a:ext cx="96" cy="96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latin typeface="等线" panose="02010600030101010101" pitchFamily="2" charset="-122"/>
              </a:endParaRPr>
            </a:p>
          </p:txBody>
        </p:sp>
        <p:sp>
          <p:nvSpPr>
            <p:cNvPr id="19479" name="Line 22">
              <a:extLst>
                <a:ext uri="{FF2B5EF4-FFF2-40B4-BE49-F238E27FC236}">
                  <a16:creationId xmlns:a16="http://schemas.microsoft.com/office/drawing/2014/main" id="{5BA102C3-4719-890D-8E0D-B761EDD3DB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3398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480" name="Line 23">
              <a:extLst>
                <a:ext uri="{FF2B5EF4-FFF2-40B4-BE49-F238E27FC236}">
                  <a16:creationId xmlns:a16="http://schemas.microsoft.com/office/drawing/2014/main" id="{74973422-1CF9-75A4-3614-FD0EBB42E5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3398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481" name="Text Box 24">
              <a:extLst>
                <a:ext uri="{FF2B5EF4-FFF2-40B4-BE49-F238E27FC236}">
                  <a16:creationId xmlns:a16="http://schemas.microsoft.com/office/drawing/2014/main" id="{EF1A0417-113E-52AE-F32D-870A079B38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2992"/>
              <a:ext cx="4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INT</a:t>
              </a:r>
            </a:p>
          </p:txBody>
        </p:sp>
        <p:sp>
          <p:nvSpPr>
            <p:cNvPr id="19482" name="Rectangle 25">
              <a:extLst>
                <a:ext uri="{FF2B5EF4-FFF2-40B4-BE49-F238E27FC236}">
                  <a16:creationId xmlns:a16="http://schemas.microsoft.com/office/drawing/2014/main" id="{38702826-3518-C0AE-466A-05F0F297FD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966"/>
              <a:ext cx="528" cy="43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latin typeface="等线" panose="02010600030101010101" pitchFamily="2" charset="-122"/>
              </a:endParaRPr>
            </a:p>
          </p:txBody>
        </p:sp>
        <p:sp>
          <p:nvSpPr>
            <p:cNvPr id="19483" name="Text Box 26">
              <a:extLst>
                <a:ext uri="{FF2B5EF4-FFF2-40B4-BE49-F238E27FC236}">
                  <a16:creationId xmlns:a16="http://schemas.microsoft.com/office/drawing/2014/main" id="{D85CA06D-B38F-1A98-AA5B-C6A2922840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3206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9484" name="AutoShape 27">
              <a:extLst>
                <a:ext uri="{FF2B5EF4-FFF2-40B4-BE49-F238E27FC236}">
                  <a16:creationId xmlns:a16="http://schemas.microsoft.com/office/drawing/2014/main" id="{997FB934-0E38-D603-DCED-B9B2E769EF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3302"/>
              <a:ext cx="96" cy="96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latin typeface="等线" panose="02010600030101010101" pitchFamily="2" charset="-122"/>
              </a:endParaRPr>
            </a:p>
          </p:txBody>
        </p:sp>
        <p:sp>
          <p:nvSpPr>
            <p:cNvPr id="19485" name="Line 28">
              <a:extLst>
                <a:ext uri="{FF2B5EF4-FFF2-40B4-BE49-F238E27FC236}">
                  <a16:creationId xmlns:a16="http://schemas.microsoft.com/office/drawing/2014/main" id="{E6FF1623-3E95-995D-14D0-AA632DDCD5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3398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486" name="Freeform 29">
              <a:extLst>
                <a:ext uri="{FF2B5EF4-FFF2-40B4-BE49-F238E27FC236}">
                  <a16:creationId xmlns:a16="http://schemas.microsoft.com/office/drawing/2014/main" id="{DD5BD783-AC74-9106-165B-3938EDD8E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" y="3635"/>
              <a:ext cx="3345" cy="3"/>
            </a:xfrm>
            <a:custGeom>
              <a:avLst/>
              <a:gdLst>
                <a:gd name="T0" fmla="*/ 0 w 3345"/>
                <a:gd name="T1" fmla="*/ 3 h 3"/>
                <a:gd name="T2" fmla="*/ 3345 w 3345"/>
                <a:gd name="T3" fmla="*/ 0 h 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345" h="3">
                  <a:moveTo>
                    <a:pt x="0" y="3"/>
                  </a:moveTo>
                  <a:lnTo>
                    <a:pt x="3345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487" name="Line 30">
              <a:extLst>
                <a:ext uri="{FF2B5EF4-FFF2-40B4-BE49-F238E27FC236}">
                  <a16:creationId xmlns:a16="http://schemas.microsoft.com/office/drawing/2014/main" id="{8BE5B238-981F-0DAE-7CEE-AACFA404DA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339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488" name="Line 31">
              <a:extLst>
                <a:ext uri="{FF2B5EF4-FFF2-40B4-BE49-F238E27FC236}">
                  <a16:creationId xmlns:a16="http://schemas.microsoft.com/office/drawing/2014/main" id="{93A9330F-9A2B-3D66-6D95-B7D6A21986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339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489" name="Line 32">
              <a:extLst>
                <a:ext uri="{FF2B5EF4-FFF2-40B4-BE49-F238E27FC236}">
                  <a16:creationId xmlns:a16="http://schemas.microsoft.com/office/drawing/2014/main" id="{8BA8F8DB-09A7-A59A-0D8F-7F0F4961D3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339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490" name="Line 33">
              <a:extLst>
                <a:ext uri="{FF2B5EF4-FFF2-40B4-BE49-F238E27FC236}">
                  <a16:creationId xmlns:a16="http://schemas.microsoft.com/office/drawing/2014/main" id="{A4237CF0-C6E0-FD4F-9A2B-70111BCFEA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339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491" name="Text Box 34">
              <a:extLst>
                <a:ext uri="{FF2B5EF4-FFF2-40B4-BE49-F238E27FC236}">
                  <a16:creationId xmlns:a16="http://schemas.microsoft.com/office/drawing/2014/main" id="{3D61C39F-61D4-FBA9-D32E-7D13CAEFA3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2" y="3566"/>
              <a:ext cx="4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CLK</a:t>
              </a:r>
            </a:p>
          </p:txBody>
        </p:sp>
        <p:sp>
          <p:nvSpPr>
            <p:cNvPr id="19492" name="Line 35">
              <a:extLst>
                <a:ext uri="{FF2B5EF4-FFF2-40B4-BE49-F238E27FC236}">
                  <a16:creationId xmlns:a16="http://schemas.microsoft.com/office/drawing/2014/main" id="{51027D14-16DF-5B8E-558F-1E4DB7AA67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3926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493" name="Text Box 36">
              <a:extLst>
                <a:ext uri="{FF2B5EF4-FFF2-40B4-BE49-F238E27FC236}">
                  <a16:creationId xmlns:a16="http://schemas.microsoft.com/office/drawing/2014/main" id="{0E8E4CEF-091D-8871-6D9E-B87D75AE25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0" y="3815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9494" name="Text Box 37">
              <a:extLst>
                <a:ext uri="{FF2B5EF4-FFF2-40B4-BE49-F238E27FC236}">
                  <a16:creationId xmlns:a16="http://schemas.microsoft.com/office/drawing/2014/main" id="{6E6FEB00-9F5C-774D-AC5F-AA505A5B88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0" y="3815"/>
              <a:ext cx="32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FE</a:t>
              </a:r>
            </a:p>
          </p:txBody>
        </p:sp>
        <p:sp>
          <p:nvSpPr>
            <p:cNvPr id="19495" name="Line 38">
              <a:extLst>
                <a:ext uri="{FF2B5EF4-FFF2-40B4-BE49-F238E27FC236}">
                  <a16:creationId xmlns:a16="http://schemas.microsoft.com/office/drawing/2014/main" id="{D3CA25CD-5B9C-0987-3535-528F186859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3" y="3941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496" name="Text Box 39">
              <a:extLst>
                <a:ext uri="{FF2B5EF4-FFF2-40B4-BE49-F238E27FC236}">
                  <a16:creationId xmlns:a16="http://schemas.microsoft.com/office/drawing/2014/main" id="{500DAAFC-9F26-3D6B-358D-43C7874E16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3" y="383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9497" name="Text Box 40">
              <a:extLst>
                <a:ext uri="{FF2B5EF4-FFF2-40B4-BE49-F238E27FC236}">
                  <a16:creationId xmlns:a16="http://schemas.microsoft.com/office/drawing/2014/main" id="{025A862E-59EE-CDA7-78B0-17332B890D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3" y="3830"/>
              <a:ext cx="4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IND</a:t>
              </a:r>
            </a:p>
          </p:txBody>
        </p:sp>
        <p:sp>
          <p:nvSpPr>
            <p:cNvPr id="19498" name="Line 41">
              <a:extLst>
                <a:ext uri="{FF2B5EF4-FFF2-40B4-BE49-F238E27FC236}">
                  <a16:creationId xmlns:a16="http://schemas.microsoft.com/office/drawing/2014/main" id="{4A0E1FE0-2047-AB1C-67AB-085AAAE3A0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7" y="3941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499" name="Text Box 42">
              <a:extLst>
                <a:ext uri="{FF2B5EF4-FFF2-40B4-BE49-F238E27FC236}">
                  <a16:creationId xmlns:a16="http://schemas.microsoft.com/office/drawing/2014/main" id="{706B7D84-5536-2130-B4C2-0E3FCEC8B2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7" y="383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9500" name="Text Box 43">
              <a:extLst>
                <a:ext uri="{FF2B5EF4-FFF2-40B4-BE49-F238E27FC236}">
                  <a16:creationId xmlns:a16="http://schemas.microsoft.com/office/drawing/2014/main" id="{6CEA22D6-AD0F-DC49-30E4-79EB05D926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7" y="3830"/>
              <a:ext cx="3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EX</a:t>
              </a:r>
            </a:p>
          </p:txBody>
        </p:sp>
        <p:sp>
          <p:nvSpPr>
            <p:cNvPr id="19501" name="Line 44">
              <a:extLst>
                <a:ext uri="{FF2B5EF4-FFF2-40B4-BE49-F238E27FC236}">
                  <a16:creationId xmlns:a16="http://schemas.microsoft.com/office/drawing/2014/main" id="{76D3F577-EFF6-7BB6-B173-267803EB96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7" y="3941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502" name="Text Box 45">
              <a:extLst>
                <a:ext uri="{FF2B5EF4-FFF2-40B4-BE49-F238E27FC236}">
                  <a16:creationId xmlns:a16="http://schemas.microsoft.com/office/drawing/2014/main" id="{6B79CDF7-07E8-4F81-79A7-D79E6A9726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7" y="383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9503" name="Text Box 46">
              <a:extLst>
                <a:ext uri="{FF2B5EF4-FFF2-40B4-BE49-F238E27FC236}">
                  <a16:creationId xmlns:a16="http://schemas.microsoft.com/office/drawing/2014/main" id="{B45B1E99-67D5-FE67-CB37-7963175F07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7" y="3830"/>
              <a:ext cx="40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INT</a:t>
              </a:r>
            </a:p>
          </p:txBody>
        </p:sp>
        <p:sp>
          <p:nvSpPr>
            <p:cNvPr id="19504" name="Text Box 47">
              <a:extLst>
                <a:ext uri="{FF2B5EF4-FFF2-40B4-BE49-F238E27FC236}">
                  <a16:creationId xmlns:a16="http://schemas.microsoft.com/office/drawing/2014/main" id="{9D48D6E4-B673-7A10-0354-EA7C8D5C64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4" y="2992"/>
              <a:ext cx="3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EX</a:t>
              </a:r>
            </a:p>
          </p:txBody>
        </p:sp>
        <p:sp>
          <p:nvSpPr>
            <p:cNvPr id="19505" name="Rectangle 48">
              <a:extLst>
                <a:ext uri="{FF2B5EF4-FFF2-40B4-BE49-F238E27FC236}">
                  <a16:creationId xmlns:a16="http://schemas.microsoft.com/office/drawing/2014/main" id="{DC43DCC0-7124-8490-F377-9E36D3890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966"/>
              <a:ext cx="528" cy="43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latin typeface="等线" panose="02010600030101010101" pitchFamily="2" charset="-122"/>
              </a:endParaRPr>
            </a:p>
          </p:txBody>
        </p:sp>
        <p:sp>
          <p:nvSpPr>
            <p:cNvPr id="19506" name="Text Box 49">
              <a:extLst>
                <a:ext uri="{FF2B5EF4-FFF2-40B4-BE49-F238E27FC236}">
                  <a16:creationId xmlns:a16="http://schemas.microsoft.com/office/drawing/2014/main" id="{2A074FEF-0F1A-7E23-5047-827DB56B6B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3206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9507" name="AutoShape 50">
              <a:extLst>
                <a:ext uri="{FF2B5EF4-FFF2-40B4-BE49-F238E27FC236}">
                  <a16:creationId xmlns:a16="http://schemas.microsoft.com/office/drawing/2014/main" id="{E00C2720-99A4-D25B-0925-4C0F856E62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3302"/>
              <a:ext cx="96" cy="96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latin typeface="等线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4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4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34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34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34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34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34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34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34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34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34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531" grpId="0" autoUpdateAnimBg="0"/>
      <p:bldP spid="534532" grpId="0" autoUpdateAnimBg="0"/>
      <p:bldP spid="534533" grpId="0" autoUpdateAnimBg="0"/>
      <p:bldP spid="534534" grpId="0" autoUpdateAnimBg="0"/>
      <p:bldP spid="534535" grpId="0" autoUpdateAnimBg="0"/>
      <p:bldP spid="534536" grpId="0" autoUpdateAnimBg="0"/>
      <p:bldP spid="534537" grpId="0" autoUpdateAnimBg="0"/>
      <p:bldP spid="534538" grpId="0" autoUpdateAnimBg="0"/>
      <p:bldP spid="534539" grpId="0" autoUpdateAnimBg="0"/>
      <p:bldP spid="534579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AutoShape 2">
            <a:extLst>
              <a:ext uri="{FF2B5EF4-FFF2-40B4-BE49-F238E27FC236}">
                <a16:creationId xmlns:a16="http://schemas.microsoft.com/office/drawing/2014/main" id="{7D70A0ED-1510-7CE0-2D39-EA529BE6CFCC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267200" y="5603875"/>
            <a:ext cx="1143000" cy="152400"/>
          </a:xfrm>
          <a:prstGeom prst="rightArrow">
            <a:avLst>
              <a:gd name="adj1" fmla="val 50000"/>
              <a:gd name="adj2" fmla="val 133333"/>
            </a:avLst>
          </a:prstGeom>
          <a:solidFill>
            <a:schemeClr val="folHlink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5555" name="AutoShape 3">
            <a:extLst>
              <a:ext uri="{FF2B5EF4-FFF2-40B4-BE49-F238E27FC236}">
                <a16:creationId xmlns:a16="http://schemas.microsoft.com/office/drawing/2014/main" id="{F7FA4A0C-68FD-0EDE-BCB7-83D7B5A32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927475"/>
            <a:ext cx="1143000" cy="152400"/>
          </a:xfrm>
          <a:prstGeom prst="rightArrow">
            <a:avLst>
              <a:gd name="adj1" fmla="val 50000"/>
              <a:gd name="adj2" fmla="val 133333"/>
            </a:avLst>
          </a:prstGeom>
          <a:solidFill>
            <a:schemeClr val="folHlink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5556" name="AutoShape 4">
            <a:extLst>
              <a:ext uri="{FF2B5EF4-FFF2-40B4-BE49-F238E27FC236}">
                <a16:creationId xmlns:a16="http://schemas.microsoft.com/office/drawing/2014/main" id="{1A6D7B94-E0C8-4C2D-2067-E0EAE174B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927475"/>
            <a:ext cx="609600" cy="152400"/>
          </a:xfrm>
          <a:prstGeom prst="rightArrow">
            <a:avLst>
              <a:gd name="adj1" fmla="val 50000"/>
              <a:gd name="adj2" fmla="val 71111"/>
            </a:avLst>
          </a:prstGeom>
          <a:solidFill>
            <a:schemeClr val="folHlink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5557" name="AutoShape 5">
            <a:extLst>
              <a:ext uri="{FF2B5EF4-FFF2-40B4-BE49-F238E27FC236}">
                <a16:creationId xmlns:a16="http://schemas.microsoft.com/office/drawing/2014/main" id="{8309C859-340A-86B8-6523-1E0D8079AA20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6400800" y="5562600"/>
            <a:ext cx="1143000" cy="152400"/>
          </a:xfrm>
          <a:prstGeom prst="rightArrow">
            <a:avLst>
              <a:gd name="adj1" fmla="val 50000"/>
              <a:gd name="adj2" fmla="val 133333"/>
            </a:avLst>
          </a:prstGeom>
          <a:solidFill>
            <a:schemeClr val="folHlink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5558" name="Text Box 6">
            <a:extLst>
              <a:ext uri="{FF2B5EF4-FFF2-40B4-BE49-F238E27FC236}">
                <a16:creationId xmlns:a16="http://schemas.microsoft.com/office/drawing/2014/main" id="{E48AB935-2E6D-388F-9DA3-1A92A2052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295400"/>
            <a:ext cx="5715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>
                <a:latin typeface="Times New Roman" panose="02020603050405020304" pitchFamily="18" charset="0"/>
              </a:rPr>
              <a:t>1.  取指周期数据流</a:t>
            </a:r>
          </a:p>
        </p:txBody>
      </p:sp>
      <p:sp>
        <p:nvSpPr>
          <p:cNvPr id="20487" name="Text Box 7">
            <a:extLst>
              <a:ext uri="{FF2B5EF4-FFF2-40B4-BE49-F238E27FC236}">
                <a16:creationId xmlns:a16="http://schemas.microsoft.com/office/drawing/2014/main" id="{8E2F8C98-0A2F-30DB-FE56-30BEDA05B8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457200"/>
            <a:ext cx="5715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>
                <a:latin typeface="Times New Roman" panose="02020603050405020304" pitchFamily="18" charset="0"/>
              </a:rPr>
              <a:t>二、 指令周期的数据流</a:t>
            </a:r>
          </a:p>
        </p:txBody>
      </p:sp>
      <p:sp>
        <p:nvSpPr>
          <p:cNvPr id="535560" name="AutoShape 8">
            <a:extLst>
              <a:ext uri="{FF2B5EF4-FFF2-40B4-BE49-F238E27FC236}">
                <a16:creationId xmlns:a16="http://schemas.microsoft.com/office/drawing/2014/main" id="{7E27FBD8-CBC8-C7B9-DE30-A0AA00204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648200"/>
            <a:ext cx="1676400" cy="152400"/>
          </a:xfrm>
          <a:prstGeom prst="rightArrow">
            <a:avLst>
              <a:gd name="adj1" fmla="val 50000"/>
              <a:gd name="adj2" fmla="val 114583"/>
            </a:avLst>
          </a:prstGeom>
          <a:solidFill>
            <a:schemeClr val="folHlink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5561" name="AutoShape 9">
            <a:extLst>
              <a:ext uri="{FF2B5EF4-FFF2-40B4-BE49-F238E27FC236}">
                <a16:creationId xmlns:a16="http://schemas.microsoft.com/office/drawing/2014/main" id="{D9EB0839-A725-DBCC-3B5D-2D5025926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432300"/>
            <a:ext cx="1447800" cy="152400"/>
          </a:xfrm>
          <a:prstGeom prst="rightArrow">
            <a:avLst>
              <a:gd name="adj1" fmla="val 50000"/>
              <a:gd name="adj2" fmla="val 127063"/>
            </a:avLst>
          </a:prstGeom>
          <a:solidFill>
            <a:schemeClr val="folHlink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5562" name="AutoShape 10">
            <a:extLst>
              <a:ext uri="{FF2B5EF4-FFF2-40B4-BE49-F238E27FC236}">
                <a16:creationId xmlns:a16="http://schemas.microsoft.com/office/drawing/2014/main" id="{CBF3DE73-0C84-6026-0409-3B62E06AEFFB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7696200" y="4232275"/>
            <a:ext cx="914400" cy="152400"/>
          </a:xfrm>
          <a:prstGeom prst="rightArrow">
            <a:avLst>
              <a:gd name="adj1" fmla="val 50000"/>
              <a:gd name="adj2" fmla="val 106667"/>
            </a:avLst>
          </a:prstGeom>
          <a:solidFill>
            <a:schemeClr val="folHlink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5563" name="AutoShape 11">
            <a:extLst>
              <a:ext uri="{FF2B5EF4-FFF2-40B4-BE49-F238E27FC236}">
                <a16:creationId xmlns:a16="http://schemas.microsoft.com/office/drawing/2014/main" id="{0B1C08FF-75B6-8F86-0173-448970CB8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4003675"/>
            <a:ext cx="457200" cy="152400"/>
          </a:xfrm>
          <a:prstGeom prst="rightArrow">
            <a:avLst>
              <a:gd name="adj1" fmla="val 50000"/>
              <a:gd name="adj2" fmla="val 53333"/>
            </a:avLst>
          </a:prstGeom>
          <a:solidFill>
            <a:schemeClr val="folHlink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35564" name="Group 12">
            <a:extLst>
              <a:ext uri="{FF2B5EF4-FFF2-40B4-BE49-F238E27FC236}">
                <a16:creationId xmlns:a16="http://schemas.microsoft.com/office/drawing/2014/main" id="{FD9BB117-D565-EEBF-D07D-F6B680398739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5451475"/>
            <a:ext cx="990600" cy="457200"/>
            <a:chOff x="2448" y="3434"/>
            <a:chExt cx="624" cy="288"/>
          </a:xfrm>
        </p:grpSpPr>
        <p:sp>
          <p:nvSpPr>
            <p:cNvPr id="20519" name="Text Box 13">
              <a:extLst>
                <a:ext uri="{FF2B5EF4-FFF2-40B4-BE49-F238E27FC236}">
                  <a16:creationId xmlns:a16="http://schemas.microsoft.com/office/drawing/2014/main" id="{5603DEE5-3CEE-3463-C1EF-E3C35D5E8C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4" y="3443"/>
              <a:ext cx="4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MDR</a:t>
              </a:r>
            </a:p>
          </p:txBody>
        </p:sp>
        <p:sp>
          <p:nvSpPr>
            <p:cNvPr id="20520" name="Rectangle 14">
              <a:extLst>
                <a:ext uri="{FF2B5EF4-FFF2-40B4-BE49-F238E27FC236}">
                  <a16:creationId xmlns:a16="http://schemas.microsoft.com/office/drawing/2014/main" id="{9CD18439-42CC-ECFE-0345-5B5AA2CA8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434"/>
              <a:ext cx="624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</p:grpSp>
      <p:sp>
        <p:nvSpPr>
          <p:cNvPr id="535567" name="Rectangle 15">
            <a:extLst>
              <a:ext uri="{FF2B5EF4-FFF2-40B4-BE49-F238E27FC236}">
                <a16:creationId xmlns:a16="http://schemas.microsoft.com/office/drawing/2014/main" id="{983C573D-D227-51E6-6D8C-3417E5B3B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537075"/>
            <a:ext cx="9906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CU</a:t>
            </a:r>
          </a:p>
        </p:txBody>
      </p:sp>
      <p:sp>
        <p:nvSpPr>
          <p:cNvPr id="535568" name="Rectangle 16">
            <a:extLst>
              <a:ext uri="{FF2B5EF4-FFF2-40B4-BE49-F238E27FC236}">
                <a16:creationId xmlns:a16="http://schemas.microsoft.com/office/drawing/2014/main" id="{7AFBDEEF-1C90-4C79-C7DE-B50EEA151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810000"/>
            <a:ext cx="9906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MAR</a:t>
            </a:r>
          </a:p>
        </p:txBody>
      </p:sp>
      <p:sp>
        <p:nvSpPr>
          <p:cNvPr id="535569" name="Rectangle 17">
            <a:extLst>
              <a:ext uri="{FF2B5EF4-FFF2-40B4-BE49-F238E27FC236}">
                <a16:creationId xmlns:a16="http://schemas.microsoft.com/office/drawing/2014/main" id="{07B6218F-71BD-F8E1-B2B6-A79AF9C44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775075"/>
            <a:ext cx="9906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PC</a:t>
            </a:r>
          </a:p>
        </p:txBody>
      </p:sp>
      <p:grpSp>
        <p:nvGrpSpPr>
          <p:cNvPr id="535570" name="Group 18">
            <a:extLst>
              <a:ext uri="{FF2B5EF4-FFF2-40B4-BE49-F238E27FC236}">
                <a16:creationId xmlns:a16="http://schemas.microsoft.com/office/drawing/2014/main" id="{B3B6685B-4ECF-CB7C-EE64-C96396602029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5451475"/>
            <a:ext cx="990600" cy="457200"/>
            <a:chOff x="1104" y="3434"/>
            <a:chExt cx="624" cy="288"/>
          </a:xfrm>
        </p:grpSpPr>
        <p:sp>
          <p:nvSpPr>
            <p:cNvPr id="20517" name="Rectangle 19">
              <a:extLst>
                <a:ext uri="{FF2B5EF4-FFF2-40B4-BE49-F238E27FC236}">
                  <a16:creationId xmlns:a16="http://schemas.microsoft.com/office/drawing/2014/main" id="{1489FA4C-2F77-1D13-A189-E66F10B9B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434"/>
              <a:ext cx="624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20518" name="Text Box 20">
              <a:extLst>
                <a:ext uri="{FF2B5EF4-FFF2-40B4-BE49-F238E27FC236}">
                  <a16:creationId xmlns:a16="http://schemas.microsoft.com/office/drawing/2014/main" id="{E7B587FA-C789-E70B-111D-B3926F7775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0" y="3443"/>
              <a:ext cx="2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IR</a:t>
              </a:r>
            </a:p>
          </p:txBody>
        </p:sp>
      </p:grpSp>
      <p:grpSp>
        <p:nvGrpSpPr>
          <p:cNvPr id="535573" name="Group 21">
            <a:extLst>
              <a:ext uri="{FF2B5EF4-FFF2-40B4-BE49-F238E27FC236}">
                <a16:creationId xmlns:a16="http://schemas.microsoft.com/office/drawing/2014/main" id="{ECBF133D-EEC0-0FB3-09B9-9FE426F0C54A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2209800"/>
            <a:ext cx="6934200" cy="3851275"/>
            <a:chOff x="912" y="1392"/>
            <a:chExt cx="4368" cy="2426"/>
          </a:xfrm>
        </p:grpSpPr>
        <p:sp>
          <p:nvSpPr>
            <p:cNvPr id="20508" name="Rectangle 22">
              <a:extLst>
                <a:ext uri="{FF2B5EF4-FFF2-40B4-BE49-F238E27FC236}">
                  <a16:creationId xmlns:a16="http://schemas.microsoft.com/office/drawing/2014/main" id="{63535D94-8525-4528-1FB9-6742D4135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090"/>
              <a:ext cx="2352" cy="17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20509" name="Rectangle 23">
              <a:extLst>
                <a:ext uri="{FF2B5EF4-FFF2-40B4-BE49-F238E27FC236}">
                  <a16:creationId xmlns:a16="http://schemas.microsoft.com/office/drawing/2014/main" id="{75C11068-61B9-0E50-A3BF-4D2FF3117B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090"/>
              <a:ext cx="96" cy="168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20510" name="Rectangle 24">
              <a:extLst>
                <a:ext uri="{FF2B5EF4-FFF2-40B4-BE49-F238E27FC236}">
                  <a16:creationId xmlns:a16="http://schemas.microsoft.com/office/drawing/2014/main" id="{38BF6005-F5B0-28E1-58EC-88CAD4D0E8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090"/>
              <a:ext cx="96" cy="168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20511" name="Rectangle 25">
              <a:extLst>
                <a:ext uri="{FF2B5EF4-FFF2-40B4-BE49-F238E27FC236}">
                  <a16:creationId xmlns:a16="http://schemas.microsoft.com/office/drawing/2014/main" id="{034A0225-2AF0-3761-181E-17AE74D4EC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090"/>
              <a:ext cx="96" cy="168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20512" name="Rectangle 26">
              <a:extLst>
                <a:ext uri="{FF2B5EF4-FFF2-40B4-BE49-F238E27FC236}">
                  <a16:creationId xmlns:a16="http://schemas.microsoft.com/office/drawing/2014/main" id="{E6DBD616-FB45-E8B0-A5C1-920AE271FF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463"/>
              <a:ext cx="816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存储器</a:t>
              </a:r>
            </a:p>
          </p:txBody>
        </p:sp>
        <p:sp>
          <p:nvSpPr>
            <p:cNvPr id="20513" name="Text Box 27">
              <a:extLst>
                <a:ext uri="{FF2B5EF4-FFF2-40B4-BE49-F238E27FC236}">
                  <a16:creationId xmlns:a16="http://schemas.microsoft.com/office/drawing/2014/main" id="{7AC02FFD-DFD2-9FC9-6384-B522914FF0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8" y="1850"/>
              <a:ext cx="44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CPU</a:t>
              </a:r>
            </a:p>
          </p:txBody>
        </p:sp>
        <p:sp>
          <p:nvSpPr>
            <p:cNvPr id="20514" name="Text Box 28">
              <a:extLst>
                <a:ext uri="{FF2B5EF4-FFF2-40B4-BE49-F238E27FC236}">
                  <a16:creationId xmlns:a16="http://schemas.microsoft.com/office/drawing/2014/main" id="{6AACE2AD-4FD0-449D-EB33-F3EB086B47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8" y="1392"/>
              <a:ext cx="310" cy="6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地址总线</a:t>
              </a:r>
            </a:p>
          </p:txBody>
        </p:sp>
        <p:sp>
          <p:nvSpPr>
            <p:cNvPr id="20515" name="Text Box 29">
              <a:extLst>
                <a:ext uri="{FF2B5EF4-FFF2-40B4-BE49-F238E27FC236}">
                  <a16:creationId xmlns:a16="http://schemas.microsoft.com/office/drawing/2014/main" id="{E2926D2C-1BFC-1473-F465-79C4D9926B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4" y="1392"/>
              <a:ext cx="310" cy="6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数据总线</a:t>
              </a:r>
            </a:p>
          </p:txBody>
        </p:sp>
        <p:sp>
          <p:nvSpPr>
            <p:cNvPr id="20516" name="Text Box 30">
              <a:extLst>
                <a:ext uri="{FF2B5EF4-FFF2-40B4-BE49-F238E27FC236}">
                  <a16:creationId xmlns:a16="http://schemas.microsoft.com/office/drawing/2014/main" id="{B13196BF-9DA5-C50D-C7DC-BDA6F68A9E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8" y="1392"/>
              <a:ext cx="310" cy="6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控制总线</a:t>
              </a:r>
            </a:p>
          </p:txBody>
        </p:sp>
      </p:grpSp>
      <p:grpSp>
        <p:nvGrpSpPr>
          <p:cNvPr id="535583" name="Group 31">
            <a:extLst>
              <a:ext uri="{FF2B5EF4-FFF2-40B4-BE49-F238E27FC236}">
                <a16:creationId xmlns:a16="http://schemas.microsoft.com/office/drawing/2014/main" id="{685EB7BD-0B71-E674-7E38-6F0A1A9F6AF6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5443538"/>
            <a:ext cx="990600" cy="457200"/>
            <a:chOff x="1104" y="3423"/>
            <a:chExt cx="624" cy="288"/>
          </a:xfrm>
        </p:grpSpPr>
        <p:sp>
          <p:nvSpPr>
            <p:cNvPr id="20506" name="Rectangle 32">
              <a:extLst>
                <a:ext uri="{FF2B5EF4-FFF2-40B4-BE49-F238E27FC236}">
                  <a16:creationId xmlns:a16="http://schemas.microsoft.com/office/drawing/2014/main" id="{A34E465A-BCDE-34B1-B1FF-496289C0B2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423"/>
              <a:ext cx="624" cy="288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20507" name="Text Box 33">
              <a:extLst>
                <a:ext uri="{FF2B5EF4-FFF2-40B4-BE49-F238E27FC236}">
                  <a16:creationId xmlns:a16="http://schemas.microsoft.com/office/drawing/2014/main" id="{9DC299EB-6807-271E-5214-179DDE1F5E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0" y="3446"/>
              <a:ext cx="300" cy="25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IR</a:t>
              </a:r>
            </a:p>
          </p:txBody>
        </p:sp>
      </p:grpSp>
      <p:grpSp>
        <p:nvGrpSpPr>
          <p:cNvPr id="535586" name="Group 34">
            <a:extLst>
              <a:ext uri="{FF2B5EF4-FFF2-40B4-BE49-F238E27FC236}">
                <a16:creationId xmlns:a16="http://schemas.microsoft.com/office/drawing/2014/main" id="{7DC57B17-2179-8543-49C6-963F14C5C722}"/>
              </a:ext>
            </a:extLst>
          </p:cNvPr>
          <p:cNvGrpSpPr>
            <a:grpSpLocks/>
          </p:cNvGrpSpPr>
          <p:nvPr/>
        </p:nvGrpSpPr>
        <p:grpSpPr bwMode="auto">
          <a:xfrm>
            <a:off x="3783013" y="4235450"/>
            <a:ext cx="2209800" cy="914400"/>
            <a:chOff x="1440" y="2640"/>
            <a:chExt cx="1392" cy="576"/>
          </a:xfrm>
        </p:grpSpPr>
        <p:grpSp>
          <p:nvGrpSpPr>
            <p:cNvPr id="20500" name="Group 35">
              <a:extLst>
                <a:ext uri="{FF2B5EF4-FFF2-40B4-BE49-F238E27FC236}">
                  <a16:creationId xmlns:a16="http://schemas.microsoft.com/office/drawing/2014/main" id="{76F30716-4A4C-CB87-2BE6-DCC2DFA76D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0" y="2640"/>
              <a:ext cx="1392" cy="576"/>
              <a:chOff x="1440" y="2640"/>
              <a:chExt cx="1392" cy="576"/>
            </a:xfrm>
          </p:grpSpPr>
          <p:grpSp>
            <p:nvGrpSpPr>
              <p:cNvPr id="20502" name="Group 36">
                <a:extLst>
                  <a:ext uri="{FF2B5EF4-FFF2-40B4-BE49-F238E27FC236}">
                    <a16:creationId xmlns:a16="http://schemas.microsoft.com/office/drawing/2014/main" id="{9B90C111-2DC6-1C6B-66D6-9F4DC4C3FCA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40" y="2640"/>
                <a:ext cx="1008" cy="336"/>
                <a:chOff x="1440" y="2666"/>
                <a:chExt cx="1008" cy="336"/>
              </a:xfrm>
            </p:grpSpPr>
            <p:sp>
              <p:nvSpPr>
                <p:cNvPr id="20504" name="Rectangle 37">
                  <a:extLst>
                    <a:ext uri="{FF2B5EF4-FFF2-40B4-BE49-F238E27FC236}">
                      <a16:creationId xmlns:a16="http://schemas.microsoft.com/office/drawing/2014/main" id="{0F4B46BE-29B0-0C08-A8EE-451CD41AFE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8" y="2954"/>
                  <a:ext cx="960" cy="48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defTabSz="4572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defTabSz="4572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defTabSz="4572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defTabSz="4572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20000"/>
                    </a:spcBef>
                    <a:buFontTx/>
                    <a:buNone/>
                  </a:pPr>
                  <a:endParaRPr lang="zh-CN" altLang="en-US" sz="800">
                    <a:latin typeface="宋体" panose="02010600030101010101" pitchFamily="2" charset="-122"/>
                  </a:endParaRPr>
                </a:p>
              </p:txBody>
            </p:sp>
            <p:sp>
              <p:nvSpPr>
                <p:cNvPr id="20505" name="AutoShape 38">
                  <a:extLst>
                    <a:ext uri="{FF2B5EF4-FFF2-40B4-BE49-F238E27FC236}">
                      <a16:creationId xmlns:a16="http://schemas.microsoft.com/office/drawing/2014/main" id="{75C95649-90A9-0D85-0BF8-5A5771C4B8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0" y="2666"/>
                  <a:ext cx="96" cy="336"/>
                </a:xfrm>
                <a:prstGeom prst="upArrow">
                  <a:avLst>
                    <a:gd name="adj1" fmla="val 50000"/>
                    <a:gd name="adj2" fmla="val 87500"/>
                  </a:avLst>
                </a:prstGeom>
                <a:solidFill>
                  <a:schemeClr val="folHlink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defTabSz="4572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defTabSz="4572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defTabSz="4572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defTabSz="4572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20000"/>
                    </a:spcBef>
                    <a:buFontTx/>
                    <a:buNone/>
                  </a:pPr>
                  <a:endParaRPr lang="zh-CN" altLang="en-US" sz="800">
                    <a:latin typeface="宋体" panose="02010600030101010101" pitchFamily="2" charset="-122"/>
                  </a:endParaRPr>
                </a:p>
              </p:txBody>
            </p:sp>
          </p:grpSp>
          <p:sp>
            <p:nvSpPr>
              <p:cNvPr id="20503" name="Text Box 39">
                <a:extLst>
                  <a:ext uri="{FF2B5EF4-FFF2-40B4-BE49-F238E27FC236}">
                    <a16:creationId xmlns:a16="http://schemas.microsoft.com/office/drawing/2014/main" id="{F665F4AF-D7FA-0CDE-DB46-409C6C21BC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24" y="2966"/>
                <a:ext cx="100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+1      </a:t>
                </a:r>
              </a:p>
            </p:txBody>
          </p:sp>
        </p:grpSp>
        <p:sp>
          <p:nvSpPr>
            <p:cNvPr id="20501" name="Rectangle 40">
              <a:extLst>
                <a:ext uri="{FF2B5EF4-FFF2-40B4-BE49-F238E27FC236}">
                  <a16:creationId xmlns:a16="http://schemas.microsoft.com/office/drawing/2014/main" id="{1C3FE05D-3906-7E70-4FB7-F2C9735259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502" y="2938"/>
              <a:ext cx="34" cy="23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5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35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535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535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535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535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535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535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535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500"/>
                                        <p:tgtEl>
                                          <p:spTgt spid="535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7" dur="500"/>
                                        <p:tgtEl>
                                          <p:spTgt spid="535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2" dur="500"/>
                                        <p:tgtEl>
                                          <p:spTgt spid="535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7" dur="500"/>
                                        <p:tgtEl>
                                          <p:spTgt spid="535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2" dur="500"/>
                                        <p:tgtEl>
                                          <p:spTgt spid="535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7" dur="500"/>
                                        <p:tgtEl>
                                          <p:spTgt spid="535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2" dur="500"/>
                                        <p:tgtEl>
                                          <p:spTgt spid="535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87" dur="500"/>
                                        <p:tgtEl>
                                          <p:spTgt spid="535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554" grpId="0" animBg="1" autoUpdateAnimBg="0"/>
      <p:bldP spid="535555" grpId="0" animBg="1" autoUpdateAnimBg="0"/>
      <p:bldP spid="535556" grpId="0" animBg="1" autoUpdateAnimBg="0"/>
      <p:bldP spid="535557" grpId="0" animBg="1" autoUpdateAnimBg="0"/>
      <p:bldP spid="535558" grpId="0" autoUpdateAnimBg="0"/>
      <p:bldP spid="535560" grpId="0" animBg="1" autoUpdateAnimBg="0"/>
      <p:bldP spid="535561" grpId="0" animBg="1" autoUpdateAnimBg="0"/>
      <p:bldP spid="535562" grpId="0" animBg="1" autoUpdateAnimBg="0"/>
      <p:bldP spid="535563" grpId="0" animBg="1" autoUpdateAnimBg="0"/>
      <p:bldP spid="535567" grpId="0" animBg="1" autoUpdateAnimBg="0"/>
      <p:bldP spid="535568" grpId="0" animBg="1" autoUpdateAnimBg="0"/>
      <p:bldP spid="535569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>
            <a:extLst>
              <a:ext uri="{FF2B5EF4-FFF2-40B4-BE49-F238E27FC236}">
                <a16:creationId xmlns:a16="http://schemas.microsoft.com/office/drawing/2014/main" id="{58F2EC4D-0AD6-B83C-BFF9-F45CAB8CE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609600"/>
            <a:ext cx="5715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>
                <a:latin typeface="Times New Roman" panose="02020603050405020304" pitchFamily="18" charset="0"/>
              </a:rPr>
              <a:t>2.  间址周期数据流</a:t>
            </a:r>
          </a:p>
        </p:txBody>
      </p:sp>
      <p:sp>
        <p:nvSpPr>
          <p:cNvPr id="536579" name="AutoShape 3">
            <a:extLst>
              <a:ext uri="{FF2B5EF4-FFF2-40B4-BE49-F238E27FC236}">
                <a16:creationId xmlns:a16="http://schemas.microsoft.com/office/drawing/2014/main" id="{E4177F89-64FB-DF24-476C-6630CD743237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7848600" y="3962400"/>
            <a:ext cx="914400" cy="152400"/>
          </a:xfrm>
          <a:prstGeom prst="rightArrow">
            <a:avLst>
              <a:gd name="adj1" fmla="val 50000"/>
              <a:gd name="adj2" fmla="val 106667"/>
            </a:avLst>
          </a:prstGeom>
          <a:solidFill>
            <a:schemeClr val="folHlink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6580" name="AutoShape 4">
            <a:extLst>
              <a:ext uri="{FF2B5EF4-FFF2-40B4-BE49-F238E27FC236}">
                <a16:creationId xmlns:a16="http://schemas.microsoft.com/office/drawing/2014/main" id="{4B25CFD2-46B8-5D4E-7FDE-720D0994A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419600"/>
            <a:ext cx="1676400" cy="152400"/>
          </a:xfrm>
          <a:prstGeom prst="rightArrow">
            <a:avLst>
              <a:gd name="adj1" fmla="val 50000"/>
              <a:gd name="adj2" fmla="val 114583"/>
            </a:avLst>
          </a:prstGeom>
          <a:solidFill>
            <a:schemeClr val="folHlink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6581" name="AutoShape 5">
            <a:extLst>
              <a:ext uri="{FF2B5EF4-FFF2-40B4-BE49-F238E27FC236}">
                <a16:creationId xmlns:a16="http://schemas.microsoft.com/office/drawing/2014/main" id="{1703570F-24CF-4202-59A4-23C869104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622675"/>
            <a:ext cx="609600" cy="152400"/>
          </a:xfrm>
          <a:prstGeom prst="rightArrow">
            <a:avLst>
              <a:gd name="adj1" fmla="val 50000"/>
              <a:gd name="adj2" fmla="val 71111"/>
            </a:avLst>
          </a:prstGeom>
          <a:solidFill>
            <a:schemeClr val="folHlink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36582" name="Group 6">
            <a:extLst>
              <a:ext uri="{FF2B5EF4-FFF2-40B4-BE49-F238E27FC236}">
                <a16:creationId xmlns:a16="http://schemas.microsoft.com/office/drawing/2014/main" id="{CE2BCFB7-BBD8-FC9F-0E71-172EA8F70DFA}"/>
              </a:ext>
            </a:extLst>
          </p:cNvPr>
          <p:cNvGrpSpPr>
            <a:grpSpLocks/>
          </p:cNvGrpSpPr>
          <p:nvPr/>
        </p:nvGrpSpPr>
        <p:grpSpPr bwMode="auto">
          <a:xfrm>
            <a:off x="7277100" y="4156075"/>
            <a:ext cx="1485900" cy="152400"/>
            <a:chOff x="3624" y="2618"/>
            <a:chExt cx="936" cy="96"/>
          </a:xfrm>
        </p:grpSpPr>
        <p:sp>
          <p:nvSpPr>
            <p:cNvPr id="21543" name="AutoShape 7">
              <a:extLst>
                <a:ext uri="{FF2B5EF4-FFF2-40B4-BE49-F238E27FC236}">
                  <a16:creationId xmlns:a16="http://schemas.microsoft.com/office/drawing/2014/main" id="{36D0FADB-D805-CE2D-75CD-41469EC6B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618"/>
              <a:ext cx="912" cy="96"/>
            </a:xfrm>
            <a:prstGeom prst="rightArrow">
              <a:avLst>
                <a:gd name="adj1" fmla="val 50000"/>
                <a:gd name="adj2" fmla="val 127063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44" name="Rectangle 8">
              <a:extLst>
                <a:ext uri="{FF2B5EF4-FFF2-40B4-BE49-F238E27FC236}">
                  <a16:creationId xmlns:a16="http://schemas.microsoft.com/office/drawing/2014/main" id="{53DF2EAB-26BC-66B7-E5F9-A2EB34FB86A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633" y="2641"/>
              <a:ext cx="27" cy="45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</p:grpSp>
      <p:grpSp>
        <p:nvGrpSpPr>
          <p:cNvPr id="536585" name="Group 9">
            <a:extLst>
              <a:ext uri="{FF2B5EF4-FFF2-40B4-BE49-F238E27FC236}">
                <a16:creationId xmlns:a16="http://schemas.microsoft.com/office/drawing/2014/main" id="{E8279829-8BE6-121D-A1FB-ADCF4641EC5F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299075"/>
            <a:ext cx="1195388" cy="152400"/>
            <a:chOff x="3168" y="3338"/>
            <a:chExt cx="753" cy="96"/>
          </a:xfrm>
        </p:grpSpPr>
        <p:sp>
          <p:nvSpPr>
            <p:cNvPr id="21541" name="AutoShape 10">
              <a:extLst>
                <a:ext uri="{FF2B5EF4-FFF2-40B4-BE49-F238E27FC236}">
                  <a16:creationId xmlns:a16="http://schemas.microsoft.com/office/drawing/2014/main" id="{97F0B7DE-0CB9-513D-BE96-076E13645F2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3168" y="3338"/>
              <a:ext cx="720" cy="96"/>
            </a:xfrm>
            <a:prstGeom prst="rightArrow">
              <a:avLst>
                <a:gd name="adj1" fmla="val 50000"/>
                <a:gd name="adj2" fmla="val 133333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42" name="Rectangle 11">
              <a:extLst>
                <a:ext uri="{FF2B5EF4-FFF2-40B4-BE49-F238E27FC236}">
                  <a16:creationId xmlns:a16="http://schemas.microsoft.com/office/drawing/2014/main" id="{2DA5728E-20E8-FFCA-0A4F-3D953B763F0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885" y="3364"/>
              <a:ext cx="27" cy="45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</p:grpSp>
      <p:grpSp>
        <p:nvGrpSpPr>
          <p:cNvPr id="536588" name="Group 12">
            <a:extLst>
              <a:ext uri="{FF2B5EF4-FFF2-40B4-BE49-F238E27FC236}">
                <a16:creationId xmlns:a16="http://schemas.microsoft.com/office/drawing/2014/main" id="{F69A7CEB-3C2C-3646-881F-DDBB2DF17AC8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3622675"/>
            <a:ext cx="990600" cy="1752600"/>
            <a:chOff x="1920" y="2282"/>
            <a:chExt cx="624" cy="1104"/>
          </a:xfrm>
        </p:grpSpPr>
        <p:sp>
          <p:nvSpPr>
            <p:cNvPr id="21536" name="AutoShape 13">
              <a:extLst>
                <a:ext uri="{FF2B5EF4-FFF2-40B4-BE49-F238E27FC236}">
                  <a16:creationId xmlns:a16="http://schemas.microsoft.com/office/drawing/2014/main" id="{62903845-5C92-DD47-D630-3AF73F4CA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282"/>
              <a:ext cx="624" cy="96"/>
            </a:xfrm>
            <a:prstGeom prst="rightArrow">
              <a:avLst>
                <a:gd name="adj1" fmla="val 50000"/>
                <a:gd name="adj2" fmla="val 115556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37" name="Rectangle 14">
              <a:extLst>
                <a:ext uri="{FF2B5EF4-FFF2-40B4-BE49-F238E27FC236}">
                  <a16:creationId xmlns:a16="http://schemas.microsoft.com/office/drawing/2014/main" id="{E7A6F03A-7F88-83BC-F3BD-31C5EDEF7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3338"/>
              <a:ext cx="624" cy="4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21538" name="Rectangle 15">
              <a:extLst>
                <a:ext uri="{FF2B5EF4-FFF2-40B4-BE49-F238E27FC236}">
                  <a16:creationId xmlns:a16="http://schemas.microsoft.com/office/drawing/2014/main" id="{361F376D-A3DE-46F7-8ADF-C84368B65B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330"/>
              <a:ext cx="48" cy="105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21539" name="Rectangle 16">
              <a:extLst>
                <a:ext uri="{FF2B5EF4-FFF2-40B4-BE49-F238E27FC236}">
                  <a16:creationId xmlns:a16="http://schemas.microsoft.com/office/drawing/2014/main" id="{EB91FAA5-8C96-FCFA-31D8-86A235AE15B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934" y="3348"/>
              <a:ext cx="34" cy="3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21540" name="Rectangle 17">
              <a:extLst>
                <a:ext uri="{FF2B5EF4-FFF2-40B4-BE49-F238E27FC236}">
                  <a16:creationId xmlns:a16="http://schemas.microsoft.com/office/drawing/2014/main" id="{2F12266A-1C2C-C873-98F6-1E6AF448FA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6" y="2312"/>
              <a:ext cx="79" cy="3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</p:grpSp>
      <p:grpSp>
        <p:nvGrpSpPr>
          <p:cNvPr id="536594" name="Group 18">
            <a:extLst>
              <a:ext uri="{FF2B5EF4-FFF2-40B4-BE49-F238E27FC236}">
                <a16:creationId xmlns:a16="http://schemas.microsoft.com/office/drawing/2014/main" id="{B7951BED-1D60-B22B-F1B5-BF5A60B0D28B}"/>
              </a:ext>
            </a:extLst>
          </p:cNvPr>
          <p:cNvGrpSpPr>
            <a:grpSpLocks/>
          </p:cNvGrpSpPr>
          <p:nvPr/>
        </p:nvGrpSpPr>
        <p:grpSpPr bwMode="auto">
          <a:xfrm>
            <a:off x="8291513" y="3733800"/>
            <a:ext cx="471487" cy="152400"/>
            <a:chOff x="4263" y="2352"/>
            <a:chExt cx="297" cy="96"/>
          </a:xfrm>
        </p:grpSpPr>
        <p:sp>
          <p:nvSpPr>
            <p:cNvPr id="21534" name="AutoShape 19">
              <a:extLst>
                <a:ext uri="{FF2B5EF4-FFF2-40B4-BE49-F238E27FC236}">
                  <a16:creationId xmlns:a16="http://schemas.microsoft.com/office/drawing/2014/main" id="{741FBA86-9C57-B5F9-FAE7-689DC3FC5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352"/>
              <a:ext cx="288" cy="96"/>
            </a:xfrm>
            <a:prstGeom prst="rightArrow">
              <a:avLst>
                <a:gd name="adj1" fmla="val 50000"/>
                <a:gd name="adj2" fmla="val 53333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35" name="Rectangle 20">
              <a:extLst>
                <a:ext uri="{FF2B5EF4-FFF2-40B4-BE49-F238E27FC236}">
                  <a16:creationId xmlns:a16="http://schemas.microsoft.com/office/drawing/2014/main" id="{EF59017D-70C1-3B95-B196-279C02A769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3" y="2372"/>
              <a:ext cx="45" cy="6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</p:grpSp>
      <p:grpSp>
        <p:nvGrpSpPr>
          <p:cNvPr id="536597" name="Group 21">
            <a:extLst>
              <a:ext uri="{FF2B5EF4-FFF2-40B4-BE49-F238E27FC236}">
                <a16:creationId xmlns:a16="http://schemas.microsoft.com/office/drawing/2014/main" id="{73F2588B-E339-640B-66C1-7468EC5F96DF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1924050"/>
            <a:ext cx="6934200" cy="3851275"/>
            <a:chOff x="1008" y="1212"/>
            <a:chExt cx="4368" cy="2426"/>
          </a:xfrm>
        </p:grpSpPr>
        <p:sp>
          <p:nvSpPr>
            <p:cNvPr id="21518" name="Text Box 22">
              <a:extLst>
                <a:ext uri="{FF2B5EF4-FFF2-40B4-BE49-F238E27FC236}">
                  <a16:creationId xmlns:a16="http://schemas.microsoft.com/office/drawing/2014/main" id="{1373C562-0C0F-AA76-1FA4-6B0DFD5127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0" y="3263"/>
              <a:ext cx="4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MDR</a:t>
              </a:r>
            </a:p>
          </p:txBody>
        </p:sp>
        <p:sp>
          <p:nvSpPr>
            <p:cNvPr id="21519" name="Rectangle 23">
              <a:extLst>
                <a:ext uri="{FF2B5EF4-FFF2-40B4-BE49-F238E27FC236}">
                  <a16:creationId xmlns:a16="http://schemas.microsoft.com/office/drawing/2014/main" id="{1C9BB401-3F2F-CBA5-2F41-80895B824D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3254"/>
              <a:ext cx="624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21520" name="Rectangle 24">
              <a:extLst>
                <a:ext uri="{FF2B5EF4-FFF2-40B4-BE49-F238E27FC236}">
                  <a16:creationId xmlns:a16="http://schemas.microsoft.com/office/drawing/2014/main" id="{AC6390ED-9136-485B-30AF-BAE7085CE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678"/>
              <a:ext cx="624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CU</a:t>
              </a:r>
            </a:p>
          </p:txBody>
        </p:sp>
        <p:sp>
          <p:nvSpPr>
            <p:cNvPr id="21521" name="Rectangle 25">
              <a:extLst>
                <a:ext uri="{FF2B5EF4-FFF2-40B4-BE49-F238E27FC236}">
                  <a16:creationId xmlns:a16="http://schemas.microsoft.com/office/drawing/2014/main" id="{2F5B4128-93AC-4657-158B-60BC76651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198"/>
              <a:ext cx="624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MAR</a:t>
              </a:r>
            </a:p>
          </p:txBody>
        </p:sp>
        <p:sp>
          <p:nvSpPr>
            <p:cNvPr id="21522" name="Rectangle 26">
              <a:extLst>
                <a:ext uri="{FF2B5EF4-FFF2-40B4-BE49-F238E27FC236}">
                  <a16:creationId xmlns:a16="http://schemas.microsoft.com/office/drawing/2014/main" id="{42586D19-0034-60EC-E759-4ADEE3ECF4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1910"/>
              <a:ext cx="96" cy="168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21523" name="Rectangle 27">
              <a:extLst>
                <a:ext uri="{FF2B5EF4-FFF2-40B4-BE49-F238E27FC236}">
                  <a16:creationId xmlns:a16="http://schemas.microsoft.com/office/drawing/2014/main" id="{BA835ED8-11D4-3951-1EF7-E8052528F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910"/>
              <a:ext cx="96" cy="168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21524" name="Rectangle 28">
              <a:extLst>
                <a:ext uri="{FF2B5EF4-FFF2-40B4-BE49-F238E27FC236}">
                  <a16:creationId xmlns:a16="http://schemas.microsoft.com/office/drawing/2014/main" id="{7CDD9052-8986-D8F8-C64F-8F97766827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910"/>
              <a:ext cx="96" cy="168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21525" name="Rectangle 29">
              <a:extLst>
                <a:ext uri="{FF2B5EF4-FFF2-40B4-BE49-F238E27FC236}">
                  <a16:creationId xmlns:a16="http://schemas.microsoft.com/office/drawing/2014/main" id="{C32FE969-5FEF-F715-7D4B-C7B0EDCD3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910"/>
              <a:ext cx="2352" cy="17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21526" name="Text Box 30">
              <a:extLst>
                <a:ext uri="{FF2B5EF4-FFF2-40B4-BE49-F238E27FC236}">
                  <a16:creationId xmlns:a16="http://schemas.microsoft.com/office/drawing/2014/main" id="{4FECD68A-2AB5-0489-2E2A-47390C6312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4" y="1670"/>
              <a:ext cx="44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CPU</a:t>
              </a:r>
            </a:p>
          </p:txBody>
        </p:sp>
        <p:sp>
          <p:nvSpPr>
            <p:cNvPr id="21527" name="Text Box 31">
              <a:extLst>
                <a:ext uri="{FF2B5EF4-FFF2-40B4-BE49-F238E27FC236}">
                  <a16:creationId xmlns:a16="http://schemas.microsoft.com/office/drawing/2014/main" id="{8F90049D-D4A5-A1A5-CC18-CBB3CE0B3D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4" y="1212"/>
              <a:ext cx="310" cy="6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地址总线</a:t>
              </a:r>
            </a:p>
          </p:txBody>
        </p:sp>
        <p:sp>
          <p:nvSpPr>
            <p:cNvPr id="21528" name="Text Box 32">
              <a:extLst>
                <a:ext uri="{FF2B5EF4-FFF2-40B4-BE49-F238E27FC236}">
                  <a16:creationId xmlns:a16="http://schemas.microsoft.com/office/drawing/2014/main" id="{633E0980-29D6-1BE4-B1E9-B11FA67D45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0" y="1212"/>
              <a:ext cx="310" cy="6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数据总线</a:t>
              </a:r>
            </a:p>
          </p:txBody>
        </p:sp>
        <p:sp>
          <p:nvSpPr>
            <p:cNvPr id="21529" name="Text Box 33">
              <a:extLst>
                <a:ext uri="{FF2B5EF4-FFF2-40B4-BE49-F238E27FC236}">
                  <a16:creationId xmlns:a16="http://schemas.microsoft.com/office/drawing/2014/main" id="{9C179BE9-6552-1D38-23F2-AE2724514F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4" y="1212"/>
              <a:ext cx="310" cy="6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控制总线</a:t>
              </a:r>
            </a:p>
          </p:txBody>
        </p:sp>
        <p:sp>
          <p:nvSpPr>
            <p:cNvPr id="21530" name="Rectangle 34">
              <a:extLst>
                <a:ext uri="{FF2B5EF4-FFF2-40B4-BE49-F238E27FC236}">
                  <a16:creationId xmlns:a16="http://schemas.microsoft.com/office/drawing/2014/main" id="{DBE092BC-B621-E263-AF09-857CED26F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198"/>
              <a:ext cx="624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PC</a:t>
              </a:r>
            </a:p>
          </p:txBody>
        </p:sp>
        <p:sp>
          <p:nvSpPr>
            <p:cNvPr id="21531" name="Rectangle 35">
              <a:extLst>
                <a:ext uri="{FF2B5EF4-FFF2-40B4-BE49-F238E27FC236}">
                  <a16:creationId xmlns:a16="http://schemas.microsoft.com/office/drawing/2014/main" id="{C6F19F26-20E8-6B79-0134-5D065692E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254"/>
              <a:ext cx="624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21532" name="Text Box 36">
              <a:extLst>
                <a:ext uri="{FF2B5EF4-FFF2-40B4-BE49-F238E27FC236}">
                  <a16:creationId xmlns:a16="http://schemas.microsoft.com/office/drawing/2014/main" id="{D974888F-3740-62C9-522C-DC41AA10FB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8" y="3266"/>
              <a:ext cx="2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IR</a:t>
              </a:r>
            </a:p>
          </p:txBody>
        </p:sp>
        <p:sp>
          <p:nvSpPr>
            <p:cNvPr id="21533" name="Rectangle 37">
              <a:extLst>
                <a:ext uri="{FF2B5EF4-FFF2-40B4-BE49-F238E27FC236}">
                  <a16:creationId xmlns:a16="http://schemas.microsoft.com/office/drawing/2014/main" id="{1F1B585F-297A-5D7E-2160-C36FF16C43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268"/>
              <a:ext cx="816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存储器</a:t>
              </a:r>
            </a:p>
          </p:txBody>
        </p:sp>
      </p:grpSp>
      <p:grpSp>
        <p:nvGrpSpPr>
          <p:cNvPr id="536614" name="Group 38">
            <a:extLst>
              <a:ext uri="{FF2B5EF4-FFF2-40B4-BE49-F238E27FC236}">
                <a16:creationId xmlns:a16="http://schemas.microsoft.com/office/drawing/2014/main" id="{2C2010C4-7ABA-A713-F820-C65388775055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5170488"/>
            <a:ext cx="990600" cy="457200"/>
            <a:chOff x="2544" y="3264"/>
            <a:chExt cx="624" cy="288"/>
          </a:xfrm>
        </p:grpSpPr>
        <p:sp>
          <p:nvSpPr>
            <p:cNvPr id="21516" name="Rectangle 39">
              <a:extLst>
                <a:ext uri="{FF2B5EF4-FFF2-40B4-BE49-F238E27FC236}">
                  <a16:creationId xmlns:a16="http://schemas.microsoft.com/office/drawing/2014/main" id="{756E45F4-B16B-8C77-A5E1-70889BA7C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3264"/>
              <a:ext cx="624" cy="288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21517" name="Text Box 40">
              <a:extLst>
                <a:ext uri="{FF2B5EF4-FFF2-40B4-BE49-F238E27FC236}">
                  <a16:creationId xmlns:a16="http://schemas.microsoft.com/office/drawing/2014/main" id="{652DA371-F87E-2BE8-051E-3641A6B9D3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1" y="3264"/>
              <a:ext cx="505" cy="25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MDR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36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536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536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536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536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536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7" dur="500"/>
                                        <p:tgtEl>
                                          <p:spTgt spid="536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2" dur="500"/>
                                        <p:tgtEl>
                                          <p:spTgt spid="536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536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579" grpId="0" animBg="1" autoUpdateAnimBg="0"/>
      <p:bldP spid="536580" grpId="0" animBg="1" autoUpdateAnimBg="0"/>
      <p:bldP spid="536581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8">
            <a:extLst>
              <a:ext uri="{FF2B5EF4-FFF2-40B4-BE49-F238E27FC236}">
                <a16:creationId xmlns:a16="http://schemas.microsoft.com/office/drawing/2014/main" id="{D7F826A9-ECF5-93BB-88B1-E5233A3D9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57200"/>
            <a:ext cx="5715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>
                <a:latin typeface="Times New Roman" panose="02020603050405020304" pitchFamily="18" charset="0"/>
              </a:rPr>
              <a:t>3.  执行周期数据流</a:t>
            </a:r>
            <a:endParaRPr lang="en-US" altLang="zh-CN" sz="3200">
              <a:latin typeface="Times New Roman" panose="02020603050405020304" pitchFamily="18" charset="0"/>
            </a:endParaRPr>
          </a:p>
        </p:txBody>
      </p:sp>
      <p:sp>
        <p:nvSpPr>
          <p:cNvPr id="537609" name="Text Box 9">
            <a:extLst>
              <a:ext uri="{FF2B5EF4-FFF2-40B4-BE49-F238E27FC236}">
                <a16:creationId xmlns:a16="http://schemas.microsoft.com/office/drawing/2014/main" id="{F12B62D8-5815-1748-1DF1-77FE970E2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935163"/>
            <a:ext cx="5715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>
                <a:latin typeface="Times New Roman" panose="02020603050405020304" pitchFamily="18" charset="0"/>
              </a:rPr>
              <a:t>4 . 中断周期数据流</a:t>
            </a:r>
          </a:p>
        </p:txBody>
      </p:sp>
      <p:sp>
        <p:nvSpPr>
          <p:cNvPr id="537610" name="Text Box 10">
            <a:extLst>
              <a:ext uri="{FF2B5EF4-FFF2-40B4-BE49-F238E27FC236}">
                <a16:creationId xmlns:a16="http://schemas.microsoft.com/office/drawing/2014/main" id="{BDFDEE19-0C8B-D57D-C424-566F2E00E3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1127125"/>
            <a:ext cx="533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不同指令的执行周期数据流不同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84FFB63D-95CB-7B25-565F-C0EA592AC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863" y="4354513"/>
            <a:ext cx="609600" cy="152400"/>
          </a:xfrm>
          <a:prstGeom prst="rightArrow">
            <a:avLst>
              <a:gd name="adj1" fmla="val 50000"/>
              <a:gd name="adj2" fmla="val 71111"/>
            </a:avLst>
          </a:prstGeom>
          <a:solidFill>
            <a:schemeClr val="folHlink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E51F6DB6-DA39-F8D0-AF55-8DABFB112755}"/>
              </a:ext>
            </a:extLst>
          </p:cNvPr>
          <p:cNvGrpSpPr>
            <a:grpSpLocks/>
          </p:cNvGrpSpPr>
          <p:nvPr/>
        </p:nvGrpSpPr>
        <p:grpSpPr bwMode="auto">
          <a:xfrm>
            <a:off x="3481388" y="4670425"/>
            <a:ext cx="1524000" cy="1487488"/>
            <a:chOff x="1584" y="2935"/>
            <a:chExt cx="960" cy="937"/>
          </a:xfrm>
        </p:grpSpPr>
        <p:sp>
          <p:nvSpPr>
            <p:cNvPr id="22565" name="Rectangle 4">
              <a:extLst>
                <a:ext uri="{FF2B5EF4-FFF2-40B4-BE49-F238E27FC236}">
                  <a16:creationId xmlns:a16="http://schemas.microsoft.com/office/drawing/2014/main" id="{9DBF09AE-41A7-6A96-78B0-3C83A45377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935"/>
              <a:ext cx="48" cy="91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latin typeface="等线" panose="02010600030101010101" pitchFamily="2" charset="-122"/>
              </a:endParaRPr>
            </a:p>
          </p:txBody>
        </p:sp>
        <p:sp>
          <p:nvSpPr>
            <p:cNvPr id="22566" name="AutoShape 5">
              <a:extLst>
                <a:ext uri="{FF2B5EF4-FFF2-40B4-BE49-F238E27FC236}">
                  <a16:creationId xmlns:a16="http://schemas.microsoft.com/office/drawing/2014/main" id="{270C67DB-C37A-3D46-F0EA-7DEEB9B892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3776"/>
              <a:ext cx="912" cy="96"/>
            </a:xfrm>
            <a:prstGeom prst="rightArrow">
              <a:avLst>
                <a:gd name="adj1" fmla="val 50000"/>
                <a:gd name="adj2" fmla="val 168889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67" name="Rectangle 6">
              <a:extLst>
                <a:ext uri="{FF2B5EF4-FFF2-40B4-BE49-F238E27FC236}">
                  <a16:creationId xmlns:a16="http://schemas.microsoft.com/office/drawing/2014/main" id="{F7F1592C-98FB-BA56-6782-3ADB39E2100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631" y="3794"/>
              <a:ext cx="34" cy="5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latin typeface="等线" panose="02010600030101010101" pitchFamily="2" charset="-122"/>
              </a:endParaRPr>
            </a:p>
          </p:txBody>
        </p:sp>
      </p:grpSp>
      <p:sp>
        <p:nvSpPr>
          <p:cNvPr id="7" name="AutoShape 7">
            <a:extLst>
              <a:ext uri="{FF2B5EF4-FFF2-40B4-BE49-F238E27FC236}">
                <a16:creationId xmlns:a16="http://schemas.microsoft.com/office/drawing/2014/main" id="{EAF0E98B-3249-1064-42F5-9E576D24C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863" y="6030913"/>
            <a:ext cx="1127125" cy="152400"/>
          </a:xfrm>
          <a:prstGeom prst="rightArrow">
            <a:avLst>
              <a:gd name="adj1" fmla="val 50000"/>
              <a:gd name="adj2" fmla="val 131481"/>
            </a:avLst>
          </a:prstGeom>
          <a:solidFill>
            <a:schemeClr val="folHlink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AutoShape 11">
            <a:extLst>
              <a:ext uri="{FF2B5EF4-FFF2-40B4-BE49-F238E27FC236}">
                <a16:creationId xmlns:a16="http://schemas.microsoft.com/office/drawing/2014/main" id="{7604E465-32AB-6560-E6C0-D189D8B082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1388" y="4694238"/>
            <a:ext cx="914400" cy="152400"/>
          </a:xfrm>
          <a:prstGeom prst="rightArrow">
            <a:avLst>
              <a:gd name="adj1" fmla="val 50000"/>
              <a:gd name="adj2" fmla="val 106667"/>
            </a:avLst>
          </a:prstGeom>
          <a:solidFill>
            <a:schemeClr val="folHlink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AutoShape 12">
            <a:extLst>
              <a:ext uri="{FF2B5EF4-FFF2-40B4-BE49-F238E27FC236}">
                <a16:creationId xmlns:a16="http://schemas.microsoft.com/office/drawing/2014/main" id="{E856EE04-7263-F094-CD82-FEF2394B9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5988" y="5116513"/>
            <a:ext cx="1676400" cy="152400"/>
          </a:xfrm>
          <a:prstGeom prst="rightArrow">
            <a:avLst>
              <a:gd name="adj1" fmla="val 50000"/>
              <a:gd name="adj2" fmla="val 114583"/>
            </a:avLst>
          </a:prstGeom>
          <a:solidFill>
            <a:schemeClr val="folHlink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0" name="Group 13">
            <a:extLst>
              <a:ext uri="{FF2B5EF4-FFF2-40B4-BE49-F238E27FC236}">
                <a16:creationId xmlns:a16="http://schemas.microsoft.com/office/drawing/2014/main" id="{2B5E7CE2-12B8-74F6-899D-88769851C4FF}"/>
              </a:ext>
            </a:extLst>
          </p:cNvPr>
          <p:cNvGrpSpPr>
            <a:grpSpLocks/>
          </p:cNvGrpSpPr>
          <p:nvPr/>
        </p:nvGrpSpPr>
        <p:grpSpPr bwMode="auto">
          <a:xfrm>
            <a:off x="6719888" y="4887913"/>
            <a:ext cx="1485900" cy="152400"/>
            <a:chOff x="3624" y="3072"/>
            <a:chExt cx="936" cy="96"/>
          </a:xfrm>
        </p:grpSpPr>
        <p:sp>
          <p:nvSpPr>
            <p:cNvPr id="22563" name="AutoShape 14">
              <a:extLst>
                <a:ext uri="{FF2B5EF4-FFF2-40B4-BE49-F238E27FC236}">
                  <a16:creationId xmlns:a16="http://schemas.microsoft.com/office/drawing/2014/main" id="{756B4796-FFA9-7B92-7BA7-603235CBFE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3072"/>
              <a:ext cx="912" cy="96"/>
            </a:xfrm>
            <a:prstGeom prst="rightArrow">
              <a:avLst>
                <a:gd name="adj1" fmla="val 50000"/>
                <a:gd name="adj2" fmla="val 127063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64" name="Rectangle 15">
              <a:extLst>
                <a:ext uri="{FF2B5EF4-FFF2-40B4-BE49-F238E27FC236}">
                  <a16:creationId xmlns:a16="http://schemas.microsoft.com/office/drawing/2014/main" id="{17AFBE1B-E878-C215-2316-3A2905C5639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633" y="3095"/>
              <a:ext cx="27" cy="45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latin typeface="等线" panose="02010600030101010101" pitchFamily="2" charset="-122"/>
              </a:endParaRPr>
            </a:p>
          </p:txBody>
        </p:sp>
      </p:grpSp>
      <p:grpSp>
        <p:nvGrpSpPr>
          <p:cNvPr id="13" name="Group 16">
            <a:extLst>
              <a:ext uri="{FF2B5EF4-FFF2-40B4-BE49-F238E27FC236}">
                <a16:creationId xmlns:a16="http://schemas.microsoft.com/office/drawing/2014/main" id="{3ED215CE-E44E-774D-ED62-C38DF0007E14}"/>
              </a:ext>
            </a:extLst>
          </p:cNvPr>
          <p:cNvGrpSpPr>
            <a:grpSpLocks/>
          </p:cNvGrpSpPr>
          <p:nvPr/>
        </p:nvGrpSpPr>
        <p:grpSpPr bwMode="auto">
          <a:xfrm>
            <a:off x="3736975" y="4659313"/>
            <a:ext cx="1255713" cy="609600"/>
            <a:chOff x="1745" y="2928"/>
            <a:chExt cx="791" cy="384"/>
          </a:xfrm>
        </p:grpSpPr>
        <p:sp>
          <p:nvSpPr>
            <p:cNvPr id="22560" name="AutoShape 17">
              <a:extLst>
                <a:ext uri="{FF2B5EF4-FFF2-40B4-BE49-F238E27FC236}">
                  <a16:creationId xmlns:a16="http://schemas.microsoft.com/office/drawing/2014/main" id="{E3A4BC7E-341E-43BD-61A8-8386680781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5" y="2928"/>
              <a:ext cx="79" cy="384"/>
            </a:xfrm>
            <a:prstGeom prst="upArrow">
              <a:avLst>
                <a:gd name="adj1" fmla="val 50000"/>
                <a:gd name="adj2" fmla="val 121519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latin typeface="等线" panose="02010600030101010101" pitchFamily="2" charset="-122"/>
              </a:endParaRPr>
            </a:p>
          </p:txBody>
        </p:sp>
        <p:sp>
          <p:nvSpPr>
            <p:cNvPr id="22561" name="Rectangle 18">
              <a:extLst>
                <a:ext uri="{FF2B5EF4-FFF2-40B4-BE49-F238E27FC236}">
                  <a16:creationId xmlns:a16="http://schemas.microsoft.com/office/drawing/2014/main" id="{6F6E6E24-38A7-8294-6364-1D91F980E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0" y="3264"/>
              <a:ext cx="746" cy="4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latin typeface="等线" panose="02010600030101010101" pitchFamily="2" charset="-122"/>
              </a:endParaRPr>
            </a:p>
          </p:txBody>
        </p:sp>
        <p:sp>
          <p:nvSpPr>
            <p:cNvPr id="22562" name="Rectangle 19">
              <a:extLst>
                <a:ext uri="{FF2B5EF4-FFF2-40B4-BE49-F238E27FC236}">
                  <a16:creationId xmlns:a16="http://schemas.microsoft.com/office/drawing/2014/main" id="{F332CC0A-FB4E-ABB9-B81E-B84898E1B4B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769" y="3262"/>
              <a:ext cx="45" cy="45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latin typeface="等线" panose="02010600030101010101" pitchFamily="2" charset="-122"/>
              </a:endParaRPr>
            </a:p>
          </p:txBody>
        </p:sp>
      </p:grpSp>
      <p:sp>
        <p:nvSpPr>
          <p:cNvPr id="17" name="AutoShape 20">
            <a:extLst>
              <a:ext uri="{FF2B5EF4-FFF2-40B4-BE49-F238E27FC236}">
                <a16:creationId xmlns:a16="http://schemas.microsoft.com/office/drawing/2014/main" id="{9A069911-A5B4-CEB9-E742-5DBFAA7E0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6388" y="4678363"/>
            <a:ext cx="152400" cy="228600"/>
          </a:xfrm>
          <a:prstGeom prst="upArrow">
            <a:avLst>
              <a:gd name="adj1" fmla="val 50000"/>
              <a:gd name="adj2" fmla="val 37500"/>
            </a:avLst>
          </a:prstGeom>
          <a:solidFill>
            <a:schemeClr val="folHlink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等线" panose="02010600030101010101" pitchFamily="2" charset="-122"/>
            </a:endParaRPr>
          </a:p>
        </p:txBody>
      </p:sp>
      <p:grpSp>
        <p:nvGrpSpPr>
          <p:cNvPr id="18" name="Group 21">
            <a:extLst>
              <a:ext uri="{FF2B5EF4-FFF2-40B4-BE49-F238E27FC236}">
                <a16:creationId xmlns:a16="http://schemas.microsoft.com/office/drawing/2014/main" id="{4FFC836B-484D-FB00-9F27-A9AC0FECA9DF}"/>
              </a:ext>
            </a:extLst>
          </p:cNvPr>
          <p:cNvGrpSpPr>
            <a:grpSpLocks/>
          </p:cNvGrpSpPr>
          <p:nvPr/>
        </p:nvGrpSpPr>
        <p:grpSpPr bwMode="auto">
          <a:xfrm>
            <a:off x="7734300" y="4465638"/>
            <a:ext cx="471488" cy="152400"/>
            <a:chOff x="4263" y="2806"/>
            <a:chExt cx="297" cy="96"/>
          </a:xfrm>
        </p:grpSpPr>
        <p:sp>
          <p:nvSpPr>
            <p:cNvPr id="22558" name="AutoShape 22">
              <a:extLst>
                <a:ext uri="{FF2B5EF4-FFF2-40B4-BE49-F238E27FC236}">
                  <a16:creationId xmlns:a16="http://schemas.microsoft.com/office/drawing/2014/main" id="{7E3BAED3-FCB4-382B-7848-2C7A0A2561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806"/>
              <a:ext cx="288" cy="96"/>
            </a:xfrm>
            <a:prstGeom prst="rightArrow">
              <a:avLst>
                <a:gd name="adj1" fmla="val 50000"/>
                <a:gd name="adj2" fmla="val 53333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59" name="Rectangle 23">
              <a:extLst>
                <a:ext uri="{FF2B5EF4-FFF2-40B4-BE49-F238E27FC236}">
                  <a16:creationId xmlns:a16="http://schemas.microsoft.com/office/drawing/2014/main" id="{5C015561-3BAC-AA8D-354B-B427C1F61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3" y="2826"/>
              <a:ext cx="45" cy="6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latin typeface="等线" panose="02010600030101010101" pitchFamily="2" charset="-122"/>
              </a:endParaRPr>
            </a:p>
          </p:txBody>
        </p:sp>
      </p:grpSp>
      <p:grpSp>
        <p:nvGrpSpPr>
          <p:cNvPr id="21" name="Group 24">
            <a:extLst>
              <a:ext uri="{FF2B5EF4-FFF2-40B4-BE49-F238E27FC236}">
                <a16:creationId xmlns:a16="http://schemas.microsoft.com/office/drawing/2014/main" id="{5F0856D5-0286-1E93-CCEE-CC518A5FEE15}"/>
              </a:ext>
            </a:extLst>
          </p:cNvPr>
          <p:cNvGrpSpPr>
            <a:grpSpLocks/>
          </p:cNvGrpSpPr>
          <p:nvPr/>
        </p:nvGrpSpPr>
        <p:grpSpPr bwMode="auto">
          <a:xfrm>
            <a:off x="2566988" y="2636838"/>
            <a:ext cx="6934200" cy="3851275"/>
            <a:chOff x="1008" y="1654"/>
            <a:chExt cx="4368" cy="2426"/>
          </a:xfrm>
        </p:grpSpPr>
        <p:sp>
          <p:nvSpPr>
            <p:cNvPr id="22543" name="Rectangle 25">
              <a:extLst>
                <a:ext uri="{FF2B5EF4-FFF2-40B4-BE49-F238E27FC236}">
                  <a16:creationId xmlns:a16="http://schemas.microsoft.com/office/drawing/2014/main" id="{645EA0D1-3EB8-3F2B-B78E-3FE99EC81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3696"/>
              <a:ext cx="624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latin typeface="等线" panose="02010600030101010101" pitchFamily="2" charset="-122"/>
              </a:endParaRPr>
            </a:p>
          </p:txBody>
        </p:sp>
        <p:grpSp>
          <p:nvGrpSpPr>
            <p:cNvPr id="22544" name="Group 26">
              <a:extLst>
                <a:ext uri="{FF2B5EF4-FFF2-40B4-BE49-F238E27FC236}">
                  <a16:creationId xmlns:a16="http://schemas.microsoft.com/office/drawing/2014/main" id="{3D5B8803-EFD6-D9F4-0EB2-378B6E2B16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1654"/>
              <a:ext cx="4368" cy="2426"/>
              <a:chOff x="1008" y="1654"/>
              <a:chExt cx="4368" cy="2426"/>
            </a:xfrm>
          </p:grpSpPr>
          <p:sp>
            <p:nvSpPr>
              <p:cNvPr id="22545" name="Text Box 27">
                <a:extLst>
                  <a:ext uri="{FF2B5EF4-FFF2-40B4-BE49-F238E27FC236}">
                    <a16:creationId xmlns:a16="http://schemas.microsoft.com/office/drawing/2014/main" id="{502265B3-135C-B4FE-F796-8B1EC42431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30" y="3705"/>
                <a:ext cx="49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MDR</a:t>
                </a:r>
              </a:p>
            </p:txBody>
          </p:sp>
          <p:sp>
            <p:nvSpPr>
              <p:cNvPr id="22546" name="Rectangle 28">
                <a:extLst>
                  <a:ext uri="{FF2B5EF4-FFF2-40B4-BE49-F238E27FC236}">
                    <a16:creationId xmlns:a16="http://schemas.microsoft.com/office/drawing/2014/main" id="{7E332284-E6FF-B3BF-2FAD-11181AEFC6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3105"/>
                <a:ext cx="62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CU</a:t>
                </a:r>
              </a:p>
            </p:txBody>
          </p:sp>
          <p:sp>
            <p:nvSpPr>
              <p:cNvPr id="22547" name="Rectangle 29">
                <a:extLst>
                  <a:ext uri="{FF2B5EF4-FFF2-40B4-BE49-F238E27FC236}">
                    <a16:creationId xmlns:a16="http://schemas.microsoft.com/office/drawing/2014/main" id="{DDC558B2-228D-4AE1-0F87-175AA1BD81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2640"/>
                <a:ext cx="62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MAR</a:t>
                </a:r>
              </a:p>
            </p:txBody>
          </p:sp>
          <p:sp>
            <p:nvSpPr>
              <p:cNvPr id="22548" name="Rectangle 30">
                <a:extLst>
                  <a:ext uri="{FF2B5EF4-FFF2-40B4-BE49-F238E27FC236}">
                    <a16:creationId xmlns:a16="http://schemas.microsoft.com/office/drawing/2014/main" id="{45379272-6522-6C3F-9150-F5AE4CFDD8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2" y="2352"/>
                <a:ext cx="96" cy="168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等线" panose="02010600030101010101" pitchFamily="2" charset="-122"/>
                </a:endParaRPr>
              </a:p>
            </p:txBody>
          </p:sp>
          <p:sp>
            <p:nvSpPr>
              <p:cNvPr id="22549" name="Rectangle 31">
                <a:extLst>
                  <a:ext uri="{FF2B5EF4-FFF2-40B4-BE49-F238E27FC236}">
                    <a16:creationId xmlns:a16="http://schemas.microsoft.com/office/drawing/2014/main" id="{9ADD9EA9-5392-3689-6384-7E6809F0B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2352"/>
                <a:ext cx="96" cy="168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等线" panose="02010600030101010101" pitchFamily="2" charset="-122"/>
                </a:endParaRPr>
              </a:p>
            </p:txBody>
          </p:sp>
          <p:sp>
            <p:nvSpPr>
              <p:cNvPr id="22550" name="Rectangle 32">
                <a:extLst>
                  <a:ext uri="{FF2B5EF4-FFF2-40B4-BE49-F238E27FC236}">
                    <a16:creationId xmlns:a16="http://schemas.microsoft.com/office/drawing/2014/main" id="{203BE903-7E23-D224-E348-1362BCA681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2352"/>
                <a:ext cx="96" cy="168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等线" panose="02010600030101010101" pitchFamily="2" charset="-122"/>
                </a:endParaRPr>
              </a:p>
            </p:txBody>
          </p:sp>
          <p:sp>
            <p:nvSpPr>
              <p:cNvPr id="22551" name="Rectangle 33">
                <a:extLst>
                  <a:ext uri="{FF2B5EF4-FFF2-40B4-BE49-F238E27FC236}">
                    <a16:creationId xmlns:a16="http://schemas.microsoft.com/office/drawing/2014/main" id="{EABF16DB-52C3-6B2C-B7CD-CD30CB2957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352"/>
                <a:ext cx="2352" cy="17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等线" panose="02010600030101010101" pitchFamily="2" charset="-122"/>
                </a:endParaRPr>
              </a:p>
            </p:txBody>
          </p:sp>
          <p:sp>
            <p:nvSpPr>
              <p:cNvPr id="22552" name="Text Box 34">
                <a:extLst>
                  <a:ext uri="{FF2B5EF4-FFF2-40B4-BE49-F238E27FC236}">
                    <a16:creationId xmlns:a16="http://schemas.microsoft.com/office/drawing/2014/main" id="{9701136D-1085-BCC1-11AD-B02F08A5DE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14" y="2112"/>
                <a:ext cx="44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CPU</a:t>
                </a:r>
              </a:p>
            </p:txBody>
          </p:sp>
          <p:sp>
            <p:nvSpPr>
              <p:cNvPr id="22553" name="Text Box 35">
                <a:extLst>
                  <a:ext uri="{FF2B5EF4-FFF2-40B4-BE49-F238E27FC236}">
                    <a16:creationId xmlns:a16="http://schemas.microsoft.com/office/drawing/2014/main" id="{E4173CE9-5D56-48AF-96A1-395175B24F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36" y="1654"/>
                <a:ext cx="308" cy="7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latin typeface="Times New Roman" panose="02020603050405020304" pitchFamily="18" charset="0"/>
                  </a:rPr>
                  <a:t>地址总线</a:t>
                </a:r>
              </a:p>
            </p:txBody>
          </p:sp>
          <p:sp>
            <p:nvSpPr>
              <p:cNvPr id="22554" name="Text Box 36">
                <a:extLst>
                  <a:ext uri="{FF2B5EF4-FFF2-40B4-BE49-F238E27FC236}">
                    <a16:creationId xmlns:a16="http://schemas.microsoft.com/office/drawing/2014/main" id="{32CCCDF2-ED28-B8A6-28A1-147C016BE7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72" y="1654"/>
                <a:ext cx="308" cy="7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latin typeface="Times New Roman" panose="02020603050405020304" pitchFamily="18" charset="0"/>
                  </a:rPr>
                  <a:t>数据总线</a:t>
                </a:r>
              </a:p>
            </p:txBody>
          </p:sp>
          <p:sp>
            <p:nvSpPr>
              <p:cNvPr id="22555" name="Text Box 37">
                <a:extLst>
                  <a:ext uri="{FF2B5EF4-FFF2-40B4-BE49-F238E27FC236}">
                    <a16:creationId xmlns:a16="http://schemas.microsoft.com/office/drawing/2014/main" id="{5AD01599-64A1-DB75-A879-C41948A3C4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56" y="1654"/>
                <a:ext cx="308" cy="7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latin typeface="Times New Roman" panose="02020603050405020304" pitchFamily="18" charset="0"/>
                  </a:rPr>
                  <a:t>控制总线</a:t>
                </a:r>
              </a:p>
            </p:txBody>
          </p:sp>
          <p:sp>
            <p:nvSpPr>
              <p:cNvPr id="22556" name="Rectangle 38">
                <a:extLst>
                  <a:ext uri="{FF2B5EF4-FFF2-40B4-BE49-F238E27FC236}">
                    <a16:creationId xmlns:a16="http://schemas.microsoft.com/office/drawing/2014/main" id="{698F34E6-9332-81C8-3FC9-402C851AE2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2640"/>
                <a:ext cx="62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PC</a:t>
                </a:r>
              </a:p>
            </p:txBody>
          </p:sp>
          <p:sp>
            <p:nvSpPr>
              <p:cNvPr id="22557" name="Rectangle 39">
                <a:extLst>
                  <a:ext uri="{FF2B5EF4-FFF2-40B4-BE49-F238E27FC236}">
                    <a16:creationId xmlns:a16="http://schemas.microsoft.com/office/drawing/2014/main" id="{FAB95B33-8BAC-4B68-F018-DF180D7AC4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2736"/>
                <a:ext cx="816" cy="5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latin typeface="Times New Roman" panose="02020603050405020304" pitchFamily="18" charset="0"/>
                  </a:rPr>
                  <a:t>存储器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7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7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7609" grpId="0" autoUpdateAnimBg="0"/>
      <p:bldP spid="537610" grpId="0" autoUpdateAnimBg="0"/>
      <p:bldP spid="2" grpId="0" animBg="1" autoUpdateAnimBg="0"/>
      <p:bldP spid="7" grpId="0" animBg="1" autoUpdateAnimBg="0"/>
      <p:bldP spid="8" grpId="0" animBg="1" autoUpdateAnimBg="0"/>
      <p:bldP spid="9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2" name="Rectangle 4">
            <a:extLst>
              <a:ext uri="{FF2B5EF4-FFF2-40B4-BE49-F238E27FC236}">
                <a16:creationId xmlns:a16="http://schemas.microsoft.com/office/drawing/2014/main" id="{CF6A5B3F-1A69-CA53-B0EB-11366AC16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8713" y="4076700"/>
            <a:ext cx="4678362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>
                <a:latin typeface="Times New Roman" panose="02020603050405020304" pitchFamily="18" charset="0"/>
              </a:rPr>
              <a:t>指令级并行</a:t>
            </a:r>
          </a:p>
        </p:txBody>
      </p:sp>
      <p:sp>
        <p:nvSpPr>
          <p:cNvPr id="539657" name="Rectangle 9">
            <a:extLst>
              <a:ext uri="{FF2B5EF4-FFF2-40B4-BE49-F238E27FC236}">
                <a16:creationId xmlns:a16="http://schemas.microsoft.com/office/drawing/2014/main" id="{FC1E15A6-0AAF-4B23-F6E7-6F7D92A8E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75" y="3403600"/>
            <a:ext cx="6478588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两个或两个以上事件在 </a:t>
            </a:r>
            <a:r>
              <a:rPr lang="zh-CN" altLang="en-US">
                <a:solidFill>
                  <a:schemeClr val="folHlink"/>
                </a:solidFill>
                <a:latin typeface="Times New Roman" panose="02020603050405020304" pitchFamily="18" charset="0"/>
              </a:rPr>
              <a:t>同一时刻 </a:t>
            </a:r>
            <a:r>
              <a:rPr lang="zh-CN" altLang="en-US" sz="2400">
                <a:latin typeface="Times New Roman" panose="02020603050405020304" pitchFamily="18" charset="0"/>
              </a:rPr>
              <a:t>发生</a:t>
            </a:r>
          </a:p>
        </p:txBody>
      </p:sp>
      <p:sp>
        <p:nvSpPr>
          <p:cNvPr id="539658" name="Rectangle 10">
            <a:extLst>
              <a:ext uri="{FF2B5EF4-FFF2-40B4-BE49-F238E27FC236}">
                <a16:creationId xmlns:a16="http://schemas.microsoft.com/office/drawing/2014/main" id="{557A07E2-91C5-73CD-73E4-C1C3D7D2A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75" y="2662238"/>
            <a:ext cx="6478588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两个或两个以上事件在 </a:t>
            </a:r>
            <a:r>
              <a:rPr lang="zh-CN" altLang="en-US">
                <a:solidFill>
                  <a:schemeClr val="folHlink"/>
                </a:solidFill>
                <a:latin typeface="Times New Roman" panose="02020603050405020304" pitchFamily="18" charset="0"/>
              </a:rPr>
              <a:t>同一时间段 </a:t>
            </a:r>
            <a:r>
              <a:rPr lang="zh-CN" altLang="en-US" sz="2400">
                <a:latin typeface="Times New Roman" panose="02020603050405020304" pitchFamily="18" charset="0"/>
              </a:rPr>
              <a:t>发生</a:t>
            </a:r>
          </a:p>
        </p:txBody>
      </p:sp>
      <p:sp>
        <p:nvSpPr>
          <p:cNvPr id="539659" name="Rectangle 11">
            <a:extLst>
              <a:ext uri="{FF2B5EF4-FFF2-40B4-BE49-F238E27FC236}">
                <a16:creationId xmlns:a16="http://schemas.microsoft.com/office/drawing/2014/main" id="{7DFCBE4A-59B9-868D-C495-2B18865CF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5413" y="2779713"/>
            <a:ext cx="12223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并行</a:t>
            </a:r>
          </a:p>
        </p:txBody>
      </p:sp>
      <p:sp>
        <p:nvSpPr>
          <p:cNvPr id="539660" name="Text Box 12">
            <a:extLst>
              <a:ext uri="{FF2B5EF4-FFF2-40B4-BE49-F238E27FC236}">
                <a16:creationId xmlns:a16="http://schemas.microsoft.com/office/drawing/2014/main" id="{FEB44390-CE5F-336D-2E12-C69A8B9E9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0613" y="1892300"/>
            <a:ext cx="426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zh-CN" altLang="en-US">
                <a:latin typeface="Times New Roman" panose="02020603050405020304" pitchFamily="18" charset="0"/>
              </a:rPr>
              <a:t>并行的概念</a:t>
            </a:r>
          </a:p>
        </p:txBody>
      </p:sp>
      <p:sp>
        <p:nvSpPr>
          <p:cNvPr id="539665" name="AutoShape 17">
            <a:extLst>
              <a:ext uri="{FF2B5EF4-FFF2-40B4-BE49-F238E27FC236}">
                <a16:creationId xmlns:a16="http://schemas.microsoft.com/office/drawing/2014/main" id="{52D39688-BED2-6D94-E43A-3AB9BECC7CC8}"/>
              </a:ext>
            </a:extLst>
          </p:cNvPr>
          <p:cNvSpPr>
            <a:spLocks/>
          </p:cNvSpPr>
          <p:nvPr/>
        </p:nvSpPr>
        <p:spPr bwMode="auto">
          <a:xfrm>
            <a:off x="3432175" y="2819400"/>
            <a:ext cx="217488" cy="609600"/>
          </a:xfrm>
          <a:prstGeom prst="leftBrace">
            <a:avLst>
              <a:gd name="adj1" fmla="val 41564"/>
              <a:gd name="adj2" fmla="val 475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zh-CN" altLang="en-US" sz="800">
              <a:latin typeface="宋体" panose="02010600030101010101" pitchFamily="2" charset="-122"/>
            </a:endParaRPr>
          </a:p>
        </p:txBody>
      </p:sp>
      <p:grpSp>
        <p:nvGrpSpPr>
          <p:cNvPr id="539666" name="Group 18">
            <a:extLst>
              <a:ext uri="{FF2B5EF4-FFF2-40B4-BE49-F238E27FC236}">
                <a16:creationId xmlns:a16="http://schemas.microsoft.com/office/drawing/2014/main" id="{5C14B99C-F2BA-74CF-6CEC-DC8A23DEB3FC}"/>
              </a:ext>
            </a:extLst>
          </p:cNvPr>
          <p:cNvGrpSpPr>
            <a:grpSpLocks/>
          </p:cNvGrpSpPr>
          <p:nvPr/>
        </p:nvGrpSpPr>
        <p:grpSpPr bwMode="auto">
          <a:xfrm>
            <a:off x="3725863" y="2641600"/>
            <a:ext cx="1600200" cy="1143000"/>
            <a:chOff x="1392" y="1200"/>
            <a:chExt cx="1008" cy="720"/>
          </a:xfrm>
        </p:grpSpPr>
        <p:sp>
          <p:nvSpPr>
            <p:cNvPr id="23564" name="Rectangle 19">
              <a:extLst>
                <a:ext uri="{FF2B5EF4-FFF2-40B4-BE49-F238E27FC236}">
                  <a16:creationId xmlns:a16="http://schemas.microsoft.com/office/drawing/2014/main" id="{76BBFF6E-12F6-5854-AE34-1664D1F29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200"/>
              <a:ext cx="62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>
                  <a:solidFill>
                    <a:schemeClr val="folHlink"/>
                  </a:solidFill>
                  <a:latin typeface="Times New Roman" panose="02020603050405020304" pitchFamily="18" charset="0"/>
                </a:rPr>
                <a:t>并发</a:t>
              </a:r>
            </a:p>
          </p:txBody>
        </p:sp>
        <p:sp>
          <p:nvSpPr>
            <p:cNvPr id="23565" name="Rectangle 20">
              <a:extLst>
                <a:ext uri="{FF2B5EF4-FFF2-40B4-BE49-F238E27FC236}">
                  <a16:creationId xmlns:a16="http://schemas.microsoft.com/office/drawing/2014/main" id="{A5D761E9-7BE7-64E1-260D-E92C9082FB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632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>
                  <a:solidFill>
                    <a:schemeClr val="folHlink"/>
                  </a:solidFill>
                  <a:latin typeface="Times New Roman" panose="02020603050405020304" pitchFamily="18" charset="0"/>
                </a:rPr>
                <a:t>同时</a:t>
              </a:r>
            </a:p>
          </p:txBody>
        </p:sp>
      </p:grpSp>
      <p:sp>
        <p:nvSpPr>
          <p:cNvPr id="23561" name="Rectangle 2">
            <a:extLst>
              <a:ext uri="{FF2B5EF4-FFF2-40B4-BE49-F238E27FC236}">
                <a16:creationId xmlns:a16="http://schemas.microsoft.com/office/drawing/2014/main" id="{BC3FE259-3CF4-D14D-ECDA-B2FB2C8FC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763" y="269875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400">
                <a:latin typeface="Calibri Light" panose="020F0302020204030204" pitchFamily="34" charset="0"/>
              </a:rPr>
              <a:t>8.3   指 令 流 水</a:t>
            </a:r>
          </a:p>
        </p:txBody>
      </p:sp>
      <p:sp>
        <p:nvSpPr>
          <p:cNvPr id="23562" name="矩形 1">
            <a:extLst>
              <a:ext uri="{FF2B5EF4-FFF2-40B4-BE49-F238E27FC236}">
                <a16:creationId xmlns:a16="http://schemas.microsoft.com/office/drawing/2014/main" id="{59C8AC10-6344-9950-81D6-E26ED5C29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0" y="1139825"/>
            <a:ext cx="6561138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>
                <a:latin typeface="宋体" panose="02010600030101010101" pitchFamily="2" charset="-122"/>
              </a:rPr>
              <a:t>一</a:t>
            </a:r>
            <a:r>
              <a:rPr lang="en-US" altLang="zh-CN" sz="3200">
                <a:latin typeface="宋体" panose="02010600030101010101" pitchFamily="2" charset="-122"/>
              </a:rPr>
              <a:t>. </a:t>
            </a:r>
            <a:r>
              <a:rPr lang="zh-CN" altLang="en-US" sz="3200">
                <a:latin typeface="宋体" panose="02010600030101010101" pitchFamily="2" charset="-122"/>
              </a:rPr>
              <a:t>什么是指令流水？</a:t>
            </a:r>
            <a:endParaRPr lang="en-US" altLang="zh-CN" sz="3200">
              <a:latin typeface="宋体" panose="02010600030101010101" pitchFamily="2" charset="-122"/>
            </a:endParaRP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1AD83E1D-C75D-C5EC-6C85-0057C6A34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724400"/>
            <a:ext cx="4678363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多条指令并行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9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9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539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39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39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39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39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652" grpId="0" autoUpdateAnimBg="0"/>
      <p:bldP spid="539657" grpId="0" autoUpdateAnimBg="0"/>
      <p:bldP spid="539658" grpId="0" autoUpdateAnimBg="0"/>
      <p:bldP spid="539659" grpId="0" autoUpdateAnimBg="0"/>
      <p:bldP spid="539660" grpId="0" autoUpdateAnimBg="0"/>
      <p:bldP spid="539665" grpId="0" animBg="1"/>
      <p:bldP spid="15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FA5EFEF-FF38-F9EB-DEEA-9A5A3B7FAD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1258888"/>
            <a:ext cx="7772400" cy="4114800"/>
          </a:xfrm>
        </p:spPr>
        <p:txBody>
          <a:bodyPr rtlCol="0">
            <a:normAutofit fontScale="92500"/>
          </a:bodyPr>
          <a:lstStyle/>
          <a:p>
            <a:pPr marL="0" indent="0" eaLnBrk="1" fontAlgn="auto" hangingPunct="1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/>
              <a:t>1·</a:t>
            </a:r>
            <a:r>
              <a:rPr lang="zh-CN" altLang="en-US" dirty="0"/>
              <a:t> 流水线技术</a:t>
            </a:r>
          </a:p>
          <a:p>
            <a:pPr marL="1085850" lvl="1" indent="-457200" eaLnBrk="1" fontAlgn="auto" hangingPunct="1">
              <a:lnSpc>
                <a:spcPct val="130000"/>
              </a:lnSpc>
              <a:spcAft>
                <a:spcPts val="0"/>
              </a:spcAft>
              <a:defRPr/>
            </a:pPr>
            <a:r>
              <a:rPr lang="zh-CN" altLang="en-US" dirty="0"/>
              <a:t>把一个重复的过程分解为若干个子过程，每个子过程由专门的功能部件来实现。</a:t>
            </a:r>
          </a:p>
          <a:p>
            <a:pPr marL="1085850" lvl="1" indent="-457200" eaLnBrk="1" fontAlgn="auto" hangingPunct="1">
              <a:lnSpc>
                <a:spcPct val="130000"/>
              </a:lnSpc>
              <a:spcAft>
                <a:spcPts val="0"/>
              </a:spcAft>
              <a:defRPr/>
            </a:pPr>
            <a:r>
              <a:rPr lang="zh-CN" altLang="en-US" dirty="0"/>
              <a:t>把多个处理过程在时间上错开，依次通过各功能段，这样，每个子过程就可以与其他的子过程并行进行。</a:t>
            </a:r>
          </a:p>
          <a:p>
            <a:pPr marL="0" indent="0" eaLnBrk="1" fontAlgn="auto" hangingPunct="1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/>
              <a:t>2  </a:t>
            </a:r>
            <a:r>
              <a:rPr lang="zh-CN" altLang="en-US" dirty="0"/>
              <a:t>流水线中的每个子过程及其功能部件称为流水线的级或段，段与段相互连接形成流水线。流水线的段数称为流水线的深度。</a:t>
            </a:r>
          </a:p>
        </p:txBody>
      </p:sp>
      <p:sp>
        <p:nvSpPr>
          <p:cNvPr id="24579" name="Text Box 4">
            <a:extLst>
              <a:ext uri="{FF2B5EF4-FFF2-40B4-BE49-F238E27FC236}">
                <a16:creationId xmlns:a16="http://schemas.microsoft.com/office/drawing/2014/main" id="{F87E1F72-4E68-BC7E-40AC-4224903CA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8925" y="333375"/>
            <a:ext cx="914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指令流水原理 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– 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流水线技术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8972A0A5-6C49-784F-120C-0126347CB8F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09800" y="476250"/>
            <a:ext cx="7847013" cy="2497138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/>
              <a:t>3. </a:t>
            </a:r>
            <a:r>
              <a:rPr lang="zh-CN" altLang="en-US"/>
              <a:t>流水线的表示方法</a:t>
            </a:r>
            <a:r>
              <a:rPr lang="en-US" altLang="zh-CN"/>
              <a:t>—</a:t>
            </a:r>
            <a:r>
              <a:rPr lang="zh-CN" altLang="en-US"/>
              <a:t>时空图 </a:t>
            </a:r>
            <a:r>
              <a:rPr lang="en-US" altLang="zh-CN"/>
              <a:t>1</a:t>
            </a:r>
            <a:endParaRPr lang="zh-CN" altLang="en-US"/>
          </a:p>
          <a:p>
            <a:pPr marL="1085850" lvl="1" indent="-457200" eaLnBrk="1" hangingPunct="1"/>
            <a:r>
              <a:rPr lang="zh-CN" altLang="en-US"/>
              <a:t>时空图从时间和空间两个方面描述了流水线的工作过程。时空图中，横坐标代表时间，纵坐标代表流水线的各个段。 </a:t>
            </a:r>
          </a:p>
          <a:p>
            <a:pPr marL="1085850" lvl="1" indent="-457200" eaLnBrk="1" hangingPunct="1"/>
            <a:r>
              <a:rPr lang="en-US" altLang="zh-CN">
                <a:latin typeface="黑体" panose="02010609060101010101" pitchFamily="49" charset="-122"/>
              </a:rPr>
              <a:t>4</a:t>
            </a:r>
            <a:r>
              <a:rPr lang="zh-CN" altLang="en-US">
                <a:latin typeface="黑体" panose="02010609060101010101" pitchFamily="49" charset="-122"/>
              </a:rPr>
              <a:t>段流水线的时空图</a:t>
            </a:r>
          </a:p>
        </p:txBody>
      </p:sp>
      <p:graphicFrame>
        <p:nvGraphicFramePr>
          <p:cNvPr id="26627" name="Object 4">
            <a:extLst>
              <a:ext uri="{FF2B5EF4-FFF2-40B4-BE49-F238E27FC236}">
                <a16:creationId xmlns:a16="http://schemas.microsoft.com/office/drawing/2014/main" id="{F5E913D3-F229-8265-0439-5439B90589AC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2568575" y="3286125"/>
          <a:ext cx="7129463" cy="315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3" imgW="4457700" imgH="1973580" progId="Word.Picture.8">
                  <p:embed/>
                </p:oleObj>
              </mc:Choice>
              <mc:Fallback>
                <p:oleObj name="Picture" r:id="rId3" imgW="4457700" imgH="1973580" progId="Word.Picture.8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8575" y="3286125"/>
                        <a:ext cx="7129463" cy="31559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3">
            <a:extLst>
              <a:ext uri="{FF2B5EF4-FFF2-40B4-BE49-F238E27FC236}">
                <a16:creationId xmlns:a16="http://schemas.microsoft.com/office/drawing/2014/main" id="{1B8FCCFF-02E2-F76B-05FB-28B365CF5814}"/>
              </a:ext>
            </a:extLst>
          </p:cNvPr>
          <p:cNvGrpSpPr>
            <a:grpSpLocks/>
          </p:cNvGrpSpPr>
          <p:nvPr/>
        </p:nvGrpSpPr>
        <p:grpSpPr bwMode="auto">
          <a:xfrm>
            <a:off x="3863975" y="1268413"/>
            <a:ext cx="5715000" cy="3170237"/>
            <a:chOff x="624" y="1248"/>
            <a:chExt cx="3600" cy="1997"/>
          </a:xfrm>
        </p:grpSpPr>
        <p:sp>
          <p:nvSpPr>
            <p:cNvPr id="7171" name="Text Box 4">
              <a:extLst>
                <a:ext uri="{FF2B5EF4-FFF2-40B4-BE49-F238E27FC236}">
                  <a16:creationId xmlns:a16="http://schemas.microsoft.com/office/drawing/2014/main" id="{2D06605B-73B4-D606-512A-1AE46EBFC4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1248"/>
              <a:ext cx="36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200">
                  <a:latin typeface="Times New Roman" panose="02020603050405020304" pitchFamily="18" charset="0"/>
                  <a:hlinkClick r:id="" action="ppaction://noaction"/>
                </a:rPr>
                <a:t>8.1  </a:t>
              </a:r>
              <a:r>
                <a:rPr lang="en-US" altLang="zh-CN" sz="3200">
                  <a:latin typeface="Times New Roman" panose="02020603050405020304" pitchFamily="18" charset="0"/>
                  <a:hlinkClick r:id="" action="ppaction://noaction"/>
                </a:rPr>
                <a:t>CPU </a:t>
              </a:r>
              <a:r>
                <a:rPr lang="zh-CN" altLang="en-US" sz="3200">
                  <a:latin typeface="Times New Roman" panose="02020603050405020304" pitchFamily="18" charset="0"/>
                  <a:hlinkClick r:id="" action="ppaction://noaction"/>
                </a:rPr>
                <a:t>的结构</a:t>
              </a:r>
              <a:endParaRPr lang="zh-CN" altLang="en-US" sz="3200">
                <a:latin typeface="Times New Roman" panose="02020603050405020304" pitchFamily="18" charset="0"/>
              </a:endParaRPr>
            </a:p>
          </p:txBody>
        </p:sp>
        <p:sp>
          <p:nvSpPr>
            <p:cNvPr id="7172" name="Text Box 5">
              <a:extLst>
                <a:ext uri="{FF2B5EF4-FFF2-40B4-BE49-F238E27FC236}">
                  <a16:creationId xmlns:a16="http://schemas.microsoft.com/office/drawing/2014/main" id="{47C935FE-B6C2-9187-6893-5C9C2F938E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336"/>
              <a:ext cx="36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200">
                  <a:latin typeface="Times New Roman" panose="02020603050405020304" pitchFamily="18" charset="0"/>
                  <a:hlinkClick r:id="" action="ppaction://noaction"/>
                </a:rPr>
                <a:t>8.3  指令流水</a:t>
              </a:r>
              <a:endParaRPr lang="zh-CN" altLang="en-US" sz="3200">
                <a:latin typeface="Times New Roman" panose="02020603050405020304" pitchFamily="18" charset="0"/>
              </a:endParaRPr>
            </a:p>
          </p:txBody>
        </p:sp>
        <p:sp>
          <p:nvSpPr>
            <p:cNvPr id="7173" name="Text Box 6">
              <a:extLst>
                <a:ext uri="{FF2B5EF4-FFF2-40B4-BE49-F238E27FC236}">
                  <a16:creationId xmlns:a16="http://schemas.microsoft.com/office/drawing/2014/main" id="{F6C939A7-B1DF-EE19-1ACD-DDBFBEF93F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1792"/>
              <a:ext cx="36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200">
                  <a:latin typeface="Times New Roman" panose="02020603050405020304" pitchFamily="18" charset="0"/>
                  <a:hlinkClick r:id="rId3" action="ppaction://hlinksldjump"/>
                </a:rPr>
                <a:t>8.2  指令周期</a:t>
              </a:r>
              <a:endParaRPr lang="en-US" altLang="zh-CN" sz="3200">
                <a:latin typeface="Times New Roman" panose="02020603050405020304" pitchFamily="18" charset="0"/>
              </a:endParaRPr>
            </a:p>
          </p:txBody>
        </p:sp>
        <p:sp>
          <p:nvSpPr>
            <p:cNvPr id="7174" name="Text Box 7">
              <a:extLst>
                <a:ext uri="{FF2B5EF4-FFF2-40B4-BE49-F238E27FC236}">
                  <a16:creationId xmlns:a16="http://schemas.microsoft.com/office/drawing/2014/main" id="{41773BA1-CD4C-BBE4-0C04-CA4438DA69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880"/>
              <a:ext cx="36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200">
                  <a:latin typeface="Times New Roman" panose="02020603050405020304" pitchFamily="18" charset="0"/>
                  <a:hlinkClick r:id="rId4" action="ppaction://hlinksldjump"/>
                </a:rPr>
                <a:t>8.4  中断系统</a:t>
              </a:r>
              <a:endParaRPr lang="zh-CN" altLang="en-US" sz="32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7856D2D5-CDAE-9928-39CD-99D33CED6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28600"/>
            <a:ext cx="6062663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200">
                <a:latin typeface="宋体" panose="02010600030101010101" pitchFamily="2" charset="-122"/>
              </a:rPr>
              <a:t>3 </a:t>
            </a:r>
            <a:r>
              <a:rPr lang="zh-CN" altLang="en-US" sz="3200">
                <a:latin typeface="宋体" panose="02010600030101010101" pitchFamily="2" charset="-122"/>
              </a:rPr>
              <a:t>流水线的表示方法</a:t>
            </a:r>
            <a:r>
              <a:rPr lang="en-US" altLang="zh-CN" sz="3200">
                <a:latin typeface="宋体" panose="02010600030101010101" pitchFamily="2" charset="-122"/>
              </a:rPr>
              <a:t>—</a:t>
            </a:r>
            <a:r>
              <a:rPr lang="zh-CN" altLang="en-US" sz="3200">
                <a:latin typeface="宋体" panose="02010600030101010101" pitchFamily="2" charset="-122"/>
              </a:rPr>
              <a:t>时空图 </a:t>
            </a:r>
            <a:r>
              <a:rPr lang="en-US" altLang="zh-CN" sz="3200">
                <a:latin typeface="宋体" panose="02010600030101010101" pitchFamily="2" charset="-122"/>
              </a:rPr>
              <a:t>2</a:t>
            </a:r>
            <a:endParaRPr lang="zh-CN" altLang="en-US" sz="3200">
              <a:latin typeface="宋体" panose="02010600030101010101" pitchFamily="2" charset="-122"/>
            </a:endParaRPr>
          </a:p>
        </p:txBody>
      </p:sp>
      <p:sp>
        <p:nvSpPr>
          <p:cNvPr id="542723" name="Rectangle 3">
            <a:extLst>
              <a:ext uri="{FF2B5EF4-FFF2-40B4-BE49-F238E27FC236}">
                <a16:creationId xmlns:a16="http://schemas.microsoft.com/office/drawing/2014/main" id="{FDA1476A-5B44-B841-68C2-621676B06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4088" y="6172200"/>
            <a:ext cx="206851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rPr>
              <a:t>六级流水</a:t>
            </a:r>
          </a:p>
        </p:txBody>
      </p:sp>
      <p:sp>
        <p:nvSpPr>
          <p:cNvPr id="542724" name="Rectangle 4">
            <a:extLst>
              <a:ext uri="{FF2B5EF4-FFF2-40B4-BE49-F238E27FC236}">
                <a16:creationId xmlns:a16="http://schemas.microsoft.com/office/drawing/2014/main" id="{F348157D-E4F6-5DDB-C4A8-2D4C42D53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7288" y="6172200"/>
            <a:ext cx="2590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rPr>
              <a:t>14</a:t>
            </a:r>
            <a:r>
              <a:rPr lang="zh-CN" altLang="en-US" sz="2000">
                <a:latin typeface="Times New Roman" panose="02020603050405020304" pitchFamily="18" charset="0"/>
              </a:rPr>
              <a:t> 个时间单位</a:t>
            </a:r>
          </a:p>
        </p:txBody>
      </p:sp>
      <p:sp>
        <p:nvSpPr>
          <p:cNvPr id="542725" name="Rectangle 5">
            <a:extLst>
              <a:ext uri="{FF2B5EF4-FFF2-40B4-BE49-F238E27FC236}">
                <a16:creationId xmlns:a16="http://schemas.microsoft.com/office/drawing/2014/main" id="{1AC7ADC8-262E-745E-9B7F-D05995CED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4088" y="5715000"/>
            <a:ext cx="229711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rPr>
              <a:t>串行执行</a:t>
            </a:r>
          </a:p>
        </p:txBody>
      </p:sp>
      <p:sp>
        <p:nvSpPr>
          <p:cNvPr id="542726" name="Rectangle 6">
            <a:extLst>
              <a:ext uri="{FF2B5EF4-FFF2-40B4-BE49-F238E27FC236}">
                <a16:creationId xmlns:a16="http://schemas.microsoft.com/office/drawing/2014/main" id="{09385655-58C9-6101-ACC8-B6827ADEC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7288" y="5715000"/>
            <a:ext cx="3530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6 </a:t>
            </a:r>
            <a:r>
              <a:rPr lang="zh-CN" altLang="en-US" sz="1800">
                <a:latin typeface="Times New Roman" panose="02020603050405020304" pitchFamily="18" charset="0"/>
              </a:rPr>
              <a:t>×</a:t>
            </a:r>
            <a:r>
              <a:rPr lang="zh-CN" altLang="en-US" sz="2000">
                <a:latin typeface="Times New Roman" panose="02020603050405020304" pitchFamily="18" charset="0"/>
              </a:rPr>
              <a:t> 9 ＝</a:t>
            </a:r>
            <a:r>
              <a: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rPr>
              <a:t> 54</a:t>
            </a:r>
            <a:r>
              <a:rPr lang="zh-CN" altLang="en-US" sz="800">
                <a:solidFill>
                  <a:schemeClr val="folHlink"/>
                </a:solidFill>
                <a:latin typeface="Times New Roman" panose="02020603050405020304" pitchFamily="18" charset="0"/>
              </a:rPr>
              <a:t>　</a:t>
            </a:r>
            <a:r>
              <a:rPr lang="zh-CN" altLang="en-US" sz="2000">
                <a:latin typeface="Times New Roman" panose="02020603050405020304" pitchFamily="18" charset="0"/>
              </a:rPr>
              <a:t>个时间单位</a:t>
            </a:r>
          </a:p>
        </p:txBody>
      </p:sp>
      <p:sp>
        <p:nvSpPr>
          <p:cNvPr id="542727" name="Rectangle 7">
            <a:extLst>
              <a:ext uri="{FF2B5EF4-FFF2-40B4-BE49-F238E27FC236}">
                <a16:creationId xmlns:a16="http://schemas.microsoft.com/office/drawing/2014/main" id="{40CCC14C-D631-F421-68E7-EBE5A9C5F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257800"/>
            <a:ext cx="3200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完成 </a:t>
            </a:r>
            <a:r>
              <a: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rPr>
              <a:t>一条指令</a:t>
            </a:r>
          </a:p>
        </p:txBody>
      </p:sp>
      <p:sp>
        <p:nvSpPr>
          <p:cNvPr id="542728" name="Rectangle 8">
            <a:extLst>
              <a:ext uri="{FF2B5EF4-FFF2-40B4-BE49-F238E27FC236}">
                <a16:creationId xmlns:a16="http://schemas.microsoft.com/office/drawing/2014/main" id="{1BD75C61-D766-B016-4AA5-D674B22BA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7288" y="5257800"/>
            <a:ext cx="2590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rPr>
              <a:t>6 </a:t>
            </a:r>
            <a:r>
              <a:rPr lang="zh-CN" altLang="en-US" sz="2000">
                <a:latin typeface="Times New Roman" panose="02020603050405020304" pitchFamily="18" charset="0"/>
              </a:rPr>
              <a:t>个时间单位</a:t>
            </a:r>
          </a:p>
        </p:txBody>
      </p:sp>
      <p:sp>
        <p:nvSpPr>
          <p:cNvPr id="28681" name="Line 9">
            <a:extLst>
              <a:ext uri="{FF2B5EF4-FFF2-40B4-BE49-F238E27FC236}">
                <a16:creationId xmlns:a16="http://schemas.microsoft.com/office/drawing/2014/main" id="{5367C629-53D9-738D-72A0-AE06529E1A9A}"/>
              </a:ext>
            </a:extLst>
          </p:cNvPr>
          <p:cNvSpPr>
            <a:spLocks noChangeShapeType="1"/>
          </p:cNvSpPr>
          <p:nvPr/>
        </p:nvSpPr>
        <p:spPr bwMode="auto">
          <a:xfrm>
            <a:off x="8747125" y="4162425"/>
            <a:ext cx="5810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stealth" w="med" len="med"/>
                <a:tailEnd type="stealth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2" name="Line 10">
            <a:extLst>
              <a:ext uri="{FF2B5EF4-FFF2-40B4-BE49-F238E27FC236}">
                <a16:creationId xmlns:a16="http://schemas.microsoft.com/office/drawing/2014/main" id="{AF901288-E9CF-5045-DD69-53D316A2534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66100" y="4162425"/>
            <a:ext cx="5810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stealth" w="med" len="med"/>
                <a:tailEnd type="stealth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3" name="Line 11">
            <a:extLst>
              <a:ext uri="{FF2B5EF4-FFF2-40B4-BE49-F238E27FC236}">
                <a16:creationId xmlns:a16="http://schemas.microsoft.com/office/drawing/2014/main" id="{49BA5E9C-5643-E645-6B3F-7DC04536D2F4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5075" y="4162425"/>
            <a:ext cx="5810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stealth" w="med" len="med"/>
                <a:tailEnd type="stealth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4" name="Line 12">
            <a:extLst>
              <a:ext uri="{FF2B5EF4-FFF2-40B4-BE49-F238E27FC236}">
                <a16:creationId xmlns:a16="http://schemas.microsoft.com/office/drawing/2014/main" id="{54DEA68B-9EC1-B419-896A-87BE37ECA681}"/>
              </a:ext>
            </a:extLst>
          </p:cNvPr>
          <p:cNvSpPr>
            <a:spLocks noChangeShapeType="1"/>
          </p:cNvSpPr>
          <p:nvPr/>
        </p:nvSpPr>
        <p:spPr bwMode="auto">
          <a:xfrm>
            <a:off x="7004050" y="4162425"/>
            <a:ext cx="5810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stealth" w="med" len="med"/>
                <a:tailEnd type="stealth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5" name="Line 13">
            <a:extLst>
              <a:ext uri="{FF2B5EF4-FFF2-40B4-BE49-F238E27FC236}">
                <a16:creationId xmlns:a16="http://schemas.microsoft.com/office/drawing/2014/main" id="{E91A6AB4-7D50-474E-C87F-90849CD52CBE}"/>
              </a:ext>
            </a:extLst>
          </p:cNvPr>
          <p:cNvSpPr>
            <a:spLocks noChangeShapeType="1"/>
          </p:cNvSpPr>
          <p:nvPr/>
        </p:nvSpPr>
        <p:spPr bwMode="auto">
          <a:xfrm>
            <a:off x="6423025" y="4162425"/>
            <a:ext cx="5810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stealth" w="med" len="med"/>
                <a:tailEnd type="stealth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6" name="Line 14">
            <a:extLst>
              <a:ext uri="{FF2B5EF4-FFF2-40B4-BE49-F238E27FC236}">
                <a16:creationId xmlns:a16="http://schemas.microsoft.com/office/drawing/2014/main" id="{82E011E5-D708-B27D-ACF7-2A76F0FC2B8F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2000" y="4162425"/>
            <a:ext cx="5810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stealth" w="med" len="med"/>
                <a:tailEnd type="stealth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7" name="Line 15">
            <a:extLst>
              <a:ext uri="{FF2B5EF4-FFF2-40B4-BE49-F238E27FC236}">
                <a16:creationId xmlns:a16="http://schemas.microsoft.com/office/drawing/2014/main" id="{F9FC8812-6695-F150-E6DE-749CD7B19686}"/>
              </a:ext>
            </a:extLst>
          </p:cNvPr>
          <p:cNvSpPr>
            <a:spLocks noChangeShapeType="1"/>
          </p:cNvSpPr>
          <p:nvPr/>
        </p:nvSpPr>
        <p:spPr bwMode="auto">
          <a:xfrm>
            <a:off x="9377363" y="4484688"/>
            <a:ext cx="5810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stealth" w="med" len="med"/>
                <a:tailEnd type="stealth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8" name="Line 16">
            <a:extLst>
              <a:ext uri="{FF2B5EF4-FFF2-40B4-BE49-F238E27FC236}">
                <a16:creationId xmlns:a16="http://schemas.microsoft.com/office/drawing/2014/main" id="{5174440B-97C9-4A92-6E8D-57F340468AAE}"/>
              </a:ext>
            </a:extLst>
          </p:cNvPr>
          <p:cNvSpPr>
            <a:spLocks noChangeShapeType="1"/>
          </p:cNvSpPr>
          <p:nvPr/>
        </p:nvSpPr>
        <p:spPr bwMode="auto">
          <a:xfrm>
            <a:off x="8794750" y="4484688"/>
            <a:ext cx="582613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stealth" w="med" len="med"/>
                <a:tailEnd type="stealth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9" name="Line 17">
            <a:extLst>
              <a:ext uri="{FF2B5EF4-FFF2-40B4-BE49-F238E27FC236}">
                <a16:creationId xmlns:a16="http://schemas.microsoft.com/office/drawing/2014/main" id="{5DE3B20D-4A9E-CA62-8065-7A8E9BA7068F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3725" y="4484688"/>
            <a:ext cx="5810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stealth" w="med" len="med"/>
                <a:tailEnd type="stealth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0" name="Line 18">
            <a:extLst>
              <a:ext uri="{FF2B5EF4-FFF2-40B4-BE49-F238E27FC236}">
                <a16:creationId xmlns:a16="http://schemas.microsoft.com/office/drawing/2014/main" id="{D941D746-A6DE-BF7F-A71E-F707D951305D}"/>
              </a:ext>
            </a:extLst>
          </p:cNvPr>
          <p:cNvSpPr>
            <a:spLocks noChangeShapeType="1"/>
          </p:cNvSpPr>
          <p:nvPr/>
        </p:nvSpPr>
        <p:spPr bwMode="auto">
          <a:xfrm>
            <a:off x="7632700" y="4484688"/>
            <a:ext cx="5810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stealth" w="med" len="med"/>
                <a:tailEnd type="stealth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1" name="Line 19">
            <a:extLst>
              <a:ext uri="{FF2B5EF4-FFF2-40B4-BE49-F238E27FC236}">
                <a16:creationId xmlns:a16="http://schemas.microsoft.com/office/drawing/2014/main" id="{C645921A-FD1A-6BFE-835A-907B71BB4477}"/>
              </a:ext>
            </a:extLst>
          </p:cNvPr>
          <p:cNvSpPr>
            <a:spLocks noChangeShapeType="1"/>
          </p:cNvSpPr>
          <p:nvPr/>
        </p:nvSpPr>
        <p:spPr bwMode="auto">
          <a:xfrm>
            <a:off x="7051675" y="4484688"/>
            <a:ext cx="5810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stealth" w="med" len="med"/>
                <a:tailEnd type="stealth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2" name="Line 20">
            <a:extLst>
              <a:ext uri="{FF2B5EF4-FFF2-40B4-BE49-F238E27FC236}">
                <a16:creationId xmlns:a16="http://schemas.microsoft.com/office/drawing/2014/main" id="{85363136-B574-C83D-D9A7-4CC1C9567D84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0650" y="4484688"/>
            <a:ext cx="5810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stealth" w="med" len="med"/>
                <a:tailEnd type="stealth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3" name="Line 21">
            <a:extLst>
              <a:ext uri="{FF2B5EF4-FFF2-40B4-BE49-F238E27FC236}">
                <a16:creationId xmlns:a16="http://schemas.microsoft.com/office/drawing/2014/main" id="{357DC4A6-2EC0-AB92-2E0B-B862AB11E6C0}"/>
              </a:ext>
            </a:extLst>
          </p:cNvPr>
          <p:cNvSpPr>
            <a:spLocks noChangeShapeType="1"/>
          </p:cNvSpPr>
          <p:nvPr/>
        </p:nvSpPr>
        <p:spPr bwMode="auto">
          <a:xfrm>
            <a:off x="9956800" y="4803775"/>
            <a:ext cx="582613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stealth" w="med" len="med"/>
                <a:tailEnd type="stealth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4" name="Line 22">
            <a:extLst>
              <a:ext uri="{FF2B5EF4-FFF2-40B4-BE49-F238E27FC236}">
                <a16:creationId xmlns:a16="http://schemas.microsoft.com/office/drawing/2014/main" id="{686810B3-762F-163D-D44C-6E032796439E}"/>
              </a:ext>
            </a:extLst>
          </p:cNvPr>
          <p:cNvSpPr>
            <a:spLocks noChangeShapeType="1"/>
          </p:cNvSpPr>
          <p:nvPr/>
        </p:nvSpPr>
        <p:spPr bwMode="auto">
          <a:xfrm>
            <a:off x="9375775" y="4803775"/>
            <a:ext cx="5810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stealth" w="med" len="med"/>
                <a:tailEnd type="stealth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5" name="Line 23">
            <a:extLst>
              <a:ext uri="{FF2B5EF4-FFF2-40B4-BE49-F238E27FC236}">
                <a16:creationId xmlns:a16="http://schemas.microsoft.com/office/drawing/2014/main" id="{5F36FD0E-3964-2EF7-63EF-F7B839643449}"/>
              </a:ext>
            </a:extLst>
          </p:cNvPr>
          <p:cNvSpPr>
            <a:spLocks noChangeShapeType="1"/>
          </p:cNvSpPr>
          <p:nvPr/>
        </p:nvSpPr>
        <p:spPr bwMode="auto">
          <a:xfrm>
            <a:off x="8794750" y="4803775"/>
            <a:ext cx="5810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stealth" w="med" len="med"/>
                <a:tailEnd type="stealth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6" name="Line 24">
            <a:extLst>
              <a:ext uri="{FF2B5EF4-FFF2-40B4-BE49-F238E27FC236}">
                <a16:creationId xmlns:a16="http://schemas.microsoft.com/office/drawing/2014/main" id="{98472B6A-3A24-248C-C2F1-76E4B012DCF3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3725" y="4803775"/>
            <a:ext cx="5810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stealth" w="med" len="med"/>
                <a:tailEnd type="stealth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7" name="Line 25">
            <a:extLst>
              <a:ext uri="{FF2B5EF4-FFF2-40B4-BE49-F238E27FC236}">
                <a16:creationId xmlns:a16="http://schemas.microsoft.com/office/drawing/2014/main" id="{03D7688E-6274-CB04-538B-887417771D1A}"/>
              </a:ext>
            </a:extLst>
          </p:cNvPr>
          <p:cNvSpPr>
            <a:spLocks noChangeShapeType="1"/>
          </p:cNvSpPr>
          <p:nvPr/>
        </p:nvSpPr>
        <p:spPr bwMode="auto">
          <a:xfrm>
            <a:off x="7632700" y="4803775"/>
            <a:ext cx="5810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stealth" w="med" len="med"/>
                <a:tailEnd type="stealth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8" name="Line 26">
            <a:extLst>
              <a:ext uri="{FF2B5EF4-FFF2-40B4-BE49-F238E27FC236}">
                <a16:creationId xmlns:a16="http://schemas.microsoft.com/office/drawing/2014/main" id="{6D49CBBE-FF84-09E4-25CA-925F6A85C5D7}"/>
              </a:ext>
            </a:extLst>
          </p:cNvPr>
          <p:cNvSpPr>
            <a:spLocks noChangeShapeType="1"/>
          </p:cNvSpPr>
          <p:nvPr/>
        </p:nvSpPr>
        <p:spPr bwMode="auto">
          <a:xfrm>
            <a:off x="7051675" y="4803775"/>
            <a:ext cx="5810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stealth" w="med" len="med"/>
                <a:tailEnd type="stealth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9" name="Line 27">
            <a:extLst>
              <a:ext uri="{FF2B5EF4-FFF2-40B4-BE49-F238E27FC236}">
                <a16:creationId xmlns:a16="http://schemas.microsoft.com/office/drawing/2014/main" id="{54B8526D-33FA-0C67-5802-16B08D0219B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04050" y="3201988"/>
            <a:ext cx="5810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stealth" w="med" len="med"/>
                <a:tailEnd type="stealth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00" name="Line 28">
            <a:extLst>
              <a:ext uri="{FF2B5EF4-FFF2-40B4-BE49-F238E27FC236}">
                <a16:creationId xmlns:a16="http://schemas.microsoft.com/office/drawing/2014/main" id="{E6E2265E-0FA0-5524-5DE7-880237FBBF85}"/>
              </a:ext>
            </a:extLst>
          </p:cNvPr>
          <p:cNvSpPr>
            <a:spLocks noChangeShapeType="1"/>
          </p:cNvSpPr>
          <p:nvPr/>
        </p:nvSpPr>
        <p:spPr bwMode="auto">
          <a:xfrm>
            <a:off x="6423025" y="3201988"/>
            <a:ext cx="5810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stealth" w="med" len="med"/>
                <a:tailEnd type="stealth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01" name="Line 29">
            <a:extLst>
              <a:ext uri="{FF2B5EF4-FFF2-40B4-BE49-F238E27FC236}">
                <a16:creationId xmlns:a16="http://schemas.microsoft.com/office/drawing/2014/main" id="{828697FF-AC98-8CC7-31D3-1FA7025DA539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2000" y="3201988"/>
            <a:ext cx="5810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stealth" w="med" len="med"/>
                <a:tailEnd type="stealth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02" name="Line 30">
            <a:extLst>
              <a:ext uri="{FF2B5EF4-FFF2-40B4-BE49-F238E27FC236}">
                <a16:creationId xmlns:a16="http://schemas.microsoft.com/office/drawing/2014/main" id="{EF59C840-9362-DEEC-D32B-52B789E909E5}"/>
              </a:ext>
            </a:extLst>
          </p:cNvPr>
          <p:cNvSpPr>
            <a:spLocks noChangeShapeType="1"/>
          </p:cNvSpPr>
          <p:nvPr/>
        </p:nvSpPr>
        <p:spPr bwMode="auto">
          <a:xfrm>
            <a:off x="5260975" y="3201988"/>
            <a:ext cx="5810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stealth" w="med" len="med"/>
                <a:tailEnd type="stealth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03" name="Line 31">
            <a:extLst>
              <a:ext uri="{FF2B5EF4-FFF2-40B4-BE49-F238E27FC236}">
                <a16:creationId xmlns:a16="http://schemas.microsoft.com/office/drawing/2014/main" id="{E084B3E2-846C-BE28-3B06-45DABD65124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9950" y="3201988"/>
            <a:ext cx="5810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stealth" w="med" len="med"/>
                <a:tailEnd type="stealth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04" name="Line 32">
            <a:extLst>
              <a:ext uri="{FF2B5EF4-FFF2-40B4-BE49-F238E27FC236}">
                <a16:creationId xmlns:a16="http://schemas.microsoft.com/office/drawing/2014/main" id="{EFFA91FC-5394-FBE8-A883-453D56B764BA}"/>
              </a:ext>
            </a:extLst>
          </p:cNvPr>
          <p:cNvSpPr>
            <a:spLocks noChangeShapeType="1"/>
          </p:cNvSpPr>
          <p:nvPr/>
        </p:nvSpPr>
        <p:spPr bwMode="auto">
          <a:xfrm>
            <a:off x="4098925" y="3201988"/>
            <a:ext cx="5810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stealth" w="med" len="med"/>
                <a:tailEnd type="stealth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05" name="Line 33">
            <a:extLst>
              <a:ext uri="{FF2B5EF4-FFF2-40B4-BE49-F238E27FC236}">
                <a16:creationId xmlns:a16="http://schemas.microsoft.com/office/drawing/2014/main" id="{7F6C5303-D3E3-7BA4-E2B6-22BA7576AA66}"/>
              </a:ext>
            </a:extLst>
          </p:cNvPr>
          <p:cNvSpPr>
            <a:spLocks noChangeShapeType="1"/>
          </p:cNvSpPr>
          <p:nvPr/>
        </p:nvSpPr>
        <p:spPr bwMode="auto">
          <a:xfrm>
            <a:off x="7634288" y="3521075"/>
            <a:ext cx="5810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stealth" w="med" len="med"/>
                <a:tailEnd type="stealth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06" name="Line 34">
            <a:extLst>
              <a:ext uri="{FF2B5EF4-FFF2-40B4-BE49-F238E27FC236}">
                <a16:creationId xmlns:a16="http://schemas.microsoft.com/office/drawing/2014/main" id="{641C55AD-77F9-ADC6-3BE8-FE575B9A0DE1}"/>
              </a:ext>
            </a:extLst>
          </p:cNvPr>
          <p:cNvSpPr>
            <a:spLocks noChangeShapeType="1"/>
          </p:cNvSpPr>
          <p:nvPr/>
        </p:nvSpPr>
        <p:spPr bwMode="auto">
          <a:xfrm>
            <a:off x="7051675" y="3521075"/>
            <a:ext cx="582613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stealth" w="med" len="med"/>
                <a:tailEnd type="stealth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07" name="Line 35">
            <a:extLst>
              <a:ext uri="{FF2B5EF4-FFF2-40B4-BE49-F238E27FC236}">
                <a16:creationId xmlns:a16="http://schemas.microsoft.com/office/drawing/2014/main" id="{2891F7BA-9072-912F-E266-9F1ADB532549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0650" y="3521075"/>
            <a:ext cx="5810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stealth" w="med" len="med"/>
                <a:tailEnd type="stealth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08" name="Line 36">
            <a:extLst>
              <a:ext uri="{FF2B5EF4-FFF2-40B4-BE49-F238E27FC236}">
                <a16:creationId xmlns:a16="http://schemas.microsoft.com/office/drawing/2014/main" id="{D9B4DDDA-6E0F-299F-AF2B-AB38DA852D23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9625" y="3521075"/>
            <a:ext cx="5810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stealth" w="med" len="med"/>
                <a:tailEnd type="stealth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09" name="Line 37">
            <a:extLst>
              <a:ext uri="{FF2B5EF4-FFF2-40B4-BE49-F238E27FC236}">
                <a16:creationId xmlns:a16="http://schemas.microsoft.com/office/drawing/2014/main" id="{6E89AA16-7CB7-A4DB-7E03-158C2000FD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8600" y="3521075"/>
            <a:ext cx="5810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stealth" w="med" len="med"/>
                <a:tailEnd type="stealth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10" name="Line 38">
            <a:extLst>
              <a:ext uri="{FF2B5EF4-FFF2-40B4-BE49-F238E27FC236}">
                <a16:creationId xmlns:a16="http://schemas.microsoft.com/office/drawing/2014/main" id="{8669D0A2-B102-313D-65A8-E0CDD8F8148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7575" y="3521075"/>
            <a:ext cx="5810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stealth" w="med" len="med"/>
                <a:tailEnd type="stealth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11" name="Line 39">
            <a:extLst>
              <a:ext uri="{FF2B5EF4-FFF2-40B4-BE49-F238E27FC236}">
                <a16:creationId xmlns:a16="http://schemas.microsoft.com/office/drawing/2014/main" id="{BBB4C45D-5FCB-6E86-BCAC-F7A6139772A7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5313" y="3843338"/>
            <a:ext cx="5810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stealth" w="med" len="med"/>
                <a:tailEnd type="stealth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12" name="Line 40">
            <a:extLst>
              <a:ext uri="{FF2B5EF4-FFF2-40B4-BE49-F238E27FC236}">
                <a16:creationId xmlns:a16="http://schemas.microsoft.com/office/drawing/2014/main" id="{179703E5-1EEE-E82D-2EAA-C2CD9BBDCF57}"/>
              </a:ext>
            </a:extLst>
          </p:cNvPr>
          <p:cNvSpPr>
            <a:spLocks noChangeShapeType="1"/>
          </p:cNvSpPr>
          <p:nvPr/>
        </p:nvSpPr>
        <p:spPr bwMode="auto">
          <a:xfrm>
            <a:off x="7632700" y="3843338"/>
            <a:ext cx="582613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stealth" w="med" len="med"/>
                <a:tailEnd type="stealth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13" name="Line 41">
            <a:extLst>
              <a:ext uri="{FF2B5EF4-FFF2-40B4-BE49-F238E27FC236}">
                <a16:creationId xmlns:a16="http://schemas.microsoft.com/office/drawing/2014/main" id="{98F8DEC2-EDAE-9745-7453-FC2E1E1823B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51675" y="3843338"/>
            <a:ext cx="5810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stealth" w="med" len="med"/>
                <a:tailEnd type="stealth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14" name="Line 42">
            <a:extLst>
              <a:ext uri="{FF2B5EF4-FFF2-40B4-BE49-F238E27FC236}">
                <a16:creationId xmlns:a16="http://schemas.microsoft.com/office/drawing/2014/main" id="{11CB339B-E9BA-CB6B-0D71-67DE50906E9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0650" y="3843338"/>
            <a:ext cx="5810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stealth" w="med" len="med"/>
                <a:tailEnd type="stealth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15" name="Line 43">
            <a:extLst>
              <a:ext uri="{FF2B5EF4-FFF2-40B4-BE49-F238E27FC236}">
                <a16:creationId xmlns:a16="http://schemas.microsoft.com/office/drawing/2014/main" id="{DD6DF926-AF5E-607B-0B13-90561D22F2B8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9625" y="3843338"/>
            <a:ext cx="5810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stealth" w="med" len="med"/>
                <a:tailEnd type="stealth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16" name="Line 44">
            <a:extLst>
              <a:ext uri="{FF2B5EF4-FFF2-40B4-BE49-F238E27FC236}">
                <a16:creationId xmlns:a16="http://schemas.microsoft.com/office/drawing/2014/main" id="{9B447B11-7C83-2246-ED73-3CB626001C54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8600" y="3843338"/>
            <a:ext cx="5810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stealth" w="med" len="med"/>
                <a:tailEnd type="stealth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17" name="Line 45">
            <a:extLst>
              <a:ext uri="{FF2B5EF4-FFF2-40B4-BE49-F238E27FC236}">
                <a16:creationId xmlns:a16="http://schemas.microsoft.com/office/drawing/2014/main" id="{4FB96C19-04AB-6DD2-8D2C-687898EDCE73}"/>
              </a:ext>
            </a:extLst>
          </p:cNvPr>
          <p:cNvSpPr>
            <a:spLocks noChangeShapeType="1"/>
          </p:cNvSpPr>
          <p:nvPr/>
        </p:nvSpPr>
        <p:spPr bwMode="auto">
          <a:xfrm>
            <a:off x="5260975" y="2238375"/>
            <a:ext cx="5810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stealth" w="med" len="med"/>
                <a:tailEnd type="stealth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18" name="Line 46">
            <a:extLst>
              <a:ext uri="{FF2B5EF4-FFF2-40B4-BE49-F238E27FC236}">
                <a16:creationId xmlns:a16="http://schemas.microsoft.com/office/drawing/2014/main" id="{17B9D860-1C80-0726-09D9-169756A0E222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9950" y="2238375"/>
            <a:ext cx="5810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stealth" w="med" len="med"/>
                <a:tailEnd type="stealth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19" name="Line 47">
            <a:extLst>
              <a:ext uri="{FF2B5EF4-FFF2-40B4-BE49-F238E27FC236}">
                <a16:creationId xmlns:a16="http://schemas.microsoft.com/office/drawing/2014/main" id="{A7584366-273A-5827-04E2-D34B1A27F741}"/>
              </a:ext>
            </a:extLst>
          </p:cNvPr>
          <p:cNvSpPr>
            <a:spLocks noChangeShapeType="1"/>
          </p:cNvSpPr>
          <p:nvPr/>
        </p:nvSpPr>
        <p:spPr bwMode="auto">
          <a:xfrm>
            <a:off x="4098925" y="2238375"/>
            <a:ext cx="5810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stealth" w="med" len="med"/>
                <a:tailEnd type="stealth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20" name="Line 48">
            <a:extLst>
              <a:ext uri="{FF2B5EF4-FFF2-40B4-BE49-F238E27FC236}">
                <a16:creationId xmlns:a16="http://schemas.microsoft.com/office/drawing/2014/main" id="{FC5BE79F-42B5-AED5-24A3-8E53DB32004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7900" y="2238375"/>
            <a:ext cx="5810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stealth" w="med" len="med"/>
                <a:tailEnd type="stealth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21" name="Line 49">
            <a:extLst>
              <a:ext uri="{FF2B5EF4-FFF2-40B4-BE49-F238E27FC236}">
                <a16:creationId xmlns:a16="http://schemas.microsoft.com/office/drawing/2014/main" id="{22112343-5658-1E12-98B6-AE0FE6D515DE}"/>
              </a:ext>
            </a:extLst>
          </p:cNvPr>
          <p:cNvSpPr>
            <a:spLocks noChangeShapeType="1"/>
          </p:cNvSpPr>
          <p:nvPr/>
        </p:nvSpPr>
        <p:spPr bwMode="auto">
          <a:xfrm>
            <a:off x="2936875" y="2238375"/>
            <a:ext cx="5810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stealth" w="med" len="med"/>
                <a:tailEnd type="stealth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22" name="Line 50">
            <a:extLst>
              <a:ext uri="{FF2B5EF4-FFF2-40B4-BE49-F238E27FC236}">
                <a16:creationId xmlns:a16="http://schemas.microsoft.com/office/drawing/2014/main" id="{95B48BEF-59EA-8B08-DDC6-CFE35561BD32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5850" y="2238375"/>
            <a:ext cx="5810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stealth" w="med" len="med"/>
                <a:tailEnd type="stealth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23" name="Line 51">
            <a:extLst>
              <a:ext uri="{FF2B5EF4-FFF2-40B4-BE49-F238E27FC236}">
                <a16:creationId xmlns:a16="http://schemas.microsoft.com/office/drawing/2014/main" id="{7A9EFF0D-DAA1-8203-FE32-CCE9147AEB24}"/>
              </a:ext>
            </a:extLst>
          </p:cNvPr>
          <p:cNvSpPr>
            <a:spLocks noChangeShapeType="1"/>
          </p:cNvSpPr>
          <p:nvPr/>
        </p:nvSpPr>
        <p:spPr bwMode="auto">
          <a:xfrm>
            <a:off x="5891213" y="2560638"/>
            <a:ext cx="5810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stealth" w="med" len="med"/>
                <a:tailEnd type="stealth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24" name="Line 52">
            <a:extLst>
              <a:ext uri="{FF2B5EF4-FFF2-40B4-BE49-F238E27FC236}">
                <a16:creationId xmlns:a16="http://schemas.microsoft.com/office/drawing/2014/main" id="{7AF361FA-42D1-8C93-5581-DE746D871FE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8600" y="2560638"/>
            <a:ext cx="582613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stealth" w="med" len="med"/>
                <a:tailEnd type="stealth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25" name="Line 53">
            <a:extLst>
              <a:ext uri="{FF2B5EF4-FFF2-40B4-BE49-F238E27FC236}">
                <a16:creationId xmlns:a16="http://schemas.microsoft.com/office/drawing/2014/main" id="{35B04D8A-3914-D440-2294-B445F5EB1CC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7575" y="2560638"/>
            <a:ext cx="5810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stealth" w="med" len="med"/>
                <a:tailEnd type="stealth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26" name="Line 54">
            <a:extLst>
              <a:ext uri="{FF2B5EF4-FFF2-40B4-BE49-F238E27FC236}">
                <a16:creationId xmlns:a16="http://schemas.microsoft.com/office/drawing/2014/main" id="{5A6E2303-9726-3837-9C3C-BA8D300117BD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6550" y="2560638"/>
            <a:ext cx="5810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stealth" w="med" len="med"/>
                <a:tailEnd type="stealth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27" name="Line 55">
            <a:extLst>
              <a:ext uri="{FF2B5EF4-FFF2-40B4-BE49-F238E27FC236}">
                <a16:creationId xmlns:a16="http://schemas.microsoft.com/office/drawing/2014/main" id="{5666B283-3721-B7F8-641F-0193201B9A2C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5525" y="2560638"/>
            <a:ext cx="5810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stealth" w="med" len="med"/>
                <a:tailEnd type="stealth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28" name="Line 56">
            <a:extLst>
              <a:ext uri="{FF2B5EF4-FFF2-40B4-BE49-F238E27FC236}">
                <a16:creationId xmlns:a16="http://schemas.microsoft.com/office/drawing/2014/main" id="{6CC79846-031C-BC7A-622F-6EAD3D556C04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4500" y="2560638"/>
            <a:ext cx="5810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stealth" w="med" len="med"/>
                <a:tailEnd type="stealth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29" name="Line 57">
            <a:extLst>
              <a:ext uri="{FF2B5EF4-FFF2-40B4-BE49-F238E27FC236}">
                <a16:creationId xmlns:a16="http://schemas.microsoft.com/office/drawing/2014/main" id="{81D790B9-393B-F080-4B0B-FCA8649FA902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2238" y="2879725"/>
            <a:ext cx="5810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stealth" w="med" len="med"/>
                <a:tailEnd type="stealth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30" name="Line 58">
            <a:extLst>
              <a:ext uri="{FF2B5EF4-FFF2-40B4-BE49-F238E27FC236}">
                <a16:creationId xmlns:a16="http://schemas.microsoft.com/office/drawing/2014/main" id="{B02F5118-8E94-3FBA-9458-B4F2FA164710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9625" y="2879725"/>
            <a:ext cx="582613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stealth" w="med" len="med"/>
                <a:tailEnd type="stealth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31" name="Line 59">
            <a:extLst>
              <a:ext uri="{FF2B5EF4-FFF2-40B4-BE49-F238E27FC236}">
                <a16:creationId xmlns:a16="http://schemas.microsoft.com/office/drawing/2014/main" id="{13AB4C02-5B46-BE5F-9382-78ACC5FEE3B4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8600" y="2879725"/>
            <a:ext cx="5810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stealth" w="med" len="med"/>
                <a:tailEnd type="stealth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32" name="Line 60">
            <a:extLst>
              <a:ext uri="{FF2B5EF4-FFF2-40B4-BE49-F238E27FC236}">
                <a16:creationId xmlns:a16="http://schemas.microsoft.com/office/drawing/2014/main" id="{48BB1038-98B6-7B89-8971-4B94B9D5FF4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7575" y="2879725"/>
            <a:ext cx="5810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stealth" w="med" len="med"/>
                <a:tailEnd type="stealth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33" name="Line 61">
            <a:extLst>
              <a:ext uri="{FF2B5EF4-FFF2-40B4-BE49-F238E27FC236}">
                <a16:creationId xmlns:a16="http://schemas.microsoft.com/office/drawing/2014/main" id="{3BCFDF8E-4B3F-BC3B-8939-DDBEC775DE5A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6550" y="2879725"/>
            <a:ext cx="5810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stealth" w="med" len="med"/>
                <a:tailEnd type="stealth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34" name="Line 62">
            <a:extLst>
              <a:ext uri="{FF2B5EF4-FFF2-40B4-BE49-F238E27FC236}">
                <a16:creationId xmlns:a16="http://schemas.microsoft.com/office/drawing/2014/main" id="{6967AF72-0F47-6803-163B-9EBD42E26B2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5525" y="2879725"/>
            <a:ext cx="5810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stealth" w="med" len="med"/>
                <a:tailEnd type="stealth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42783" name="Group 63">
            <a:extLst>
              <a:ext uri="{FF2B5EF4-FFF2-40B4-BE49-F238E27FC236}">
                <a16:creationId xmlns:a16="http://schemas.microsoft.com/office/drawing/2014/main" id="{9923F23D-9EBB-718F-08D6-CD7432F48604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917575"/>
            <a:ext cx="8920163" cy="4187825"/>
            <a:chOff x="48" y="578"/>
            <a:chExt cx="5619" cy="2638"/>
          </a:xfrm>
        </p:grpSpPr>
        <p:sp>
          <p:nvSpPr>
            <p:cNvPr id="28736" name="Line 64">
              <a:extLst>
                <a:ext uri="{FF2B5EF4-FFF2-40B4-BE49-F238E27FC236}">
                  <a16:creationId xmlns:a16="http://schemas.microsoft.com/office/drawing/2014/main" id="{612A88FE-EDB5-962C-5318-67FF321F14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7" y="1192"/>
              <a:ext cx="0" cy="19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37" name="Line 65">
              <a:extLst>
                <a:ext uri="{FF2B5EF4-FFF2-40B4-BE49-F238E27FC236}">
                  <a16:creationId xmlns:a16="http://schemas.microsoft.com/office/drawing/2014/main" id="{737CCAF1-486C-7DBA-215B-5CEAA6B3C4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8" y="1192"/>
              <a:ext cx="0" cy="19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38" name="Line 66">
              <a:extLst>
                <a:ext uri="{FF2B5EF4-FFF2-40B4-BE49-F238E27FC236}">
                  <a16:creationId xmlns:a16="http://schemas.microsoft.com/office/drawing/2014/main" id="{C4C76481-814C-3A7A-2A0E-BCEC2C423C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9" y="1192"/>
              <a:ext cx="0" cy="19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39" name="Line 67">
              <a:extLst>
                <a:ext uri="{FF2B5EF4-FFF2-40B4-BE49-F238E27FC236}">
                  <a16:creationId xmlns:a16="http://schemas.microsoft.com/office/drawing/2014/main" id="{B9AA45B8-90F5-3569-04CE-CB6CFC9CBB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5" y="1192"/>
              <a:ext cx="0" cy="19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40" name="Line 68">
              <a:extLst>
                <a:ext uri="{FF2B5EF4-FFF2-40B4-BE49-F238E27FC236}">
                  <a16:creationId xmlns:a16="http://schemas.microsoft.com/office/drawing/2014/main" id="{EE7EC38D-1A2A-76F4-C636-08197FB77F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1" y="1192"/>
              <a:ext cx="0" cy="19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41" name="Line 69">
              <a:extLst>
                <a:ext uri="{FF2B5EF4-FFF2-40B4-BE49-F238E27FC236}">
                  <a16:creationId xmlns:a16="http://schemas.microsoft.com/office/drawing/2014/main" id="{41907865-F3A9-D412-5BB6-7BE5A4BA33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7" y="1192"/>
              <a:ext cx="0" cy="19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42" name="Line 70">
              <a:extLst>
                <a:ext uri="{FF2B5EF4-FFF2-40B4-BE49-F238E27FC236}">
                  <a16:creationId xmlns:a16="http://schemas.microsoft.com/office/drawing/2014/main" id="{6CB793E4-D84A-9AD4-1C0C-186F9B98BC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3" y="1192"/>
              <a:ext cx="0" cy="19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43" name="Line 71">
              <a:extLst>
                <a:ext uri="{FF2B5EF4-FFF2-40B4-BE49-F238E27FC236}">
                  <a16:creationId xmlns:a16="http://schemas.microsoft.com/office/drawing/2014/main" id="{808B022B-D34B-04B3-3BEB-4298647922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9" y="1192"/>
              <a:ext cx="0" cy="19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44" name="Line 72">
              <a:extLst>
                <a:ext uri="{FF2B5EF4-FFF2-40B4-BE49-F238E27FC236}">
                  <a16:creationId xmlns:a16="http://schemas.microsoft.com/office/drawing/2014/main" id="{0ABFEDB8-33F6-A297-44BD-FEFAB396FE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35" y="1192"/>
              <a:ext cx="0" cy="19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45" name="Line 73">
              <a:extLst>
                <a:ext uri="{FF2B5EF4-FFF2-40B4-BE49-F238E27FC236}">
                  <a16:creationId xmlns:a16="http://schemas.microsoft.com/office/drawing/2014/main" id="{71AB9BD8-CCA4-815C-AE42-6D50BA5C94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01" y="1192"/>
              <a:ext cx="0" cy="19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46" name="Line 74">
              <a:extLst>
                <a:ext uri="{FF2B5EF4-FFF2-40B4-BE49-F238E27FC236}">
                  <a16:creationId xmlns:a16="http://schemas.microsoft.com/office/drawing/2014/main" id="{3B639349-147A-6295-0A92-CE32319D5D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67" y="1192"/>
              <a:ext cx="0" cy="19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47" name="Line 75">
              <a:extLst>
                <a:ext uri="{FF2B5EF4-FFF2-40B4-BE49-F238E27FC236}">
                  <a16:creationId xmlns:a16="http://schemas.microsoft.com/office/drawing/2014/main" id="{393D5DE6-21B4-4329-D2E8-8CF25371A2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3" y="1192"/>
              <a:ext cx="0" cy="19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48" name="Line 76">
              <a:extLst>
                <a:ext uri="{FF2B5EF4-FFF2-40B4-BE49-F238E27FC236}">
                  <a16:creationId xmlns:a16="http://schemas.microsoft.com/office/drawing/2014/main" id="{60D784D1-5C97-3BD0-E09D-65CA93C7E2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9" y="1192"/>
              <a:ext cx="0" cy="19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49" name="Line 77">
              <a:extLst>
                <a:ext uri="{FF2B5EF4-FFF2-40B4-BE49-F238E27FC236}">
                  <a16:creationId xmlns:a16="http://schemas.microsoft.com/office/drawing/2014/main" id="{F8040D69-4BE2-F20E-469C-51BB2DA21E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5" y="1192"/>
              <a:ext cx="0" cy="19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50" name="Line 78">
              <a:extLst>
                <a:ext uri="{FF2B5EF4-FFF2-40B4-BE49-F238E27FC236}">
                  <a16:creationId xmlns:a16="http://schemas.microsoft.com/office/drawing/2014/main" id="{3D828E07-B8A7-1F41-FF92-69F775206B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1" y="1192"/>
              <a:ext cx="0" cy="19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51" name="Text Box 79">
              <a:extLst>
                <a:ext uri="{FF2B5EF4-FFF2-40B4-BE49-F238E27FC236}">
                  <a16:creationId xmlns:a16="http://schemas.microsoft.com/office/drawing/2014/main" id="{F3D947B8-2B87-D620-BFAD-33062C903B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8" y="2551"/>
              <a:ext cx="3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CO</a:t>
              </a:r>
            </a:p>
          </p:txBody>
        </p:sp>
        <p:sp>
          <p:nvSpPr>
            <p:cNvPr id="28752" name="Text Box 80">
              <a:extLst>
                <a:ext uri="{FF2B5EF4-FFF2-40B4-BE49-F238E27FC236}">
                  <a16:creationId xmlns:a16="http://schemas.microsoft.com/office/drawing/2014/main" id="{223B8C4F-A339-CBCA-AB19-4CE077014A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0" y="2551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FO</a:t>
              </a:r>
            </a:p>
          </p:txBody>
        </p:sp>
        <p:sp>
          <p:nvSpPr>
            <p:cNvPr id="28753" name="Text Box 81">
              <a:extLst>
                <a:ext uri="{FF2B5EF4-FFF2-40B4-BE49-F238E27FC236}">
                  <a16:creationId xmlns:a16="http://schemas.microsoft.com/office/drawing/2014/main" id="{BF46A61B-7E68-47BC-44AD-85812C0BD3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6" y="2551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EI</a:t>
              </a:r>
            </a:p>
          </p:txBody>
        </p:sp>
        <p:sp>
          <p:nvSpPr>
            <p:cNvPr id="28754" name="Text Box 82">
              <a:extLst>
                <a:ext uri="{FF2B5EF4-FFF2-40B4-BE49-F238E27FC236}">
                  <a16:creationId xmlns:a16="http://schemas.microsoft.com/office/drawing/2014/main" id="{7A191E35-BE42-325E-6AD5-FFB7FD1DD5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1" y="2551"/>
              <a:ext cx="37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WO</a:t>
              </a:r>
            </a:p>
          </p:txBody>
        </p:sp>
        <p:sp>
          <p:nvSpPr>
            <p:cNvPr id="28755" name="Text Box 83">
              <a:extLst>
                <a:ext uri="{FF2B5EF4-FFF2-40B4-BE49-F238E27FC236}">
                  <a16:creationId xmlns:a16="http://schemas.microsoft.com/office/drawing/2014/main" id="{7CEF5144-470D-4FD5-17D6-36F9674AA2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2551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DI</a:t>
              </a:r>
            </a:p>
          </p:txBody>
        </p:sp>
        <p:sp>
          <p:nvSpPr>
            <p:cNvPr id="28756" name="Text Box 84">
              <a:extLst>
                <a:ext uri="{FF2B5EF4-FFF2-40B4-BE49-F238E27FC236}">
                  <a16:creationId xmlns:a16="http://schemas.microsoft.com/office/drawing/2014/main" id="{52C862D4-8C61-3E25-0C24-C3CADD0140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4" y="2551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FI</a:t>
              </a:r>
            </a:p>
          </p:txBody>
        </p:sp>
        <p:sp>
          <p:nvSpPr>
            <p:cNvPr id="28757" name="Text Box 85">
              <a:extLst>
                <a:ext uri="{FF2B5EF4-FFF2-40B4-BE49-F238E27FC236}">
                  <a16:creationId xmlns:a16="http://schemas.microsoft.com/office/drawing/2014/main" id="{2A9B1411-078B-2ADA-940A-6DB9DE9E0C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2" y="2768"/>
              <a:ext cx="3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CO</a:t>
              </a:r>
            </a:p>
          </p:txBody>
        </p:sp>
        <p:sp>
          <p:nvSpPr>
            <p:cNvPr id="28758" name="Text Box 86">
              <a:extLst>
                <a:ext uri="{FF2B5EF4-FFF2-40B4-BE49-F238E27FC236}">
                  <a16:creationId xmlns:a16="http://schemas.microsoft.com/office/drawing/2014/main" id="{2719C8C8-0C93-A7F0-499E-F41AD2EA6C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2" y="2768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FO</a:t>
              </a:r>
            </a:p>
          </p:txBody>
        </p:sp>
        <p:sp>
          <p:nvSpPr>
            <p:cNvPr id="28759" name="Text Box 87">
              <a:extLst>
                <a:ext uri="{FF2B5EF4-FFF2-40B4-BE49-F238E27FC236}">
                  <a16:creationId xmlns:a16="http://schemas.microsoft.com/office/drawing/2014/main" id="{577DE88F-D13F-BD86-2C44-9E5904EA08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4" y="2768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EI</a:t>
              </a:r>
            </a:p>
          </p:txBody>
        </p:sp>
        <p:sp>
          <p:nvSpPr>
            <p:cNvPr id="28760" name="Text Box 88">
              <a:extLst>
                <a:ext uri="{FF2B5EF4-FFF2-40B4-BE49-F238E27FC236}">
                  <a16:creationId xmlns:a16="http://schemas.microsoft.com/office/drawing/2014/main" id="{C792D660-0113-0C9C-B953-E62A83E620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2768"/>
              <a:ext cx="3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WO</a:t>
              </a:r>
            </a:p>
          </p:txBody>
        </p:sp>
        <p:sp>
          <p:nvSpPr>
            <p:cNvPr id="28761" name="Text Box 89">
              <a:extLst>
                <a:ext uri="{FF2B5EF4-FFF2-40B4-BE49-F238E27FC236}">
                  <a16:creationId xmlns:a16="http://schemas.microsoft.com/office/drawing/2014/main" id="{400B3316-F706-ED41-C955-E5059513FB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6" y="2768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DI</a:t>
              </a:r>
            </a:p>
          </p:txBody>
        </p:sp>
        <p:sp>
          <p:nvSpPr>
            <p:cNvPr id="28762" name="Text Box 90">
              <a:extLst>
                <a:ext uri="{FF2B5EF4-FFF2-40B4-BE49-F238E27FC236}">
                  <a16:creationId xmlns:a16="http://schemas.microsoft.com/office/drawing/2014/main" id="{0957E594-3F64-F4CF-49F0-22C9181C58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6" y="2768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FI</a:t>
              </a:r>
            </a:p>
          </p:txBody>
        </p:sp>
        <p:sp>
          <p:nvSpPr>
            <p:cNvPr id="28763" name="Text Box 91">
              <a:extLst>
                <a:ext uri="{FF2B5EF4-FFF2-40B4-BE49-F238E27FC236}">
                  <a16:creationId xmlns:a16="http://schemas.microsoft.com/office/drawing/2014/main" id="{A5C7F338-2466-77D2-16E4-1AD5897927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4" y="2985"/>
              <a:ext cx="3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CO</a:t>
              </a:r>
            </a:p>
          </p:txBody>
        </p:sp>
        <p:sp>
          <p:nvSpPr>
            <p:cNvPr id="28764" name="Text Box 92">
              <a:extLst>
                <a:ext uri="{FF2B5EF4-FFF2-40B4-BE49-F238E27FC236}">
                  <a16:creationId xmlns:a16="http://schemas.microsoft.com/office/drawing/2014/main" id="{1D81E001-876B-04EC-B896-EF1C5470F8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0" y="2985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FO</a:t>
              </a:r>
            </a:p>
          </p:txBody>
        </p:sp>
        <p:sp>
          <p:nvSpPr>
            <p:cNvPr id="28765" name="Text Box 93">
              <a:extLst>
                <a:ext uri="{FF2B5EF4-FFF2-40B4-BE49-F238E27FC236}">
                  <a16:creationId xmlns:a16="http://schemas.microsoft.com/office/drawing/2014/main" id="{1EC8FEFC-E53F-AB43-42EF-FC9062D73F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2985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EI</a:t>
              </a:r>
            </a:p>
          </p:txBody>
        </p:sp>
        <p:sp>
          <p:nvSpPr>
            <p:cNvPr id="28766" name="Text Box 94">
              <a:extLst>
                <a:ext uri="{FF2B5EF4-FFF2-40B4-BE49-F238E27FC236}">
                  <a16:creationId xmlns:a16="http://schemas.microsoft.com/office/drawing/2014/main" id="{FFD04BAC-7518-4D84-D2AD-AA8A3BD7CB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2" y="2985"/>
              <a:ext cx="3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WO</a:t>
              </a:r>
            </a:p>
          </p:txBody>
        </p:sp>
        <p:sp>
          <p:nvSpPr>
            <p:cNvPr id="28767" name="Text Box 95">
              <a:extLst>
                <a:ext uri="{FF2B5EF4-FFF2-40B4-BE49-F238E27FC236}">
                  <a16:creationId xmlns:a16="http://schemas.microsoft.com/office/drawing/2014/main" id="{C41F1DF6-4645-F379-6E3A-AE04F20552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0" y="2985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DI</a:t>
              </a:r>
            </a:p>
          </p:txBody>
        </p:sp>
        <p:sp>
          <p:nvSpPr>
            <p:cNvPr id="28768" name="Text Box 96">
              <a:extLst>
                <a:ext uri="{FF2B5EF4-FFF2-40B4-BE49-F238E27FC236}">
                  <a16:creationId xmlns:a16="http://schemas.microsoft.com/office/drawing/2014/main" id="{452E0183-4218-0630-0173-FE5CD11A3A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4" y="2985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FI</a:t>
              </a:r>
            </a:p>
          </p:txBody>
        </p:sp>
        <p:sp>
          <p:nvSpPr>
            <p:cNvPr id="28769" name="Text Box 97">
              <a:extLst>
                <a:ext uri="{FF2B5EF4-FFF2-40B4-BE49-F238E27FC236}">
                  <a16:creationId xmlns:a16="http://schemas.microsoft.com/office/drawing/2014/main" id="{35116A25-37F3-157E-8656-724F25489A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1" y="1898"/>
              <a:ext cx="3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CO</a:t>
              </a:r>
            </a:p>
          </p:txBody>
        </p:sp>
        <p:sp>
          <p:nvSpPr>
            <p:cNvPr id="28770" name="Text Box 98">
              <a:extLst>
                <a:ext uri="{FF2B5EF4-FFF2-40B4-BE49-F238E27FC236}">
                  <a16:creationId xmlns:a16="http://schemas.microsoft.com/office/drawing/2014/main" id="{1AFEF01F-8ECE-F623-ED13-5A854FD6E5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6" y="1898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FO</a:t>
              </a:r>
            </a:p>
          </p:txBody>
        </p:sp>
        <p:sp>
          <p:nvSpPr>
            <p:cNvPr id="28771" name="Text Box 99">
              <a:extLst>
                <a:ext uri="{FF2B5EF4-FFF2-40B4-BE49-F238E27FC236}">
                  <a16:creationId xmlns:a16="http://schemas.microsoft.com/office/drawing/2014/main" id="{0E003388-7F95-2710-040F-772F3B55BE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2" y="1898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EI</a:t>
              </a:r>
            </a:p>
          </p:txBody>
        </p:sp>
        <p:sp>
          <p:nvSpPr>
            <p:cNvPr id="28772" name="Text Box 100">
              <a:extLst>
                <a:ext uri="{FF2B5EF4-FFF2-40B4-BE49-F238E27FC236}">
                  <a16:creationId xmlns:a16="http://schemas.microsoft.com/office/drawing/2014/main" id="{9948434A-BFAA-FEFA-6C2E-C2B2F8076B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7" y="1898"/>
              <a:ext cx="37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WO</a:t>
              </a:r>
            </a:p>
          </p:txBody>
        </p:sp>
        <p:sp>
          <p:nvSpPr>
            <p:cNvPr id="28773" name="Text Box 101">
              <a:extLst>
                <a:ext uri="{FF2B5EF4-FFF2-40B4-BE49-F238E27FC236}">
                  <a16:creationId xmlns:a16="http://schemas.microsoft.com/office/drawing/2014/main" id="{6C1A8D48-17E5-CAE7-4435-A9DD3F4F02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0" y="1898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DI</a:t>
              </a:r>
            </a:p>
          </p:txBody>
        </p:sp>
        <p:sp>
          <p:nvSpPr>
            <p:cNvPr id="28774" name="Text Box 102">
              <a:extLst>
                <a:ext uri="{FF2B5EF4-FFF2-40B4-BE49-F238E27FC236}">
                  <a16:creationId xmlns:a16="http://schemas.microsoft.com/office/drawing/2014/main" id="{24239E99-43E0-2E12-4A11-7DDA774BA9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6" y="1898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FI</a:t>
              </a:r>
            </a:p>
          </p:txBody>
        </p:sp>
        <p:sp>
          <p:nvSpPr>
            <p:cNvPr id="28775" name="Text Box 103">
              <a:extLst>
                <a:ext uri="{FF2B5EF4-FFF2-40B4-BE49-F238E27FC236}">
                  <a16:creationId xmlns:a16="http://schemas.microsoft.com/office/drawing/2014/main" id="{5B829B1A-1E37-C1F5-6CC0-C03A49F5DA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8" y="2116"/>
              <a:ext cx="3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CO</a:t>
              </a:r>
            </a:p>
          </p:txBody>
        </p:sp>
        <p:sp>
          <p:nvSpPr>
            <p:cNvPr id="28776" name="Text Box 104">
              <a:extLst>
                <a:ext uri="{FF2B5EF4-FFF2-40B4-BE49-F238E27FC236}">
                  <a16:creationId xmlns:a16="http://schemas.microsoft.com/office/drawing/2014/main" id="{996A7543-17E9-7E93-3457-2F7D3F7AE6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8" y="2116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FO</a:t>
              </a:r>
            </a:p>
          </p:txBody>
        </p:sp>
        <p:sp>
          <p:nvSpPr>
            <p:cNvPr id="28777" name="Text Box 105">
              <a:extLst>
                <a:ext uri="{FF2B5EF4-FFF2-40B4-BE49-F238E27FC236}">
                  <a16:creationId xmlns:a16="http://schemas.microsoft.com/office/drawing/2014/main" id="{ECD95DD2-7472-B36F-F6FB-23C05276DF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0" y="2116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EI</a:t>
              </a:r>
            </a:p>
          </p:txBody>
        </p:sp>
        <p:sp>
          <p:nvSpPr>
            <p:cNvPr id="28778" name="Text Box 106">
              <a:extLst>
                <a:ext uri="{FF2B5EF4-FFF2-40B4-BE49-F238E27FC236}">
                  <a16:creationId xmlns:a16="http://schemas.microsoft.com/office/drawing/2014/main" id="{22B1BA3F-F969-E607-95BA-9ED6901C1A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2" y="2116"/>
              <a:ext cx="3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WO</a:t>
              </a:r>
            </a:p>
          </p:txBody>
        </p:sp>
        <p:sp>
          <p:nvSpPr>
            <p:cNvPr id="28779" name="Text Box 107">
              <a:extLst>
                <a:ext uri="{FF2B5EF4-FFF2-40B4-BE49-F238E27FC236}">
                  <a16:creationId xmlns:a16="http://schemas.microsoft.com/office/drawing/2014/main" id="{A554162C-52C9-BF7A-57F3-9768376071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9" y="2116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DI</a:t>
              </a:r>
            </a:p>
          </p:txBody>
        </p:sp>
        <p:sp>
          <p:nvSpPr>
            <p:cNvPr id="28780" name="Text Box 108">
              <a:extLst>
                <a:ext uri="{FF2B5EF4-FFF2-40B4-BE49-F238E27FC236}">
                  <a16:creationId xmlns:a16="http://schemas.microsoft.com/office/drawing/2014/main" id="{E280F725-FFDB-D8D8-DCC5-210D67CDDA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8" y="2116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FI</a:t>
              </a:r>
            </a:p>
          </p:txBody>
        </p:sp>
        <p:sp>
          <p:nvSpPr>
            <p:cNvPr id="28781" name="Text Box 109">
              <a:extLst>
                <a:ext uri="{FF2B5EF4-FFF2-40B4-BE49-F238E27FC236}">
                  <a16:creationId xmlns:a16="http://schemas.microsoft.com/office/drawing/2014/main" id="{9673737C-8B5A-E7A8-B5B3-E0C391AB4B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0" y="2333"/>
              <a:ext cx="3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CO</a:t>
              </a:r>
            </a:p>
          </p:txBody>
        </p:sp>
        <p:sp>
          <p:nvSpPr>
            <p:cNvPr id="28782" name="Text Box 110">
              <a:extLst>
                <a:ext uri="{FF2B5EF4-FFF2-40B4-BE49-F238E27FC236}">
                  <a16:creationId xmlns:a16="http://schemas.microsoft.com/office/drawing/2014/main" id="{EF1B29A5-EF12-A832-479F-93590434A9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6" y="2333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FO</a:t>
              </a:r>
            </a:p>
          </p:txBody>
        </p:sp>
        <p:sp>
          <p:nvSpPr>
            <p:cNvPr id="28783" name="Text Box 111">
              <a:extLst>
                <a:ext uri="{FF2B5EF4-FFF2-40B4-BE49-F238E27FC236}">
                  <a16:creationId xmlns:a16="http://schemas.microsoft.com/office/drawing/2014/main" id="{A3F81D27-0F01-8EF9-742F-85CF166CB1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4" y="2333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EI</a:t>
              </a:r>
            </a:p>
          </p:txBody>
        </p:sp>
        <p:sp>
          <p:nvSpPr>
            <p:cNvPr id="28784" name="Text Box 112">
              <a:extLst>
                <a:ext uri="{FF2B5EF4-FFF2-40B4-BE49-F238E27FC236}">
                  <a16:creationId xmlns:a16="http://schemas.microsoft.com/office/drawing/2014/main" id="{B3325810-3C20-4DC5-EC9E-9D68DD569E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2333"/>
              <a:ext cx="3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WO</a:t>
              </a:r>
            </a:p>
          </p:txBody>
        </p:sp>
        <p:sp>
          <p:nvSpPr>
            <p:cNvPr id="28785" name="Text Box 113">
              <a:extLst>
                <a:ext uri="{FF2B5EF4-FFF2-40B4-BE49-F238E27FC236}">
                  <a16:creationId xmlns:a16="http://schemas.microsoft.com/office/drawing/2014/main" id="{891F2A0E-87AF-D35C-E2CD-A55842CAAE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6" y="2333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DI</a:t>
              </a:r>
            </a:p>
          </p:txBody>
        </p:sp>
        <p:sp>
          <p:nvSpPr>
            <p:cNvPr id="28786" name="Text Box 114">
              <a:extLst>
                <a:ext uri="{FF2B5EF4-FFF2-40B4-BE49-F238E27FC236}">
                  <a16:creationId xmlns:a16="http://schemas.microsoft.com/office/drawing/2014/main" id="{850D6D1C-8D9C-0969-F05B-A347AA64C0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7" y="2333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FI</a:t>
              </a:r>
            </a:p>
          </p:txBody>
        </p:sp>
        <p:sp>
          <p:nvSpPr>
            <p:cNvPr id="28787" name="Text Box 115">
              <a:extLst>
                <a:ext uri="{FF2B5EF4-FFF2-40B4-BE49-F238E27FC236}">
                  <a16:creationId xmlns:a16="http://schemas.microsoft.com/office/drawing/2014/main" id="{60473D6F-1E1E-888B-16CB-456027F151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1248"/>
              <a:ext cx="3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CO</a:t>
              </a:r>
            </a:p>
          </p:txBody>
        </p:sp>
        <p:sp>
          <p:nvSpPr>
            <p:cNvPr id="28788" name="Text Box 116">
              <a:extLst>
                <a:ext uri="{FF2B5EF4-FFF2-40B4-BE49-F238E27FC236}">
                  <a16:creationId xmlns:a16="http://schemas.microsoft.com/office/drawing/2014/main" id="{15E7F916-EEDB-72DF-DC14-02DBD8477F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8" y="1248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FO</a:t>
              </a:r>
            </a:p>
          </p:txBody>
        </p:sp>
        <p:sp>
          <p:nvSpPr>
            <p:cNvPr id="28789" name="Text Box 117">
              <a:extLst>
                <a:ext uri="{FF2B5EF4-FFF2-40B4-BE49-F238E27FC236}">
                  <a16:creationId xmlns:a16="http://schemas.microsoft.com/office/drawing/2014/main" id="{8FA1A8CF-536D-2837-A281-DF3C218C3C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3" y="1248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EI</a:t>
              </a:r>
            </a:p>
          </p:txBody>
        </p:sp>
        <p:sp>
          <p:nvSpPr>
            <p:cNvPr id="28790" name="Text Box 118">
              <a:extLst>
                <a:ext uri="{FF2B5EF4-FFF2-40B4-BE49-F238E27FC236}">
                  <a16:creationId xmlns:a16="http://schemas.microsoft.com/office/drawing/2014/main" id="{F87226B8-1892-C5BA-904E-A9284288BD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248"/>
              <a:ext cx="37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WO</a:t>
              </a:r>
            </a:p>
          </p:txBody>
        </p:sp>
        <p:sp>
          <p:nvSpPr>
            <p:cNvPr id="28791" name="Text Box 119">
              <a:extLst>
                <a:ext uri="{FF2B5EF4-FFF2-40B4-BE49-F238E27FC236}">
                  <a16:creationId xmlns:a16="http://schemas.microsoft.com/office/drawing/2014/main" id="{0D12BBCD-4D80-D208-45DD-A36649136F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4" y="1248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DI</a:t>
              </a:r>
            </a:p>
          </p:txBody>
        </p:sp>
        <p:sp>
          <p:nvSpPr>
            <p:cNvPr id="28792" name="Text Box 120">
              <a:extLst>
                <a:ext uri="{FF2B5EF4-FFF2-40B4-BE49-F238E27FC236}">
                  <a16:creationId xmlns:a16="http://schemas.microsoft.com/office/drawing/2014/main" id="{E82FF043-0823-29F1-1FA4-5235191EE7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" y="1248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FI</a:t>
              </a:r>
            </a:p>
          </p:txBody>
        </p:sp>
        <p:sp>
          <p:nvSpPr>
            <p:cNvPr id="28793" name="Text Box 121">
              <a:extLst>
                <a:ext uri="{FF2B5EF4-FFF2-40B4-BE49-F238E27FC236}">
                  <a16:creationId xmlns:a16="http://schemas.microsoft.com/office/drawing/2014/main" id="{4D54DDD2-3693-E35C-E1E6-11CDD8BC1C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1461"/>
              <a:ext cx="3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CO</a:t>
              </a:r>
            </a:p>
          </p:txBody>
        </p:sp>
        <p:sp>
          <p:nvSpPr>
            <p:cNvPr id="28794" name="Text Box 122">
              <a:extLst>
                <a:ext uri="{FF2B5EF4-FFF2-40B4-BE49-F238E27FC236}">
                  <a16:creationId xmlns:a16="http://schemas.microsoft.com/office/drawing/2014/main" id="{49CE16B4-1A77-749B-7A20-2A32225AF4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9" y="1461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FO</a:t>
              </a:r>
            </a:p>
          </p:txBody>
        </p:sp>
        <p:sp>
          <p:nvSpPr>
            <p:cNvPr id="28795" name="Text Box 123">
              <a:extLst>
                <a:ext uri="{FF2B5EF4-FFF2-40B4-BE49-F238E27FC236}">
                  <a16:creationId xmlns:a16="http://schemas.microsoft.com/office/drawing/2014/main" id="{8BFD4D1B-D25A-AB91-196B-4D7B522D55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2" y="1461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EI</a:t>
              </a:r>
            </a:p>
          </p:txBody>
        </p:sp>
        <p:sp>
          <p:nvSpPr>
            <p:cNvPr id="28796" name="Text Box 124">
              <a:extLst>
                <a:ext uri="{FF2B5EF4-FFF2-40B4-BE49-F238E27FC236}">
                  <a16:creationId xmlns:a16="http://schemas.microsoft.com/office/drawing/2014/main" id="{B9130A28-34BB-07EE-2ABB-48EC4682D2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8" y="1461"/>
              <a:ext cx="3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WO</a:t>
              </a:r>
            </a:p>
          </p:txBody>
        </p:sp>
        <p:sp>
          <p:nvSpPr>
            <p:cNvPr id="28797" name="Text Box 125">
              <a:extLst>
                <a:ext uri="{FF2B5EF4-FFF2-40B4-BE49-F238E27FC236}">
                  <a16:creationId xmlns:a16="http://schemas.microsoft.com/office/drawing/2014/main" id="{06F9B964-68A9-0292-EC7A-CE6F7BDF35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2" y="1461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DI</a:t>
              </a:r>
            </a:p>
          </p:txBody>
        </p:sp>
        <p:sp>
          <p:nvSpPr>
            <p:cNvPr id="28798" name="Text Box 126">
              <a:extLst>
                <a:ext uri="{FF2B5EF4-FFF2-40B4-BE49-F238E27FC236}">
                  <a16:creationId xmlns:a16="http://schemas.microsoft.com/office/drawing/2014/main" id="{0A9E82D1-6F45-3C19-4981-6C0CBB91AD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2" y="1461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FI</a:t>
              </a:r>
            </a:p>
          </p:txBody>
        </p:sp>
        <p:sp>
          <p:nvSpPr>
            <p:cNvPr id="28799" name="Text Box 127">
              <a:extLst>
                <a:ext uri="{FF2B5EF4-FFF2-40B4-BE49-F238E27FC236}">
                  <a16:creationId xmlns:a16="http://schemas.microsoft.com/office/drawing/2014/main" id="{678E7F0A-8759-30BB-AD35-0D8E3B767D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2" y="1680"/>
              <a:ext cx="3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CO</a:t>
              </a:r>
            </a:p>
          </p:txBody>
        </p:sp>
        <p:sp>
          <p:nvSpPr>
            <p:cNvPr id="28800" name="Text Box 128">
              <a:extLst>
                <a:ext uri="{FF2B5EF4-FFF2-40B4-BE49-F238E27FC236}">
                  <a16:creationId xmlns:a16="http://schemas.microsoft.com/office/drawing/2014/main" id="{605AC4F2-EAF2-0F7C-0D35-CADF4DFFB5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9" y="1680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FO</a:t>
              </a:r>
            </a:p>
          </p:txBody>
        </p:sp>
        <p:sp>
          <p:nvSpPr>
            <p:cNvPr id="28801" name="Text Box 129">
              <a:extLst>
                <a:ext uri="{FF2B5EF4-FFF2-40B4-BE49-F238E27FC236}">
                  <a16:creationId xmlns:a16="http://schemas.microsoft.com/office/drawing/2014/main" id="{9FA1853F-A79D-01CF-ACE2-1A95B38F5E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0" y="1680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EI</a:t>
              </a:r>
            </a:p>
          </p:txBody>
        </p:sp>
        <p:sp>
          <p:nvSpPr>
            <p:cNvPr id="28802" name="Text Box 130">
              <a:extLst>
                <a:ext uri="{FF2B5EF4-FFF2-40B4-BE49-F238E27FC236}">
                  <a16:creationId xmlns:a16="http://schemas.microsoft.com/office/drawing/2014/main" id="{158BEA15-A361-9CBA-AC97-E3584C7142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1680"/>
              <a:ext cx="3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WO</a:t>
              </a:r>
            </a:p>
          </p:txBody>
        </p:sp>
        <p:sp>
          <p:nvSpPr>
            <p:cNvPr id="28803" name="Text Box 131">
              <a:extLst>
                <a:ext uri="{FF2B5EF4-FFF2-40B4-BE49-F238E27FC236}">
                  <a16:creationId xmlns:a16="http://schemas.microsoft.com/office/drawing/2014/main" id="{DA84AD05-70CD-6ABD-1A14-18A0BA14E3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8" y="1680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DI</a:t>
              </a:r>
            </a:p>
          </p:txBody>
        </p:sp>
        <p:sp>
          <p:nvSpPr>
            <p:cNvPr id="28804" name="Text Box 132">
              <a:extLst>
                <a:ext uri="{FF2B5EF4-FFF2-40B4-BE49-F238E27FC236}">
                  <a16:creationId xmlns:a16="http://schemas.microsoft.com/office/drawing/2014/main" id="{0AC858B2-3B22-46CB-E518-F403F0257E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0" y="1680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FI</a:t>
              </a:r>
            </a:p>
          </p:txBody>
        </p:sp>
        <p:sp>
          <p:nvSpPr>
            <p:cNvPr id="28805" name="Line 133">
              <a:extLst>
                <a:ext uri="{FF2B5EF4-FFF2-40B4-BE49-F238E27FC236}">
                  <a16:creationId xmlns:a16="http://schemas.microsoft.com/office/drawing/2014/main" id="{4F0BD87A-DB8B-D89F-B512-36F9ACA56B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8" y="887"/>
              <a:ext cx="0" cy="2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06" name="Line 134">
              <a:extLst>
                <a:ext uri="{FF2B5EF4-FFF2-40B4-BE49-F238E27FC236}">
                  <a16:creationId xmlns:a16="http://schemas.microsoft.com/office/drawing/2014/main" id="{FFB14DBA-3F6C-71BC-7ABA-CCD2B1ADE6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4" y="887"/>
              <a:ext cx="0" cy="2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07" name="Line 135">
              <a:extLst>
                <a:ext uri="{FF2B5EF4-FFF2-40B4-BE49-F238E27FC236}">
                  <a16:creationId xmlns:a16="http://schemas.microsoft.com/office/drawing/2014/main" id="{A9C503F7-0043-AB45-22D0-B4629784B3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0" y="887"/>
              <a:ext cx="0" cy="2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08" name="Line 136">
              <a:extLst>
                <a:ext uri="{FF2B5EF4-FFF2-40B4-BE49-F238E27FC236}">
                  <a16:creationId xmlns:a16="http://schemas.microsoft.com/office/drawing/2014/main" id="{4475AB1C-6584-45BB-035F-6BEC796529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6" y="887"/>
              <a:ext cx="0" cy="2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09" name="Line 137">
              <a:extLst>
                <a:ext uri="{FF2B5EF4-FFF2-40B4-BE49-F238E27FC236}">
                  <a16:creationId xmlns:a16="http://schemas.microsoft.com/office/drawing/2014/main" id="{3144B9C2-D33A-C82A-C993-BDA5576437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2" y="887"/>
              <a:ext cx="0" cy="2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10" name="Line 138">
              <a:extLst>
                <a:ext uri="{FF2B5EF4-FFF2-40B4-BE49-F238E27FC236}">
                  <a16:creationId xmlns:a16="http://schemas.microsoft.com/office/drawing/2014/main" id="{7520B902-6138-26FE-E5A9-B5E9301DE4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8" y="887"/>
              <a:ext cx="0" cy="2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11" name="Line 139">
              <a:extLst>
                <a:ext uri="{FF2B5EF4-FFF2-40B4-BE49-F238E27FC236}">
                  <a16:creationId xmlns:a16="http://schemas.microsoft.com/office/drawing/2014/main" id="{6D131E3A-134B-5913-7424-B7845167F8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4" y="887"/>
              <a:ext cx="0" cy="2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12" name="Line 140">
              <a:extLst>
                <a:ext uri="{FF2B5EF4-FFF2-40B4-BE49-F238E27FC236}">
                  <a16:creationId xmlns:a16="http://schemas.microsoft.com/office/drawing/2014/main" id="{D334AFBE-84B8-8AD3-328A-7E30E6BD18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0" y="887"/>
              <a:ext cx="0" cy="2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13" name="Line 141">
              <a:extLst>
                <a:ext uri="{FF2B5EF4-FFF2-40B4-BE49-F238E27FC236}">
                  <a16:creationId xmlns:a16="http://schemas.microsoft.com/office/drawing/2014/main" id="{B59DDF7F-98F1-4898-201A-8878534B5F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6" y="887"/>
              <a:ext cx="0" cy="2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14" name="Line 142">
              <a:extLst>
                <a:ext uri="{FF2B5EF4-FFF2-40B4-BE49-F238E27FC236}">
                  <a16:creationId xmlns:a16="http://schemas.microsoft.com/office/drawing/2014/main" id="{BB2DF6B4-9503-95EE-C31E-5031247A8D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2" y="887"/>
              <a:ext cx="0" cy="2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15" name="Line 143">
              <a:extLst>
                <a:ext uri="{FF2B5EF4-FFF2-40B4-BE49-F238E27FC236}">
                  <a16:creationId xmlns:a16="http://schemas.microsoft.com/office/drawing/2014/main" id="{26466F79-49EB-3A00-8D80-CABE772CF8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48" y="887"/>
              <a:ext cx="0" cy="2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16" name="Line 144">
              <a:extLst>
                <a:ext uri="{FF2B5EF4-FFF2-40B4-BE49-F238E27FC236}">
                  <a16:creationId xmlns:a16="http://schemas.microsoft.com/office/drawing/2014/main" id="{CEDD2F5D-7849-D512-44A6-BFAF1C1FA0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4" y="887"/>
              <a:ext cx="0" cy="2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17" name="Line 145">
              <a:extLst>
                <a:ext uri="{FF2B5EF4-FFF2-40B4-BE49-F238E27FC236}">
                  <a16:creationId xmlns:a16="http://schemas.microsoft.com/office/drawing/2014/main" id="{CD404BC3-4DE1-8189-76E8-3FE8A79AB6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0" y="887"/>
              <a:ext cx="0" cy="2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18" name="Line 146">
              <a:extLst>
                <a:ext uri="{FF2B5EF4-FFF2-40B4-BE49-F238E27FC236}">
                  <a16:creationId xmlns:a16="http://schemas.microsoft.com/office/drawing/2014/main" id="{1C48C5E1-3DEB-E1A7-9A86-34795900C7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6" y="887"/>
              <a:ext cx="0" cy="2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19" name="Line 147">
              <a:extLst>
                <a:ext uri="{FF2B5EF4-FFF2-40B4-BE49-F238E27FC236}">
                  <a16:creationId xmlns:a16="http://schemas.microsoft.com/office/drawing/2014/main" id="{363E13BF-2AE0-7DED-B80D-EFAF8CD3D8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2" y="887"/>
              <a:ext cx="0" cy="2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20" name="Freeform 148">
              <a:extLst>
                <a:ext uri="{FF2B5EF4-FFF2-40B4-BE49-F238E27FC236}">
                  <a16:creationId xmlns:a16="http://schemas.microsoft.com/office/drawing/2014/main" id="{8DD0735F-D5A6-F90E-BD41-E0D08A3012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" y="1085"/>
              <a:ext cx="5128" cy="4"/>
            </a:xfrm>
            <a:custGeom>
              <a:avLst/>
              <a:gdLst>
                <a:gd name="T0" fmla="*/ 0 w 5380"/>
                <a:gd name="T1" fmla="*/ 4 h 4"/>
                <a:gd name="T2" fmla="*/ 787 w 5380"/>
                <a:gd name="T3" fmla="*/ 0 h 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380" h="4">
                  <a:moveTo>
                    <a:pt x="0" y="4"/>
                  </a:moveTo>
                  <a:lnTo>
                    <a:pt x="5380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21" name="Text Box 149">
              <a:extLst>
                <a:ext uri="{FF2B5EF4-FFF2-40B4-BE49-F238E27FC236}">
                  <a16:creationId xmlns:a16="http://schemas.microsoft.com/office/drawing/2014/main" id="{B81AA0F1-00B2-F297-DC55-29EC4DEB09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1248"/>
              <a:ext cx="5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Times New Roman" panose="02020603050405020304" pitchFamily="18" charset="0"/>
                </a:rPr>
                <a:t>指令 1</a:t>
              </a:r>
            </a:p>
          </p:txBody>
        </p:sp>
        <p:sp>
          <p:nvSpPr>
            <p:cNvPr id="28822" name="Text Box 150">
              <a:extLst>
                <a:ext uri="{FF2B5EF4-FFF2-40B4-BE49-F238E27FC236}">
                  <a16:creationId xmlns:a16="http://schemas.microsoft.com/office/drawing/2014/main" id="{430545F4-F4E2-8010-B725-3DD5568890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1461"/>
              <a:ext cx="5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Times New Roman" panose="02020603050405020304" pitchFamily="18" charset="0"/>
                </a:rPr>
                <a:t>指令 2</a:t>
              </a:r>
            </a:p>
          </p:txBody>
        </p:sp>
        <p:sp>
          <p:nvSpPr>
            <p:cNvPr id="28823" name="Text Box 151">
              <a:extLst>
                <a:ext uri="{FF2B5EF4-FFF2-40B4-BE49-F238E27FC236}">
                  <a16:creationId xmlns:a16="http://schemas.microsoft.com/office/drawing/2014/main" id="{86E236DB-70FE-62C6-5ACE-1400A328E3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1680"/>
              <a:ext cx="5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Times New Roman" panose="02020603050405020304" pitchFamily="18" charset="0"/>
                </a:rPr>
                <a:t>指令 3</a:t>
              </a:r>
            </a:p>
          </p:txBody>
        </p:sp>
        <p:sp>
          <p:nvSpPr>
            <p:cNvPr id="28824" name="Text Box 152">
              <a:extLst>
                <a:ext uri="{FF2B5EF4-FFF2-40B4-BE49-F238E27FC236}">
                  <a16:creationId xmlns:a16="http://schemas.microsoft.com/office/drawing/2014/main" id="{EC10D858-DFD6-CD38-35AC-E7BA5C4579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1898"/>
              <a:ext cx="5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Times New Roman" panose="02020603050405020304" pitchFamily="18" charset="0"/>
                </a:rPr>
                <a:t>指令 4</a:t>
              </a:r>
            </a:p>
          </p:txBody>
        </p:sp>
        <p:sp>
          <p:nvSpPr>
            <p:cNvPr id="28825" name="Text Box 153">
              <a:extLst>
                <a:ext uri="{FF2B5EF4-FFF2-40B4-BE49-F238E27FC236}">
                  <a16:creationId xmlns:a16="http://schemas.microsoft.com/office/drawing/2014/main" id="{2CD6F6B2-9B44-B3C8-FCEB-83C5AA1DF0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2116"/>
              <a:ext cx="5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Times New Roman" panose="02020603050405020304" pitchFamily="18" charset="0"/>
                </a:rPr>
                <a:t>指令 5</a:t>
              </a:r>
            </a:p>
          </p:txBody>
        </p:sp>
        <p:sp>
          <p:nvSpPr>
            <p:cNvPr id="28826" name="Text Box 154">
              <a:extLst>
                <a:ext uri="{FF2B5EF4-FFF2-40B4-BE49-F238E27FC236}">
                  <a16:creationId xmlns:a16="http://schemas.microsoft.com/office/drawing/2014/main" id="{605EA164-5D38-BE70-B4AB-16D2F50E98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2333"/>
              <a:ext cx="5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Times New Roman" panose="02020603050405020304" pitchFamily="18" charset="0"/>
                </a:rPr>
                <a:t>指令 6</a:t>
              </a:r>
            </a:p>
          </p:txBody>
        </p:sp>
        <p:sp>
          <p:nvSpPr>
            <p:cNvPr id="28827" name="Text Box 155">
              <a:extLst>
                <a:ext uri="{FF2B5EF4-FFF2-40B4-BE49-F238E27FC236}">
                  <a16:creationId xmlns:a16="http://schemas.microsoft.com/office/drawing/2014/main" id="{422B3773-D9C1-2D38-684A-B140D7696B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2551"/>
              <a:ext cx="5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Times New Roman" panose="02020603050405020304" pitchFamily="18" charset="0"/>
                </a:rPr>
                <a:t>指令 7</a:t>
              </a:r>
            </a:p>
          </p:txBody>
        </p:sp>
        <p:sp>
          <p:nvSpPr>
            <p:cNvPr id="28828" name="Text Box 156">
              <a:extLst>
                <a:ext uri="{FF2B5EF4-FFF2-40B4-BE49-F238E27FC236}">
                  <a16:creationId xmlns:a16="http://schemas.microsoft.com/office/drawing/2014/main" id="{6A2F05AF-8825-9992-F9E9-59FA47B5EA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2768"/>
              <a:ext cx="5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Times New Roman" panose="02020603050405020304" pitchFamily="18" charset="0"/>
                </a:rPr>
                <a:t>指令 8</a:t>
              </a:r>
            </a:p>
          </p:txBody>
        </p:sp>
        <p:sp>
          <p:nvSpPr>
            <p:cNvPr id="28829" name="Text Box 157">
              <a:extLst>
                <a:ext uri="{FF2B5EF4-FFF2-40B4-BE49-F238E27FC236}">
                  <a16:creationId xmlns:a16="http://schemas.microsoft.com/office/drawing/2014/main" id="{AB79BA0F-397F-4A01-7573-ACC370A594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2985"/>
              <a:ext cx="5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Times New Roman" panose="02020603050405020304" pitchFamily="18" charset="0"/>
                </a:rPr>
                <a:t>指令 9</a:t>
              </a:r>
            </a:p>
          </p:txBody>
        </p:sp>
        <p:sp>
          <p:nvSpPr>
            <p:cNvPr id="28830" name="Line 158">
              <a:extLst>
                <a:ext uri="{FF2B5EF4-FFF2-40B4-BE49-F238E27FC236}">
                  <a16:creationId xmlns:a16="http://schemas.microsoft.com/office/drawing/2014/main" id="{B993C9D8-1220-1327-1A49-F82C63182A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713"/>
              <a:ext cx="21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31" name="Text Box 159">
              <a:extLst>
                <a:ext uri="{FF2B5EF4-FFF2-40B4-BE49-F238E27FC236}">
                  <a16:creationId xmlns:a16="http://schemas.microsoft.com/office/drawing/2014/main" id="{A136A31F-4CF0-342F-FAAC-E4846CAA64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" y="852"/>
              <a:ext cx="50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 1        2       3       4       5        6       7       8       9       10     11     12    13      14</a:t>
              </a:r>
            </a:p>
          </p:txBody>
        </p:sp>
        <p:sp>
          <p:nvSpPr>
            <p:cNvPr id="28832" name="Text Box 160">
              <a:extLst>
                <a:ext uri="{FF2B5EF4-FFF2-40B4-BE49-F238E27FC236}">
                  <a16:creationId xmlns:a16="http://schemas.microsoft.com/office/drawing/2014/main" id="{84AEB1F6-C5A2-7715-9741-DAE6D332A9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4" y="578"/>
              <a:ext cx="1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i="1"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28833" name="Line 161">
              <a:extLst>
                <a:ext uri="{FF2B5EF4-FFF2-40B4-BE49-F238E27FC236}">
                  <a16:creationId xmlns:a16="http://schemas.microsoft.com/office/drawing/2014/main" id="{7D6EF530-3C7A-0B89-8B9C-C6BB270278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1433"/>
              <a:ext cx="2208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8834" name="Line 162">
              <a:extLst>
                <a:ext uri="{FF2B5EF4-FFF2-40B4-BE49-F238E27FC236}">
                  <a16:creationId xmlns:a16="http://schemas.microsoft.com/office/drawing/2014/main" id="{AC0D86DD-B554-78C0-1E11-95E26C5155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3168"/>
              <a:ext cx="2208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4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2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42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42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42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42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42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23" grpId="0" autoUpdateAnimBg="0"/>
      <p:bldP spid="542724" grpId="0" autoUpdateAnimBg="0"/>
      <p:bldP spid="542725" grpId="0" autoUpdateAnimBg="0"/>
      <p:bldP spid="542726" grpId="0" autoUpdateAnimBg="0"/>
      <p:bldP spid="542727" grpId="0" autoUpdateAnimBg="0"/>
      <p:bldP spid="542728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4937226-AD12-BEB4-0C1D-3DFC3AD4119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135188" y="1774825"/>
            <a:ext cx="7920037" cy="1152525"/>
          </a:xfrm>
        </p:spPr>
        <p:txBody>
          <a:bodyPr/>
          <a:lstStyle/>
          <a:p>
            <a:pPr marL="457200" indent="-457200" eaLnBrk="1" hangingPunct="1">
              <a:buFont typeface="Arial" panose="020B0604020202020204" pitchFamily="34" charset="0"/>
              <a:buNone/>
            </a:pPr>
            <a:r>
              <a:rPr lang="en-US" altLang="zh-CN"/>
              <a:t>    </a:t>
            </a:r>
            <a:r>
              <a:rPr lang="zh-CN" altLang="en-US" b="1"/>
              <a:t>吞吐率：</a:t>
            </a:r>
            <a:r>
              <a:rPr lang="zh-CN" altLang="en-US"/>
              <a:t>在单位时间内流水线所完成的任务数量或输出结果的数量。</a:t>
            </a:r>
          </a:p>
        </p:txBody>
      </p:sp>
      <p:graphicFrame>
        <p:nvGraphicFramePr>
          <p:cNvPr id="29699" name="Object 6">
            <a:extLst>
              <a:ext uri="{FF2B5EF4-FFF2-40B4-BE49-F238E27FC236}">
                <a16:creationId xmlns:a16="http://schemas.microsoft.com/office/drawing/2014/main" id="{79A49C32-E251-E2F8-C4DE-EA5E7C5D3A28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5303838" y="3211513"/>
          <a:ext cx="1295400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520474" imgH="406224" progId="Equation.3">
                  <p:embed/>
                </p:oleObj>
              </mc:Choice>
              <mc:Fallback>
                <p:oleObj name="公式" r:id="rId3" imgW="520474" imgH="406224" progId="Equation.3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3838" y="3211513"/>
                        <a:ext cx="1295400" cy="1011237"/>
                      </a:xfrm>
                      <a:prstGeom prst="rect">
                        <a:avLst/>
                      </a:prstGeom>
                      <a:solidFill>
                        <a:srgbClr val="F0F0F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0" name="Text Box 5">
            <a:extLst>
              <a:ext uri="{FF2B5EF4-FFF2-40B4-BE49-F238E27FC236}">
                <a16:creationId xmlns:a16="http://schemas.microsoft.com/office/drawing/2014/main" id="{ABE457E5-9CF2-2FE7-77AC-C912E70C48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3" y="1001713"/>
            <a:ext cx="6840537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600">
                <a:latin typeface="黑体" panose="02010609060101010101" pitchFamily="49" charset="-122"/>
                <a:ea typeface="黑体" panose="02010609060101010101" pitchFamily="49" charset="-122"/>
              </a:rPr>
              <a:t>三个性能指标：吞吐率，加速比，效率</a:t>
            </a:r>
          </a:p>
        </p:txBody>
      </p:sp>
      <p:sp>
        <p:nvSpPr>
          <p:cNvPr id="29701" name="Text Box 9">
            <a:extLst>
              <a:ext uri="{FF2B5EF4-FFF2-40B4-BE49-F238E27FC236}">
                <a16:creationId xmlns:a16="http://schemas.microsoft.com/office/drawing/2014/main" id="{E984AA7A-8198-8092-B75B-E1B9AE9C25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2175" y="4724400"/>
            <a:ext cx="532765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：任务数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</a:rPr>
              <a:t>T</a:t>
            </a:r>
            <a:r>
              <a:rPr lang="en-US" altLang="zh-CN" sz="2400" i="1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k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：处理完成</a:t>
            </a:r>
            <a:r>
              <a: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个任务所用的时间</a:t>
            </a:r>
            <a:endParaRPr lang="zh-CN" altLang="en-US" sz="2600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29702" name="Text Box 4">
            <a:extLst>
              <a:ext uri="{FF2B5EF4-FFF2-40B4-BE49-F238E27FC236}">
                <a16:creationId xmlns:a16="http://schemas.microsoft.com/office/drawing/2014/main" id="{09143609-BC83-68CE-CAB0-805BAFA24D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15888"/>
            <a:ext cx="9144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. 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流水线性能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A3C2F7F-5861-B645-C796-DE73D2C3B4F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063750" y="981075"/>
            <a:ext cx="7775575" cy="3578225"/>
          </a:xfrm>
        </p:spPr>
        <p:txBody>
          <a:bodyPr/>
          <a:lstStyle/>
          <a:p>
            <a:pPr marL="457200" indent="-457200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b="1">
                <a:latin typeface="黑体" panose="02010609060101010101" pitchFamily="49" charset="-122"/>
              </a:rPr>
              <a:t>加速比：</a:t>
            </a:r>
            <a:r>
              <a:rPr lang="zh-CN" altLang="en-US">
                <a:latin typeface="黑体" panose="02010609060101010101" pitchFamily="49" charset="-122"/>
              </a:rPr>
              <a:t>完成同样一批任务，不使用流水线所用的时间与使用流水线所用的时间之比。</a:t>
            </a:r>
          </a:p>
          <a:p>
            <a:pPr marL="1276350" lvl="2" indent="0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>
                <a:latin typeface="宋体" panose="02010600030101010101" pitchFamily="2" charset="-122"/>
              </a:rPr>
              <a:t>假设：不使用流水线（即顺序执行）所用的间为</a:t>
            </a:r>
            <a:r>
              <a:rPr lang="en-US" altLang="zh-CN" i="1">
                <a:latin typeface="宋体" panose="02010600030101010101" pitchFamily="2" charset="-122"/>
              </a:rPr>
              <a:t>T</a:t>
            </a:r>
            <a:r>
              <a:rPr lang="en-US" altLang="zh-CN" i="1" baseline="-25000">
                <a:latin typeface="宋体" panose="02010600030101010101" pitchFamily="2" charset="-122"/>
              </a:rPr>
              <a:t>s</a:t>
            </a:r>
            <a:r>
              <a:rPr lang="zh-CN" altLang="en-US">
                <a:latin typeface="宋体" panose="02010600030101010101" pitchFamily="2" charset="-122"/>
              </a:rPr>
              <a:t>，使用流水线后所用的时间为</a:t>
            </a:r>
            <a:r>
              <a:rPr lang="en-US" altLang="zh-CN" i="1">
                <a:latin typeface="宋体" panose="02010600030101010101" pitchFamily="2" charset="-122"/>
              </a:rPr>
              <a:t>T</a:t>
            </a:r>
            <a:r>
              <a:rPr lang="en-US" altLang="zh-CN" i="1" baseline="-25000">
                <a:latin typeface="宋体" panose="02010600030101010101" pitchFamily="2" charset="-122"/>
              </a:rPr>
              <a:t>k</a:t>
            </a:r>
            <a:r>
              <a:rPr lang="zh-CN" altLang="en-US">
                <a:latin typeface="宋体" panose="02010600030101010101" pitchFamily="2" charset="-122"/>
              </a:rPr>
              <a:t>，则该流水线的加速比为</a:t>
            </a:r>
          </a:p>
        </p:txBody>
      </p:sp>
      <p:graphicFrame>
        <p:nvGraphicFramePr>
          <p:cNvPr id="31747" name="Object 5">
            <a:extLst>
              <a:ext uri="{FF2B5EF4-FFF2-40B4-BE49-F238E27FC236}">
                <a16:creationId xmlns:a16="http://schemas.microsoft.com/office/drawing/2014/main" id="{A692E26D-07FF-6276-DB26-BF77F919EB66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5519738" y="3600450"/>
          <a:ext cx="107950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457002" imgH="406224" progId="Equation.3">
                  <p:embed/>
                </p:oleObj>
              </mc:Choice>
              <mc:Fallback>
                <p:oleObj name="公式" r:id="rId3" imgW="457002" imgH="406224" progId="Equation.3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9738" y="3600450"/>
                        <a:ext cx="1079500" cy="958850"/>
                      </a:xfrm>
                      <a:prstGeom prst="rect">
                        <a:avLst/>
                      </a:prstGeom>
                      <a:solidFill>
                        <a:srgbClr val="F0F0F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5D94BA9-3826-30D6-D159-6CAC79BDD25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47900" y="571500"/>
            <a:ext cx="7848600" cy="5616575"/>
          </a:xfrm>
        </p:spPr>
        <p:txBody>
          <a:bodyPr rtlCol="0">
            <a:normAutofit/>
          </a:bodyPr>
          <a:lstStyle/>
          <a:p>
            <a:pPr marL="457200" indent="-45720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b="1" dirty="0"/>
              <a:t>效率：</a:t>
            </a:r>
            <a:r>
              <a:rPr lang="zh-CN" altLang="en-US" dirty="0"/>
              <a:t>流水线中的设备实际使用时间与整个运行时间的比值，即流水线设备的利用率。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dirty="0">
                <a:latin typeface="黑体" panose="02010609060101010101" pitchFamily="49" charset="-122"/>
              </a:rPr>
              <a:t>    </a:t>
            </a:r>
            <a:r>
              <a:rPr lang="zh-CN" altLang="en-US" i="1" dirty="0">
                <a:latin typeface="黑体" panose="02010609060101010101" pitchFamily="49" charset="-122"/>
              </a:rPr>
              <a:t>从时空图上看，效率就是</a:t>
            </a:r>
            <a:r>
              <a:rPr lang="en-US" altLang="zh-CN" i="1" dirty="0">
                <a:latin typeface="黑体" panose="02010609060101010101" pitchFamily="49" charset="-122"/>
              </a:rPr>
              <a:t>n</a:t>
            </a:r>
            <a:r>
              <a:rPr lang="zh-CN" altLang="en-US" i="1" dirty="0">
                <a:latin typeface="黑体" panose="02010609060101010101" pitchFamily="49" charset="-122"/>
              </a:rPr>
              <a:t>个任务占用的时空面积和</a:t>
            </a:r>
            <a:r>
              <a:rPr lang="en-US" altLang="zh-CN" i="1" dirty="0">
                <a:latin typeface="黑体" panose="02010609060101010101" pitchFamily="49" charset="-122"/>
              </a:rPr>
              <a:t>k</a:t>
            </a:r>
            <a:r>
              <a:rPr lang="zh-CN" altLang="en-US" i="1" dirty="0">
                <a:latin typeface="黑体" panose="02010609060101010101" pitchFamily="49" charset="-122"/>
              </a:rPr>
              <a:t>个段总的时空面积之比。</a:t>
            </a:r>
          </a:p>
        </p:txBody>
      </p:sp>
      <p:graphicFrame>
        <p:nvGraphicFramePr>
          <p:cNvPr id="33795" name="Object 4">
            <a:extLst>
              <a:ext uri="{FF2B5EF4-FFF2-40B4-BE49-F238E27FC236}">
                <a16:creationId xmlns:a16="http://schemas.microsoft.com/office/drawing/2014/main" id="{65E2DAA4-BDCC-E1FB-715A-9C001479FBC2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3295650" y="3644900"/>
          <a:ext cx="6107113" cy="282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片" r:id="rId3" imgW="4701756" imgH="2178379" progId="Word.Picture.8">
                  <p:embed/>
                </p:oleObj>
              </mc:Choice>
              <mc:Fallback>
                <p:oleObj name="图片" r:id="rId3" imgW="4701756" imgH="2178379" progId="Word.Picture.8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5650" y="3644900"/>
                        <a:ext cx="6107113" cy="2828925"/>
                      </a:xfrm>
                      <a:prstGeom prst="rect">
                        <a:avLst/>
                      </a:prstGeom>
                      <a:solidFill>
                        <a:srgbClr val="F0F0F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BACFE01-AD1B-2E83-863F-049FB6D7208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208213" y="333375"/>
            <a:ext cx="8207375" cy="1560513"/>
          </a:xfrm>
        </p:spPr>
        <p:txBody>
          <a:bodyPr rtlCol="0">
            <a:normAutofit fontScale="925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/>
              <a:t>流水线性能分析</a:t>
            </a:r>
            <a:endParaRPr lang="en-US" altLang="zh-CN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/>
              <a:t>         </a:t>
            </a:r>
            <a:r>
              <a:rPr lang="zh-CN" altLang="en-US"/>
              <a:t>假设：各段时间均相等的流水线，流水线为</a:t>
            </a:r>
            <a:r>
              <a:rPr lang="en-US" altLang="zh-CN"/>
              <a:t>k</a:t>
            </a:r>
            <a:r>
              <a:rPr lang="zh-CN" altLang="en-US"/>
              <a:t>段，如图所示，请分析该流水线的吞吐率，加速比和效率。</a:t>
            </a:r>
          </a:p>
        </p:txBody>
      </p:sp>
      <p:graphicFrame>
        <p:nvGraphicFramePr>
          <p:cNvPr id="35843" name="Object 4">
            <a:extLst>
              <a:ext uri="{FF2B5EF4-FFF2-40B4-BE49-F238E27FC236}">
                <a16:creationId xmlns:a16="http://schemas.microsoft.com/office/drawing/2014/main" id="{D55EEA47-0AEF-E6FE-2171-1E86ACE8AD5F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2720975" y="2205038"/>
          <a:ext cx="7180263" cy="332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片" r:id="rId3" imgW="4701756" imgH="2178379" progId="Word.Picture.8">
                  <p:embed/>
                </p:oleObj>
              </mc:Choice>
              <mc:Fallback>
                <p:oleObj name="图片" r:id="rId3" imgW="4701756" imgH="2178379" progId="Word.Picture.8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0975" y="2205038"/>
                        <a:ext cx="7180263" cy="3325812"/>
                      </a:xfrm>
                      <a:prstGeom prst="rect">
                        <a:avLst/>
                      </a:prstGeom>
                      <a:solidFill>
                        <a:srgbClr val="F0F0F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588528D-5AE8-1926-0610-B81F570A1AF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55838" y="1246188"/>
            <a:ext cx="7702550" cy="2570162"/>
          </a:xfrm>
        </p:spPr>
        <p:txBody>
          <a:bodyPr rtlCol="0">
            <a:normAutofit/>
          </a:bodyPr>
          <a:lstStyle/>
          <a:p>
            <a:pPr marL="62865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dirty="0"/>
              <a:t>流水线完成</a:t>
            </a:r>
            <a:r>
              <a:rPr lang="en-US" altLang="zh-CN" i="1" dirty="0"/>
              <a:t>n</a:t>
            </a:r>
            <a:r>
              <a:rPr lang="zh-CN" altLang="en-US" dirty="0"/>
              <a:t>个连续任务所需要的总时间为</a:t>
            </a:r>
          </a:p>
          <a:p>
            <a:pPr marL="1085850" lvl="1" indent="-45720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dirty="0">
              <a:latin typeface="黑体" pitchFamily="49" charset="-122"/>
            </a:endParaRPr>
          </a:p>
          <a:p>
            <a:pPr marL="1085850" lvl="1" indent="-45720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dirty="0">
                <a:latin typeface="黑体" pitchFamily="49" charset="-122"/>
              </a:rPr>
              <a:t>　　　　</a:t>
            </a:r>
            <a:r>
              <a:rPr lang="en-US" altLang="zh-CN" i="1" dirty="0" err="1">
                <a:latin typeface="黑体" pitchFamily="49" charset="-122"/>
              </a:rPr>
              <a:t>T</a:t>
            </a:r>
            <a:r>
              <a:rPr lang="en-US" altLang="zh-CN" i="1" baseline="-25000" dirty="0" err="1">
                <a:latin typeface="黑体" pitchFamily="49" charset="-122"/>
              </a:rPr>
              <a:t>k</a:t>
            </a:r>
            <a:r>
              <a:rPr lang="zh-CN" altLang="en-US" dirty="0">
                <a:latin typeface="黑体" pitchFamily="49" charset="-122"/>
              </a:rPr>
              <a:t>＝</a:t>
            </a:r>
            <a:r>
              <a:rPr lang="en-US" altLang="zh-CN" i="1" dirty="0" err="1">
                <a:latin typeface="黑体" pitchFamily="49" charset="-122"/>
              </a:rPr>
              <a:t>k</a:t>
            </a:r>
            <a:r>
              <a:rPr lang="en-US" altLang="zh-CN" dirty="0" err="1">
                <a:latin typeface="黑体" pitchFamily="49" charset="-122"/>
              </a:rPr>
              <a:t>Δ</a:t>
            </a:r>
            <a:r>
              <a:rPr lang="en-US" altLang="zh-CN" i="1" dirty="0" err="1">
                <a:latin typeface="黑体" pitchFamily="49" charset="-122"/>
              </a:rPr>
              <a:t>t</a:t>
            </a:r>
            <a:r>
              <a:rPr lang="zh-CN" altLang="en-US" dirty="0">
                <a:latin typeface="黑体" pitchFamily="49" charset="-122"/>
              </a:rPr>
              <a:t>＋</a:t>
            </a:r>
            <a:r>
              <a:rPr lang="en-US" altLang="zh-CN" dirty="0">
                <a:latin typeface="黑体" pitchFamily="49" charset="-122"/>
              </a:rPr>
              <a:t>(</a:t>
            </a:r>
            <a:r>
              <a:rPr lang="en-US" altLang="zh-CN" i="1" dirty="0">
                <a:latin typeface="黑体" pitchFamily="49" charset="-122"/>
              </a:rPr>
              <a:t>n</a:t>
            </a:r>
            <a:r>
              <a:rPr lang="en-US" altLang="zh-CN" dirty="0">
                <a:latin typeface="黑体" pitchFamily="49" charset="-122"/>
              </a:rPr>
              <a:t>-1)</a:t>
            </a:r>
            <a:r>
              <a:rPr lang="en-US" altLang="zh-CN" dirty="0" err="1">
                <a:latin typeface="黑体" pitchFamily="49" charset="-122"/>
              </a:rPr>
              <a:t>Δ</a:t>
            </a:r>
            <a:r>
              <a:rPr lang="en-US" altLang="zh-CN" i="1" dirty="0" err="1">
                <a:latin typeface="黑体" pitchFamily="49" charset="-122"/>
              </a:rPr>
              <a:t>t</a:t>
            </a:r>
            <a:r>
              <a:rPr lang="zh-CN" altLang="en-US" dirty="0">
                <a:latin typeface="黑体" pitchFamily="49" charset="-122"/>
              </a:rPr>
              <a:t>＝</a:t>
            </a:r>
            <a:r>
              <a:rPr lang="en-US" altLang="zh-CN" dirty="0">
                <a:latin typeface="黑体" pitchFamily="49" charset="-122"/>
              </a:rPr>
              <a:t>(</a:t>
            </a:r>
            <a:r>
              <a:rPr lang="en-US" altLang="zh-CN" i="1" dirty="0">
                <a:latin typeface="黑体" pitchFamily="49" charset="-122"/>
              </a:rPr>
              <a:t>k</a:t>
            </a:r>
            <a:r>
              <a:rPr lang="zh-CN" altLang="en-US" dirty="0">
                <a:latin typeface="黑体" pitchFamily="49" charset="-122"/>
              </a:rPr>
              <a:t>＋</a:t>
            </a:r>
            <a:r>
              <a:rPr lang="en-US" altLang="zh-CN" i="1" dirty="0">
                <a:latin typeface="黑体" pitchFamily="49" charset="-122"/>
              </a:rPr>
              <a:t>n</a:t>
            </a:r>
            <a:r>
              <a:rPr lang="en-US" altLang="zh-CN" dirty="0">
                <a:latin typeface="黑体" pitchFamily="49" charset="-122"/>
              </a:rPr>
              <a:t>-1)</a:t>
            </a:r>
            <a:r>
              <a:rPr lang="en-US" altLang="zh-CN" dirty="0" err="1">
                <a:latin typeface="黑体" pitchFamily="49" charset="-122"/>
              </a:rPr>
              <a:t>Δ</a:t>
            </a:r>
            <a:r>
              <a:rPr lang="en-US" altLang="zh-CN" i="1" dirty="0" err="1">
                <a:latin typeface="黑体" pitchFamily="49" charset="-122"/>
              </a:rPr>
              <a:t>t</a:t>
            </a:r>
            <a:r>
              <a:rPr lang="en-US" altLang="zh-CN" dirty="0">
                <a:latin typeface="黑体" pitchFamily="49" charset="-122"/>
              </a:rPr>
              <a:t> </a:t>
            </a:r>
          </a:p>
          <a:p>
            <a:pPr marL="1085850" lvl="1" indent="-45720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dirty="0">
              <a:latin typeface="黑体" pitchFamily="49" charset="-122"/>
            </a:endParaRPr>
          </a:p>
          <a:p>
            <a:pPr marL="62865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dirty="0"/>
              <a:t>流水线的实际吞吐率</a:t>
            </a:r>
          </a:p>
        </p:txBody>
      </p:sp>
      <p:graphicFrame>
        <p:nvGraphicFramePr>
          <p:cNvPr id="37891" name="Object 4">
            <a:extLst>
              <a:ext uri="{FF2B5EF4-FFF2-40B4-BE49-F238E27FC236}">
                <a16:creationId xmlns:a16="http://schemas.microsoft.com/office/drawing/2014/main" id="{780D95CD-7E73-D557-ABB3-8BAAD69B7FBC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5135563" y="3333750"/>
          <a:ext cx="2301875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053643" imgH="406224" progId="Equation.3">
                  <p:embed/>
                </p:oleObj>
              </mc:Choice>
              <mc:Fallback>
                <p:oleObj name="公式" r:id="rId3" imgW="1053643" imgH="406224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5563" y="3333750"/>
                        <a:ext cx="2301875" cy="887413"/>
                      </a:xfrm>
                      <a:prstGeom prst="rect">
                        <a:avLst/>
                      </a:prstGeom>
                      <a:solidFill>
                        <a:srgbClr val="F0F0F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2" name="Object 7">
            <a:extLst>
              <a:ext uri="{FF2B5EF4-FFF2-40B4-BE49-F238E27FC236}">
                <a16:creationId xmlns:a16="http://schemas.microsoft.com/office/drawing/2014/main" id="{88D3C63B-D1C1-86E9-C3B7-E768E015A954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4414838" y="5264150"/>
          <a:ext cx="4391025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701800" imgH="393700" progId="Equation.3">
                  <p:embed/>
                </p:oleObj>
              </mc:Choice>
              <mc:Fallback>
                <p:oleObj name="公式" r:id="rId5" imgW="1701800" imgH="393700" progId="Equation.3">
                  <p:embed/>
                  <p:pic>
                    <p:nvPicPr>
                      <p:cNvPr id="0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4838" y="5264150"/>
                        <a:ext cx="4391025" cy="1016000"/>
                      </a:xfrm>
                      <a:prstGeom prst="rect">
                        <a:avLst/>
                      </a:prstGeom>
                      <a:solidFill>
                        <a:srgbClr val="F0F0F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3" name="Rectangle 10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827E7D0-2834-5312-7E03-A815DA943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6800" y="4581525"/>
            <a:ext cx="7702550" cy="68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86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714500" indent="-4572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 eaLnBrk="1" hangingPunct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>
                <a:latin typeface="Tahoma" panose="020B0604030504040204" pitchFamily="34" charset="0"/>
                <a:ea typeface="黑体" panose="02010609060101010101" pitchFamily="49" charset="-122"/>
              </a:rPr>
              <a:t>  最大吞吐率</a:t>
            </a:r>
          </a:p>
          <a:p>
            <a:pPr lvl="2" eaLnBrk="1" hangingPunct="1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None/>
            </a:pPr>
            <a:endParaRPr lang="en-US" altLang="zh-CN" sz="2400">
              <a:solidFill>
                <a:srgbClr val="008000"/>
              </a:solidFill>
              <a:latin typeface="黑体" panose="02010609060101010101" pitchFamily="49" charset="-122"/>
            </a:endParaRPr>
          </a:p>
        </p:txBody>
      </p:sp>
      <p:sp>
        <p:nvSpPr>
          <p:cNvPr id="37894" name="Rectangle 10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11CC9F95-DFA9-D6C1-5DC1-48D94DBC4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3" y="404813"/>
            <a:ext cx="478790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714500" indent="-4572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2" eaLnBrk="1" hangingPunct="1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>
                <a:latin typeface="黑体" panose="02010609060101010101" pitchFamily="49" charset="-122"/>
              </a:rPr>
              <a:t>1. </a:t>
            </a:r>
            <a:r>
              <a:rPr lang="zh-CN" altLang="en-US" sz="2400">
                <a:latin typeface="黑体" panose="02010609060101010101" pitchFamily="49" charset="-122"/>
              </a:rPr>
              <a:t>吞吐率分析</a:t>
            </a:r>
            <a:endParaRPr lang="en-US" altLang="zh-CN" sz="2400">
              <a:latin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8CBFDFD-6A7C-08CB-3FBA-C407509B041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09800" y="1219200"/>
            <a:ext cx="8458200" cy="1489075"/>
          </a:xfrm>
        </p:spPr>
        <p:txBody>
          <a:bodyPr/>
          <a:lstStyle/>
          <a:p>
            <a:pPr marL="1085850" lvl="1" indent="-457200" eaLnBrk="1" hangingPunct="1"/>
            <a:r>
              <a:rPr lang="zh-CN" altLang="en-US"/>
              <a:t>最大吞吐率与实际吞吐率的关系 </a:t>
            </a:r>
          </a:p>
        </p:txBody>
      </p:sp>
      <p:graphicFrame>
        <p:nvGraphicFramePr>
          <p:cNvPr id="39939" name="Object 4">
            <a:extLst>
              <a:ext uri="{FF2B5EF4-FFF2-40B4-BE49-F238E27FC236}">
                <a16:creationId xmlns:a16="http://schemas.microsoft.com/office/drawing/2014/main" id="{FD7FC8B6-8C1F-2FC3-558D-3FEE566A9ED0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4367213" y="2060575"/>
          <a:ext cx="3024187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130300" imgH="368300" progId="Equation.3">
                  <p:embed/>
                </p:oleObj>
              </mc:Choice>
              <mc:Fallback>
                <p:oleObj name="公式" r:id="rId3" imgW="1130300" imgH="368300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7213" y="2060575"/>
                        <a:ext cx="3024187" cy="985838"/>
                      </a:xfrm>
                      <a:prstGeom prst="rect">
                        <a:avLst/>
                      </a:prstGeom>
                      <a:solidFill>
                        <a:srgbClr val="F0F0F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0" name="Rectangle 7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E6C683D2-E25E-83BF-F4C6-44E5A47F1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3" y="3500438"/>
            <a:ext cx="7666037" cy="206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714500" indent="-4572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2" eaLnBrk="1" hangingPunct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</a:pPr>
            <a:r>
              <a:rPr lang="zh-CN" altLang="en-US">
                <a:latin typeface="宋体" panose="02010600030101010101" pitchFamily="2" charset="-122"/>
              </a:rPr>
              <a:t>流水线的实际吞吐率小于最大吞吐率，它除了与每个段的时间有关外，还与流水线的段数</a:t>
            </a:r>
            <a:r>
              <a:rPr lang="en-US" altLang="zh-CN" i="1">
                <a:latin typeface="宋体" panose="02010600030101010101" pitchFamily="2" charset="-122"/>
              </a:rPr>
              <a:t>k</a:t>
            </a:r>
            <a:r>
              <a:rPr lang="zh-CN" altLang="en-US">
                <a:latin typeface="宋体" panose="02010600030101010101" pitchFamily="2" charset="-122"/>
              </a:rPr>
              <a:t>以及输入到流水线中的任务数</a:t>
            </a:r>
            <a:r>
              <a:rPr lang="en-US" altLang="zh-CN">
                <a:latin typeface="宋体" panose="02010600030101010101" pitchFamily="2" charset="-122"/>
              </a:rPr>
              <a:t>n</a:t>
            </a:r>
            <a:r>
              <a:rPr lang="zh-CN" altLang="en-US">
                <a:latin typeface="宋体" panose="02010600030101010101" pitchFamily="2" charset="-122"/>
              </a:rPr>
              <a:t>等有关。</a:t>
            </a:r>
          </a:p>
          <a:p>
            <a:pPr lvl="2" eaLnBrk="1" hangingPunct="1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</a:pPr>
            <a:r>
              <a:rPr lang="zh-CN" altLang="en-US">
                <a:latin typeface="宋体" panose="02010600030101010101" pitchFamily="2" charset="-122"/>
              </a:rPr>
              <a:t>只有当</a:t>
            </a:r>
            <a:r>
              <a:rPr lang="en-US" altLang="zh-CN" i="1">
                <a:latin typeface="宋体" panose="02010600030101010101" pitchFamily="2" charset="-122"/>
              </a:rPr>
              <a:t>n</a:t>
            </a:r>
            <a:r>
              <a:rPr lang="en-US" altLang="zh-CN">
                <a:latin typeface="宋体" panose="02010600030101010101" pitchFamily="2" charset="-122"/>
              </a:rPr>
              <a:t>&gt;&gt;</a:t>
            </a:r>
            <a:r>
              <a:rPr lang="en-US" altLang="zh-CN" i="1">
                <a:latin typeface="宋体" panose="02010600030101010101" pitchFamily="2" charset="-122"/>
              </a:rPr>
              <a:t>k</a:t>
            </a:r>
            <a:r>
              <a:rPr lang="zh-CN" altLang="en-US">
                <a:latin typeface="宋体" panose="02010600030101010101" pitchFamily="2" charset="-122"/>
              </a:rPr>
              <a:t>时，才有</a:t>
            </a:r>
            <a:r>
              <a:rPr lang="en-US" altLang="zh-CN">
                <a:latin typeface="宋体" panose="02010600030101010101" pitchFamily="2" charset="-122"/>
              </a:rPr>
              <a:t>TP≈TP</a:t>
            </a:r>
            <a:r>
              <a:rPr lang="en-US" altLang="zh-CN" baseline="-25000">
                <a:latin typeface="宋体" panose="02010600030101010101" pitchFamily="2" charset="-122"/>
              </a:rPr>
              <a:t>max</a:t>
            </a:r>
            <a:r>
              <a:rPr lang="zh-CN" altLang="en-US">
                <a:latin typeface="宋体" panose="02010600030101010101" pitchFamily="2" charset="-122"/>
              </a:rPr>
              <a:t>。 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AE9FC617-CB54-1160-1AF0-B0E87806E5F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782888" y="889000"/>
            <a:ext cx="6623050" cy="5976938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latin typeface="黑体" pitchFamily="49" charset="-122"/>
              </a:rPr>
              <a:t>一条</a:t>
            </a:r>
            <a:r>
              <a:rPr lang="en-US" altLang="zh-CN" sz="2400" i="1" dirty="0">
                <a:latin typeface="黑体" pitchFamily="49" charset="-122"/>
              </a:rPr>
              <a:t>k</a:t>
            </a:r>
            <a:r>
              <a:rPr lang="zh-CN" altLang="en-US" sz="2400" dirty="0">
                <a:latin typeface="黑体" pitchFamily="49" charset="-122"/>
              </a:rPr>
              <a:t>段流水线完成</a:t>
            </a:r>
            <a:r>
              <a:rPr lang="en-US" altLang="zh-CN" sz="2400" i="1" dirty="0">
                <a:latin typeface="黑体" pitchFamily="49" charset="-122"/>
              </a:rPr>
              <a:t>n</a:t>
            </a:r>
            <a:r>
              <a:rPr lang="zh-CN" altLang="en-US" sz="2400" dirty="0">
                <a:latin typeface="黑体" pitchFamily="49" charset="-122"/>
              </a:rPr>
              <a:t>个连续任务，所需要的时间为：</a:t>
            </a:r>
          </a:p>
          <a:p>
            <a:pPr marL="712788" lvl="1" indent="-712788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dirty="0">
                <a:latin typeface="黑体" pitchFamily="49" charset="-122"/>
              </a:rPr>
              <a:t>          </a:t>
            </a:r>
            <a:r>
              <a:rPr lang="en-US" altLang="zh-CN" i="1" dirty="0" err="1"/>
              <a:t>T</a:t>
            </a:r>
            <a:r>
              <a:rPr lang="en-US" altLang="zh-CN" i="1" baseline="-25000" dirty="0" err="1"/>
              <a:t>k</a:t>
            </a:r>
            <a:r>
              <a:rPr lang="en-US" altLang="zh-CN" dirty="0"/>
              <a:t> = (</a:t>
            </a:r>
            <a:r>
              <a:rPr lang="en-US" altLang="zh-CN" i="1" dirty="0"/>
              <a:t>k</a:t>
            </a:r>
            <a:r>
              <a:rPr lang="zh-CN" altLang="en-US" dirty="0"/>
              <a:t>＋</a:t>
            </a:r>
            <a:r>
              <a:rPr lang="en-US" altLang="zh-CN" i="1" dirty="0"/>
              <a:t>n</a:t>
            </a:r>
            <a:r>
              <a:rPr lang="en-US" altLang="zh-CN" dirty="0"/>
              <a:t>-1)</a:t>
            </a:r>
            <a:r>
              <a:rPr lang="en-US" altLang="zh-CN" dirty="0" err="1"/>
              <a:t>Δ</a:t>
            </a:r>
            <a:r>
              <a:rPr lang="en-US" altLang="zh-CN" i="1" dirty="0" err="1"/>
              <a:t>t</a:t>
            </a:r>
            <a:endParaRPr lang="en-US" altLang="zh-CN" i="1" dirty="0"/>
          </a:p>
          <a:p>
            <a:pPr marL="1085850" lvl="1" indent="-45720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dirty="0">
              <a:latin typeface="黑体" pitchFamily="49" charset="-122"/>
            </a:endParaRPr>
          </a:p>
          <a:p>
            <a:pPr marL="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tabLst>
                <a:tab pos="0" algn="l"/>
              </a:tabLst>
              <a:defRPr/>
            </a:pPr>
            <a:r>
              <a:rPr lang="zh-CN" altLang="en-US" dirty="0">
                <a:latin typeface="黑体" pitchFamily="49" charset="-122"/>
              </a:rPr>
              <a:t>顺序串行执行</a:t>
            </a:r>
            <a:r>
              <a:rPr lang="en-US" altLang="zh-CN" dirty="0">
                <a:latin typeface="黑体" pitchFamily="49" charset="-122"/>
              </a:rPr>
              <a:t>n</a:t>
            </a:r>
            <a:r>
              <a:rPr lang="zh-CN" altLang="en-US" dirty="0">
                <a:latin typeface="黑体" pitchFamily="49" charset="-122"/>
              </a:rPr>
              <a:t>个任务，所需要的时间：</a:t>
            </a:r>
            <a:r>
              <a:rPr lang="zh-CN" altLang="en-US" i="1" dirty="0">
                <a:latin typeface="黑体" pitchFamily="49" charset="-122"/>
              </a:rPr>
              <a:t> </a:t>
            </a:r>
            <a:endParaRPr lang="en-US" altLang="zh-CN" i="1" dirty="0">
              <a:latin typeface="黑体" pitchFamily="49" charset="-122"/>
            </a:endParaRPr>
          </a:p>
          <a:p>
            <a:pPr marL="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tabLst>
                <a:tab pos="0" algn="l"/>
              </a:tabLst>
              <a:defRPr/>
            </a:pPr>
            <a:r>
              <a:rPr lang="en-US" altLang="zh-CN" i="1" dirty="0">
                <a:latin typeface="黑体" pitchFamily="49" charset="-122"/>
              </a:rPr>
              <a:t> </a:t>
            </a:r>
          </a:p>
          <a:p>
            <a:pPr marL="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tabLst>
                <a:tab pos="0" algn="l"/>
              </a:tabLst>
              <a:defRPr/>
            </a:pPr>
            <a:r>
              <a:rPr lang="en-US" altLang="zh-CN" i="1" dirty="0">
                <a:latin typeface="黑体" pitchFamily="49" charset="-122"/>
              </a:rPr>
              <a:t>          </a:t>
            </a:r>
            <a:r>
              <a:rPr lang="en-US" altLang="zh-CN" i="1" dirty="0" err="1"/>
              <a:t>T</a:t>
            </a:r>
            <a:r>
              <a:rPr lang="en-US" altLang="zh-CN" i="1" baseline="-25000" dirty="0" err="1"/>
              <a:t>s</a:t>
            </a:r>
            <a:r>
              <a:rPr lang="en-US" altLang="zh-CN" dirty="0"/>
              <a:t>= </a:t>
            </a:r>
            <a:r>
              <a:rPr lang="en-US" altLang="zh-CN" i="1" dirty="0" err="1"/>
              <a:t>nk</a:t>
            </a:r>
            <a:r>
              <a:rPr lang="en-US" altLang="zh-CN" dirty="0" err="1"/>
              <a:t>△</a:t>
            </a:r>
            <a:r>
              <a:rPr lang="en-US" altLang="zh-CN" i="1" dirty="0" err="1"/>
              <a:t>t</a:t>
            </a:r>
            <a:endParaRPr lang="en-US" altLang="zh-CN" i="1" dirty="0"/>
          </a:p>
          <a:p>
            <a:pPr lvl="2" eaLnBrk="1" fontAlgn="auto" hangingPunct="1">
              <a:lnSpc>
                <a:spcPct val="13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400" i="1" dirty="0">
                <a:latin typeface="黑体" pitchFamily="49" charset="-122"/>
              </a:rPr>
              <a:t> </a:t>
            </a:r>
            <a:r>
              <a:rPr lang="en-US" altLang="zh-CN" sz="2400" dirty="0">
                <a:latin typeface="黑体" pitchFamily="49" charset="-122"/>
              </a:rPr>
              <a:t>   </a:t>
            </a:r>
          </a:p>
          <a:p>
            <a:pPr marL="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tabLst>
                <a:tab pos="0" algn="l"/>
              </a:tabLst>
              <a:defRPr/>
            </a:pPr>
            <a:r>
              <a:rPr lang="zh-CN" altLang="en-US" dirty="0">
                <a:latin typeface="黑体" pitchFamily="49" charset="-122"/>
              </a:rPr>
              <a:t>流水线的实际加速比为</a:t>
            </a:r>
          </a:p>
        </p:txBody>
      </p:sp>
      <p:graphicFrame>
        <p:nvGraphicFramePr>
          <p:cNvPr id="41987" name="Object 4">
            <a:extLst>
              <a:ext uri="{FF2B5EF4-FFF2-40B4-BE49-F238E27FC236}">
                <a16:creationId xmlns:a16="http://schemas.microsoft.com/office/drawing/2014/main" id="{9C1BEF9D-D678-1BA8-CD8B-F31ADF26020A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4511675" y="4941888"/>
          <a:ext cx="1798638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749300" imgH="368300" progId="Equation.3">
                  <p:embed/>
                </p:oleObj>
              </mc:Choice>
              <mc:Fallback>
                <p:oleObj name="公式" r:id="rId3" imgW="749300" imgH="368300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675" y="4941888"/>
                        <a:ext cx="1798638" cy="884237"/>
                      </a:xfrm>
                      <a:prstGeom prst="rect">
                        <a:avLst/>
                      </a:prstGeom>
                      <a:solidFill>
                        <a:srgbClr val="F0F0F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8" name="Rectangle 10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C4B037E-89CE-0BD8-5CEB-A057EEBFC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3" y="171450"/>
            <a:ext cx="478790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714500" indent="-4572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2" eaLnBrk="1" hangingPunct="1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>
                <a:latin typeface="黑体" panose="02010609060101010101" pitchFamily="49" charset="-122"/>
              </a:rPr>
              <a:t>2. </a:t>
            </a:r>
            <a:r>
              <a:rPr lang="zh-CN" altLang="en-US" sz="2400">
                <a:latin typeface="黑体" panose="02010609060101010101" pitchFamily="49" charset="-122"/>
              </a:rPr>
              <a:t>加速比分析</a:t>
            </a:r>
            <a:endParaRPr lang="en-US" altLang="zh-CN" sz="2400">
              <a:latin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F1E3BBF-612C-E059-7ACF-85DF06C61E4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43138" y="1125538"/>
            <a:ext cx="7918450" cy="695325"/>
          </a:xfrm>
        </p:spPr>
        <p:txBody>
          <a:bodyPr/>
          <a:lstStyle/>
          <a:p>
            <a:pPr marL="1085850" lvl="1" indent="-457200" eaLnBrk="1" hangingPunct="1"/>
            <a:r>
              <a:rPr lang="zh-CN" altLang="en-US"/>
              <a:t>最大加速比</a:t>
            </a:r>
          </a:p>
        </p:txBody>
      </p:sp>
      <p:graphicFrame>
        <p:nvGraphicFramePr>
          <p:cNvPr id="44035" name="Object 4">
            <a:extLst>
              <a:ext uri="{FF2B5EF4-FFF2-40B4-BE49-F238E27FC236}">
                <a16:creationId xmlns:a16="http://schemas.microsoft.com/office/drawing/2014/main" id="{68919261-69B6-6A6F-0F47-2642DD6EC0CE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4295775" y="2133600"/>
          <a:ext cx="2947988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346200" imgH="368300" progId="Equation.3">
                  <p:embed/>
                </p:oleObj>
              </mc:Choice>
              <mc:Fallback>
                <p:oleObj name="公式" r:id="rId3" imgW="1346200" imgH="368300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5775" y="2133600"/>
                        <a:ext cx="2947988" cy="806450"/>
                      </a:xfrm>
                      <a:prstGeom prst="rect">
                        <a:avLst/>
                      </a:prstGeom>
                      <a:solidFill>
                        <a:srgbClr val="F0F0F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6" name="Text Box 7">
            <a:extLst>
              <a:ext uri="{FF2B5EF4-FFF2-40B4-BE49-F238E27FC236}">
                <a16:creationId xmlns:a16="http://schemas.microsoft.com/office/drawing/2014/main" id="{D9F9D654-0460-A267-EE14-338B1D6DA1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8075" y="3824288"/>
            <a:ext cx="4897438" cy="1030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E24C05"/>
                </a:solidFill>
                <a:latin typeface="宋体" panose="02010600030101010101" pitchFamily="2" charset="-122"/>
              </a:rPr>
              <a:t>当</a:t>
            </a:r>
            <a:r>
              <a:rPr lang="en-US" altLang="zh-CN" sz="2400" i="1">
                <a:solidFill>
                  <a:srgbClr val="E24C05"/>
                </a:solidFill>
                <a:latin typeface="宋体" panose="02010600030101010101" pitchFamily="2" charset="-122"/>
              </a:rPr>
              <a:t>n</a:t>
            </a:r>
            <a:r>
              <a:rPr lang="en-US" altLang="zh-CN" sz="2400">
                <a:solidFill>
                  <a:srgbClr val="E24C05"/>
                </a:solidFill>
                <a:latin typeface="宋体" panose="02010600030101010101" pitchFamily="2" charset="-122"/>
              </a:rPr>
              <a:t>&gt;&gt;</a:t>
            </a:r>
            <a:r>
              <a:rPr lang="en-US" altLang="zh-CN" sz="2400" i="1">
                <a:solidFill>
                  <a:srgbClr val="E24C05"/>
                </a:solidFill>
                <a:latin typeface="宋体" panose="02010600030101010101" pitchFamily="2" charset="-122"/>
              </a:rPr>
              <a:t>k</a:t>
            </a:r>
            <a:r>
              <a:rPr lang="zh-CN" altLang="en-US" sz="2400">
                <a:solidFill>
                  <a:srgbClr val="E24C05"/>
                </a:solidFill>
                <a:latin typeface="宋体" panose="02010600030101010101" pitchFamily="2" charset="-122"/>
              </a:rPr>
              <a:t>时，</a:t>
            </a:r>
            <a:r>
              <a:rPr lang="en-US" altLang="zh-CN" sz="2400" i="1">
                <a:solidFill>
                  <a:srgbClr val="E24C05"/>
                </a:solidFill>
                <a:latin typeface="宋体" panose="02010600030101010101" pitchFamily="2" charset="-122"/>
              </a:rPr>
              <a:t>S</a:t>
            </a:r>
            <a:r>
              <a:rPr lang="en-US" altLang="zh-CN" sz="1800" i="1">
                <a:solidFill>
                  <a:srgbClr val="E24C05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400">
                <a:solidFill>
                  <a:srgbClr val="E24C05"/>
                </a:solidFill>
                <a:latin typeface="宋体" panose="02010600030101010101" pitchFamily="2" charset="-122"/>
              </a:rPr>
              <a:t>≈</a:t>
            </a:r>
            <a:r>
              <a:rPr lang="en-US" altLang="zh-CN" sz="1800">
                <a:solidFill>
                  <a:srgbClr val="E24C05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400" i="1">
                <a:solidFill>
                  <a:srgbClr val="E24C05"/>
                </a:solidFill>
                <a:latin typeface="宋体" panose="02010600030101010101" pitchFamily="2" charset="-122"/>
              </a:rPr>
              <a:t>k</a:t>
            </a:r>
            <a:br>
              <a:rPr lang="en-US" altLang="zh-CN" sz="2400" i="1">
                <a:solidFill>
                  <a:srgbClr val="E24C05"/>
                </a:solidFill>
                <a:latin typeface="宋体" panose="02010600030101010101" pitchFamily="2" charset="-122"/>
              </a:rPr>
            </a:br>
            <a:r>
              <a:rPr lang="zh-CN" altLang="en-US" sz="2400">
                <a:solidFill>
                  <a:srgbClr val="E24C05"/>
                </a:solidFill>
                <a:latin typeface="宋体" panose="02010600030101010101" pitchFamily="2" charset="-122"/>
              </a:rPr>
              <a:t>思考：</a:t>
            </a:r>
            <a:r>
              <a:rPr lang="zh-CN" altLang="en-US" sz="2400">
                <a:latin typeface="宋体" panose="02010600030101010101" pitchFamily="2" charset="-122"/>
              </a:rPr>
              <a:t>流水线的段数愈多愈好？</a:t>
            </a:r>
            <a:r>
              <a:rPr lang="zh-CN" altLang="en-US" sz="2600">
                <a:latin typeface="Tahoma" panose="020B0604030504040204" pitchFamily="34" charset="0"/>
                <a:ea typeface="黑体" panose="02010609060101010101" pitchFamily="49" charset="-122"/>
              </a:rPr>
              <a:t> 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0D47676-663C-38EF-5889-3C123D208AE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316163" y="908050"/>
            <a:ext cx="7558087" cy="720725"/>
          </a:xfrm>
        </p:spPr>
        <p:txBody>
          <a:bodyPr/>
          <a:lstStyle/>
          <a:p>
            <a:pPr marL="1085850" lvl="1" indent="-457200" eaLnBrk="1" hangingPunct="1"/>
            <a:r>
              <a:rPr lang="zh-CN" altLang="en-US"/>
              <a:t>整条流水线的效率为</a:t>
            </a:r>
          </a:p>
        </p:txBody>
      </p:sp>
      <p:graphicFrame>
        <p:nvGraphicFramePr>
          <p:cNvPr id="46083" name="Object 10">
            <a:extLst>
              <a:ext uri="{FF2B5EF4-FFF2-40B4-BE49-F238E27FC236}">
                <a16:creationId xmlns:a16="http://schemas.microsoft.com/office/drawing/2014/main" id="{EA4BD03B-CB08-CEA2-A1F7-F074C875F0C0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4441825" y="4124325"/>
          <a:ext cx="2874963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320800" imgH="368300" progId="Equation.3">
                  <p:embed/>
                </p:oleObj>
              </mc:Choice>
              <mc:Fallback>
                <p:oleObj name="公式" r:id="rId3" imgW="1320800" imgH="368300" progId="Equation.3">
                  <p:embed/>
                  <p:pic>
                    <p:nvPicPr>
                      <p:cNvPr id="0" name="Object 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1825" y="4124325"/>
                        <a:ext cx="2874963" cy="801688"/>
                      </a:xfrm>
                      <a:prstGeom prst="rect">
                        <a:avLst/>
                      </a:prstGeom>
                      <a:solidFill>
                        <a:srgbClr val="F0F0F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4" name="Rectangle 9">
            <a:extLst>
              <a:ext uri="{FF2B5EF4-FFF2-40B4-BE49-F238E27FC236}">
                <a16:creationId xmlns:a16="http://schemas.microsoft.com/office/drawing/2014/main" id="{DE2744B9-33C5-7881-A1B2-AE9704EA5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003550"/>
            <a:ext cx="1841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400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graphicFrame>
        <p:nvGraphicFramePr>
          <p:cNvPr id="46085" name="Object 8">
            <a:extLst>
              <a:ext uri="{FF2B5EF4-FFF2-40B4-BE49-F238E27FC236}">
                <a16:creationId xmlns:a16="http://schemas.microsoft.com/office/drawing/2014/main" id="{8CABC7C9-D355-5073-AA15-4F7136DB35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2038" y="1916113"/>
          <a:ext cx="17272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837836" imgH="393529" progId="Equation.3">
                  <p:embed/>
                </p:oleObj>
              </mc:Choice>
              <mc:Fallback>
                <p:oleObj name="公式" r:id="rId5" imgW="837836" imgH="39352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2038" y="1916113"/>
                        <a:ext cx="1727200" cy="806450"/>
                      </a:xfrm>
                      <a:prstGeom prst="rect">
                        <a:avLst/>
                      </a:prstGeom>
                      <a:solidFill>
                        <a:srgbClr val="F0F0F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6" name="Text Box 14">
            <a:extLst>
              <a:ext uri="{FF2B5EF4-FFF2-40B4-BE49-F238E27FC236}">
                <a16:creationId xmlns:a16="http://schemas.microsoft.com/office/drawing/2014/main" id="{F4374528-D706-CF7D-E098-62F5F09FC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75" y="3109913"/>
            <a:ext cx="259238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latin typeface="Tahoma" panose="020B0604030504040204" pitchFamily="34" charset="0"/>
                <a:ea typeface="黑体" panose="02010609060101010101" pitchFamily="49" charset="-122"/>
              </a:rPr>
              <a:t>   最高效率为</a:t>
            </a:r>
          </a:p>
        </p:txBody>
      </p:sp>
      <p:sp>
        <p:nvSpPr>
          <p:cNvPr id="46087" name="Text Box 15">
            <a:extLst>
              <a:ext uri="{FF2B5EF4-FFF2-40B4-BE49-F238E27FC236}">
                <a16:creationId xmlns:a16="http://schemas.microsoft.com/office/drawing/2014/main" id="{48223E22-293D-054C-A229-1823E99CB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2175" y="5478463"/>
            <a:ext cx="3384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E24C05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sz="2400">
                <a:solidFill>
                  <a:srgbClr val="E24C05"/>
                </a:solidFill>
                <a:latin typeface="宋体" panose="02010600030101010101" pitchFamily="2" charset="-122"/>
              </a:rPr>
              <a:t>当</a:t>
            </a:r>
            <a:r>
              <a:rPr lang="en-US" altLang="zh-CN" sz="2400" i="1">
                <a:solidFill>
                  <a:srgbClr val="E24C05"/>
                </a:solidFill>
                <a:latin typeface="宋体" panose="02010600030101010101" pitchFamily="2" charset="-122"/>
              </a:rPr>
              <a:t>n</a:t>
            </a:r>
            <a:r>
              <a:rPr lang="en-US" altLang="zh-CN" sz="2400">
                <a:solidFill>
                  <a:srgbClr val="E24C05"/>
                </a:solidFill>
                <a:latin typeface="宋体" panose="02010600030101010101" pitchFamily="2" charset="-122"/>
              </a:rPr>
              <a:t>&gt;&gt;</a:t>
            </a:r>
            <a:r>
              <a:rPr lang="en-US" altLang="zh-CN" sz="2400" i="1">
                <a:solidFill>
                  <a:srgbClr val="E24C05"/>
                </a:solidFill>
                <a:latin typeface="宋体" panose="02010600030101010101" pitchFamily="2" charset="-122"/>
              </a:rPr>
              <a:t>k</a:t>
            </a:r>
            <a:r>
              <a:rPr lang="zh-CN" altLang="en-US" sz="2400">
                <a:solidFill>
                  <a:srgbClr val="E24C05"/>
                </a:solidFill>
                <a:latin typeface="宋体" panose="02010600030101010101" pitchFamily="2" charset="-122"/>
              </a:rPr>
              <a:t>时，</a:t>
            </a:r>
            <a:r>
              <a:rPr lang="en-US" altLang="zh-CN" sz="2400" i="1">
                <a:solidFill>
                  <a:srgbClr val="E24C05"/>
                </a:solidFill>
                <a:latin typeface="宋体" panose="02010600030101010101" pitchFamily="2" charset="-122"/>
              </a:rPr>
              <a:t>E</a:t>
            </a:r>
            <a:r>
              <a:rPr lang="en-US" altLang="zh-CN" sz="2400">
                <a:solidFill>
                  <a:srgbClr val="E24C05"/>
                </a:solidFill>
                <a:latin typeface="宋体" panose="02010600030101010101" pitchFamily="2" charset="-122"/>
              </a:rPr>
              <a:t>≈1</a:t>
            </a:r>
            <a:r>
              <a:rPr lang="zh-CN" altLang="en-US" sz="2400">
                <a:solidFill>
                  <a:srgbClr val="E24C05"/>
                </a:solidFill>
                <a:latin typeface="宋体" panose="02010600030101010101" pitchFamily="2" charset="-122"/>
              </a:rPr>
              <a:t>。 </a:t>
            </a:r>
          </a:p>
        </p:txBody>
      </p:sp>
      <p:sp>
        <p:nvSpPr>
          <p:cNvPr id="46088" name="Rectangle 10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D9B5B30-9766-0717-37D0-E329510F1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425" y="131763"/>
            <a:ext cx="4787900" cy="46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714500" indent="-4572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2" eaLnBrk="1" hangingPunct="1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>
                <a:latin typeface="黑体" panose="02010609060101010101" pitchFamily="49" charset="-122"/>
              </a:rPr>
              <a:t>3. </a:t>
            </a:r>
            <a:r>
              <a:rPr lang="zh-CN" altLang="en-US" sz="2400">
                <a:latin typeface="黑体" panose="02010609060101010101" pitchFamily="49" charset="-122"/>
              </a:rPr>
              <a:t>效率分析</a:t>
            </a:r>
            <a:endParaRPr lang="en-US" altLang="zh-CN" sz="2400">
              <a:latin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B9902E7F-502E-F6D8-632D-AE6D752686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b="1"/>
              <a:t>8.1   </a:t>
            </a:r>
            <a:r>
              <a:rPr lang="en-US" altLang="zh-CN" b="1"/>
              <a:t>CPU </a:t>
            </a:r>
            <a:r>
              <a:rPr lang="zh-CN" altLang="en-US" b="1"/>
              <a:t>的结构</a:t>
            </a:r>
          </a:p>
        </p:txBody>
      </p:sp>
      <p:sp>
        <p:nvSpPr>
          <p:cNvPr id="524291" name="Text Box 3">
            <a:extLst>
              <a:ext uri="{FF2B5EF4-FFF2-40B4-BE49-F238E27FC236}">
                <a16:creationId xmlns:a16="http://schemas.microsoft.com/office/drawing/2014/main" id="{091872F1-09E6-C078-6A96-E1379028FF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219200"/>
            <a:ext cx="5715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>
                <a:latin typeface="Times New Roman" panose="02020603050405020304" pitchFamily="18" charset="0"/>
              </a:rPr>
              <a:t>一、 </a:t>
            </a:r>
            <a:r>
              <a:rPr lang="en-US" altLang="zh-CN" sz="3200">
                <a:latin typeface="Times New Roman" panose="02020603050405020304" pitchFamily="18" charset="0"/>
              </a:rPr>
              <a:t>CPU </a:t>
            </a:r>
            <a:r>
              <a:rPr lang="zh-CN" altLang="en-US" sz="3200">
                <a:latin typeface="Times New Roman" panose="02020603050405020304" pitchFamily="18" charset="0"/>
              </a:rPr>
              <a:t>的功能</a:t>
            </a:r>
          </a:p>
        </p:txBody>
      </p:sp>
      <p:sp>
        <p:nvSpPr>
          <p:cNvPr id="524292" name="Text Box 4">
            <a:extLst>
              <a:ext uri="{FF2B5EF4-FFF2-40B4-BE49-F238E27FC236}">
                <a16:creationId xmlns:a16="http://schemas.microsoft.com/office/drawing/2014/main" id="{F833DD1C-1F27-4B30-1DAD-522049050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2397125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取指令</a:t>
            </a:r>
          </a:p>
        </p:txBody>
      </p:sp>
      <p:sp>
        <p:nvSpPr>
          <p:cNvPr id="524293" name="Text Box 5">
            <a:extLst>
              <a:ext uri="{FF2B5EF4-FFF2-40B4-BE49-F238E27FC236}">
                <a16:creationId xmlns:a16="http://schemas.microsoft.com/office/drawing/2014/main" id="{ECFF79E2-4EE7-F94B-E054-708D44A73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2925763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分析指令</a:t>
            </a:r>
          </a:p>
        </p:txBody>
      </p:sp>
      <p:sp>
        <p:nvSpPr>
          <p:cNvPr id="524294" name="Text Box 6">
            <a:extLst>
              <a:ext uri="{FF2B5EF4-FFF2-40B4-BE49-F238E27FC236}">
                <a16:creationId xmlns:a16="http://schemas.microsoft.com/office/drawing/2014/main" id="{AA258578-4FCA-CD74-F2D8-2A45180851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454400"/>
            <a:ext cx="502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执行指令，发出各种操作命令</a:t>
            </a:r>
          </a:p>
        </p:txBody>
      </p:sp>
      <p:sp>
        <p:nvSpPr>
          <p:cNvPr id="524295" name="Text Box 7">
            <a:extLst>
              <a:ext uri="{FF2B5EF4-FFF2-40B4-BE49-F238E27FC236}">
                <a16:creationId xmlns:a16="http://schemas.microsoft.com/office/drawing/2014/main" id="{B8ADC80B-67FC-21C4-5D4C-1FD630A32C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981450"/>
            <a:ext cx="480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控制程序输入及结果的输出</a:t>
            </a:r>
          </a:p>
        </p:txBody>
      </p:sp>
      <p:sp>
        <p:nvSpPr>
          <p:cNvPr id="524296" name="Text Box 8">
            <a:extLst>
              <a:ext uri="{FF2B5EF4-FFF2-40B4-BE49-F238E27FC236}">
                <a16:creationId xmlns:a16="http://schemas.microsoft.com/office/drawing/2014/main" id="{FF9B3FFF-5F17-BE3D-72EB-C13AF738DB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510088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总线管理</a:t>
            </a:r>
          </a:p>
        </p:txBody>
      </p:sp>
      <p:sp>
        <p:nvSpPr>
          <p:cNvPr id="524297" name="Text Box 9">
            <a:extLst>
              <a:ext uri="{FF2B5EF4-FFF2-40B4-BE49-F238E27FC236}">
                <a16:creationId xmlns:a16="http://schemas.microsoft.com/office/drawing/2014/main" id="{77C38D15-989A-DA8A-0310-8B18C4D080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038725"/>
            <a:ext cx="480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处理异常情况和特殊请求</a:t>
            </a:r>
          </a:p>
        </p:txBody>
      </p:sp>
      <p:sp>
        <p:nvSpPr>
          <p:cNvPr id="524298" name="Text Box 10">
            <a:extLst>
              <a:ext uri="{FF2B5EF4-FFF2-40B4-BE49-F238E27FC236}">
                <a16:creationId xmlns:a16="http://schemas.microsoft.com/office/drawing/2014/main" id="{A11FF4D6-D248-AE6F-7EE9-B6D89BD91A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868488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1.  控制器的功能</a:t>
            </a:r>
          </a:p>
        </p:txBody>
      </p:sp>
      <p:sp>
        <p:nvSpPr>
          <p:cNvPr id="524299" name="Text Box 11">
            <a:extLst>
              <a:ext uri="{FF2B5EF4-FFF2-40B4-BE49-F238E27FC236}">
                <a16:creationId xmlns:a16="http://schemas.microsoft.com/office/drawing/2014/main" id="{BD6151A8-1181-C558-2CE7-A8233CA48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5567363"/>
            <a:ext cx="541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2.  运算器的功能</a:t>
            </a:r>
          </a:p>
        </p:txBody>
      </p:sp>
      <p:sp>
        <p:nvSpPr>
          <p:cNvPr id="524300" name="Text Box 12">
            <a:extLst>
              <a:ext uri="{FF2B5EF4-FFF2-40B4-BE49-F238E27FC236}">
                <a16:creationId xmlns:a16="http://schemas.microsoft.com/office/drawing/2014/main" id="{F2256B86-353F-E77E-3F89-06E67CBFB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6096000"/>
            <a:ext cx="480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实现算术运算和逻辑运算</a:t>
            </a:r>
          </a:p>
        </p:txBody>
      </p:sp>
      <p:sp>
        <p:nvSpPr>
          <p:cNvPr id="524301" name="Text Box 13">
            <a:extLst>
              <a:ext uri="{FF2B5EF4-FFF2-40B4-BE49-F238E27FC236}">
                <a16:creationId xmlns:a16="http://schemas.microsoft.com/office/drawing/2014/main" id="{AB9B76B8-716E-AE37-DD6D-BF83AEEE21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2438400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指令控制</a:t>
            </a:r>
          </a:p>
        </p:txBody>
      </p:sp>
      <p:sp>
        <p:nvSpPr>
          <p:cNvPr id="524302" name="Text Box 14">
            <a:extLst>
              <a:ext uri="{FF2B5EF4-FFF2-40B4-BE49-F238E27FC236}">
                <a16:creationId xmlns:a16="http://schemas.microsoft.com/office/drawing/2014/main" id="{049031F1-8A70-0166-5CA0-1A1598AEBC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3124200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操作控制</a:t>
            </a:r>
          </a:p>
        </p:txBody>
      </p:sp>
      <p:sp>
        <p:nvSpPr>
          <p:cNvPr id="524303" name="Text Box 15">
            <a:extLst>
              <a:ext uri="{FF2B5EF4-FFF2-40B4-BE49-F238E27FC236}">
                <a16:creationId xmlns:a16="http://schemas.microsoft.com/office/drawing/2014/main" id="{16DCA03F-F339-2C89-F995-2A54E4C895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3810000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时间控制</a:t>
            </a:r>
          </a:p>
        </p:txBody>
      </p:sp>
      <p:sp>
        <p:nvSpPr>
          <p:cNvPr id="524304" name="Text Box 16">
            <a:extLst>
              <a:ext uri="{FF2B5EF4-FFF2-40B4-BE49-F238E27FC236}">
                <a16:creationId xmlns:a16="http://schemas.microsoft.com/office/drawing/2014/main" id="{C2D8DB89-3C8B-6A2B-55AB-446E7EFE7E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5181600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数据加工</a:t>
            </a:r>
          </a:p>
        </p:txBody>
      </p:sp>
      <p:sp>
        <p:nvSpPr>
          <p:cNvPr id="524305" name="Text Box 17">
            <a:extLst>
              <a:ext uri="{FF2B5EF4-FFF2-40B4-BE49-F238E27FC236}">
                <a16:creationId xmlns:a16="http://schemas.microsoft.com/office/drawing/2014/main" id="{CD9B4752-3683-22C4-7889-AF53154112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4495800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处理中断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4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24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24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24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24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24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24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24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24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24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24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24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24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24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24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24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24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24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24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291" grpId="0" autoUpdateAnimBg="0"/>
      <p:bldP spid="524292" grpId="0" autoUpdateAnimBg="0"/>
      <p:bldP spid="524293" grpId="0" autoUpdateAnimBg="0"/>
      <p:bldP spid="524294" grpId="0" autoUpdateAnimBg="0"/>
      <p:bldP spid="524295" grpId="0" autoUpdateAnimBg="0"/>
      <p:bldP spid="524296" grpId="0" autoUpdateAnimBg="0"/>
      <p:bldP spid="524297" grpId="0" autoUpdateAnimBg="0"/>
      <p:bldP spid="524298" grpId="0" autoUpdateAnimBg="0"/>
      <p:bldP spid="524299" grpId="0" autoUpdateAnimBg="0"/>
      <p:bldP spid="524300" grpId="0" autoUpdateAnimBg="0"/>
      <p:bldP spid="524301" grpId="0" autoUpdateAnimBg="0"/>
      <p:bldP spid="524302" grpId="0" autoUpdateAnimBg="0"/>
      <p:bldP spid="524303" grpId="0" autoUpdateAnimBg="0"/>
      <p:bldP spid="524304" grpId="0" autoUpdateAnimBg="0"/>
      <p:bldP spid="524305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57D3E46-8C45-2E8F-5BA6-7DCAEB6A598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92313" y="1074738"/>
            <a:ext cx="7989887" cy="3289300"/>
          </a:xfrm>
        </p:spPr>
        <p:txBody>
          <a:bodyPr/>
          <a:lstStyle/>
          <a:p>
            <a:pPr marL="317500" indent="-317500" eaLnBrk="1" hangingPunct="1">
              <a:buFont typeface="Arial" panose="020B0604020202020204" pitchFamily="34" charset="0"/>
              <a:buNone/>
            </a:pPr>
            <a:r>
              <a:rPr lang="en-US" altLang="zh-CN" sz="2000" b="1">
                <a:latin typeface="宋体" panose="02010600030101010101" pitchFamily="2" charset="-122"/>
              </a:rPr>
              <a:t>      </a:t>
            </a:r>
            <a:r>
              <a:rPr lang="zh-CN" altLang="en-US" sz="2000" b="1">
                <a:latin typeface="宋体" panose="02010600030101010101" pitchFamily="2" charset="-122"/>
              </a:rPr>
              <a:t>例</a:t>
            </a:r>
            <a:r>
              <a:rPr lang="en-US" altLang="zh-CN" sz="2000" b="1">
                <a:latin typeface="宋体" panose="02010600030101010101" pitchFamily="2" charset="-122"/>
              </a:rPr>
              <a:t> </a:t>
            </a:r>
            <a:r>
              <a:rPr lang="zh-CN" altLang="en-US" sz="2000" b="1">
                <a:latin typeface="宋体" panose="02010600030101010101" pitchFamily="2" charset="-122"/>
              </a:rPr>
              <a:t>设在下图所示的流水线上计算：</a:t>
            </a:r>
          </a:p>
          <a:p>
            <a:pPr marL="317500" indent="-317500" eaLnBrk="1" hangingPunct="1">
              <a:buFont typeface="Arial" panose="020B0604020202020204" pitchFamily="34" charset="0"/>
              <a:buNone/>
            </a:pPr>
            <a:r>
              <a:rPr lang="zh-CN" altLang="en-US" sz="2000" b="1">
                <a:latin typeface="宋体" panose="02010600030101010101" pitchFamily="2" charset="-122"/>
              </a:rPr>
              <a:t>  </a:t>
            </a:r>
          </a:p>
          <a:p>
            <a:pPr marL="317500" indent="-317500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altLang="zh-CN" b="1">
              <a:latin typeface="宋体" panose="02010600030101010101" pitchFamily="2" charset="-122"/>
            </a:endParaRPr>
          </a:p>
          <a:p>
            <a:pPr marL="317500" indent="-317500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2000" b="1">
                <a:latin typeface="宋体" panose="02010600030101010101" pitchFamily="2" charset="-122"/>
              </a:rPr>
              <a:t>       </a:t>
            </a:r>
            <a:r>
              <a:rPr lang="zh-CN" altLang="en-US" sz="2000" b="1">
                <a:latin typeface="宋体" panose="02010600030101010101" pitchFamily="2" charset="-122"/>
              </a:rPr>
              <a:t>流水线的输出可以直接返回输入端或暂存于相应的流水寄存器中，试计算其吞吐率、加速比和效率。</a:t>
            </a:r>
          </a:p>
        </p:txBody>
      </p:sp>
      <p:graphicFrame>
        <p:nvGraphicFramePr>
          <p:cNvPr id="48131" name="Object 8">
            <a:extLst>
              <a:ext uri="{FF2B5EF4-FFF2-40B4-BE49-F238E27FC236}">
                <a16:creationId xmlns:a16="http://schemas.microsoft.com/office/drawing/2014/main" id="{F625DC3F-84E8-B821-F0E7-1B395E3AA127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2722563" y="3929063"/>
          <a:ext cx="6962775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2" r:id="rId3" imgW="4114037" imgH="990727" progId="Word.Picture.8">
                  <p:embed/>
                </p:oleObj>
              </mc:Choice>
              <mc:Fallback>
                <p:oleObj name="Picture2" r:id="rId3" imgW="4114037" imgH="990727" progId="Word.Picture.8">
                  <p:embed/>
                  <p:pic>
                    <p:nvPicPr>
                      <p:cNvPr id="0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2563" y="3929063"/>
                        <a:ext cx="6962775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2" name="Rectangle 6">
            <a:extLst>
              <a:ext uri="{FF2B5EF4-FFF2-40B4-BE49-F238E27FC236}">
                <a16:creationId xmlns:a16="http://schemas.microsoft.com/office/drawing/2014/main" id="{59EF4F0A-563E-EC47-82A2-585BC059B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984500"/>
            <a:ext cx="1841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400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graphicFrame>
        <p:nvGraphicFramePr>
          <p:cNvPr id="48133" name="Object 5">
            <a:extLst>
              <a:ext uri="{FF2B5EF4-FFF2-40B4-BE49-F238E27FC236}">
                <a16:creationId xmlns:a16="http://schemas.microsoft.com/office/drawing/2014/main" id="{5550DDC8-70AA-DAA5-DD4D-20765A9AB5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10063" y="1627188"/>
          <a:ext cx="1554162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863225" imgH="444307" progId="Equation.3">
                  <p:embed/>
                </p:oleObj>
              </mc:Choice>
              <mc:Fallback>
                <p:oleObj name="公式" r:id="rId5" imgW="863225" imgH="44430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0063" y="1627188"/>
                        <a:ext cx="1554162" cy="795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4" name="Text Box 11">
            <a:extLst>
              <a:ext uri="{FF2B5EF4-FFF2-40B4-BE49-F238E27FC236}">
                <a16:creationId xmlns:a16="http://schemas.microsoft.com/office/drawing/2014/main" id="{CCFD99F5-0769-8B6D-CF97-C3D7E39C6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6525" y="5800725"/>
            <a:ext cx="2952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000">
                <a:latin typeface="宋体" panose="02010600030101010101" pitchFamily="2" charset="-122"/>
              </a:rPr>
              <a:t>(</a:t>
            </a:r>
            <a:r>
              <a:rPr lang="zh-CN" altLang="en-US" sz="2000">
                <a:latin typeface="宋体" panose="02010600030101010101" pitchFamily="2" charset="-122"/>
              </a:rPr>
              <a:t>每段的时间都为△</a:t>
            </a:r>
            <a:r>
              <a:rPr lang="en-US" altLang="zh-CN" sz="2000" i="1">
                <a:latin typeface="宋体" panose="02010600030101010101" pitchFamily="2" charset="-122"/>
              </a:rPr>
              <a:t>t</a:t>
            </a:r>
            <a:r>
              <a:rPr lang="en-US" altLang="zh-CN" sz="2000">
                <a:latin typeface="宋体" panose="02010600030101010101" pitchFamily="2" charset="-122"/>
              </a:rPr>
              <a:t>)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Text Box 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6FDB45F-1E64-5CEF-931C-D28328CCBC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66988" y="620713"/>
            <a:ext cx="7124700" cy="4679950"/>
          </a:xfrm>
        </p:spPr>
        <p:txBody>
          <a:bodyPr rtlCol="0">
            <a:normAutofit/>
          </a:bodyPr>
          <a:lstStyle/>
          <a:p>
            <a:pPr eaLnBrk="1" fontAlgn="auto" hangingPunct="1">
              <a:spcBef>
                <a:spcPct val="500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b="1" dirty="0">
                <a:latin typeface="宋体" panose="02010600030101010101" pitchFamily="2" charset="-122"/>
                <a:sym typeface="Wingdings" panose="05000000000000000000" pitchFamily="2" charset="2"/>
              </a:rPr>
              <a:t>解题步骤：</a:t>
            </a:r>
            <a:endParaRPr lang="en-US" altLang="zh-CN" b="1" dirty="0">
              <a:latin typeface="宋体" panose="02010600030101010101" pitchFamily="2" charset="-122"/>
              <a:sym typeface="Wingdings" panose="05000000000000000000" pitchFamily="2" charset="2"/>
            </a:endParaRPr>
          </a:p>
          <a:p>
            <a:pPr marL="514350" indent="-514350" eaLnBrk="1" fontAlgn="auto" hangingPunct="1">
              <a:spcBef>
                <a:spcPct val="5000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zh-CN" altLang="en-US" b="1" dirty="0">
                <a:latin typeface="宋体" panose="02010600030101010101" pitchFamily="2" charset="-122"/>
                <a:sym typeface="Wingdings" panose="05000000000000000000" pitchFamily="2" charset="2"/>
              </a:rPr>
              <a:t>选择合适的算法，原则</a:t>
            </a:r>
            <a:r>
              <a:rPr lang="en-US" altLang="zh-CN" b="1" dirty="0">
                <a:latin typeface="宋体" panose="02010600030101010101" pitchFamily="2" charset="-122"/>
                <a:sym typeface="Wingdings" panose="05000000000000000000" pitchFamily="2" charset="2"/>
              </a:rPr>
              <a:t>:</a:t>
            </a:r>
            <a:r>
              <a:rPr lang="zh-CN" altLang="en-US" b="1" dirty="0">
                <a:latin typeface="宋体" panose="02010600030101010101" pitchFamily="2" charset="-122"/>
                <a:sym typeface="Wingdings" panose="05000000000000000000" pitchFamily="2" charset="2"/>
              </a:rPr>
              <a:t>少相关，少切换</a:t>
            </a:r>
            <a:endParaRPr lang="en-US" altLang="zh-CN" b="1" dirty="0">
              <a:latin typeface="宋体" panose="02010600030101010101" pitchFamily="2" charset="-122"/>
              <a:sym typeface="Wingdings" panose="05000000000000000000" pitchFamily="2" charset="2"/>
            </a:endParaRPr>
          </a:p>
          <a:p>
            <a:pPr marL="514350" indent="-514350" eaLnBrk="1" fontAlgn="auto" hangingPunct="1">
              <a:spcBef>
                <a:spcPct val="5000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zh-CN" altLang="en-US" b="1" dirty="0">
                <a:latin typeface="宋体" panose="02010600030101010101" pitchFamily="2" charset="-122"/>
                <a:sym typeface="Wingdings" panose="05000000000000000000" pitchFamily="2" charset="2"/>
              </a:rPr>
              <a:t>画时空图</a:t>
            </a:r>
            <a:endParaRPr lang="en-US" altLang="zh-CN" b="1" dirty="0">
              <a:latin typeface="宋体" panose="02010600030101010101" pitchFamily="2" charset="-122"/>
              <a:sym typeface="Wingdings" panose="05000000000000000000" pitchFamily="2" charset="2"/>
            </a:endParaRPr>
          </a:p>
          <a:p>
            <a:pPr marL="514350" indent="-514350" eaLnBrk="1" fontAlgn="auto" hangingPunct="1">
              <a:spcBef>
                <a:spcPct val="5000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zh-CN" altLang="en-US" b="1" dirty="0">
                <a:latin typeface="宋体" panose="02010600030101010101" pitchFamily="2" charset="-122"/>
                <a:sym typeface="Wingdings" panose="05000000000000000000" pitchFamily="2" charset="2"/>
              </a:rPr>
              <a:t>求流水线执行时间</a:t>
            </a:r>
            <a:endParaRPr lang="en-US" altLang="zh-CN" b="1" dirty="0">
              <a:latin typeface="宋体" panose="02010600030101010101" pitchFamily="2" charset="-122"/>
              <a:sym typeface="Wingdings" panose="05000000000000000000" pitchFamily="2" charset="2"/>
            </a:endParaRPr>
          </a:p>
          <a:p>
            <a:pPr marL="514350" indent="-514350" eaLnBrk="1" fontAlgn="auto" hangingPunct="1">
              <a:spcBef>
                <a:spcPct val="5000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zh-CN" altLang="en-US" b="1" dirty="0">
                <a:latin typeface="宋体" panose="02010600030101010101" pitchFamily="2" charset="-122"/>
                <a:sym typeface="Wingdings" panose="05000000000000000000" pitchFamily="2" charset="2"/>
              </a:rPr>
              <a:t>求吞吐率，加速比，效率</a:t>
            </a:r>
            <a:endParaRPr lang="en-US" altLang="zh-CN" b="1" dirty="0">
              <a:latin typeface="宋体" panose="02010600030101010101" pitchFamily="2" charset="-122"/>
              <a:sym typeface="Wingdings" panose="05000000000000000000" pitchFamily="2" charset="2"/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349EB7E8-BFCB-C619-0C87-883C9870B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0013" y="1082675"/>
            <a:ext cx="6985000" cy="3960813"/>
          </a:xfrm>
          <a:prstGeom prst="rect">
            <a:avLst/>
          </a:prstGeom>
          <a:solidFill>
            <a:srgbClr val="F6EC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400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graphicFrame>
        <p:nvGraphicFramePr>
          <p:cNvPr id="52227" name="Object 4">
            <a:extLst>
              <a:ext uri="{FF2B5EF4-FFF2-40B4-BE49-F238E27FC236}">
                <a16:creationId xmlns:a16="http://schemas.microsoft.com/office/drawing/2014/main" id="{BC31B9A0-368D-1355-60E7-29B612E1F0C3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2862263" y="1082675"/>
          <a:ext cx="6394450" cy="359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片" r:id="rId3" imgW="3848418" imgH="2161587" progId="Word.Picture.8">
                  <p:embed/>
                </p:oleObj>
              </mc:Choice>
              <mc:Fallback>
                <p:oleObj name="图片" r:id="rId3" imgW="3848418" imgH="2161587" progId="Word.Picture.8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2263" y="1082675"/>
                        <a:ext cx="6394450" cy="359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8" name="Object 9">
            <a:extLst>
              <a:ext uri="{FF2B5EF4-FFF2-40B4-BE49-F238E27FC236}">
                <a16:creationId xmlns:a16="http://schemas.microsoft.com/office/drawing/2014/main" id="{BB3B5F8F-2AA4-1DF0-3BF1-20A0DB7E79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00375" y="5426075"/>
          <a:ext cx="115252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685800" imgH="393700" progId="Equation.3">
                  <p:embed/>
                </p:oleObj>
              </mc:Choice>
              <mc:Fallback>
                <p:oleObj name="公式" r:id="rId5" imgW="685800" imgH="3937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5426075"/>
                        <a:ext cx="1152525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EEEEE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9" name="Object 10">
            <a:extLst>
              <a:ext uri="{FF2B5EF4-FFF2-40B4-BE49-F238E27FC236}">
                <a16:creationId xmlns:a16="http://schemas.microsoft.com/office/drawing/2014/main" id="{F0FDC61F-34FA-8C1B-E274-BC5346CD96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43475" y="5394325"/>
          <a:ext cx="14414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774364" imgH="368140" progId="Equation.3">
                  <p:embed/>
                </p:oleObj>
              </mc:Choice>
              <mc:Fallback>
                <p:oleObj name="公式" r:id="rId7" imgW="774364" imgH="3681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3475" y="5394325"/>
                        <a:ext cx="144145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EEEEE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0" name="Object 11">
            <a:extLst>
              <a:ext uri="{FF2B5EF4-FFF2-40B4-BE49-F238E27FC236}">
                <a16:creationId xmlns:a16="http://schemas.microsoft.com/office/drawing/2014/main" id="{D8C4BD1F-F15A-3CD5-EBD3-2AF213E2AA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88163" y="5410200"/>
          <a:ext cx="2376487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1308100" imgH="368300" progId="Equation.3">
                  <p:embed/>
                </p:oleObj>
              </mc:Choice>
              <mc:Fallback>
                <p:oleObj name="公式" r:id="rId9" imgW="1308100" imgH="3683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8163" y="5410200"/>
                        <a:ext cx="2376487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EEEEE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8">
            <a:extLst>
              <a:ext uri="{FF2B5EF4-FFF2-40B4-BE49-F238E27FC236}">
                <a16:creationId xmlns:a16="http://schemas.microsoft.com/office/drawing/2014/main" id="{B740A5E4-C661-1D3C-F2A4-ED5101821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0" y="1773238"/>
            <a:ext cx="7345363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可以看出，在求解此问题时，该流水线的效率不高。       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400" i="1">
                <a:latin typeface="黑体" panose="02010609060101010101" pitchFamily="49" charset="-122"/>
                <a:ea typeface="黑体" panose="02010609060101010101" pitchFamily="49" charset="-122"/>
              </a:rPr>
              <a:t>为什么？</a:t>
            </a:r>
            <a:endParaRPr lang="en-US" altLang="zh-CN" sz="2400" i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37771E97-AECA-A52F-87F8-2819129493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35188" y="908050"/>
            <a:ext cx="7627937" cy="4291013"/>
          </a:xfrm>
        </p:spPr>
        <p:txBody>
          <a:bodyPr/>
          <a:lstStyle/>
          <a:p>
            <a:pPr marL="1085850" lvl="1" indent="-457200" eaLnBrk="1" hangingPunct="1">
              <a:lnSpc>
                <a:spcPct val="180000"/>
              </a:lnSpc>
            </a:pPr>
            <a:r>
              <a:rPr lang="zh-CN" altLang="en-US"/>
              <a:t>主要原因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en-US"/>
              <a:t>流水线的工作过程有建立与排空部分。 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en-US"/>
              <a:t>静态流水线在进行功能切换时，要等前一种运算全部流出流水线后才能进行后面的运算。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en-US"/>
              <a:t>运算之间存在关联，后面有些运算要用到前面运算的结果。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ADA7AE19-2A8F-B7C1-86E6-8AF980587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9663" y="1917700"/>
            <a:ext cx="7488237" cy="2303463"/>
          </a:xfrm>
        </p:spPr>
        <p:txBody>
          <a:bodyPr rtlCol="0">
            <a:normAutofit lnSpcReduction="10000"/>
          </a:bodyPr>
          <a:lstStyle/>
          <a:p>
            <a:pPr marL="457200" indent="-457200" eaLnBrk="1" fontAlgn="auto" hangingPunct="1">
              <a:spcAft>
                <a:spcPts val="0"/>
              </a:spcAft>
              <a:defRPr/>
            </a:pPr>
            <a:r>
              <a:rPr lang="zh-CN" altLang="en-US"/>
              <a:t>寻址方式编码到操作码中</a:t>
            </a:r>
          </a:p>
          <a:p>
            <a:pPr marL="457200" indent="-457200" eaLnBrk="1" fontAlgn="auto" hangingPunct="1">
              <a:spcAft>
                <a:spcPts val="0"/>
              </a:spcAft>
              <a:defRPr/>
            </a:pPr>
            <a:r>
              <a:rPr lang="zh-CN" altLang="en-US"/>
              <a:t>所有的指令都是</a:t>
            </a:r>
            <a:r>
              <a:rPr lang="en-US" altLang="zh-CN">
                <a:latin typeface="黑体" panose="02010609060101010101" pitchFamily="49" charset="-122"/>
              </a:rPr>
              <a:t>32</a:t>
            </a:r>
            <a:r>
              <a:rPr lang="zh-CN" altLang="en-US"/>
              <a:t>位的</a:t>
            </a:r>
          </a:p>
          <a:p>
            <a:pPr marL="457200" indent="-457200" eaLnBrk="1" fontAlgn="auto" hangingPunct="1">
              <a:spcAft>
                <a:spcPts val="0"/>
              </a:spcAft>
              <a:defRPr/>
            </a:pPr>
            <a:r>
              <a:rPr lang="zh-CN" altLang="en-US"/>
              <a:t>操作码占</a:t>
            </a:r>
            <a:r>
              <a:rPr lang="en-US" altLang="zh-CN">
                <a:latin typeface="黑体" panose="02010609060101010101" pitchFamily="49" charset="-122"/>
              </a:rPr>
              <a:t>6</a:t>
            </a:r>
            <a:r>
              <a:rPr lang="zh-CN" altLang="en-US"/>
              <a:t>位</a:t>
            </a:r>
          </a:p>
          <a:p>
            <a:pPr marL="457200" indent="-457200" eaLnBrk="1" fontAlgn="auto" hangingPunct="1">
              <a:spcAft>
                <a:spcPts val="0"/>
              </a:spcAft>
              <a:defRPr/>
            </a:pPr>
            <a:r>
              <a:rPr lang="en-US" altLang="zh-CN">
                <a:latin typeface="黑体" panose="02010609060101010101" pitchFamily="49" charset="-122"/>
              </a:rPr>
              <a:t>3</a:t>
            </a:r>
            <a:r>
              <a:rPr lang="zh-CN" altLang="en-US"/>
              <a:t>种指令格式，对应</a:t>
            </a:r>
            <a:r>
              <a:rPr lang="en-US" altLang="zh-CN"/>
              <a:t>I</a:t>
            </a:r>
            <a:r>
              <a:rPr lang="zh-CN" altLang="en-US"/>
              <a:t>类指令、</a:t>
            </a:r>
            <a:r>
              <a:rPr lang="en-US" altLang="zh-CN"/>
              <a:t>R</a:t>
            </a:r>
            <a:r>
              <a:rPr lang="zh-CN" altLang="en-US"/>
              <a:t>类指令和</a:t>
            </a:r>
            <a:r>
              <a:rPr lang="en-US" altLang="zh-CN"/>
              <a:t>J</a:t>
            </a:r>
            <a:r>
              <a:rPr lang="zh-CN" altLang="en-US"/>
              <a:t>类指令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D4F732A6-83F6-9A96-4F7C-20CC52145640}"/>
              </a:ext>
            </a:extLst>
          </p:cNvPr>
          <p:cNvSpPr txBox="1">
            <a:spLocks/>
          </p:cNvSpPr>
          <p:nvPr/>
        </p:nvSpPr>
        <p:spPr bwMode="auto">
          <a:xfrm>
            <a:off x="1127125" y="260350"/>
            <a:ext cx="7886700" cy="5429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>
              <a:defRPr/>
            </a:pPr>
            <a:r>
              <a:rPr lang="zh-CN" altLang="en-US" sz="2800" dirty="0">
                <a:latin typeface="+mn-ea"/>
                <a:ea typeface="+mn-ea"/>
              </a:rPr>
              <a:t>三</a:t>
            </a:r>
            <a:r>
              <a:rPr lang="en-US" altLang="zh-CN" sz="2800" dirty="0">
                <a:latin typeface="+mn-ea"/>
                <a:ea typeface="+mn-ea"/>
              </a:rPr>
              <a:t>. </a:t>
            </a:r>
            <a:r>
              <a:rPr lang="zh-CN" altLang="en-US" sz="2800" dirty="0">
                <a:latin typeface="+mn-ea"/>
                <a:ea typeface="+mn-ea"/>
              </a:rPr>
              <a:t>影响</a:t>
            </a:r>
            <a:r>
              <a:rPr lang="zh-CN" altLang="en-US" sz="2800" dirty="0">
                <a:latin typeface="+mn-ea"/>
                <a:ea typeface="+mn-ea"/>
                <a:cs typeface="+mn-cs"/>
              </a:rPr>
              <a:t>流水</a:t>
            </a:r>
            <a:r>
              <a:rPr lang="zh-CN" altLang="en-US" sz="2800" dirty="0">
                <a:latin typeface="+mn-ea"/>
                <a:ea typeface="+mn-ea"/>
              </a:rPr>
              <a:t>线性能的因素</a:t>
            </a:r>
          </a:p>
        </p:txBody>
      </p:sp>
      <p:sp>
        <p:nvSpPr>
          <p:cNvPr id="58372" name="内容占位符 2">
            <a:extLst>
              <a:ext uri="{FF2B5EF4-FFF2-40B4-BE49-F238E27FC236}">
                <a16:creationId xmlns:a16="http://schemas.microsoft.com/office/drawing/2014/main" id="{65C4CD30-72F7-4ECD-D6B2-C0EEE9C683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2188" y="1052513"/>
            <a:ext cx="7886700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/>
              <a:t>预备知识：</a:t>
            </a:r>
            <a:r>
              <a:rPr lang="en-US" altLang="zh-CN"/>
              <a:t>MIPS</a:t>
            </a:r>
            <a:r>
              <a:rPr lang="zh-CN" altLang="en-US"/>
              <a:t>指令格式</a:t>
            </a:r>
          </a:p>
        </p:txBody>
      </p: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8">
            <a:extLst>
              <a:ext uri="{FF2B5EF4-FFF2-40B4-BE49-F238E27FC236}">
                <a16:creationId xmlns:a16="http://schemas.microsoft.com/office/drawing/2014/main" id="{B89DFC51-7676-1E95-D11C-84D99AA9E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50" y="981075"/>
            <a:ext cx="7273925" cy="115252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600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60419" name="Rectangle 7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A20B3721-EBB1-B087-0842-9EDD9B6A3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6113" y="188913"/>
            <a:ext cx="7559675" cy="53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1085850" indent="-4572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 eaLnBrk="1" hangingPunct="1">
              <a:lnSpc>
                <a:spcPct val="13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类</a:t>
            </a:r>
            <a:r>
              <a:rPr lang="zh-CN" altLang="en-US" dirty="0">
                <a:solidFill>
                  <a:srgbClr val="FF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指令          </a:t>
            </a:r>
          </a:p>
        </p:txBody>
      </p:sp>
      <p:sp>
        <p:nvSpPr>
          <p:cNvPr id="60420" name="Rectangle 7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A6FB206-0308-04C4-B694-B99E48A37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0" y="2276475"/>
            <a:ext cx="7559675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1085850" indent="-4572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 eaLnBrk="1" hangingPunct="1">
              <a:lnSpc>
                <a:spcPct val="13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类</a:t>
            </a:r>
            <a:r>
              <a:rPr lang="zh-CN" altLang="en-US" dirty="0">
                <a:solidFill>
                  <a:srgbClr val="FF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指令</a:t>
            </a:r>
          </a:p>
        </p:txBody>
      </p:sp>
      <p:sp>
        <p:nvSpPr>
          <p:cNvPr id="60421" name="Rectangle 7">
            <a:extLst>
              <a:ext uri="{FF2B5EF4-FFF2-40B4-BE49-F238E27FC236}">
                <a16:creationId xmlns:a16="http://schemas.microsoft.com/office/drawing/2014/main" id="{0F8FD658-EE7D-7C14-4785-E8F80206B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1738" y="2992438"/>
            <a:ext cx="7200900" cy="1296987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600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60422" name="Rectangle 7">
            <a:extLst>
              <a:ext uri="{FF2B5EF4-FFF2-40B4-BE49-F238E27FC236}">
                <a16:creationId xmlns:a16="http://schemas.microsoft.com/office/drawing/2014/main" id="{7F8BC321-361E-B9ED-C0D5-5D3427764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6663" y="5265738"/>
            <a:ext cx="7058025" cy="122237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600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60423" name="Rectangle 7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EBFFE9CD-CFDC-CB0A-5D71-A3C3C3013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188" y="4548188"/>
            <a:ext cx="7559675" cy="53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1085850" indent="-4572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 eaLnBrk="1" hangingPunct="1">
              <a:lnSpc>
                <a:spcPct val="13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altLang="zh-CN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类</a:t>
            </a:r>
            <a:r>
              <a:rPr lang="zh-CN" altLang="en-US">
                <a:solidFill>
                  <a:srgbClr val="FF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指令</a:t>
            </a:r>
          </a:p>
        </p:txBody>
      </p:sp>
      <p:sp>
        <p:nvSpPr>
          <p:cNvPr id="60424" name="矩形 1">
            <a:extLst>
              <a:ext uri="{FF2B5EF4-FFF2-40B4-BE49-F238E27FC236}">
                <a16:creationId xmlns:a16="http://schemas.microsoft.com/office/drawing/2014/main" id="{841C66DD-34A4-28DD-829D-6A46EFC8F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7938" y="198438"/>
            <a:ext cx="23383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LD R2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20(R3) </a:t>
            </a:r>
            <a:endParaRPr lang="zh-CN" altLang="en-US" sz="2400">
              <a:latin typeface="宋体" panose="02010600030101010101" pitchFamily="2" charset="-122"/>
            </a:endParaRPr>
          </a:p>
        </p:txBody>
      </p:sp>
      <p:sp>
        <p:nvSpPr>
          <p:cNvPr id="60425" name="矩形 2">
            <a:extLst>
              <a:ext uri="{FF2B5EF4-FFF2-40B4-BE49-F238E27FC236}">
                <a16:creationId xmlns:a16="http://schemas.microsoft.com/office/drawing/2014/main" id="{A8A3483E-38F7-AFE6-EF18-3E03EAF6F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7938" y="2366963"/>
            <a:ext cx="28003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buFontTx/>
              <a:buNone/>
            </a:pPr>
            <a:r>
              <a:rPr lang="pt-BR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DADDU	R1</a:t>
            </a:r>
            <a:r>
              <a:rPr lang="zh-CN" altLang="pt-BR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pt-BR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R2</a:t>
            </a:r>
            <a:r>
              <a:rPr lang="zh-CN" altLang="pt-BR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pt-BR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R3 </a:t>
            </a:r>
            <a:endParaRPr lang="en-US" altLang="zh-CN" sz="2400">
              <a:latin typeface="宋体" panose="02010600030101010101" pitchFamily="2" charset="-122"/>
            </a:endParaRPr>
          </a:p>
        </p:txBody>
      </p:sp>
      <p:sp>
        <p:nvSpPr>
          <p:cNvPr id="60426" name="矩形 3">
            <a:extLst>
              <a:ext uri="{FF2B5EF4-FFF2-40B4-BE49-F238E27FC236}">
                <a16:creationId xmlns:a16="http://schemas.microsoft.com/office/drawing/2014/main" id="{9459F858-81BF-71B4-ED20-51E441476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3363" y="4584700"/>
            <a:ext cx="1117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宋体" panose="02010600030101010101" pitchFamily="2" charset="-122"/>
              </a:rPr>
              <a:t>J addr</a:t>
            </a:r>
          </a:p>
        </p:txBody>
      </p:sp>
      <p:grpSp>
        <p:nvGrpSpPr>
          <p:cNvPr id="60427" name="Group 5">
            <a:extLst>
              <a:ext uri="{FF2B5EF4-FFF2-40B4-BE49-F238E27FC236}">
                <a16:creationId xmlns:a16="http://schemas.microsoft.com/office/drawing/2014/main" id="{C40A9118-E6F8-CEEC-5BE1-F53D4686A7BA}"/>
              </a:ext>
            </a:extLst>
          </p:cNvPr>
          <p:cNvGrpSpPr>
            <a:grpSpLocks/>
          </p:cNvGrpSpPr>
          <p:nvPr/>
        </p:nvGrpSpPr>
        <p:grpSpPr bwMode="auto">
          <a:xfrm>
            <a:off x="2638425" y="1309688"/>
            <a:ext cx="6913563" cy="773112"/>
            <a:chOff x="0" y="0"/>
            <a:chExt cx="4355" cy="487"/>
          </a:xfrm>
        </p:grpSpPr>
        <p:sp>
          <p:nvSpPr>
            <p:cNvPr id="60442" name="Text Box 5">
              <a:extLst>
                <a:ext uri="{FF2B5EF4-FFF2-40B4-BE49-F238E27FC236}">
                  <a16:creationId xmlns:a16="http://schemas.microsoft.com/office/drawing/2014/main" id="{369B9F93-D1A5-B5C6-F013-1C390EDE3C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en-US" sz="2000">
                  <a:latin typeface="Arial" panose="020B0604020202020204" pitchFamily="34" charset="0"/>
                  <a:ea typeface="宋体" panose="02010600030101010101" pitchFamily="2" charset="-122"/>
                </a:rPr>
                <a:t>op</a:t>
              </a:r>
              <a:endParaRPr lang="en-AU" altLang="en-US" sz="20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0443" name="Text Box 6">
              <a:extLst>
                <a:ext uri="{FF2B5EF4-FFF2-40B4-BE49-F238E27FC236}">
                  <a16:creationId xmlns:a16="http://schemas.microsoft.com/office/drawing/2014/main" id="{B0C18C9A-771E-D982-D942-497D970A10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" y="0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000">
                  <a:latin typeface="Arial" panose="020B0604020202020204" pitchFamily="34" charset="0"/>
                  <a:ea typeface="宋体" panose="02010600030101010101" pitchFamily="2" charset="-122"/>
                </a:rPr>
                <a:t>rs</a:t>
              </a:r>
              <a:endParaRPr lang="en-AU" altLang="en-US" sz="20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0444" name="Text Box 7">
              <a:extLst>
                <a:ext uri="{FF2B5EF4-FFF2-40B4-BE49-F238E27FC236}">
                  <a16:creationId xmlns:a16="http://schemas.microsoft.com/office/drawing/2014/main" id="{36E6FA26-7079-DB1B-A0ED-56B1CA4480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7" y="0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000">
                  <a:latin typeface="Arial" panose="020B0604020202020204" pitchFamily="34" charset="0"/>
                  <a:ea typeface="宋体" panose="02010600030101010101" pitchFamily="2" charset="-122"/>
                </a:rPr>
                <a:t>rt</a:t>
              </a:r>
              <a:endParaRPr lang="en-AU" altLang="en-US" sz="20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0445" name="Text Box 8">
              <a:extLst>
                <a:ext uri="{FF2B5EF4-FFF2-40B4-BE49-F238E27FC236}">
                  <a16:creationId xmlns:a16="http://schemas.microsoft.com/office/drawing/2014/main" id="{9E7772D5-A2C6-230F-7757-3C7835D8C7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7" y="0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000">
                  <a:latin typeface="Arial" panose="020B0604020202020204" pitchFamily="34" charset="0"/>
                  <a:ea typeface="宋体" panose="02010600030101010101" pitchFamily="2" charset="-122"/>
                </a:rPr>
                <a:t>rd</a:t>
              </a:r>
              <a:endParaRPr lang="en-AU" altLang="en-US" sz="20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0446" name="Text Box 9">
              <a:extLst>
                <a:ext uri="{FF2B5EF4-FFF2-40B4-BE49-F238E27FC236}">
                  <a16:creationId xmlns:a16="http://schemas.microsoft.com/office/drawing/2014/main" id="{31B20C31-1F1F-EFFA-E30E-21430EC5DD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8" y="0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000">
                  <a:latin typeface="Arial" panose="020B0604020202020204" pitchFamily="34" charset="0"/>
                  <a:ea typeface="宋体" panose="02010600030101010101" pitchFamily="2" charset="-122"/>
                </a:rPr>
                <a:t>shamt</a:t>
              </a:r>
              <a:endParaRPr lang="en-AU" altLang="en-US" sz="20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0447" name="Text Box 10">
              <a:extLst>
                <a:ext uri="{FF2B5EF4-FFF2-40B4-BE49-F238E27FC236}">
                  <a16:creationId xmlns:a16="http://schemas.microsoft.com/office/drawing/2014/main" id="{2B888F5F-8C98-F890-8436-78939CDBBA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8" y="0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000">
                  <a:latin typeface="Arial" panose="020B0604020202020204" pitchFamily="34" charset="0"/>
                  <a:ea typeface="宋体" panose="02010600030101010101" pitchFamily="2" charset="-122"/>
                </a:rPr>
                <a:t>funct</a:t>
              </a:r>
              <a:endParaRPr lang="en-AU" altLang="en-US" sz="20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0448" name="Text Box 11">
              <a:extLst>
                <a:ext uri="{FF2B5EF4-FFF2-40B4-BE49-F238E27FC236}">
                  <a16:creationId xmlns:a16="http://schemas.microsoft.com/office/drawing/2014/main" id="{387C1FF6-EA47-ECBF-5221-1ADD651C2B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" y="275"/>
              <a:ext cx="4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600">
                  <a:latin typeface="Arial" panose="020B0604020202020204" pitchFamily="34" charset="0"/>
                  <a:ea typeface="宋体" panose="02010600030101010101" pitchFamily="2" charset="-122"/>
                </a:rPr>
                <a:t>31:26</a:t>
              </a:r>
              <a:endParaRPr lang="en-AU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0449" name="Text Box 12">
              <a:extLst>
                <a:ext uri="{FF2B5EF4-FFF2-40B4-BE49-F238E27FC236}">
                  <a16:creationId xmlns:a16="http://schemas.microsoft.com/office/drawing/2014/main" id="{939A05FD-0DF0-1428-D0A1-31F44928FE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5" y="275"/>
              <a:ext cx="2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600">
                  <a:latin typeface="Arial" panose="020B0604020202020204" pitchFamily="34" charset="0"/>
                  <a:ea typeface="宋体" panose="02010600030101010101" pitchFamily="2" charset="-122"/>
                </a:rPr>
                <a:t>5:0</a:t>
              </a:r>
              <a:endParaRPr lang="en-AU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0450" name="Text Box 13">
              <a:extLst>
                <a:ext uri="{FF2B5EF4-FFF2-40B4-BE49-F238E27FC236}">
                  <a16:creationId xmlns:a16="http://schemas.microsoft.com/office/drawing/2014/main" id="{65041DD6-DF94-7B71-8C15-863ECF20E4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7" y="275"/>
              <a:ext cx="4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600">
                  <a:latin typeface="Arial" panose="020B0604020202020204" pitchFamily="34" charset="0"/>
                  <a:ea typeface="宋体" panose="02010600030101010101" pitchFamily="2" charset="-122"/>
                </a:rPr>
                <a:t>25:21</a:t>
              </a:r>
              <a:endParaRPr lang="en-AU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0451" name="Text Box 14">
              <a:extLst>
                <a:ext uri="{FF2B5EF4-FFF2-40B4-BE49-F238E27FC236}">
                  <a16:creationId xmlns:a16="http://schemas.microsoft.com/office/drawing/2014/main" id="{6F026C26-0097-B74D-55CB-11116C0F13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8" y="275"/>
              <a:ext cx="4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600">
                  <a:latin typeface="Arial" panose="020B0604020202020204" pitchFamily="34" charset="0"/>
                  <a:ea typeface="宋体" panose="02010600030101010101" pitchFamily="2" charset="-122"/>
                </a:rPr>
                <a:t>20:16</a:t>
              </a:r>
              <a:endParaRPr lang="en-AU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0452" name="Text Box 15">
              <a:extLst>
                <a:ext uri="{FF2B5EF4-FFF2-40B4-BE49-F238E27FC236}">
                  <a16:creationId xmlns:a16="http://schemas.microsoft.com/office/drawing/2014/main" id="{1B7C4936-0F37-1213-2935-F48287A482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8" y="275"/>
              <a:ext cx="4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600">
                  <a:latin typeface="Arial" panose="020B0604020202020204" pitchFamily="34" charset="0"/>
                  <a:ea typeface="宋体" panose="02010600030101010101" pitchFamily="2" charset="-122"/>
                </a:rPr>
                <a:t>15:11</a:t>
              </a:r>
              <a:endParaRPr lang="en-AU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0453" name="Text Box 16">
              <a:extLst>
                <a:ext uri="{FF2B5EF4-FFF2-40B4-BE49-F238E27FC236}">
                  <a16:creationId xmlns:a16="http://schemas.microsoft.com/office/drawing/2014/main" id="{B473F211-D42A-CFAC-A401-77D918C1AF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275"/>
              <a:ext cx="3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600">
                  <a:latin typeface="Arial" panose="020B0604020202020204" pitchFamily="34" charset="0"/>
                  <a:ea typeface="宋体" panose="02010600030101010101" pitchFamily="2" charset="-122"/>
                </a:rPr>
                <a:t>10:6</a:t>
              </a:r>
              <a:endParaRPr lang="en-AU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0428" name="Group 18">
            <a:extLst>
              <a:ext uri="{FF2B5EF4-FFF2-40B4-BE49-F238E27FC236}">
                <a16:creationId xmlns:a16="http://schemas.microsoft.com/office/drawing/2014/main" id="{F30A6840-A773-BC76-0535-27EA1C177682}"/>
              </a:ext>
            </a:extLst>
          </p:cNvPr>
          <p:cNvGrpSpPr>
            <a:grpSpLocks/>
          </p:cNvGrpSpPr>
          <p:nvPr/>
        </p:nvGrpSpPr>
        <p:grpSpPr bwMode="auto">
          <a:xfrm>
            <a:off x="2655888" y="3406775"/>
            <a:ext cx="6913562" cy="773113"/>
            <a:chOff x="0" y="0"/>
            <a:chExt cx="4355" cy="487"/>
          </a:xfrm>
        </p:grpSpPr>
        <p:sp>
          <p:nvSpPr>
            <p:cNvPr id="60434" name="Text Box 18">
              <a:extLst>
                <a:ext uri="{FF2B5EF4-FFF2-40B4-BE49-F238E27FC236}">
                  <a16:creationId xmlns:a16="http://schemas.microsoft.com/office/drawing/2014/main" id="{CB200F59-2587-1F43-9FA6-65092C9B72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en-US" sz="2000">
                  <a:latin typeface="Arial" panose="020B0604020202020204" pitchFamily="34" charset="0"/>
                  <a:ea typeface="宋体" panose="02010600030101010101" pitchFamily="2" charset="-122"/>
                </a:rPr>
                <a:t>op</a:t>
              </a:r>
              <a:endParaRPr lang="en-AU" altLang="en-US" sz="20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0435" name="Text Box 19">
              <a:extLst>
                <a:ext uri="{FF2B5EF4-FFF2-40B4-BE49-F238E27FC236}">
                  <a16:creationId xmlns:a16="http://schemas.microsoft.com/office/drawing/2014/main" id="{15A24703-77B9-6EC1-7D9C-2D96219745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" y="0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000">
                  <a:latin typeface="Arial" panose="020B0604020202020204" pitchFamily="34" charset="0"/>
                  <a:ea typeface="宋体" panose="02010600030101010101" pitchFamily="2" charset="-122"/>
                </a:rPr>
                <a:t>rs</a:t>
              </a:r>
              <a:endParaRPr lang="en-AU" altLang="en-US" sz="20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0436" name="Text Box 20">
              <a:extLst>
                <a:ext uri="{FF2B5EF4-FFF2-40B4-BE49-F238E27FC236}">
                  <a16:creationId xmlns:a16="http://schemas.microsoft.com/office/drawing/2014/main" id="{A748F93D-5AC8-0D90-5C65-D0A5BBC4CB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7" y="0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000">
                  <a:latin typeface="Arial" panose="020B0604020202020204" pitchFamily="34" charset="0"/>
                  <a:ea typeface="宋体" panose="02010600030101010101" pitchFamily="2" charset="-122"/>
                </a:rPr>
                <a:t>rt</a:t>
              </a:r>
              <a:endParaRPr lang="en-AU" altLang="en-US" sz="20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0437" name="Text Box 21">
              <a:extLst>
                <a:ext uri="{FF2B5EF4-FFF2-40B4-BE49-F238E27FC236}">
                  <a16:creationId xmlns:a16="http://schemas.microsoft.com/office/drawing/2014/main" id="{FDC62E62-7ED0-E47F-9067-F0611FCBC2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7" y="0"/>
              <a:ext cx="2178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000">
                  <a:latin typeface="Arial" panose="020B0604020202020204" pitchFamily="34" charset="0"/>
                  <a:ea typeface="宋体" panose="02010600030101010101" pitchFamily="2" charset="-122"/>
                </a:rPr>
                <a:t>address</a:t>
              </a:r>
              <a:endParaRPr lang="en-AU" altLang="en-US" sz="20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0438" name="Text Box 22">
              <a:extLst>
                <a:ext uri="{FF2B5EF4-FFF2-40B4-BE49-F238E27FC236}">
                  <a16:creationId xmlns:a16="http://schemas.microsoft.com/office/drawing/2014/main" id="{604173B7-3C12-8BA1-E191-6ECDC15FF6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" y="275"/>
              <a:ext cx="4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600">
                  <a:latin typeface="Arial" panose="020B0604020202020204" pitchFamily="34" charset="0"/>
                  <a:ea typeface="宋体" panose="02010600030101010101" pitchFamily="2" charset="-122"/>
                </a:rPr>
                <a:t>31:26</a:t>
              </a:r>
              <a:endParaRPr lang="en-AU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0439" name="Text Box 23">
              <a:extLst>
                <a:ext uri="{FF2B5EF4-FFF2-40B4-BE49-F238E27FC236}">
                  <a16:creationId xmlns:a16="http://schemas.microsoft.com/office/drawing/2014/main" id="{4C3E9CA8-1737-627D-AE50-D7CE838851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7" y="275"/>
              <a:ext cx="4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600">
                  <a:latin typeface="Arial" panose="020B0604020202020204" pitchFamily="34" charset="0"/>
                  <a:ea typeface="宋体" panose="02010600030101010101" pitchFamily="2" charset="-122"/>
                </a:rPr>
                <a:t>25:21</a:t>
              </a:r>
              <a:endParaRPr lang="en-AU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0440" name="Text Box 24">
              <a:extLst>
                <a:ext uri="{FF2B5EF4-FFF2-40B4-BE49-F238E27FC236}">
                  <a16:creationId xmlns:a16="http://schemas.microsoft.com/office/drawing/2014/main" id="{549A7FEF-4330-71B1-55C4-2F7EB84F29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8" y="275"/>
              <a:ext cx="4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600">
                  <a:latin typeface="Arial" panose="020B0604020202020204" pitchFamily="34" charset="0"/>
                  <a:ea typeface="宋体" panose="02010600030101010101" pitchFamily="2" charset="-122"/>
                </a:rPr>
                <a:t>20:16</a:t>
              </a:r>
              <a:endParaRPr lang="en-AU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0441" name="Text Box 25">
              <a:extLst>
                <a:ext uri="{FF2B5EF4-FFF2-40B4-BE49-F238E27FC236}">
                  <a16:creationId xmlns:a16="http://schemas.microsoft.com/office/drawing/2014/main" id="{3EEFC8BF-4AF1-5EF2-8F4F-47DE46C086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6" y="275"/>
              <a:ext cx="3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600">
                  <a:latin typeface="Arial" panose="020B0604020202020204" pitchFamily="34" charset="0"/>
                  <a:ea typeface="宋体" panose="02010600030101010101" pitchFamily="2" charset="-122"/>
                </a:rPr>
                <a:t>15:0</a:t>
              </a:r>
              <a:endParaRPr lang="en-AU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0429" name="Group 5">
            <a:extLst>
              <a:ext uri="{FF2B5EF4-FFF2-40B4-BE49-F238E27FC236}">
                <a16:creationId xmlns:a16="http://schemas.microsoft.com/office/drawing/2014/main" id="{7DF23FED-8FF9-7ECE-CC85-AF8901AA6945}"/>
              </a:ext>
            </a:extLst>
          </p:cNvPr>
          <p:cNvGrpSpPr>
            <a:grpSpLocks/>
          </p:cNvGrpSpPr>
          <p:nvPr/>
        </p:nvGrpSpPr>
        <p:grpSpPr bwMode="auto">
          <a:xfrm>
            <a:off x="2578100" y="5715000"/>
            <a:ext cx="6913563" cy="773113"/>
            <a:chOff x="0" y="0"/>
            <a:chExt cx="4355" cy="487"/>
          </a:xfrm>
        </p:grpSpPr>
        <p:sp>
          <p:nvSpPr>
            <p:cNvPr id="60430" name="Text Box 5">
              <a:extLst>
                <a:ext uri="{FF2B5EF4-FFF2-40B4-BE49-F238E27FC236}">
                  <a16:creationId xmlns:a16="http://schemas.microsoft.com/office/drawing/2014/main" id="{EB061E2E-EE60-25ED-2EFB-2F432EDDD5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en-US" sz="2000">
                  <a:latin typeface="Arial" panose="020B0604020202020204" pitchFamily="34" charset="0"/>
                  <a:ea typeface="宋体" panose="02010600030101010101" pitchFamily="2" charset="-122"/>
                </a:rPr>
                <a:t>op</a:t>
              </a:r>
              <a:endParaRPr lang="en-AU" altLang="en-US" sz="20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0431" name="Text Box 8">
              <a:extLst>
                <a:ext uri="{FF2B5EF4-FFF2-40B4-BE49-F238E27FC236}">
                  <a16:creationId xmlns:a16="http://schemas.microsoft.com/office/drawing/2014/main" id="{5CAB12D2-9823-3C16-1C69-B4CCCB7254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" y="0"/>
              <a:ext cx="3538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000">
                  <a:latin typeface="Arial" panose="020B0604020202020204" pitchFamily="34" charset="0"/>
                  <a:ea typeface="宋体" panose="02010600030101010101" pitchFamily="2" charset="-122"/>
                </a:rPr>
                <a:t>address</a:t>
              </a:r>
              <a:endParaRPr lang="en-AU" altLang="en-US" sz="20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0432" name="Text Box 9">
              <a:extLst>
                <a:ext uri="{FF2B5EF4-FFF2-40B4-BE49-F238E27FC236}">
                  <a16:creationId xmlns:a16="http://schemas.microsoft.com/office/drawing/2014/main" id="{B29A86A2-79DE-3C46-60E9-D154225AFF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" y="275"/>
              <a:ext cx="4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600">
                  <a:latin typeface="Arial" panose="020B0604020202020204" pitchFamily="34" charset="0"/>
                  <a:ea typeface="宋体" panose="02010600030101010101" pitchFamily="2" charset="-122"/>
                </a:rPr>
                <a:t>31:26</a:t>
              </a:r>
              <a:endParaRPr lang="en-AU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0433" name="Text Box 12">
              <a:extLst>
                <a:ext uri="{FF2B5EF4-FFF2-40B4-BE49-F238E27FC236}">
                  <a16:creationId xmlns:a16="http://schemas.microsoft.com/office/drawing/2014/main" id="{F249E3C1-1650-869D-83C3-CB508F9F1F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4" y="275"/>
              <a:ext cx="41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600">
                  <a:latin typeface="Arial" panose="020B0604020202020204" pitchFamily="34" charset="0"/>
                  <a:ea typeface="宋体" panose="02010600030101010101" pitchFamily="2" charset="-122"/>
                </a:rPr>
                <a:t>25:0</a:t>
              </a:r>
              <a:endParaRPr lang="en-AU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3F90B92C-56CC-F156-7195-3DF34EF5D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388" y="115888"/>
            <a:ext cx="7886700" cy="5429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800" b="1" dirty="0">
                <a:latin typeface="+mn-ea"/>
                <a:ea typeface="+mn-ea"/>
              </a:rPr>
              <a:t>三</a:t>
            </a:r>
            <a:r>
              <a:rPr lang="en-US" altLang="zh-CN" sz="2800" b="1" dirty="0">
                <a:latin typeface="+mn-ea"/>
                <a:ea typeface="+mn-ea"/>
              </a:rPr>
              <a:t>. </a:t>
            </a:r>
            <a:r>
              <a:rPr lang="zh-CN" altLang="en-US" sz="2800" b="1" dirty="0">
                <a:latin typeface="+mn-ea"/>
                <a:ea typeface="+mn-ea"/>
              </a:rPr>
              <a:t>影响</a:t>
            </a:r>
            <a:r>
              <a:rPr kumimoji="1" lang="zh-CN" altLang="en-US" sz="2800" b="1" dirty="0">
                <a:latin typeface="+mn-ea"/>
                <a:ea typeface="+mn-ea"/>
                <a:cs typeface="+mn-cs"/>
              </a:rPr>
              <a:t>流水</a:t>
            </a:r>
            <a:r>
              <a:rPr lang="zh-CN" altLang="en-US" sz="2800" b="1" dirty="0">
                <a:latin typeface="+mn-ea"/>
                <a:ea typeface="+mn-ea"/>
              </a:rPr>
              <a:t>线性能的因素</a:t>
            </a: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E02076F5-E1E1-083F-118F-7784C17F8CF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782888" y="1557338"/>
          <a:ext cx="6626224" cy="420211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52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9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82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5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4890"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ALU</a:t>
                      </a:r>
                      <a:endParaRPr lang="zh-CN" alt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访存</a:t>
                      </a:r>
                      <a:endParaRPr lang="zh-CN" alt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分支</a:t>
                      </a:r>
                      <a:endParaRPr lang="zh-CN" alt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 marL="91453" marR="91453" marT="45714" marB="4571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8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IF </a:t>
                      </a:r>
                      <a:r>
                        <a:rPr lang="zh-CN" altLang="en-US" sz="1800" dirty="0"/>
                        <a:t>（</a:t>
                      </a:r>
                      <a:r>
                        <a:rPr lang="en-US" altLang="zh-CN" sz="1800" dirty="0"/>
                        <a:t>IM</a:t>
                      </a:r>
                      <a:r>
                        <a:rPr lang="zh-CN" altLang="en-US" sz="1800" dirty="0"/>
                        <a:t>）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14" marB="45714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取指令</a:t>
                      </a:r>
                      <a:r>
                        <a:rPr lang="en-US" altLang="zh-CN" sz="1800" dirty="0">
                          <a:sym typeface="Wingdings" panose="05000000000000000000" pitchFamily="2" charset="2"/>
                        </a:rPr>
                        <a:t> IR</a:t>
                      </a:r>
                      <a:r>
                        <a:rPr lang="zh-CN" altLang="en-US" sz="1800" dirty="0">
                          <a:sym typeface="Wingdings" panose="05000000000000000000" pitchFamily="2" charset="2"/>
                        </a:rPr>
                        <a:t>， </a:t>
                      </a:r>
                      <a:r>
                        <a:rPr lang="en-US" altLang="zh-CN" sz="1800" dirty="0">
                          <a:sym typeface="Wingdings" panose="05000000000000000000" pitchFamily="2" charset="2"/>
                        </a:rPr>
                        <a:t>PC=PC+1</a:t>
                      </a:r>
                      <a:endParaRPr lang="zh-CN" alt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 marL="91453" marR="91453" marT="45714" marB="45714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8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ID (REG)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14" marB="45714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译码，访问通用寄存器，取操作数</a:t>
                      </a:r>
                      <a:endParaRPr lang="zh-CN" alt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 marL="91453" marR="91453" marT="45714" marB="45714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86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EX (ALU)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ALU</a:t>
                      </a:r>
                      <a:endParaRPr lang="zh-CN" altLang="en-US" sz="1800" dirty="0"/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计算有效地址</a:t>
                      </a:r>
                      <a:endParaRPr lang="zh-CN" alt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计算目标地址；设置条件码</a:t>
                      </a:r>
                      <a:endParaRPr lang="zh-CN" alt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 marL="91453" marR="91453" marT="45714" marB="4571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MEM(DM)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访存</a:t>
                      </a:r>
                      <a:endParaRPr lang="zh-CN" alt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若条件成立，目标地址</a:t>
                      </a:r>
                      <a:r>
                        <a:rPr lang="en-US" altLang="zh-CN" sz="1800" dirty="0">
                          <a:sym typeface="Wingdings" panose="05000000000000000000" pitchFamily="2" charset="2"/>
                        </a:rPr>
                        <a:t>PC</a:t>
                      </a:r>
                      <a:endParaRPr lang="zh-CN" alt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 marL="91453" marR="91453" marT="45714" marB="4571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886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WB (REG)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ALU</a:t>
                      </a:r>
                      <a:r>
                        <a:rPr lang="zh-CN" altLang="en-US" sz="1800" dirty="0"/>
                        <a:t>运算结果</a:t>
                      </a:r>
                      <a:endParaRPr lang="en-US" altLang="zh-CN" sz="1800" dirty="0"/>
                    </a:p>
                    <a:p>
                      <a:pPr algn="ctr"/>
                      <a:r>
                        <a:rPr lang="zh-CN" altLang="en-US" sz="1800" dirty="0"/>
                        <a:t>写通用寄存器</a:t>
                      </a:r>
                      <a:endParaRPr lang="zh-CN" alt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Load</a:t>
                      </a:r>
                      <a:r>
                        <a:rPr lang="zh-CN" altLang="en-US" sz="1800" dirty="0"/>
                        <a:t>指令访存结果写通用寄存器</a:t>
                      </a:r>
                      <a:endParaRPr lang="zh-CN" alt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 marL="91453" marR="91453" marT="45714" marB="45714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 marL="91453" marR="91453" marT="45714" marB="4571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2502" name="内容占位符 2">
            <a:extLst>
              <a:ext uri="{FF2B5EF4-FFF2-40B4-BE49-F238E27FC236}">
                <a16:creationId xmlns:a16="http://schemas.microsoft.com/office/drawing/2014/main" id="{EBFCE802-7AC7-3950-4D97-419F5D82DA4C}"/>
              </a:ext>
            </a:extLst>
          </p:cNvPr>
          <p:cNvSpPr txBox="1">
            <a:spLocks/>
          </p:cNvSpPr>
          <p:nvPr/>
        </p:nvSpPr>
        <p:spPr bwMode="auto">
          <a:xfrm>
            <a:off x="1703388" y="765175"/>
            <a:ext cx="78867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/>
              <a:t>预备知识：五个阶段的任务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9" descr="arch13">
            <a:extLst>
              <a:ext uri="{FF2B5EF4-FFF2-40B4-BE49-F238E27FC236}">
                <a16:creationId xmlns:a16="http://schemas.microsoft.com/office/drawing/2014/main" id="{3602EF4D-CCB9-B478-0908-C7D1F366A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0" y="1027113"/>
            <a:ext cx="7543800" cy="563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0B68A762-9FDC-DE3C-4705-A14E24061983}"/>
              </a:ext>
            </a:extLst>
          </p:cNvPr>
          <p:cNvSpPr txBox="1">
            <a:spLocks/>
          </p:cNvSpPr>
          <p:nvPr/>
        </p:nvSpPr>
        <p:spPr bwMode="auto">
          <a:xfrm>
            <a:off x="1981200" y="153988"/>
            <a:ext cx="7886700" cy="5429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>
              <a:defRPr/>
            </a:pPr>
            <a:r>
              <a:rPr lang="zh-CN" altLang="en-US" sz="2800" dirty="0">
                <a:latin typeface="+mn-ea"/>
                <a:ea typeface="+mn-ea"/>
              </a:rPr>
              <a:t>三</a:t>
            </a:r>
            <a:r>
              <a:rPr lang="en-US" altLang="zh-CN" sz="2800" dirty="0">
                <a:latin typeface="+mn-ea"/>
                <a:ea typeface="+mn-ea"/>
              </a:rPr>
              <a:t>. </a:t>
            </a:r>
            <a:r>
              <a:rPr lang="zh-CN" altLang="en-US" sz="2800" dirty="0">
                <a:latin typeface="+mn-ea"/>
                <a:ea typeface="+mn-ea"/>
              </a:rPr>
              <a:t>影响</a:t>
            </a:r>
            <a:r>
              <a:rPr lang="zh-CN" altLang="en-US" sz="2800" dirty="0">
                <a:latin typeface="+mn-ea"/>
                <a:ea typeface="+mn-ea"/>
                <a:cs typeface="+mn-cs"/>
              </a:rPr>
              <a:t>流水</a:t>
            </a:r>
            <a:r>
              <a:rPr lang="zh-CN" altLang="en-US" sz="2800" dirty="0">
                <a:latin typeface="+mn-ea"/>
                <a:ea typeface="+mn-ea"/>
              </a:rPr>
              <a:t>线性能的因素</a:t>
            </a:r>
          </a:p>
        </p:txBody>
      </p:sp>
      <p:sp>
        <p:nvSpPr>
          <p:cNvPr id="68612" name="内容占位符 2">
            <a:extLst>
              <a:ext uri="{FF2B5EF4-FFF2-40B4-BE49-F238E27FC236}">
                <a16:creationId xmlns:a16="http://schemas.microsoft.com/office/drawing/2014/main" id="{9447F581-EE8C-653C-934E-41C8A97D15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95488" y="836613"/>
            <a:ext cx="7886700" cy="865187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zh-CN" altLang="en-US" dirty="0"/>
              <a:t>预备知识：</a:t>
            </a:r>
            <a:r>
              <a:rPr lang="en-US" altLang="zh-CN" dirty="0"/>
              <a:t>MIPS</a:t>
            </a:r>
            <a:r>
              <a:rPr lang="zh-CN" altLang="en-US" dirty="0"/>
              <a:t>指令实现的数据通路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4" descr="arch24">
            <a:extLst>
              <a:ext uri="{FF2B5EF4-FFF2-40B4-BE49-F238E27FC236}">
                <a16:creationId xmlns:a16="http://schemas.microsoft.com/office/drawing/2014/main" id="{F39AD497-B386-1A16-1445-5907C33AA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050" y="1268413"/>
            <a:ext cx="7620000" cy="372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5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2B37B92-9960-7286-5039-2F7D3F85AC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74825" y="765175"/>
            <a:ext cx="8424863" cy="1511300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pPr marL="628650" lvl="1" indent="0" eaLnBrk="1" hangingPunct="1">
              <a:buFont typeface="Arial" panose="020B0604020202020204" pitchFamily="34" charset="0"/>
              <a:buNone/>
              <a:defRPr/>
            </a:pPr>
            <a:r>
              <a:rPr lang="zh-CN" altLang="en-US"/>
              <a:t>假如流水。。。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7FDBD757-6045-6508-01B7-CA286EEFF5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52400"/>
            <a:ext cx="5715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>
                <a:latin typeface="Times New Roman" panose="02020603050405020304" pitchFamily="18" charset="0"/>
              </a:rPr>
              <a:t>二、</a:t>
            </a:r>
            <a:r>
              <a:rPr lang="en-US" altLang="zh-CN" sz="3600">
                <a:latin typeface="Times New Roman" panose="02020603050405020304" pitchFamily="18" charset="0"/>
              </a:rPr>
              <a:t>CPU </a:t>
            </a:r>
            <a:r>
              <a:rPr lang="zh-CN" altLang="en-US" sz="3600">
                <a:latin typeface="Times New Roman" panose="02020603050405020304" pitchFamily="18" charset="0"/>
              </a:rPr>
              <a:t>结构框图</a:t>
            </a:r>
          </a:p>
        </p:txBody>
      </p:sp>
      <p:sp>
        <p:nvSpPr>
          <p:cNvPr id="525315" name="Text Box 3">
            <a:extLst>
              <a:ext uri="{FF2B5EF4-FFF2-40B4-BE49-F238E27FC236}">
                <a16:creationId xmlns:a16="http://schemas.microsoft.com/office/drawing/2014/main" id="{EEB4D488-39C2-DD68-BD96-8CEEA14AE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447800"/>
            <a:ext cx="2743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Times New Roman" panose="02020603050405020304" pitchFamily="18" charset="0"/>
              </a:rPr>
              <a:t>PC   IR</a:t>
            </a:r>
          </a:p>
        </p:txBody>
      </p:sp>
      <p:grpSp>
        <p:nvGrpSpPr>
          <p:cNvPr id="525316" name="Group 4">
            <a:extLst>
              <a:ext uri="{FF2B5EF4-FFF2-40B4-BE49-F238E27FC236}">
                <a16:creationId xmlns:a16="http://schemas.microsoft.com/office/drawing/2014/main" id="{114883E1-4229-3E07-FDB9-0017A71592A2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1447800"/>
            <a:ext cx="4800600" cy="2438400"/>
            <a:chOff x="1488" y="912"/>
            <a:chExt cx="3024" cy="1536"/>
          </a:xfrm>
        </p:grpSpPr>
        <p:sp>
          <p:nvSpPr>
            <p:cNvPr id="10274" name="Text Box 5">
              <a:extLst>
                <a:ext uri="{FF2B5EF4-FFF2-40B4-BE49-F238E27FC236}">
                  <a16:creationId xmlns:a16="http://schemas.microsoft.com/office/drawing/2014/main" id="{C32DFB7C-53F1-3A33-5CF7-E2E7FF7BD3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912"/>
              <a:ext cx="1728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200">
                  <a:latin typeface="Times New Roman" panose="02020603050405020304" pitchFamily="18" charset="0"/>
                </a:rPr>
                <a:t>指令控制</a:t>
              </a:r>
            </a:p>
          </p:txBody>
        </p:sp>
        <p:sp>
          <p:nvSpPr>
            <p:cNvPr id="10275" name="Text Box 6">
              <a:extLst>
                <a:ext uri="{FF2B5EF4-FFF2-40B4-BE49-F238E27FC236}">
                  <a16:creationId xmlns:a16="http://schemas.microsoft.com/office/drawing/2014/main" id="{C7CDA129-D0EE-E988-A730-2AC27FD4F1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1228"/>
              <a:ext cx="1728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200">
                  <a:latin typeface="Times New Roman" panose="02020603050405020304" pitchFamily="18" charset="0"/>
                </a:rPr>
                <a:t>操作控制</a:t>
              </a:r>
            </a:p>
          </p:txBody>
        </p:sp>
        <p:sp>
          <p:nvSpPr>
            <p:cNvPr id="10276" name="Text Box 7">
              <a:extLst>
                <a:ext uri="{FF2B5EF4-FFF2-40B4-BE49-F238E27FC236}">
                  <a16:creationId xmlns:a16="http://schemas.microsoft.com/office/drawing/2014/main" id="{20E1AC02-7FEB-D801-9E78-E3E6A481D7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1545"/>
              <a:ext cx="288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200">
                  <a:latin typeface="Times New Roman" panose="02020603050405020304" pitchFamily="18" charset="0"/>
                </a:rPr>
                <a:t>时间控制</a:t>
              </a:r>
            </a:p>
          </p:txBody>
        </p:sp>
        <p:sp>
          <p:nvSpPr>
            <p:cNvPr id="10277" name="Text Box 8">
              <a:extLst>
                <a:ext uri="{FF2B5EF4-FFF2-40B4-BE49-F238E27FC236}">
                  <a16:creationId xmlns:a16="http://schemas.microsoft.com/office/drawing/2014/main" id="{9BD3FC8C-CBFA-0E2C-73EA-D400C190F6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1862"/>
              <a:ext cx="302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200">
                  <a:latin typeface="Times New Roman" panose="02020603050405020304" pitchFamily="18" charset="0"/>
                </a:rPr>
                <a:t>数据加工</a:t>
              </a:r>
            </a:p>
          </p:txBody>
        </p:sp>
        <p:sp>
          <p:nvSpPr>
            <p:cNvPr id="10278" name="Text Box 9">
              <a:extLst>
                <a:ext uri="{FF2B5EF4-FFF2-40B4-BE49-F238E27FC236}">
                  <a16:creationId xmlns:a16="http://schemas.microsoft.com/office/drawing/2014/main" id="{21F6D3AE-B3F8-0581-6FAF-457C6453A0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2179"/>
              <a:ext cx="1728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200">
                  <a:latin typeface="Times New Roman" panose="02020603050405020304" pitchFamily="18" charset="0"/>
                </a:rPr>
                <a:t>处理中断</a:t>
              </a:r>
            </a:p>
          </p:txBody>
        </p:sp>
      </p:grpSp>
      <p:sp>
        <p:nvSpPr>
          <p:cNvPr id="525322" name="Text Box 10">
            <a:extLst>
              <a:ext uri="{FF2B5EF4-FFF2-40B4-BE49-F238E27FC236}">
                <a16:creationId xmlns:a16="http://schemas.microsoft.com/office/drawing/2014/main" id="{7365706C-D6C7-F3AF-3531-AA058481C1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955925"/>
            <a:ext cx="2743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Times New Roman" panose="02020603050405020304" pitchFamily="18" charset="0"/>
              </a:rPr>
              <a:t>ALU  </a:t>
            </a:r>
            <a:r>
              <a:rPr lang="zh-CN" altLang="en-US" sz="2200">
                <a:latin typeface="Times New Roman" panose="02020603050405020304" pitchFamily="18" charset="0"/>
              </a:rPr>
              <a:t>寄存器</a:t>
            </a:r>
          </a:p>
        </p:txBody>
      </p:sp>
      <p:sp>
        <p:nvSpPr>
          <p:cNvPr id="525323" name="Text Box 11">
            <a:extLst>
              <a:ext uri="{FF2B5EF4-FFF2-40B4-BE49-F238E27FC236}">
                <a16:creationId xmlns:a16="http://schemas.microsoft.com/office/drawing/2014/main" id="{AA7AFCA8-01AE-9D2F-5C67-B6189376C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459163"/>
            <a:ext cx="27432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200">
                <a:latin typeface="Times New Roman" panose="02020603050405020304" pitchFamily="18" charset="0"/>
              </a:rPr>
              <a:t>中断系统</a:t>
            </a:r>
          </a:p>
        </p:txBody>
      </p:sp>
      <p:sp>
        <p:nvSpPr>
          <p:cNvPr id="525324" name="Text Box 12">
            <a:extLst>
              <a:ext uri="{FF2B5EF4-FFF2-40B4-BE49-F238E27FC236}">
                <a16:creationId xmlns:a16="http://schemas.microsoft.com/office/drawing/2014/main" id="{8BAF0547-A207-660E-C5F1-25BB833E9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914400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1.  </a:t>
            </a:r>
            <a:r>
              <a:rPr lang="en-US" altLang="zh-CN" sz="2400">
                <a:latin typeface="Times New Roman" panose="02020603050405020304" pitchFamily="18" charset="0"/>
              </a:rPr>
              <a:t>CPU </a:t>
            </a:r>
            <a:r>
              <a:rPr lang="zh-CN" altLang="en-US" sz="2400">
                <a:latin typeface="Times New Roman" panose="02020603050405020304" pitchFamily="18" charset="0"/>
              </a:rPr>
              <a:t>与系统总线</a:t>
            </a:r>
          </a:p>
        </p:txBody>
      </p:sp>
      <p:sp>
        <p:nvSpPr>
          <p:cNvPr id="525325" name="Text Box 13">
            <a:extLst>
              <a:ext uri="{FF2B5EF4-FFF2-40B4-BE49-F238E27FC236}">
                <a16:creationId xmlns:a16="http://schemas.microsoft.com/office/drawing/2014/main" id="{55D7D333-3E90-4435-56DE-2F43C5725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163763"/>
            <a:ext cx="27432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Times New Roman" panose="02020603050405020304" pitchFamily="18" charset="0"/>
              </a:rPr>
              <a:t>CU   </a:t>
            </a:r>
            <a:r>
              <a:rPr lang="zh-CN" altLang="en-US" sz="2200">
                <a:latin typeface="Times New Roman" panose="02020603050405020304" pitchFamily="18" charset="0"/>
              </a:rPr>
              <a:t>时序电路</a:t>
            </a:r>
          </a:p>
        </p:txBody>
      </p:sp>
      <p:sp>
        <p:nvSpPr>
          <p:cNvPr id="525326" name="AutoShape 14">
            <a:extLst>
              <a:ext uri="{FF2B5EF4-FFF2-40B4-BE49-F238E27FC236}">
                <a16:creationId xmlns:a16="http://schemas.microsoft.com/office/drawing/2014/main" id="{F4E0E975-7872-BA39-E05A-6BFDA6CEF9ED}"/>
              </a:ext>
            </a:extLst>
          </p:cNvPr>
          <p:cNvSpPr>
            <a:spLocks/>
          </p:cNvSpPr>
          <p:nvPr/>
        </p:nvSpPr>
        <p:spPr bwMode="auto">
          <a:xfrm>
            <a:off x="5257800" y="2060575"/>
            <a:ext cx="117475" cy="700088"/>
          </a:xfrm>
          <a:prstGeom prst="rightBrace">
            <a:avLst>
              <a:gd name="adj1" fmla="val 33494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800">
              <a:latin typeface="宋体" panose="02010600030101010101" pitchFamily="2" charset="-122"/>
            </a:endParaRPr>
          </a:p>
        </p:txBody>
      </p:sp>
      <p:grpSp>
        <p:nvGrpSpPr>
          <p:cNvPr id="525327" name="Group 15">
            <a:extLst>
              <a:ext uri="{FF2B5EF4-FFF2-40B4-BE49-F238E27FC236}">
                <a16:creationId xmlns:a16="http://schemas.microsoft.com/office/drawing/2014/main" id="{B20F8B7D-2D99-C16E-27C1-FF518E7F6EB4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4572000"/>
            <a:ext cx="950913" cy="685800"/>
            <a:chOff x="2448" y="2880"/>
            <a:chExt cx="599" cy="432"/>
          </a:xfrm>
        </p:grpSpPr>
        <p:sp>
          <p:nvSpPr>
            <p:cNvPr id="10272" name="Text Box 16">
              <a:extLst>
                <a:ext uri="{FF2B5EF4-FFF2-40B4-BE49-F238E27FC236}">
                  <a16:creationId xmlns:a16="http://schemas.microsoft.com/office/drawing/2014/main" id="{D4DB573B-645E-EFF3-79C1-F16DB40B8C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2966"/>
              <a:ext cx="5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寄存器</a:t>
              </a:r>
            </a:p>
          </p:txBody>
        </p:sp>
        <p:sp>
          <p:nvSpPr>
            <p:cNvPr id="10273" name="Rectangle 17">
              <a:extLst>
                <a:ext uri="{FF2B5EF4-FFF2-40B4-BE49-F238E27FC236}">
                  <a16:creationId xmlns:a16="http://schemas.microsoft.com/office/drawing/2014/main" id="{43596F94-12BE-EFF9-7B58-7B2F636BA1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3" y="2880"/>
              <a:ext cx="551" cy="43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</p:grpSp>
      <p:grpSp>
        <p:nvGrpSpPr>
          <p:cNvPr id="525330" name="Group 18">
            <a:extLst>
              <a:ext uri="{FF2B5EF4-FFF2-40B4-BE49-F238E27FC236}">
                <a16:creationId xmlns:a16="http://schemas.microsoft.com/office/drawing/2014/main" id="{281B8736-1A7F-F8B6-6162-C5804B072A84}"/>
              </a:ext>
            </a:extLst>
          </p:cNvPr>
          <p:cNvGrpSpPr>
            <a:grpSpLocks/>
          </p:cNvGrpSpPr>
          <p:nvPr/>
        </p:nvGrpSpPr>
        <p:grpSpPr bwMode="auto">
          <a:xfrm>
            <a:off x="4154488" y="4572000"/>
            <a:ext cx="874712" cy="685800"/>
            <a:chOff x="1657" y="2880"/>
            <a:chExt cx="551" cy="432"/>
          </a:xfrm>
        </p:grpSpPr>
        <p:sp>
          <p:nvSpPr>
            <p:cNvPr id="10270" name="Text Box 19">
              <a:extLst>
                <a:ext uri="{FF2B5EF4-FFF2-40B4-BE49-F238E27FC236}">
                  <a16:creationId xmlns:a16="http://schemas.microsoft.com/office/drawing/2014/main" id="{282C741C-1154-FC10-B9B0-6E5D17796C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8" y="2966"/>
              <a:ext cx="4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ALU</a:t>
              </a:r>
            </a:p>
          </p:txBody>
        </p:sp>
        <p:sp>
          <p:nvSpPr>
            <p:cNvPr id="10271" name="Rectangle 20">
              <a:extLst>
                <a:ext uri="{FF2B5EF4-FFF2-40B4-BE49-F238E27FC236}">
                  <a16:creationId xmlns:a16="http://schemas.microsoft.com/office/drawing/2014/main" id="{6A8BD54F-0DAC-684B-8A75-97E531DD5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7" y="2880"/>
              <a:ext cx="551" cy="43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</p:grpSp>
      <p:grpSp>
        <p:nvGrpSpPr>
          <p:cNvPr id="525333" name="Group 21">
            <a:extLst>
              <a:ext uri="{FF2B5EF4-FFF2-40B4-BE49-F238E27FC236}">
                <a16:creationId xmlns:a16="http://schemas.microsoft.com/office/drawing/2014/main" id="{71D0DAA3-FE81-7B2D-AB14-032C8A5B9A07}"/>
              </a:ext>
            </a:extLst>
          </p:cNvPr>
          <p:cNvGrpSpPr>
            <a:grpSpLocks/>
          </p:cNvGrpSpPr>
          <p:nvPr/>
        </p:nvGrpSpPr>
        <p:grpSpPr bwMode="auto">
          <a:xfrm>
            <a:off x="4154488" y="5546725"/>
            <a:ext cx="874712" cy="701675"/>
            <a:chOff x="1344" y="2438"/>
            <a:chExt cx="551" cy="442"/>
          </a:xfrm>
        </p:grpSpPr>
        <p:sp>
          <p:nvSpPr>
            <p:cNvPr id="10268" name="Text Box 22">
              <a:extLst>
                <a:ext uri="{FF2B5EF4-FFF2-40B4-BE49-F238E27FC236}">
                  <a16:creationId xmlns:a16="http://schemas.microsoft.com/office/drawing/2014/main" id="{312D52E4-4D57-31BB-FFA6-C868E8B78E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2" y="2438"/>
              <a:ext cx="458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000">
                  <a:latin typeface="Times New Roman" panose="02020603050405020304" pitchFamily="18" charset="0"/>
                </a:rPr>
                <a:t> </a:t>
              </a:r>
              <a:r>
                <a:rPr lang="zh-CN" altLang="en-US" sz="2000">
                  <a:latin typeface="Times New Roman" panose="02020603050405020304" pitchFamily="18" charset="0"/>
                </a:rPr>
                <a:t>中断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000">
                  <a:latin typeface="Times New Roman" panose="02020603050405020304" pitchFamily="18" charset="0"/>
                </a:rPr>
                <a:t> </a:t>
              </a:r>
              <a:r>
                <a:rPr lang="zh-CN" altLang="en-US" sz="2000">
                  <a:latin typeface="Times New Roman" panose="02020603050405020304" pitchFamily="18" charset="0"/>
                </a:rPr>
                <a:t>系统</a:t>
              </a:r>
            </a:p>
          </p:txBody>
        </p:sp>
        <p:sp>
          <p:nvSpPr>
            <p:cNvPr id="10269" name="Rectangle 23">
              <a:extLst>
                <a:ext uri="{FF2B5EF4-FFF2-40B4-BE49-F238E27FC236}">
                  <a16:creationId xmlns:a16="http://schemas.microsoft.com/office/drawing/2014/main" id="{E531D690-6FF3-7B64-7AC1-EF982CBAB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448"/>
              <a:ext cx="551" cy="43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</p:grpSp>
      <p:grpSp>
        <p:nvGrpSpPr>
          <p:cNvPr id="525336" name="Group 24">
            <a:extLst>
              <a:ext uri="{FF2B5EF4-FFF2-40B4-BE49-F238E27FC236}">
                <a16:creationId xmlns:a16="http://schemas.microsoft.com/office/drawing/2014/main" id="{826B4E99-FE8F-4482-FC76-CB0F6BFFC04A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5562600"/>
            <a:ext cx="874713" cy="685800"/>
            <a:chOff x="2448" y="3504"/>
            <a:chExt cx="551" cy="432"/>
          </a:xfrm>
        </p:grpSpPr>
        <p:sp>
          <p:nvSpPr>
            <p:cNvPr id="10266" name="Text Box 25">
              <a:extLst>
                <a:ext uri="{FF2B5EF4-FFF2-40B4-BE49-F238E27FC236}">
                  <a16:creationId xmlns:a16="http://schemas.microsoft.com/office/drawing/2014/main" id="{C2FE546F-19FB-DED7-32D5-D418A5FE72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3600"/>
              <a:ext cx="3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CU</a:t>
              </a:r>
            </a:p>
          </p:txBody>
        </p:sp>
        <p:sp>
          <p:nvSpPr>
            <p:cNvPr id="10267" name="Rectangle 26">
              <a:extLst>
                <a:ext uri="{FF2B5EF4-FFF2-40B4-BE49-F238E27FC236}">
                  <a16:creationId xmlns:a16="http://schemas.microsoft.com/office/drawing/2014/main" id="{1AD321E7-8AE9-0A8F-FDEA-41C77019CA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504"/>
              <a:ext cx="551" cy="43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</p:grpSp>
      <p:grpSp>
        <p:nvGrpSpPr>
          <p:cNvPr id="525339" name="Group 27">
            <a:extLst>
              <a:ext uri="{FF2B5EF4-FFF2-40B4-BE49-F238E27FC236}">
                <a16:creationId xmlns:a16="http://schemas.microsoft.com/office/drawing/2014/main" id="{5667BE11-5536-3B1D-E80A-2316B898E58B}"/>
              </a:ext>
            </a:extLst>
          </p:cNvPr>
          <p:cNvGrpSpPr>
            <a:grpSpLocks/>
          </p:cNvGrpSpPr>
          <p:nvPr/>
        </p:nvGrpSpPr>
        <p:grpSpPr bwMode="auto">
          <a:xfrm>
            <a:off x="3863975" y="4114800"/>
            <a:ext cx="4441825" cy="2514600"/>
            <a:chOff x="1474" y="2592"/>
            <a:chExt cx="2798" cy="1584"/>
          </a:xfrm>
        </p:grpSpPr>
        <p:sp>
          <p:nvSpPr>
            <p:cNvPr id="10255" name="Rectangle 28">
              <a:extLst>
                <a:ext uri="{FF2B5EF4-FFF2-40B4-BE49-F238E27FC236}">
                  <a16:creationId xmlns:a16="http://schemas.microsoft.com/office/drawing/2014/main" id="{021CE545-A1A8-5888-D30D-AA101EB37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640"/>
              <a:ext cx="1728" cy="14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10256" name="Text Box 29">
              <a:extLst>
                <a:ext uri="{FF2B5EF4-FFF2-40B4-BE49-F238E27FC236}">
                  <a16:creationId xmlns:a16="http://schemas.microsoft.com/office/drawing/2014/main" id="{E9BF4F0D-60D9-796A-368B-AF83004F0D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4" y="2630"/>
              <a:ext cx="44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CPU</a:t>
              </a:r>
            </a:p>
          </p:txBody>
        </p:sp>
        <p:sp>
          <p:nvSpPr>
            <p:cNvPr id="10257" name="Rectangle 30">
              <a:extLst>
                <a:ext uri="{FF2B5EF4-FFF2-40B4-BE49-F238E27FC236}">
                  <a16:creationId xmlns:a16="http://schemas.microsoft.com/office/drawing/2014/main" id="{42060882-6B13-0F8E-9214-EC9A11F5A0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592"/>
              <a:ext cx="96" cy="158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10258" name="Rectangle 31">
              <a:extLst>
                <a:ext uri="{FF2B5EF4-FFF2-40B4-BE49-F238E27FC236}">
                  <a16:creationId xmlns:a16="http://schemas.microsoft.com/office/drawing/2014/main" id="{63FA9D56-985F-3FA7-8DAE-72C6E1F4DE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592"/>
              <a:ext cx="96" cy="158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10259" name="Rectangle 32">
              <a:extLst>
                <a:ext uri="{FF2B5EF4-FFF2-40B4-BE49-F238E27FC236}">
                  <a16:creationId xmlns:a16="http://schemas.microsoft.com/office/drawing/2014/main" id="{E7F7065B-63CE-A96C-B094-B9B2F9E92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592"/>
              <a:ext cx="96" cy="158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10260" name="AutoShape 33">
              <a:extLst>
                <a:ext uri="{FF2B5EF4-FFF2-40B4-BE49-F238E27FC236}">
                  <a16:creationId xmlns:a16="http://schemas.microsoft.com/office/drawing/2014/main" id="{7B7CC0E9-3B33-B96E-CF5A-27CAF75E73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832"/>
              <a:ext cx="288" cy="144"/>
            </a:xfrm>
            <a:prstGeom prst="leftRightArrow">
              <a:avLst>
                <a:gd name="adj1" fmla="val 51037"/>
                <a:gd name="adj2" fmla="val 69444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10261" name="AutoShape 34">
              <a:extLst>
                <a:ext uri="{FF2B5EF4-FFF2-40B4-BE49-F238E27FC236}">
                  <a16:creationId xmlns:a16="http://schemas.microsoft.com/office/drawing/2014/main" id="{1DCCE747-C974-F3BD-20AB-3294A7CC2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120"/>
              <a:ext cx="624" cy="144"/>
            </a:xfrm>
            <a:prstGeom prst="leftRightArrow">
              <a:avLst>
                <a:gd name="adj1" fmla="val 50000"/>
                <a:gd name="adj2" fmla="val 86667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10262" name="Text Box 35">
              <a:extLst>
                <a:ext uri="{FF2B5EF4-FFF2-40B4-BE49-F238E27FC236}">
                  <a16:creationId xmlns:a16="http://schemas.microsoft.com/office/drawing/2014/main" id="{319A155D-C0A7-4D61-4195-EB27A41E05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5" y="3513"/>
              <a:ext cx="291" cy="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Times New Roman" panose="02020603050405020304" pitchFamily="18" charset="0"/>
                </a:rPr>
                <a:t>控制总线</a:t>
              </a:r>
            </a:p>
          </p:txBody>
        </p:sp>
        <p:sp>
          <p:nvSpPr>
            <p:cNvPr id="10263" name="Text Box 36">
              <a:extLst>
                <a:ext uri="{FF2B5EF4-FFF2-40B4-BE49-F238E27FC236}">
                  <a16:creationId xmlns:a16="http://schemas.microsoft.com/office/drawing/2014/main" id="{61506B2C-18AE-021C-7D63-14E3242AE1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0" y="3513"/>
              <a:ext cx="291" cy="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Times New Roman" panose="02020603050405020304" pitchFamily="18" charset="0"/>
                </a:rPr>
                <a:t>数据总线</a:t>
              </a:r>
            </a:p>
          </p:txBody>
        </p:sp>
        <p:sp>
          <p:nvSpPr>
            <p:cNvPr id="10264" name="Text Box 37">
              <a:extLst>
                <a:ext uri="{FF2B5EF4-FFF2-40B4-BE49-F238E27FC236}">
                  <a16:creationId xmlns:a16="http://schemas.microsoft.com/office/drawing/2014/main" id="{902BB5AF-C5B8-A28E-EAAB-57B963E3A5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6" y="3513"/>
              <a:ext cx="291" cy="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Times New Roman" panose="02020603050405020304" pitchFamily="18" charset="0"/>
                </a:rPr>
                <a:t>地址总线</a:t>
              </a:r>
            </a:p>
          </p:txBody>
        </p:sp>
        <p:sp>
          <p:nvSpPr>
            <p:cNvPr id="10265" name="AutoShape 38">
              <a:extLst>
                <a:ext uri="{FF2B5EF4-FFF2-40B4-BE49-F238E27FC236}">
                  <a16:creationId xmlns:a16="http://schemas.microsoft.com/office/drawing/2014/main" id="{64A042AB-827D-B635-FFC3-E9A81377F3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" y="3327"/>
              <a:ext cx="960" cy="270"/>
            </a:xfrm>
            <a:prstGeom prst="rightArrow">
              <a:avLst>
                <a:gd name="adj1" fmla="val 50000"/>
                <a:gd name="adj2" fmla="val 92346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5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25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25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25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525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525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25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525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25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525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25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1" dur="500"/>
                                        <p:tgtEl>
                                          <p:spTgt spid="525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315" grpId="0" autoUpdateAnimBg="0"/>
      <p:bldP spid="525322" grpId="0" autoUpdateAnimBg="0"/>
      <p:bldP spid="525323" grpId="0" autoUpdateAnimBg="0"/>
      <p:bldP spid="525324" grpId="0" autoUpdateAnimBg="0"/>
      <p:bldP spid="525325" grpId="0" autoUpdateAnimBg="0"/>
      <p:bldP spid="52532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A98D52-68AD-3C4D-3BBE-E059E5728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7888" y="260350"/>
            <a:ext cx="7886700" cy="5429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800" b="1" dirty="0">
                <a:latin typeface="+mn-ea"/>
                <a:ea typeface="+mn-ea"/>
              </a:rPr>
              <a:t>三</a:t>
            </a:r>
            <a:r>
              <a:rPr lang="en-US" altLang="zh-CN" sz="2800" b="1" dirty="0">
                <a:latin typeface="+mn-ea"/>
                <a:ea typeface="+mn-ea"/>
              </a:rPr>
              <a:t>. </a:t>
            </a:r>
            <a:r>
              <a:rPr lang="zh-CN" altLang="en-US" sz="2800" b="1" dirty="0">
                <a:latin typeface="+mn-ea"/>
                <a:ea typeface="+mn-ea"/>
              </a:rPr>
              <a:t>影响</a:t>
            </a:r>
            <a:r>
              <a:rPr kumimoji="1" lang="zh-CN" altLang="en-US" sz="2800" b="1" dirty="0">
                <a:latin typeface="+mn-ea"/>
                <a:ea typeface="+mn-ea"/>
                <a:cs typeface="+mn-cs"/>
              </a:rPr>
              <a:t>流水</a:t>
            </a:r>
            <a:r>
              <a:rPr lang="zh-CN" altLang="en-US" sz="2800" b="1" dirty="0">
                <a:latin typeface="+mn-ea"/>
                <a:ea typeface="+mn-ea"/>
              </a:rPr>
              <a:t>线性能的因素</a:t>
            </a:r>
          </a:p>
        </p:txBody>
      </p:sp>
      <p:sp>
        <p:nvSpPr>
          <p:cNvPr id="68611" name="内容占位符 2">
            <a:extLst>
              <a:ext uri="{FF2B5EF4-FFF2-40B4-BE49-F238E27FC236}">
                <a16:creationId xmlns:a16="http://schemas.microsoft.com/office/drawing/2014/main" id="{A7E6A37E-6E05-8735-9B74-A5479275E5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47888" y="908050"/>
            <a:ext cx="7886700" cy="576263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en-US"/>
              <a:t>预备知识：</a:t>
            </a:r>
            <a:r>
              <a:rPr lang="en-US" altLang="zh-CN"/>
              <a:t>MIPS</a:t>
            </a:r>
            <a:r>
              <a:rPr lang="zh-CN" altLang="en-US"/>
              <a:t>指令流水化实现</a:t>
            </a:r>
          </a:p>
        </p:txBody>
      </p:sp>
      <p:sp>
        <p:nvSpPr>
          <p:cNvPr id="68612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DBB2BE8-F3AB-B29E-AD67-B9C22F01A0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9963" y="1589088"/>
            <a:ext cx="770255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286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altLang="zh-CN"/>
              <a:t>MIPS</a:t>
            </a:r>
            <a:r>
              <a:rPr lang="zh-CN" altLang="en-US"/>
              <a:t>指令系统一个经典的</a:t>
            </a:r>
            <a:r>
              <a:rPr lang="en-US" altLang="zh-CN">
                <a:solidFill>
                  <a:srgbClr val="9933FF"/>
                </a:solidFill>
                <a:latin typeface="黑体" panose="02010609060101010101" pitchFamily="49" charset="-122"/>
              </a:rPr>
              <a:t>5</a:t>
            </a:r>
            <a:r>
              <a:rPr lang="zh-CN" altLang="en-US">
                <a:solidFill>
                  <a:srgbClr val="9933FF"/>
                </a:solidFill>
              </a:rPr>
              <a:t>段</a:t>
            </a:r>
            <a:r>
              <a:rPr lang="zh-CN" altLang="en-US"/>
              <a:t>流水线</a:t>
            </a:r>
            <a:r>
              <a:rPr lang="zh-CN" altLang="en-US" sz="2000"/>
              <a:t> 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en-US">
                <a:latin typeface="宋体" panose="02010600030101010101" pitchFamily="2" charset="-122"/>
              </a:rPr>
              <a:t>每一个周期作为一个流水段。</a:t>
            </a:r>
            <a:endParaRPr lang="en-US" altLang="zh-CN">
              <a:latin typeface="宋体" panose="02010600030101010101" pitchFamily="2" charset="-122"/>
            </a:endParaRPr>
          </a:p>
          <a:p>
            <a:pPr lvl="2" eaLnBrk="1" hangingPunct="1">
              <a:lnSpc>
                <a:spcPct val="120000"/>
              </a:lnSpc>
            </a:pPr>
            <a:r>
              <a:rPr lang="zh-CN" altLang="en-US">
                <a:latin typeface="宋体" panose="02010600030101010101" pitchFamily="2" charset="-122"/>
              </a:rPr>
              <a:t>只有</a:t>
            </a:r>
            <a:r>
              <a:rPr lang="en-US" altLang="zh-CN">
                <a:latin typeface="宋体" panose="02010600030101010101" pitchFamily="2" charset="-122"/>
              </a:rPr>
              <a:t>load</a:t>
            </a:r>
            <a:r>
              <a:rPr lang="zh-CN" altLang="en-US">
                <a:latin typeface="宋体" panose="02010600030101010101" pitchFamily="2" charset="-122"/>
              </a:rPr>
              <a:t>和</a:t>
            </a:r>
            <a:r>
              <a:rPr lang="en-US" altLang="zh-CN">
                <a:latin typeface="宋体" panose="02010600030101010101" pitchFamily="2" charset="-122"/>
              </a:rPr>
              <a:t>store</a:t>
            </a:r>
            <a:r>
              <a:rPr lang="zh-CN" altLang="en-US">
                <a:latin typeface="宋体" panose="02010600030101010101" pitchFamily="2" charset="-122"/>
              </a:rPr>
              <a:t>指令访存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en-US">
                <a:latin typeface="宋体" panose="02010600030101010101" pitchFamily="2" charset="-122"/>
              </a:rPr>
              <a:t>在各段之间加上锁存器（流水寄存器）。 </a:t>
            </a:r>
          </a:p>
        </p:txBody>
      </p:sp>
      <p:sp>
        <p:nvSpPr>
          <p:cNvPr id="68613" name="Rectangle 16">
            <a:extLst>
              <a:ext uri="{FF2B5EF4-FFF2-40B4-BE49-F238E27FC236}">
                <a16:creationId xmlns:a16="http://schemas.microsoft.com/office/drawing/2014/main" id="{6A77E0DC-4E68-0C8A-3F0E-665EC0A96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6613" y="3563938"/>
            <a:ext cx="7645400" cy="3159125"/>
          </a:xfrm>
          <a:prstGeom prst="rect">
            <a:avLst/>
          </a:prstGeom>
          <a:solidFill>
            <a:srgbClr val="F7EFC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400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graphicFrame>
        <p:nvGraphicFramePr>
          <p:cNvPr id="68614" name="Object 17">
            <a:extLst>
              <a:ext uri="{FF2B5EF4-FFF2-40B4-BE49-F238E27FC236}">
                <a16:creationId xmlns:a16="http://schemas.microsoft.com/office/drawing/2014/main" id="{6D2D0319-A2D0-1283-7ED5-B1B7553281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39963" y="3567113"/>
          <a:ext cx="7361237" cy="288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2" r:id="rId3" imgW="3422142" imgH="1341120" progId="Word.Picture.8">
                  <p:embed/>
                </p:oleObj>
              </mc:Choice>
              <mc:Fallback>
                <p:oleObj name="Picture2" r:id="rId3" imgW="3422142" imgH="1341120" progId="Word.Picture.8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9963" y="3567113"/>
                        <a:ext cx="7361237" cy="288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91417983-C5AC-EBD0-CAAD-16E48135C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5288" y="74613"/>
            <a:ext cx="7886700" cy="5429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800" b="1" dirty="0">
                <a:latin typeface="+mn-ea"/>
                <a:ea typeface="+mn-ea"/>
              </a:rPr>
              <a:t>三</a:t>
            </a:r>
            <a:r>
              <a:rPr lang="en-US" altLang="zh-CN" sz="2800" b="1" dirty="0">
                <a:latin typeface="+mn-ea"/>
                <a:ea typeface="+mn-ea"/>
              </a:rPr>
              <a:t>. </a:t>
            </a:r>
            <a:r>
              <a:rPr lang="zh-CN" altLang="en-US" sz="2800" b="1" dirty="0">
                <a:latin typeface="+mn-ea"/>
                <a:ea typeface="+mn-ea"/>
              </a:rPr>
              <a:t>影响</a:t>
            </a:r>
            <a:r>
              <a:rPr kumimoji="1" lang="zh-CN" altLang="en-US" sz="2800" b="1" dirty="0">
                <a:latin typeface="+mn-ea"/>
                <a:ea typeface="+mn-ea"/>
                <a:cs typeface="+mn-cs"/>
              </a:rPr>
              <a:t>流水</a:t>
            </a:r>
            <a:r>
              <a:rPr lang="zh-CN" altLang="en-US" sz="2800" b="1" dirty="0">
                <a:latin typeface="+mn-ea"/>
                <a:ea typeface="+mn-ea"/>
              </a:rPr>
              <a:t>线性能的因素</a:t>
            </a:r>
          </a:p>
        </p:txBody>
      </p:sp>
      <p:graphicFrame>
        <p:nvGraphicFramePr>
          <p:cNvPr id="70659" name="Object 4">
            <a:extLst>
              <a:ext uri="{FF2B5EF4-FFF2-40B4-BE49-F238E27FC236}">
                <a16:creationId xmlns:a16="http://schemas.microsoft.com/office/drawing/2014/main" id="{BF8401C2-F257-58E6-FF7D-A3FB87B17594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774825" y="1385888"/>
          <a:ext cx="8497888" cy="479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2" r:id="rId3" imgW="5369052" imgH="3030474" progId="Word.Picture.8">
                  <p:embed/>
                </p:oleObj>
              </mc:Choice>
              <mc:Fallback>
                <p:oleObj name="Picture2" r:id="rId3" imgW="5369052" imgH="3030474" progId="Word.Picture.8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5" y="1385888"/>
                        <a:ext cx="8497888" cy="47974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0" name="Text Box 7">
            <a:extLst>
              <a:ext uri="{FF2B5EF4-FFF2-40B4-BE49-F238E27FC236}">
                <a16:creationId xmlns:a16="http://schemas.microsoft.com/office/drawing/2014/main" id="{FC822018-A1A1-88EE-2A14-80880E9F61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6413500"/>
            <a:ext cx="31686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000">
                <a:latin typeface="Tahoma" panose="020B0604030504040204" pitchFamily="34" charset="0"/>
              </a:rPr>
              <a:t>一种流水实现的数据通路</a:t>
            </a:r>
          </a:p>
        </p:txBody>
      </p:sp>
      <p:sp>
        <p:nvSpPr>
          <p:cNvPr id="70661" name="椭圆 1">
            <a:extLst>
              <a:ext uri="{FF2B5EF4-FFF2-40B4-BE49-F238E27FC236}">
                <a16:creationId xmlns:a16="http://schemas.microsoft.com/office/drawing/2014/main" id="{76B9EC31-7455-A7A8-2597-4E5C99C9E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8525" y="5045075"/>
            <a:ext cx="863600" cy="6477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400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70662" name="椭圆 6">
            <a:extLst>
              <a:ext uri="{FF2B5EF4-FFF2-40B4-BE49-F238E27FC236}">
                <a16:creationId xmlns:a16="http://schemas.microsoft.com/office/drawing/2014/main" id="{98B702BC-1A48-A333-13B3-D60EFB803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2850" y="5045075"/>
            <a:ext cx="863600" cy="649288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400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70663" name="椭圆 8">
            <a:extLst>
              <a:ext uri="{FF2B5EF4-FFF2-40B4-BE49-F238E27FC236}">
                <a16:creationId xmlns:a16="http://schemas.microsoft.com/office/drawing/2014/main" id="{5E024F30-1A00-0F33-4CCD-67B66C9CD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913" y="2236788"/>
            <a:ext cx="863600" cy="649287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400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70664" name="椭圆 9">
            <a:extLst>
              <a:ext uri="{FF2B5EF4-FFF2-40B4-BE49-F238E27FC236}">
                <a16:creationId xmlns:a16="http://schemas.microsoft.com/office/drawing/2014/main" id="{E028BDAA-FDD6-17F3-5D01-6EB8D4E45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244850"/>
            <a:ext cx="863600" cy="649288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400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70665" name="椭圆 10">
            <a:extLst>
              <a:ext uri="{FF2B5EF4-FFF2-40B4-BE49-F238E27FC236}">
                <a16:creationId xmlns:a16="http://schemas.microsoft.com/office/drawing/2014/main" id="{0E7C07C4-AD5C-8CCF-FF7B-9D292E129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5525" y="3965575"/>
            <a:ext cx="863600" cy="6477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400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70666" name="椭圆 11">
            <a:extLst>
              <a:ext uri="{FF2B5EF4-FFF2-40B4-BE49-F238E27FC236}">
                <a16:creationId xmlns:a16="http://schemas.microsoft.com/office/drawing/2014/main" id="{5AFE7715-6FD3-0FC5-8D2E-B99ECA926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1988" y="3821113"/>
            <a:ext cx="865187" cy="6477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400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70667" name="内容占位符 2">
            <a:extLst>
              <a:ext uri="{FF2B5EF4-FFF2-40B4-BE49-F238E27FC236}">
                <a16:creationId xmlns:a16="http://schemas.microsoft.com/office/drawing/2014/main" id="{91D39803-DA30-64D5-673D-9BFD6A07D764}"/>
              </a:ext>
            </a:extLst>
          </p:cNvPr>
          <p:cNvSpPr txBox="1">
            <a:spLocks/>
          </p:cNvSpPr>
          <p:nvPr/>
        </p:nvSpPr>
        <p:spPr bwMode="auto">
          <a:xfrm>
            <a:off x="1665288" y="722313"/>
            <a:ext cx="78867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/>
              <a:t>预备知识：</a:t>
            </a:r>
            <a:r>
              <a:rPr lang="en-US" altLang="zh-CN"/>
              <a:t>MIPS</a:t>
            </a:r>
            <a:r>
              <a:rPr lang="zh-CN" altLang="en-US"/>
              <a:t>指令流水化实现</a:t>
            </a: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750DF5FF-277A-9DF4-3512-2076838A6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788" y="-17463"/>
            <a:ext cx="1406525" cy="542926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800" b="1" dirty="0">
                <a:latin typeface="+mn-ea"/>
                <a:ea typeface="+mn-ea"/>
              </a:rPr>
              <a:t>举例子</a:t>
            </a:r>
          </a:p>
        </p:txBody>
      </p:sp>
      <p:graphicFrame>
        <p:nvGraphicFramePr>
          <p:cNvPr id="72707" name="Object 4">
            <a:extLst>
              <a:ext uri="{FF2B5EF4-FFF2-40B4-BE49-F238E27FC236}">
                <a16:creationId xmlns:a16="http://schemas.microsoft.com/office/drawing/2014/main" id="{6058EAAF-F665-F2DB-192A-A026BEE2ECBF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2263775" y="2603500"/>
          <a:ext cx="7526338" cy="424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2" r:id="rId3" imgW="5369052" imgH="3030474" progId="Word.Picture.8">
                  <p:embed/>
                </p:oleObj>
              </mc:Choice>
              <mc:Fallback>
                <p:oleObj name="Picture2" r:id="rId3" imgW="5369052" imgH="3030474" progId="Word.Picture.8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3775" y="2603500"/>
                        <a:ext cx="7526338" cy="42481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87193AFE-EDF1-7672-BF21-5BC3B400703C}"/>
              </a:ext>
            </a:extLst>
          </p:cNvPr>
          <p:cNvGraphicFramePr>
            <a:graphicFrameLocks noGrp="1"/>
          </p:cNvGraphicFramePr>
          <p:nvPr/>
        </p:nvGraphicFramePr>
        <p:xfrm>
          <a:off x="6527800" y="0"/>
          <a:ext cx="1871663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1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7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寄存器编号</a:t>
                      </a:r>
                    </a:p>
                  </a:txBody>
                  <a:tcPr marL="91452" marR="914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内容</a:t>
                      </a:r>
                    </a:p>
                  </a:txBody>
                  <a:tcPr marL="91452" marR="9145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7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R1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10H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7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R2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30H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7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R3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20H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7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R4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70H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7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R5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00H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7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R6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7DH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表格 2">
            <a:extLst>
              <a:ext uri="{FF2B5EF4-FFF2-40B4-BE49-F238E27FC236}">
                <a16:creationId xmlns:a16="http://schemas.microsoft.com/office/drawing/2014/main" id="{2A8E02A8-26F7-181C-608A-A6EF571E4250}"/>
              </a:ext>
            </a:extLst>
          </p:cNvPr>
          <p:cNvGraphicFramePr>
            <a:graphicFrameLocks noGrp="1"/>
          </p:cNvGraphicFramePr>
          <p:nvPr/>
        </p:nvGraphicFramePr>
        <p:xfrm>
          <a:off x="8543925" y="0"/>
          <a:ext cx="2124075" cy="1776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4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02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数据存储器地址</a:t>
                      </a:r>
                    </a:p>
                  </a:txBody>
                  <a:tcPr marL="91421" marR="91421" marT="45691" marB="456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内容</a:t>
                      </a:r>
                    </a:p>
                  </a:txBody>
                  <a:tcPr marL="91421" marR="91421" marT="45691" marB="4569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79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20H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1" marR="91421" marT="45691" marB="456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1FH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1" marR="91421" marT="45691" marB="4569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79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24H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1" marR="91421" marT="45691" marB="456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3DH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1" marR="91421" marT="45691" marB="4569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79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28H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1" marR="91421" marT="45691" marB="456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7EH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1" marR="91421" marT="45691" marB="4569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表格 2">
            <a:extLst>
              <a:ext uri="{FF2B5EF4-FFF2-40B4-BE49-F238E27FC236}">
                <a16:creationId xmlns:a16="http://schemas.microsoft.com/office/drawing/2014/main" id="{7CB831D4-7DFB-E41D-2537-133AE9234836}"/>
              </a:ext>
            </a:extLst>
          </p:cNvPr>
          <p:cNvGraphicFramePr>
            <a:graphicFrameLocks noGrp="1"/>
          </p:cNvGraphicFramePr>
          <p:nvPr/>
        </p:nvGraphicFramePr>
        <p:xfrm>
          <a:off x="3000375" y="-17463"/>
          <a:ext cx="3455988" cy="2143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3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1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指令存储器地址</a:t>
                      </a:r>
                    </a:p>
                  </a:txBody>
                  <a:tcPr marL="91430" marR="91430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内容</a:t>
                      </a:r>
                    </a:p>
                  </a:txBody>
                  <a:tcPr marL="91430" marR="91430" marT="45724" marB="4572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10H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0" marR="91430" marT="45724" marB="45724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DADD  R1</a:t>
                      </a:r>
                      <a:r>
                        <a:rPr lang="zh-CN" altLang="en-US" sz="1800" dirty="0"/>
                        <a:t>，</a:t>
                      </a:r>
                      <a:r>
                        <a:rPr lang="en-US" altLang="zh-CN" sz="1800" dirty="0"/>
                        <a:t>R2</a:t>
                      </a:r>
                      <a:r>
                        <a:rPr lang="zh-CN" altLang="en-US" sz="1800" dirty="0"/>
                        <a:t>，</a:t>
                      </a:r>
                      <a:r>
                        <a:rPr lang="en-US" altLang="zh-CN" sz="1800" dirty="0"/>
                        <a:t>R3</a:t>
                      </a:r>
                    </a:p>
                  </a:txBody>
                  <a:tcPr marL="91430" marR="91430" marT="45724" marB="4572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0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14H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0" marR="91430" marT="45724" marB="45724"/>
                </a:tc>
                <a:tc>
                  <a:txBody>
                    <a:bodyPr/>
                    <a:lstStyle/>
                    <a:p>
                      <a:pPr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dirty="0"/>
                        <a:t>  DSUB  R4</a:t>
                      </a:r>
                      <a:r>
                        <a:rPr lang="zh-CN" altLang="en-US" sz="1800" dirty="0"/>
                        <a:t>，</a:t>
                      </a:r>
                      <a:r>
                        <a:rPr lang="en-US" altLang="zh-CN" sz="1800" dirty="0"/>
                        <a:t>R2</a:t>
                      </a:r>
                      <a:r>
                        <a:rPr lang="zh-CN" altLang="en-US" sz="1800" dirty="0"/>
                        <a:t>，</a:t>
                      </a:r>
                      <a:r>
                        <a:rPr lang="en-US" altLang="zh-CN" sz="1800" dirty="0"/>
                        <a:t>R3</a:t>
                      </a:r>
                    </a:p>
                  </a:txBody>
                  <a:tcPr marL="91430" marR="91430" marT="45724" marB="4572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0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18H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0" marR="91430" marT="45724" marB="45724"/>
                </a:tc>
                <a:tc>
                  <a:txBody>
                    <a:bodyPr/>
                    <a:lstStyle/>
                    <a:p>
                      <a:pPr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dirty="0"/>
                        <a:t>  LD    R6,20</a:t>
                      </a:r>
                      <a:r>
                        <a:rPr lang="zh-CN" altLang="en-US" sz="1800" dirty="0"/>
                        <a:t>（</a:t>
                      </a:r>
                      <a:r>
                        <a:rPr lang="en-US" altLang="zh-CN" sz="1800" dirty="0"/>
                        <a:t>R5</a:t>
                      </a:r>
                      <a:r>
                        <a:rPr lang="zh-CN" altLang="en-US" sz="1800" dirty="0"/>
                        <a:t>）</a:t>
                      </a:r>
                      <a:endParaRPr lang="en-US" altLang="zh-CN" sz="1800" dirty="0"/>
                    </a:p>
                  </a:txBody>
                  <a:tcPr marL="91430" marR="91430" marT="45724" marB="4572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0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1CH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0" marR="91430" marT="45724" marB="45724"/>
                </a:tc>
                <a:tc>
                  <a:txBody>
                    <a:bodyPr/>
                    <a:lstStyle/>
                    <a:p>
                      <a:pPr eaLnBrk="1" hangingPunct="1"/>
                      <a:r>
                        <a:rPr lang="en-US" altLang="zh-CN" sz="1800" dirty="0"/>
                        <a:t>  ST    R1,20</a:t>
                      </a:r>
                      <a:r>
                        <a:rPr lang="zh-CN" altLang="en-US" sz="1800" dirty="0"/>
                        <a:t>（</a:t>
                      </a:r>
                      <a:r>
                        <a:rPr lang="en-US" altLang="zh-CN" sz="1800" dirty="0"/>
                        <a:t>R5</a:t>
                      </a:r>
                      <a:r>
                        <a:rPr lang="zh-CN" altLang="en-US" sz="1800" dirty="0"/>
                        <a:t>）</a:t>
                      </a:r>
                      <a:endParaRPr lang="en-US" altLang="zh-CN" sz="1800" dirty="0"/>
                    </a:p>
                  </a:txBody>
                  <a:tcPr marL="91430" marR="91430" marT="45724" marB="4572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CDE3B735-0B7E-F8A2-1BF1-77B5FD5B3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75" y="1916113"/>
            <a:ext cx="981075" cy="1011237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800" b="1" dirty="0">
                <a:latin typeface="+mn-ea"/>
                <a:ea typeface="+mn-ea"/>
              </a:rPr>
              <a:t>初始状态</a:t>
            </a:r>
          </a:p>
        </p:txBody>
      </p:sp>
      <p:graphicFrame>
        <p:nvGraphicFramePr>
          <p:cNvPr id="74755" name="Object 4">
            <a:extLst>
              <a:ext uri="{FF2B5EF4-FFF2-40B4-BE49-F238E27FC236}">
                <a16:creationId xmlns:a16="http://schemas.microsoft.com/office/drawing/2014/main" id="{7D8C113D-5A12-490F-EAE4-385B8C55BD70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2263775" y="2603500"/>
          <a:ext cx="7526338" cy="424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2" r:id="rId3" imgW="5369052" imgH="3030474" progId="Word.Picture.8">
                  <p:embed/>
                </p:oleObj>
              </mc:Choice>
              <mc:Fallback>
                <p:oleObj name="Picture2" r:id="rId3" imgW="5369052" imgH="3030474" progId="Word.Picture.8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3775" y="2603500"/>
                        <a:ext cx="7526338" cy="42481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A6CF8675-A42D-6527-85A4-301BCB22EE5B}"/>
              </a:ext>
            </a:extLst>
          </p:cNvPr>
          <p:cNvGraphicFramePr>
            <a:graphicFrameLocks noGrp="1"/>
          </p:cNvGraphicFramePr>
          <p:nvPr/>
        </p:nvGraphicFramePr>
        <p:xfrm>
          <a:off x="6527800" y="0"/>
          <a:ext cx="1871663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1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7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寄存器编号</a:t>
                      </a:r>
                    </a:p>
                  </a:txBody>
                  <a:tcPr marL="91452" marR="914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内容</a:t>
                      </a:r>
                    </a:p>
                  </a:txBody>
                  <a:tcPr marL="91452" marR="9145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7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R1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10H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7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R2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30H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7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R3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20H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7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R4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70H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7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R5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00H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7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R6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7DH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表格 2">
            <a:extLst>
              <a:ext uri="{FF2B5EF4-FFF2-40B4-BE49-F238E27FC236}">
                <a16:creationId xmlns:a16="http://schemas.microsoft.com/office/drawing/2014/main" id="{EB650598-C802-4B99-72A1-8D88F94BB107}"/>
              </a:ext>
            </a:extLst>
          </p:cNvPr>
          <p:cNvGraphicFramePr>
            <a:graphicFrameLocks noGrp="1"/>
          </p:cNvGraphicFramePr>
          <p:nvPr/>
        </p:nvGraphicFramePr>
        <p:xfrm>
          <a:off x="8543925" y="0"/>
          <a:ext cx="2124075" cy="1776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4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02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数据存储器地址</a:t>
                      </a:r>
                    </a:p>
                  </a:txBody>
                  <a:tcPr marL="91421" marR="91421" marT="45691" marB="456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内容</a:t>
                      </a:r>
                    </a:p>
                  </a:txBody>
                  <a:tcPr marL="91421" marR="91421" marT="45691" marB="4569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79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20H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1" marR="91421" marT="45691" marB="456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1FH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1" marR="91421" marT="45691" marB="4569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79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24H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1" marR="91421" marT="45691" marB="456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3DH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1" marR="91421" marT="45691" marB="4569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79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28H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1" marR="91421" marT="45691" marB="456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7EH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1" marR="91421" marT="45691" marB="4569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表格 2">
            <a:extLst>
              <a:ext uri="{FF2B5EF4-FFF2-40B4-BE49-F238E27FC236}">
                <a16:creationId xmlns:a16="http://schemas.microsoft.com/office/drawing/2014/main" id="{630914FD-4063-6E0D-2D93-412D25A1C1C0}"/>
              </a:ext>
            </a:extLst>
          </p:cNvPr>
          <p:cNvGraphicFramePr>
            <a:graphicFrameLocks noGrp="1"/>
          </p:cNvGraphicFramePr>
          <p:nvPr/>
        </p:nvGraphicFramePr>
        <p:xfrm>
          <a:off x="3000375" y="-17463"/>
          <a:ext cx="3455988" cy="2143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3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1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指令存储器地址</a:t>
                      </a:r>
                    </a:p>
                  </a:txBody>
                  <a:tcPr marL="91430" marR="91430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内容</a:t>
                      </a:r>
                    </a:p>
                  </a:txBody>
                  <a:tcPr marL="91430" marR="91430" marT="45724" marB="4572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10H</a:t>
                      </a:r>
                      <a:endParaRPr lang="zh-CN" altLang="en-US" sz="18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30" marR="91430" marT="45724" marB="45724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DADD  R1</a:t>
                      </a:r>
                      <a:r>
                        <a:rPr lang="zh-CN" altLang="en-US" sz="1800" dirty="0">
                          <a:solidFill>
                            <a:srgbClr val="FF0000"/>
                          </a:solidFill>
                        </a:rPr>
                        <a:t>，</a:t>
                      </a:r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R2</a:t>
                      </a:r>
                      <a:r>
                        <a:rPr lang="zh-CN" altLang="en-US" sz="1800" dirty="0">
                          <a:solidFill>
                            <a:srgbClr val="FF0000"/>
                          </a:solidFill>
                        </a:rPr>
                        <a:t>，</a:t>
                      </a:r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R3</a:t>
                      </a:r>
                    </a:p>
                  </a:txBody>
                  <a:tcPr marL="91430" marR="91430" marT="45724" marB="45724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0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14H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0" marR="91430" marT="45724" marB="45724"/>
                </a:tc>
                <a:tc>
                  <a:txBody>
                    <a:bodyPr/>
                    <a:lstStyle/>
                    <a:p>
                      <a:pPr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dirty="0"/>
                        <a:t>  DSUB  R4</a:t>
                      </a:r>
                      <a:r>
                        <a:rPr lang="zh-CN" altLang="en-US" sz="1800" dirty="0"/>
                        <a:t>，</a:t>
                      </a:r>
                      <a:r>
                        <a:rPr lang="en-US" altLang="zh-CN" sz="1800" dirty="0"/>
                        <a:t>R2</a:t>
                      </a:r>
                      <a:r>
                        <a:rPr lang="zh-CN" altLang="en-US" sz="1800" dirty="0"/>
                        <a:t>，</a:t>
                      </a:r>
                      <a:r>
                        <a:rPr lang="en-US" altLang="zh-CN" sz="1800" dirty="0"/>
                        <a:t>R3</a:t>
                      </a:r>
                    </a:p>
                  </a:txBody>
                  <a:tcPr marL="91430" marR="91430" marT="45724" marB="4572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0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18H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0" marR="91430" marT="45724" marB="45724"/>
                </a:tc>
                <a:tc>
                  <a:txBody>
                    <a:bodyPr/>
                    <a:lstStyle/>
                    <a:p>
                      <a:pPr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dirty="0"/>
                        <a:t>  LD    R6,20</a:t>
                      </a:r>
                      <a:r>
                        <a:rPr lang="zh-CN" altLang="en-US" sz="1800" dirty="0"/>
                        <a:t>（</a:t>
                      </a:r>
                      <a:r>
                        <a:rPr lang="en-US" altLang="zh-CN" sz="1800" dirty="0"/>
                        <a:t>R5</a:t>
                      </a:r>
                      <a:r>
                        <a:rPr lang="zh-CN" altLang="en-US" sz="1800" dirty="0"/>
                        <a:t>）</a:t>
                      </a:r>
                      <a:endParaRPr lang="en-US" altLang="zh-CN" sz="1800" dirty="0"/>
                    </a:p>
                  </a:txBody>
                  <a:tcPr marL="91430" marR="91430" marT="45724" marB="4572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0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1CH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0" marR="91430" marT="45724" marB="45724"/>
                </a:tc>
                <a:tc>
                  <a:txBody>
                    <a:bodyPr/>
                    <a:lstStyle/>
                    <a:p>
                      <a:pPr eaLnBrk="1" hangingPunct="1"/>
                      <a:r>
                        <a:rPr lang="en-US" altLang="zh-CN" sz="1800" dirty="0"/>
                        <a:t>  ST    R1,20</a:t>
                      </a:r>
                      <a:r>
                        <a:rPr lang="zh-CN" altLang="en-US" sz="1800" dirty="0"/>
                        <a:t>（</a:t>
                      </a:r>
                      <a:r>
                        <a:rPr lang="en-US" altLang="zh-CN" sz="1800" dirty="0"/>
                        <a:t>R5</a:t>
                      </a:r>
                      <a:r>
                        <a:rPr lang="zh-CN" altLang="en-US" sz="1800" dirty="0"/>
                        <a:t>）</a:t>
                      </a:r>
                      <a:endParaRPr lang="en-US" altLang="zh-CN" sz="1800" dirty="0"/>
                    </a:p>
                  </a:txBody>
                  <a:tcPr marL="91430" marR="91430" marT="45724" marB="4572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3D329056-266F-B3EC-FE18-D150463D917F}"/>
              </a:ext>
            </a:extLst>
          </p:cNvPr>
          <p:cNvSpPr txBox="1"/>
          <p:nvPr/>
        </p:nvSpPr>
        <p:spPr>
          <a:xfrm>
            <a:off x="2381250" y="4611688"/>
            <a:ext cx="401638" cy="25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dirty="0">
                <a:solidFill>
                  <a:srgbClr val="FF0000"/>
                </a:solidFill>
                <a:latin typeface="+mn-ea"/>
              </a:rPr>
              <a:t>10H</a:t>
            </a:r>
            <a:endParaRPr lang="zh-CN" altLang="en-US" sz="900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C999E4B3-9546-3CA1-C1D6-56C2ECD93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1844675"/>
            <a:ext cx="1370012" cy="115093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800" b="1" dirty="0">
                <a:latin typeface="+mn-ea"/>
                <a:ea typeface="+mn-ea"/>
              </a:rPr>
              <a:t>T1</a:t>
            </a:r>
            <a:r>
              <a:rPr lang="zh-CN" altLang="en-US" sz="2800" b="1" dirty="0">
                <a:latin typeface="+mn-ea"/>
                <a:ea typeface="+mn-ea"/>
              </a:rPr>
              <a:t>结束</a:t>
            </a:r>
          </a:p>
        </p:txBody>
      </p:sp>
      <p:graphicFrame>
        <p:nvGraphicFramePr>
          <p:cNvPr id="76803" name="Object 4">
            <a:extLst>
              <a:ext uri="{FF2B5EF4-FFF2-40B4-BE49-F238E27FC236}">
                <a16:creationId xmlns:a16="http://schemas.microsoft.com/office/drawing/2014/main" id="{E5121F54-1688-0674-622A-E155AA4086E7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2263775" y="2603500"/>
          <a:ext cx="7526338" cy="424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2" r:id="rId3" imgW="5369052" imgH="3030474" progId="Word.Picture.8">
                  <p:embed/>
                </p:oleObj>
              </mc:Choice>
              <mc:Fallback>
                <p:oleObj name="Picture2" r:id="rId3" imgW="5369052" imgH="3030474" progId="Word.Picture.8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3775" y="2603500"/>
                        <a:ext cx="7526338" cy="42481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4C65B98E-BE5C-C8E1-0AF6-CD1A9452CC2C}"/>
              </a:ext>
            </a:extLst>
          </p:cNvPr>
          <p:cNvGraphicFramePr>
            <a:graphicFrameLocks noGrp="1"/>
          </p:cNvGraphicFramePr>
          <p:nvPr/>
        </p:nvGraphicFramePr>
        <p:xfrm>
          <a:off x="6527800" y="0"/>
          <a:ext cx="1871663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1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7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寄存器编号</a:t>
                      </a:r>
                    </a:p>
                  </a:txBody>
                  <a:tcPr marL="91452" marR="914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内容</a:t>
                      </a:r>
                    </a:p>
                  </a:txBody>
                  <a:tcPr marL="91452" marR="9145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7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R1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10H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7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R2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30H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7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R3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20H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7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R4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70H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7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R5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00H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7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R6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7DH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表格 2">
            <a:extLst>
              <a:ext uri="{FF2B5EF4-FFF2-40B4-BE49-F238E27FC236}">
                <a16:creationId xmlns:a16="http://schemas.microsoft.com/office/drawing/2014/main" id="{7A4F08FE-81D6-8E8C-605A-83D9419A2D99}"/>
              </a:ext>
            </a:extLst>
          </p:cNvPr>
          <p:cNvGraphicFramePr>
            <a:graphicFrameLocks noGrp="1"/>
          </p:cNvGraphicFramePr>
          <p:nvPr/>
        </p:nvGraphicFramePr>
        <p:xfrm>
          <a:off x="8543925" y="0"/>
          <a:ext cx="2124075" cy="1776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4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02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数据存储器地址</a:t>
                      </a:r>
                    </a:p>
                  </a:txBody>
                  <a:tcPr marL="91421" marR="91421" marT="45691" marB="456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内容</a:t>
                      </a:r>
                    </a:p>
                  </a:txBody>
                  <a:tcPr marL="91421" marR="91421" marT="45691" marB="4569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79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20H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1" marR="91421" marT="45691" marB="456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1FH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1" marR="91421" marT="45691" marB="4569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79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24H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1" marR="91421" marT="45691" marB="456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3DH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1" marR="91421" marT="45691" marB="4569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79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28H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1" marR="91421" marT="45691" marB="456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7EH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1" marR="91421" marT="45691" marB="4569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表格 2">
            <a:extLst>
              <a:ext uri="{FF2B5EF4-FFF2-40B4-BE49-F238E27FC236}">
                <a16:creationId xmlns:a16="http://schemas.microsoft.com/office/drawing/2014/main" id="{3C8E1C39-1B98-3E4C-99DB-6B8902417D13}"/>
              </a:ext>
            </a:extLst>
          </p:cNvPr>
          <p:cNvGraphicFramePr>
            <a:graphicFrameLocks noGrp="1"/>
          </p:cNvGraphicFramePr>
          <p:nvPr/>
        </p:nvGraphicFramePr>
        <p:xfrm>
          <a:off x="3000375" y="-17463"/>
          <a:ext cx="3455988" cy="2143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3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1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指令存储器地址</a:t>
                      </a:r>
                    </a:p>
                  </a:txBody>
                  <a:tcPr marL="91430" marR="91430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内容</a:t>
                      </a:r>
                    </a:p>
                  </a:txBody>
                  <a:tcPr marL="91430" marR="91430" marT="45724" marB="4572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10H</a:t>
                      </a:r>
                      <a:endParaRPr lang="zh-CN" altLang="en-US" sz="18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30" marR="91430" marT="45724" marB="45724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DADD  R1</a:t>
                      </a:r>
                      <a:r>
                        <a:rPr lang="zh-CN" altLang="en-US" sz="1800" dirty="0">
                          <a:solidFill>
                            <a:srgbClr val="FF0000"/>
                          </a:solidFill>
                        </a:rPr>
                        <a:t>，</a:t>
                      </a:r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R2</a:t>
                      </a:r>
                      <a:r>
                        <a:rPr lang="zh-CN" altLang="en-US" sz="1800" dirty="0">
                          <a:solidFill>
                            <a:srgbClr val="FF0000"/>
                          </a:solidFill>
                        </a:rPr>
                        <a:t>，</a:t>
                      </a:r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R3</a:t>
                      </a:r>
                    </a:p>
                  </a:txBody>
                  <a:tcPr marL="91430" marR="91430" marT="45724" marB="45724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0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14H</a:t>
                      </a:r>
                      <a:endParaRPr lang="zh-CN" altLang="en-US" sz="18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30" marR="91430" marT="45724" marB="45724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  DSUB  R4</a:t>
                      </a:r>
                      <a:r>
                        <a:rPr lang="zh-CN" altLang="en-US" sz="1800" dirty="0">
                          <a:solidFill>
                            <a:srgbClr val="FF0000"/>
                          </a:solidFill>
                        </a:rPr>
                        <a:t>，</a:t>
                      </a:r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R2</a:t>
                      </a:r>
                      <a:r>
                        <a:rPr lang="zh-CN" altLang="en-US" sz="1800" dirty="0">
                          <a:solidFill>
                            <a:srgbClr val="FF0000"/>
                          </a:solidFill>
                        </a:rPr>
                        <a:t>，</a:t>
                      </a:r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R3</a:t>
                      </a:r>
                    </a:p>
                  </a:txBody>
                  <a:tcPr marL="91430" marR="91430" marT="45724" marB="45724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0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18H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0" marR="91430" marT="45724" marB="45724"/>
                </a:tc>
                <a:tc>
                  <a:txBody>
                    <a:bodyPr/>
                    <a:lstStyle/>
                    <a:p>
                      <a:pPr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dirty="0"/>
                        <a:t>  LD    R6,20</a:t>
                      </a:r>
                      <a:r>
                        <a:rPr lang="zh-CN" altLang="en-US" sz="1800" dirty="0"/>
                        <a:t>（</a:t>
                      </a:r>
                      <a:r>
                        <a:rPr lang="en-US" altLang="zh-CN" sz="1800" dirty="0"/>
                        <a:t>R5</a:t>
                      </a:r>
                      <a:r>
                        <a:rPr lang="zh-CN" altLang="en-US" sz="1800" dirty="0"/>
                        <a:t>）</a:t>
                      </a:r>
                      <a:endParaRPr lang="en-US" altLang="zh-CN" sz="1800" dirty="0"/>
                    </a:p>
                  </a:txBody>
                  <a:tcPr marL="91430" marR="91430" marT="45724" marB="4572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0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1CH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0" marR="91430" marT="45724" marB="45724"/>
                </a:tc>
                <a:tc>
                  <a:txBody>
                    <a:bodyPr/>
                    <a:lstStyle/>
                    <a:p>
                      <a:pPr eaLnBrk="1" hangingPunct="1"/>
                      <a:r>
                        <a:rPr lang="en-US" altLang="zh-CN" sz="1800" dirty="0"/>
                        <a:t>  ST    R1,20</a:t>
                      </a:r>
                      <a:r>
                        <a:rPr lang="zh-CN" altLang="en-US" sz="1800" dirty="0"/>
                        <a:t>（</a:t>
                      </a:r>
                      <a:r>
                        <a:rPr lang="en-US" altLang="zh-CN" sz="1800" dirty="0"/>
                        <a:t>R5</a:t>
                      </a:r>
                      <a:r>
                        <a:rPr lang="zh-CN" altLang="en-US" sz="1800" dirty="0"/>
                        <a:t>）</a:t>
                      </a:r>
                      <a:endParaRPr lang="en-US" altLang="zh-CN" sz="1800" dirty="0"/>
                    </a:p>
                  </a:txBody>
                  <a:tcPr marL="91430" marR="91430" marT="45724" marB="4572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7CBD66AB-306E-1681-C2B3-E213920E3955}"/>
              </a:ext>
            </a:extLst>
          </p:cNvPr>
          <p:cNvSpPr txBox="1"/>
          <p:nvPr/>
        </p:nvSpPr>
        <p:spPr>
          <a:xfrm>
            <a:off x="2381250" y="4611688"/>
            <a:ext cx="401638" cy="2619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dirty="0">
                <a:solidFill>
                  <a:srgbClr val="FF0000"/>
                </a:solidFill>
                <a:latin typeface="+mn-ea"/>
              </a:rPr>
              <a:t>14H</a:t>
            </a:r>
            <a:endParaRPr lang="zh-CN" altLang="en-US" sz="11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BFDB5BB-AACF-8746-3AC2-58F815C0D0AD}"/>
              </a:ext>
            </a:extLst>
          </p:cNvPr>
          <p:cNvSpPr txBox="1"/>
          <p:nvPr/>
        </p:nvSpPr>
        <p:spPr>
          <a:xfrm>
            <a:off x="3792538" y="4627563"/>
            <a:ext cx="574675" cy="2460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solidFill>
                  <a:srgbClr val="FF0000"/>
                </a:solidFill>
                <a:latin typeface="+mn-lt"/>
              </a:rPr>
              <a:t>DADD </a:t>
            </a:r>
            <a:endParaRPr lang="zh-CN" altLang="en-US" sz="1000" dirty="0">
              <a:latin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940F532-15AF-A603-8366-A345DDFD6F7D}"/>
              </a:ext>
            </a:extLst>
          </p:cNvPr>
          <p:cNvSpPr txBox="1"/>
          <p:nvPr/>
        </p:nvSpPr>
        <p:spPr>
          <a:xfrm>
            <a:off x="3902075" y="3573463"/>
            <a:ext cx="403225" cy="2619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dirty="0">
                <a:solidFill>
                  <a:srgbClr val="FF0000"/>
                </a:solidFill>
                <a:latin typeface="+mn-ea"/>
              </a:rPr>
              <a:t>14H</a:t>
            </a:r>
            <a:endParaRPr lang="zh-CN" altLang="en-US" sz="1100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543ED319-6682-3989-1BE1-037A23FFE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916113"/>
            <a:ext cx="1370012" cy="1150937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800" b="1" dirty="0">
                <a:latin typeface="+mn-ea"/>
                <a:ea typeface="+mn-ea"/>
              </a:rPr>
              <a:t>T2</a:t>
            </a:r>
            <a:r>
              <a:rPr lang="zh-CN" altLang="en-US" sz="2800" b="1" dirty="0">
                <a:latin typeface="+mn-ea"/>
                <a:ea typeface="+mn-ea"/>
              </a:rPr>
              <a:t>结束</a:t>
            </a:r>
          </a:p>
        </p:txBody>
      </p:sp>
      <p:graphicFrame>
        <p:nvGraphicFramePr>
          <p:cNvPr id="78851" name="Object 4">
            <a:extLst>
              <a:ext uri="{FF2B5EF4-FFF2-40B4-BE49-F238E27FC236}">
                <a16:creationId xmlns:a16="http://schemas.microsoft.com/office/drawing/2014/main" id="{30B04D60-A4D3-37E7-57A7-0AA5034667F8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2263775" y="2603500"/>
          <a:ext cx="7526338" cy="424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2" r:id="rId3" imgW="5369052" imgH="3030474" progId="Word.Picture.8">
                  <p:embed/>
                </p:oleObj>
              </mc:Choice>
              <mc:Fallback>
                <p:oleObj name="Picture2" r:id="rId3" imgW="5369052" imgH="3030474" progId="Word.Picture.8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3775" y="2603500"/>
                        <a:ext cx="7526338" cy="42481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4EE2B18A-8E96-F22A-8A77-111209EBFEF3}"/>
              </a:ext>
            </a:extLst>
          </p:cNvPr>
          <p:cNvGraphicFramePr>
            <a:graphicFrameLocks noGrp="1"/>
          </p:cNvGraphicFramePr>
          <p:nvPr/>
        </p:nvGraphicFramePr>
        <p:xfrm>
          <a:off x="6527800" y="0"/>
          <a:ext cx="1871663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1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7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寄存器编号</a:t>
                      </a:r>
                    </a:p>
                  </a:txBody>
                  <a:tcPr marL="91452" marR="914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内容</a:t>
                      </a:r>
                    </a:p>
                  </a:txBody>
                  <a:tcPr marL="91452" marR="9145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7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R1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10H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7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R2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30H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7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R3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20H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7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R4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70H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7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R5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00H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7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R6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7DH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表格 2">
            <a:extLst>
              <a:ext uri="{FF2B5EF4-FFF2-40B4-BE49-F238E27FC236}">
                <a16:creationId xmlns:a16="http://schemas.microsoft.com/office/drawing/2014/main" id="{C19FFAE0-F33D-44FA-3466-063530B28AE6}"/>
              </a:ext>
            </a:extLst>
          </p:cNvPr>
          <p:cNvGraphicFramePr>
            <a:graphicFrameLocks noGrp="1"/>
          </p:cNvGraphicFramePr>
          <p:nvPr/>
        </p:nvGraphicFramePr>
        <p:xfrm>
          <a:off x="8543925" y="0"/>
          <a:ext cx="2124075" cy="1776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4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02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数据存储器地址</a:t>
                      </a:r>
                    </a:p>
                  </a:txBody>
                  <a:tcPr marL="91421" marR="91421" marT="45691" marB="456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内容</a:t>
                      </a:r>
                    </a:p>
                  </a:txBody>
                  <a:tcPr marL="91421" marR="91421" marT="45691" marB="4569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79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20H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1" marR="91421" marT="45691" marB="456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1FH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1" marR="91421" marT="45691" marB="4569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79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24H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1" marR="91421" marT="45691" marB="456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3DH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1" marR="91421" marT="45691" marB="4569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79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28H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1" marR="91421" marT="45691" marB="456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7EH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1" marR="91421" marT="45691" marB="4569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表格 2">
            <a:extLst>
              <a:ext uri="{FF2B5EF4-FFF2-40B4-BE49-F238E27FC236}">
                <a16:creationId xmlns:a16="http://schemas.microsoft.com/office/drawing/2014/main" id="{AADA86BC-0023-535D-76BF-2C670876710B}"/>
              </a:ext>
            </a:extLst>
          </p:cNvPr>
          <p:cNvGraphicFramePr>
            <a:graphicFrameLocks noGrp="1"/>
          </p:cNvGraphicFramePr>
          <p:nvPr/>
        </p:nvGraphicFramePr>
        <p:xfrm>
          <a:off x="3000375" y="-17463"/>
          <a:ext cx="3455988" cy="2143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3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1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指令存储器地址</a:t>
                      </a:r>
                    </a:p>
                  </a:txBody>
                  <a:tcPr marL="91430" marR="91430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内容</a:t>
                      </a:r>
                    </a:p>
                  </a:txBody>
                  <a:tcPr marL="91430" marR="91430" marT="45724" marB="4572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10H</a:t>
                      </a:r>
                      <a:endParaRPr lang="zh-CN" altLang="en-US" sz="18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30" marR="91430" marT="45724" marB="45724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DADD  R1</a:t>
                      </a:r>
                      <a:r>
                        <a:rPr lang="zh-CN" altLang="en-US" sz="1800" dirty="0">
                          <a:solidFill>
                            <a:srgbClr val="FF0000"/>
                          </a:solidFill>
                        </a:rPr>
                        <a:t>，</a:t>
                      </a:r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R2</a:t>
                      </a:r>
                      <a:r>
                        <a:rPr lang="zh-CN" altLang="en-US" sz="1800" dirty="0">
                          <a:solidFill>
                            <a:srgbClr val="FF0000"/>
                          </a:solidFill>
                        </a:rPr>
                        <a:t>，</a:t>
                      </a:r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R3</a:t>
                      </a:r>
                    </a:p>
                  </a:txBody>
                  <a:tcPr marL="91430" marR="91430" marT="45724" marB="45724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0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14H</a:t>
                      </a:r>
                      <a:endParaRPr lang="zh-CN" altLang="en-US" sz="18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30" marR="91430" marT="45724" marB="45724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  DSUB  R4</a:t>
                      </a:r>
                      <a:r>
                        <a:rPr lang="zh-CN" altLang="en-US" sz="1800" dirty="0">
                          <a:solidFill>
                            <a:srgbClr val="FF0000"/>
                          </a:solidFill>
                        </a:rPr>
                        <a:t>，</a:t>
                      </a:r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R2</a:t>
                      </a:r>
                      <a:r>
                        <a:rPr lang="zh-CN" altLang="en-US" sz="1800" dirty="0">
                          <a:solidFill>
                            <a:srgbClr val="FF0000"/>
                          </a:solidFill>
                        </a:rPr>
                        <a:t>，</a:t>
                      </a:r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R3</a:t>
                      </a:r>
                    </a:p>
                  </a:txBody>
                  <a:tcPr marL="91430" marR="91430" marT="45724" marB="45724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0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18H</a:t>
                      </a:r>
                      <a:endParaRPr lang="zh-CN" altLang="en-US" sz="18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30" marR="91430" marT="45724" marB="45724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  LD    R6,20</a:t>
                      </a:r>
                      <a:r>
                        <a:rPr lang="zh-CN" altLang="en-US" sz="1800" dirty="0">
                          <a:solidFill>
                            <a:srgbClr val="FF0000"/>
                          </a:solidFill>
                        </a:rPr>
                        <a:t>（</a:t>
                      </a:r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R5</a:t>
                      </a:r>
                      <a:r>
                        <a:rPr lang="zh-CN" altLang="en-US" sz="1800" dirty="0">
                          <a:solidFill>
                            <a:srgbClr val="FF0000"/>
                          </a:solidFill>
                        </a:rPr>
                        <a:t>）</a:t>
                      </a:r>
                      <a:endParaRPr lang="en-US" altLang="zh-CN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30" marR="91430" marT="45724" marB="45724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0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1CH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0" marR="91430" marT="45724" marB="45724"/>
                </a:tc>
                <a:tc>
                  <a:txBody>
                    <a:bodyPr/>
                    <a:lstStyle/>
                    <a:p>
                      <a:pPr eaLnBrk="1" hangingPunct="1"/>
                      <a:r>
                        <a:rPr lang="en-US" altLang="zh-CN" sz="1800" dirty="0"/>
                        <a:t>  ST    R1,20</a:t>
                      </a:r>
                      <a:r>
                        <a:rPr lang="zh-CN" altLang="en-US" sz="1800" dirty="0"/>
                        <a:t>（</a:t>
                      </a:r>
                      <a:r>
                        <a:rPr lang="en-US" altLang="zh-CN" sz="1800" dirty="0"/>
                        <a:t>R5</a:t>
                      </a:r>
                      <a:r>
                        <a:rPr lang="zh-CN" altLang="en-US" sz="1800" dirty="0"/>
                        <a:t>）</a:t>
                      </a:r>
                      <a:endParaRPr lang="en-US" altLang="zh-CN" sz="1800" dirty="0"/>
                    </a:p>
                  </a:txBody>
                  <a:tcPr marL="91430" marR="91430" marT="45724" marB="4572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6955DE6B-0543-1863-374C-C1144EE924D3}"/>
              </a:ext>
            </a:extLst>
          </p:cNvPr>
          <p:cNvSpPr txBox="1"/>
          <p:nvPr/>
        </p:nvSpPr>
        <p:spPr>
          <a:xfrm>
            <a:off x="2381250" y="4611688"/>
            <a:ext cx="401638" cy="2619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dirty="0">
                <a:solidFill>
                  <a:srgbClr val="FF0000"/>
                </a:solidFill>
                <a:latin typeface="+mn-ea"/>
              </a:rPr>
              <a:t>18H</a:t>
            </a:r>
            <a:endParaRPr lang="zh-CN" altLang="en-US" sz="11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A1E5900-F35C-EA8C-E02E-A9D77182BA66}"/>
              </a:ext>
            </a:extLst>
          </p:cNvPr>
          <p:cNvSpPr txBox="1"/>
          <p:nvPr/>
        </p:nvSpPr>
        <p:spPr>
          <a:xfrm>
            <a:off x="3792538" y="4627563"/>
            <a:ext cx="574675" cy="2460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solidFill>
                  <a:srgbClr val="FF0000"/>
                </a:solidFill>
                <a:latin typeface="+mn-lt"/>
              </a:rPr>
              <a:t>DSUB </a:t>
            </a:r>
            <a:endParaRPr lang="zh-CN" altLang="en-US" sz="1000" dirty="0">
              <a:latin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15BF7E7-E7BB-59BB-709F-23C85DD61EE1}"/>
              </a:ext>
            </a:extLst>
          </p:cNvPr>
          <p:cNvSpPr txBox="1"/>
          <p:nvPr/>
        </p:nvSpPr>
        <p:spPr>
          <a:xfrm>
            <a:off x="3902075" y="3573463"/>
            <a:ext cx="403225" cy="2619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dirty="0">
                <a:solidFill>
                  <a:srgbClr val="FF0000"/>
                </a:solidFill>
                <a:latin typeface="+mn-ea"/>
              </a:rPr>
              <a:t>18H</a:t>
            </a:r>
            <a:endParaRPr lang="zh-CN" altLang="en-US" sz="11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21C0F41-7524-4047-30A2-8B2FBB5DEF80}"/>
              </a:ext>
            </a:extLst>
          </p:cNvPr>
          <p:cNvSpPr txBox="1"/>
          <p:nvPr/>
        </p:nvSpPr>
        <p:spPr>
          <a:xfrm>
            <a:off x="5624513" y="3562350"/>
            <a:ext cx="403225" cy="2619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dirty="0">
                <a:solidFill>
                  <a:srgbClr val="FF0000"/>
                </a:solidFill>
                <a:latin typeface="+mn-ea"/>
              </a:rPr>
              <a:t>14H</a:t>
            </a:r>
            <a:endParaRPr lang="zh-CN" altLang="en-US" sz="11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5558A86-056D-D7BC-74C0-8467C91E4597}"/>
              </a:ext>
            </a:extLst>
          </p:cNvPr>
          <p:cNvSpPr txBox="1"/>
          <p:nvPr/>
        </p:nvSpPr>
        <p:spPr>
          <a:xfrm>
            <a:off x="5634038" y="4452938"/>
            <a:ext cx="403225" cy="2619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dirty="0">
                <a:solidFill>
                  <a:srgbClr val="FF0000"/>
                </a:solidFill>
                <a:latin typeface="+mn-ea"/>
              </a:rPr>
              <a:t>30H</a:t>
            </a:r>
            <a:endParaRPr lang="zh-CN" altLang="en-US" sz="11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1B79F38-5B50-872C-428E-C04222D2EFCA}"/>
              </a:ext>
            </a:extLst>
          </p:cNvPr>
          <p:cNvSpPr txBox="1"/>
          <p:nvPr/>
        </p:nvSpPr>
        <p:spPr>
          <a:xfrm>
            <a:off x="5614988" y="4945063"/>
            <a:ext cx="403225" cy="2619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dirty="0">
                <a:solidFill>
                  <a:srgbClr val="FF0000"/>
                </a:solidFill>
                <a:latin typeface="+mn-ea"/>
              </a:rPr>
              <a:t>20H</a:t>
            </a:r>
            <a:endParaRPr lang="zh-CN" altLang="en-US" sz="11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E48EE4D-964D-1802-4A98-37BD31ACC648}"/>
              </a:ext>
            </a:extLst>
          </p:cNvPr>
          <p:cNvSpPr txBox="1"/>
          <p:nvPr/>
        </p:nvSpPr>
        <p:spPr>
          <a:xfrm>
            <a:off x="5537200" y="6022975"/>
            <a:ext cx="576263" cy="2460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solidFill>
                  <a:srgbClr val="FF0000"/>
                </a:solidFill>
                <a:latin typeface="+mn-lt"/>
              </a:rPr>
              <a:t>DADD </a:t>
            </a:r>
            <a:endParaRPr lang="zh-CN" altLang="en-US" sz="1000" dirty="0">
              <a:latin typeface="+mn-lt"/>
            </a:endParaRP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6C18E0C2-E0B6-E4F0-6EB6-F7BEE3176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013" y="1916113"/>
            <a:ext cx="1370012" cy="1150937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800" b="1" dirty="0">
                <a:latin typeface="+mn-ea"/>
                <a:ea typeface="+mn-ea"/>
              </a:rPr>
              <a:t>T3</a:t>
            </a:r>
            <a:r>
              <a:rPr lang="zh-CN" altLang="en-US" sz="2800" b="1" dirty="0">
                <a:latin typeface="+mn-ea"/>
                <a:ea typeface="+mn-ea"/>
              </a:rPr>
              <a:t>结束</a:t>
            </a:r>
          </a:p>
        </p:txBody>
      </p:sp>
      <p:graphicFrame>
        <p:nvGraphicFramePr>
          <p:cNvPr id="80899" name="Object 4">
            <a:extLst>
              <a:ext uri="{FF2B5EF4-FFF2-40B4-BE49-F238E27FC236}">
                <a16:creationId xmlns:a16="http://schemas.microsoft.com/office/drawing/2014/main" id="{3BB4DD93-0937-972C-9800-B78CB9F964C2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2263775" y="2603500"/>
          <a:ext cx="7526338" cy="424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2" r:id="rId3" imgW="5369052" imgH="3030474" progId="Word.Picture.8">
                  <p:embed/>
                </p:oleObj>
              </mc:Choice>
              <mc:Fallback>
                <p:oleObj name="Picture2" r:id="rId3" imgW="5369052" imgH="3030474" progId="Word.Picture.8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3775" y="2603500"/>
                        <a:ext cx="7526338" cy="42481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B8B6106E-204A-C2B2-070C-D64F25DAAAF9}"/>
              </a:ext>
            </a:extLst>
          </p:cNvPr>
          <p:cNvGraphicFramePr>
            <a:graphicFrameLocks noGrp="1"/>
          </p:cNvGraphicFramePr>
          <p:nvPr/>
        </p:nvGraphicFramePr>
        <p:xfrm>
          <a:off x="6527800" y="0"/>
          <a:ext cx="1871663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1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7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寄存器编号</a:t>
                      </a:r>
                    </a:p>
                  </a:txBody>
                  <a:tcPr marL="91452" marR="914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内容</a:t>
                      </a:r>
                    </a:p>
                  </a:txBody>
                  <a:tcPr marL="91452" marR="9145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7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R1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10H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7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R2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30H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7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R3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20H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7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R4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70H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7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R5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00H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7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R6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7DH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表格 2">
            <a:extLst>
              <a:ext uri="{FF2B5EF4-FFF2-40B4-BE49-F238E27FC236}">
                <a16:creationId xmlns:a16="http://schemas.microsoft.com/office/drawing/2014/main" id="{FE62F80B-B0D9-E728-A9F5-CE73D19FEADF}"/>
              </a:ext>
            </a:extLst>
          </p:cNvPr>
          <p:cNvGraphicFramePr>
            <a:graphicFrameLocks noGrp="1"/>
          </p:cNvGraphicFramePr>
          <p:nvPr/>
        </p:nvGraphicFramePr>
        <p:xfrm>
          <a:off x="8543925" y="0"/>
          <a:ext cx="2124075" cy="1776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4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02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数据存储器地址</a:t>
                      </a:r>
                    </a:p>
                  </a:txBody>
                  <a:tcPr marL="91421" marR="91421" marT="45691" marB="456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内容</a:t>
                      </a:r>
                    </a:p>
                  </a:txBody>
                  <a:tcPr marL="91421" marR="91421" marT="45691" marB="4569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79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20H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1" marR="91421" marT="45691" marB="456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1FH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1" marR="91421" marT="45691" marB="4569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79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24H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1" marR="91421" marT="45691" marB="456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3DH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1" marR="91421" marT="45691" marB="4569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79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28H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1" marR="91421" marT="45691" marB="456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7EH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1" marR="91421" marT="45691" marB="4569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表格 2">
            <a:extLst>
              <a:ext uri="{FF2B5EF4-FFF2-40B4-BE49-F238E27FC236}">
                <a16:creationId xmlns:a16="http://schemas.microsoft.com/office/drawing/2014/main" id="{C2A89E08-BED1-FB14-0B27-4CA2841887E2}"/>
              </a:ext>
            </a:extLst>
          </p:cNvPr>
          <p:cNvGraphicFramePr>
            <a:graphicFrameLocks noGrp="1"/>
          </p:cNvGraphicFramePr>
          <p:nvPr/>
        </p:nvGraphicFramePr>
        <p:xfrm>
          <a:off x="3000375" y="-17463"/>
          <a:ext cx="3455988" cy="2143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3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1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指令存储器地址</a:t>
                      </a:r>
                    </a:p>
                  </a:txBody>
                  <a:tcPr marL="91430" marR="91430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内容</a:t>
                      </a:r>
                    </a:p>
                  </a:txBody>
                  <a:tcPr marL="91430" marR="91430" marT="45724" marB="4572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FFFF00"/>
                          </a:solidFill>
                          <a:latin typeface="+mn-ea"/>
                          <a:ea typeface="+mn-ea"/>
                        </a:rPr>
                        <a:t>10H</a:t>
                      </a:r>
                      <a:endParaRPr lang="zh-CN" altLang="en-US" sz="1800" b="0" dirty="0">
                        <a:solidFill>
                          <a:srgbClr val="FFFF00"/>
                        </a:solidFill>
                        <a:latin typeface="+mn-ea"/>
                        <a:ea typeface="+mn-ea"/>
                      </a:endParaRPr>
                    </a:p>
                  </a:txBody>
                  <a:tcPr marL="91430" marR="91430" marT="45724" marB="45724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rgbClr val="FFFF00"/>
                          </a:solidFill>
                        </a:rPr>
                        <a:t>DADD  R1</a:t>
                      </a:r>
                      <a:r>
                        <a:rPr lang="zh-CN" altLang="en-US" sz="1800" dirty="0">
                          <a:solidFill>
                            <a:srgbClr val="FFFF00"/>
                          </a:solidFill>
                        </a:rPr>
                        <a:t>，</a:t>
                      </a:r>
                      <a:r>
                        <a:rPr lang="en-US" altLang="zh-CN" sz="1800" dirty="0">
                          <a:solidFill>
                            <a:srgbClr val="FFFF00"/>
                          </a:solidFill>
                        </a:rPr>
                        <a:t>R2</a:t>
                      </a:r>
                      <a:r>
                        <a:rPr lang="zh-CN" altLang="en-US" sz="1800" dirty="0">
                          <a:solidFill>
                            <a:srgbClr val="FFFF00"/>
                          </a:solidFill>
                        </a:rPr>
                        <a:t>，</a:t>
                      </a:r>
                      <a:r>
                        <a:rPr lang="en-US" altLang="zh-CN" sz="1800" dirty="0">
                          <a:solidFill>
                            <a:srgbClr val="FFFF00"/>
                          </a:solidFill>
                        </a:rPr>
                        <a:t>R3</a:t>
                      </a:r>
                    </a:p>
                  </a:txBody>
                  <a:tcPr marL="91430" marR="91430" marT="45724" marB="45724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0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14H</a:t>
                      </a:r>
                      <a:endParaRPr lang="zh-CN" altLang="en-US" sz="18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30" marR="91430" marT="45724" marB="45724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  DSUB  R4</a:t>
                      </a:r>
                      <a:r>
                        <a:rPr lang="zh-CN" altLang="en-US" sz="1800" dirty="0">
                          <a:solidFill>
                            <a:srgbClr val="FF0000"/>
                          </a:solidFill>
                        </a:rPr>
                        <a:t>，</a:t>
                      </a:r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R2</a:t>
                      </a:r>
                      <a:r>
                        <a:rPr lang="zh-CN" altLang="en-US" sz="1800" dirty="0">
                          <a:solidFill>
                            <a:srgbClr val="FF0000"/>
                          </a:solidFill>
                        </a:rPr>
                        <a:t>，</a:t>
                      </a:r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R3</a:t>
                      </a:r>
                    </a:p>
                  </a:txBody>
                  <a:tcPr marL="91430" marR="91430" marT="45724" marB="45724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0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18H</a:t>
                      </a:r>
                      <a:endParaRPr lang="zh-CN" altLang="en-US" sz="18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30" marR="91430" marT="45724" marB="45724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  LD    R6,20</a:t>
                      </a:r>
                      <a:r>
                        <a:rPr lang="zh-CN" altLang="en-US" sz="1800" dirty="0">
                          <a:solidFill>
                            <a:srgbClr val="FF0000"/>
                          </a:solidFill>
                        </a:rPr>
                        <a:t>（</a:t>
                      </a:r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R5</a:t>
                      </a:r>
                      <a:r>
                        <a:rPr lang="zh-CN" altLang="en-US" sz="1800" dirty="0">
                          <a:solidFill>
                            <a:srgbClr val="FF0000"/>
                          </a:solidFill>
                        </a:rPr>
                        <a:t>）</a:t>
                      </a:r>
                      <a:endParaRPr lang="en-US" altLang="zh-CN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30" marR="91430" marT="45724" marB="45724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0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1CH</a:t>
                      </a:r>
                      <a:endParaRPr lang="zh-CN" altLang="en-US" sz="18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30" marR="91430" marT="45724" marB="45724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eaLnBrk="1" hangingPunct="1"/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  ST    R1,20</a:t>
                      </a:r>
                      <a:r>
                        <a:rPr lang="zh-CN" altLang="en-US" sz="1800" dirty="0">
                          <a:solidFill>
                            <a:srgbClr val="FF0000"/>
                          </a:solidFill>
                        </a:rPr>
                        <a:t>（</a:t>
                      </a:r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R5</a:t>
                      </a:r>
                      <a:r>
                        <a:rPr lang="zh-CN" altLang="en-US" sz="1800" dirty="0">
                          <a:solidFill>
                            <a:srgbClr val="FF0000"/>
                          </a:solidFill>
                        </a:rPr>
                        <a:t>）</a:t>
                      </a:r>
                      <a:endParaRPr lang="en-US" altLang="zh-CN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30" marR="91430" marT="45724" marB="45724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1C73C6F3-8E30-D25D-F97C-5331DD0D560A}"/>
              </a:ext>
            </a:extLst>
          </p:cNvPr>
          <p:cNvSpPr txBox="1"/>
          <p:nvPr/>
        </p:nvSpPr>
        <p:spPr>
          <a:xfrm>
            <a:off x="3878263" y="3614738"/>
            <a:ext cx="403225" cy="2619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dirty="0">
                <a:solidFill>
                  <a:srgbClr val="FF0000"/>
                </a:solidFill>
                <a:latin typeface="+mn-ea"/>
              </a:rPr>
              <a:t>1CH</a:t>
            </a:r>
            <a:endParaRPr lang="zh-CN" altLang="en-US" sz="11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C9CED84-7E6C-E230-64CF-348916BA56FD}"/>
              </a:ext>
            </a:extLst>
          </p:cNvPr>
          <p:cNvSpPr txBox="1"/>
          <p:nvPr/>
        </p:nvSpPr>
        <p:spPr>
          <a:xfrm>
            <a:off x="3878263" y="4605338"/>
            <a:ext cx="403225" cy="2460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solidFill>
                  <a:srgbClr val="FF0000"/>
                </a:solidFill>
                <a:latin typeface="+mn-lt"/>
              </a:rPr>
              <a:t>LD</a:t>
            </a:r>
            <a:endParaRPr lang="zh-CN" altLang="en-US" sz="1000" dirty="0">
              <a:latin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05EA453-4131-1844-F739-ED6FEFEB85A5}"/>
              </a:ext>
            </a:extLst>
          </p:cNvPr>
          <p:cNvSpPr txBox="1"/>
          <p:nvPr/>
        </p:nvSpPr>
        <p:spPr>
          <a:xfrm>
            <a:off x="5614988" y="3616325"/>
            <a:ext cx="403225" cy="2603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dirty="0">
                <a:solidFill>
                  <a:srgbClr val="FF0000"/>
                </a:solidFill>
                <a:latin typeface="+mn-ea"/>
              </a:rPr>
              <a:t>18H</a:t>
            </a:r>
            <a:endParaRPr lang="zh-CN" altLang="en-US" sz="11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AF6A615-1873-5AD6-0CC1-7F151646FFE0}"/>
              </a:ext>
            </a:extLst>
          </p:cNvPr>
          <p:cNvSpPr txBox="1"/>
          <p:nvPr/>
        </p:nvSpPr>
        <p:spPr>
          <a:xfrm>
            <a:off x="5634038" y="4452938"/>
            <a:ext cx="403225" cy="2619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dirty="0">
                <a:solidFill>
                  <a:srgbClr val="FF0000"/>
                </a:solidFill>
                <a:latin typeface="+mn-ea"/>
              </a:rPr>
              <a:t>30H</a:t>
            </a:r>
            <a:endParaRPr lang="zh-CN" altLang="en-US" sz="11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5B4CAF7-F54B-63EC-C05A-6052A7772F06}"/>
              </a:ext>
            </a:extLst>
          </p:cNvPr>
          <p:cNvSpPr txBox="1"/>
          <p:nvPr/>
        </p:nvSpPr>
        <p:spPr>
          <a:xfrm>
            <a:off x="5614988" y="4945063"/>
            <a:ext cx="403225" cy="2619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dirty="0">
                <a:solidFill>
                  <a:srgbClr val="FF0000"/>
                </a:solidFill>
                <a:latin typeface="+mn-ea"/>
              </a:rPr>
              <a:t>20H</a:t>
            </a:r>
            <a:endParaRPr lang="zh-CN" altLang="en-US" sz="11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A47B258-16A8-C58D-3506-8984179FB4CA}"/>
              </a:ext>
            </a:extLst>
          </p:cNvPr>
          <p:cNvSpPr txBox="1"/>
          <p:nvPr/>
        </p:nvSpPr>
        <p:spPr>
          <a:xfrm>
            <a:off x="7208838" y="4703763"/>
            <a:ext cx="401637" cy="26035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dirty="0">
                <a:solidFill>
                  <a:srgbClr val="FFFF00"/>
                </a:solidFill>
                <a:latin typeface="+mn-ea"/>
              </a:rPr>
              <a:t>50H</a:t>
            </a:r>
            <a:endParaRPr lang="zh-CN" altLang="en-US" sz="11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62077FD-D7AB-987F-999B-9C60C8D0E62A}"/>
              </a:ext>
            </a:extLst>
          </p:cNvPr>
          <p:cNvSpPr txBox="1"/>
          <p:nvPr/>
        </p:nvSpPr>
        <p:spPr>
          <a:xfrm>
            <a:off x="2324100" y="4570413"/>
            <a:ext cx="401638" cy="2619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dirty="0">
                <a:solidFill>
                  <a:srgbClr val="FF0000"/>
                </a:solidFill>
                <a:latin typeface="+mn-ea"/>
              </a:rPr>
              <a:t>1CH</a:t>
            </a:r>
            <a:endParaRPr lang="zh-CN" altLang="en-US" sz="11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17696C6-6A4A-A5C6-E503-002D5BB4BBCA}"/>
              </a:ext>
            </a:extLst>
          </p:cNvPr>
          <p:cNvSpPr txBox="1"/>
          <p:nvPr/>
        </p:nvSpPr>
        <p:spPr>
          <a:xfrm>
            <a:off x="7175500" y="6021388"/>
            <a:ext cx="576263" cy="24606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solidFill>
                  <a:srgbClr val="FFFF00"/>
                </a:solidFill>
                <a:latin typeface="+mn-lt"/>
              </a:rPr>
              <a:t>DADD </a:t>
            </a:r>
            <a:endParaRPr lang="zh-CN" altLang="en-US" sz="1000" dirty="0">
              <a:solidFill>
                <a:srgbClr val="FFFF00"/>
              </a:solidFill>
              <a:latin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5869BC9-4538-DB8F-F027-E4CD5C19AD5C}"/>
              </a:ext>
            </a:extLst>
          </p:cNvPr>
          <p:cNvSpPr txBox="1"/>
          <p:nvPr/>
        </p:nvSpPr>
        <p:spPr>
          <a:xfrm>
            <a:off x="7208838" y="5378450"/>
            <a:ext cx="401637" cy="26193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dirty="0">
                <a:solidFill>
                  <a:srgbClr val="FFFF00"/>
                </a:solidFill>
                <a:latin typeface="+mn-ea"/>
              </a:rPr>
              <a:t>20H</a:t>
            </a:r>
            <a:endParaRPr lang="zh-CN" altLang="en-US" sz="11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ACF05DA-5B9F-39AF-D4E4-F56F686F4A0B}"/>
              </a:ext>
            </a:extLst>
          </p:cNvPr>
          <p:cNvSpPr txBox="1"/>
          <p:nvPr/>
        </p:nvSpPr>
        <p:spPr>
          <a:xfrm>
            <a:off x="5614988" y="6021388"/>
            <a:ext cx="576262" cy="2460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solidFill>
                  <a:srgbClr val="FF0000"/>
                </a:solidFill>
                <a:latin typeface="+mn-lt"/>
              </a:rPr>
              <a:t>DSUB</a:t>
            </a:r>
            <a:endParaRPr lang="zh-CN" altLang="en-US" sz="1000" dirty="0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1B8FB3CB-1949-F0A3-E324-B2CAD0BF2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916113"/>
            <a:ext cx="1370012" cy="1150937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800" b="1" dirty="0">
                <a:latin typeface="+mn-ea"/>
                <a:ea typeface="+mn-ea"/>
              </a:rPr>
              <a:t>T4</a:t>
            </a:r>
            <a:r>
              <a:rPr lang="zh-CN" altLang="en-US" sz="2800" b="1" dirty="0">
                <a:latin typeface="+mn-ea"/>
                <a:ea typeface="+mn-ea"/>
              </a:rPr>
              <a:t>结束</a:t>
            </a:r>
          </a:p>
        </p:txBody>
      </p:sp>
      <p:graphicFrame>
        <p:nvGraphicFramePr>
          <p:cNvPr id="82947" name="Object 4">
            <a:extLst>
              <a:ext uri="{FF2B5EF4-FFF2-40B4-BE49-F238E27FC236}">
                <a16:creationId xmlns:a16="http://schemas.microsoft.com/office/drawing/2014/main" id="{EEF7BC20-781D-743D-AED7-389D87584777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2263775" y="2603500"/>
          <a:ext cx="7526338" cy="424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2" r:id="rId3" imgW="5369052" imgH="3030474" progId="Word.Picture.8">
                  <p:embed/>
                </p:oleObj>
              </mc:Choice>
              <mc:Fallback>
                <p:oleObj name="Picture2" r:id="rId3" imgW="5369052" imgH="3030474" progId="Word.Picture.8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3775" y="2603500"/>
                        <a:ext cx="7526338" cy="42481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868153F8-274C-55F6-186B-9DD9D26573B0}"/>
              </a:ext>
            </a:extLst>
          </p:cNvPr>
          <p:cNvGraphicFramePr>
            <a:graphicFrameLocks noGrp="1"/>
          </p:cNvGraphicFramePr>
          <p:nvPr/>
        </p:nvGraphicFramePr>
        <p:xfrm>
          <a:off x="6527800" y="0"/>
          <a:ext cx="1871663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1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7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寄存器编号</a:t>
                      </a:r>
                    </a:p>
                  </a:txBody>
                  <a:tcPr marL="91452" marR="914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内容</a:t>
                      </a:r>
                    </a:p>
                  </a:txBody>
                  <a:tcPr marL="91452" marR="9145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7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R1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10H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7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R2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30H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7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R3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20H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7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R4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70H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7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R5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00H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7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R6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7DH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表格 2">
            <a:extLst>
              <a:ext uri="{FF2B5EF4-FFF2-40B4-BE49-F238E27FC236}">
                <a16:creationId xmlns:a16="http://schemas.microsoft.com/office/drawing/2014/main" id="{D476A4A0-D675-16BD-87A5-E9E26F9B2EC3}"/>
              </a:ext>
            </a:extLst>
          </p:cNvPr>
          <p:cNvGraphicFramePr>
            <a:graphicFrameLocks noGrp="1"/>
          </p:cNvGraphicFramePr>
          <p:nvPr/>
        </p:nvGraphicFramePr>
        <p:xfrm>
          <a:off x="8543925" y="0"/>
          <a:ext cx="2124075" cy="1776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4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02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数据存储器地址</a:t>
                      </a:r>
                    </a:p>
                  </a:txBody>
                  <a:tcPr marL="91421" marR="91421" marT="45691" marB="456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内容</a:t>
                      </a:r>
                    </a:p>
                  </a:txBody>
                  <a:tcPr marL="91421" marR="91421" marT="45691" marB="4569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79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20H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1" marR="91421" marT="45691" marB="456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1FH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1" marR="91421" marT="45691" marB="4569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79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24H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1" marR="91421" marT="45691" marB="456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3DH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1" marR="91421" marT="45691" marB="4569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79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28H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1" marR="91421" marT="45691" marB="456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7EH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1" marR="91421" marT="45691" marB="4569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表格 2">
            <a:extLst>
              <a:ext uri="{FF2B5EF4-FFF2-40B4-BE49-F238E27FC236}">
                <a16:creationId xmlns:a16="http://schemas.microsoft.com/office/drawing/2014/main" id="{1E544F72-41A4-CDAC-3505-BF30C761D3F8}"/>
              </a:ext>
            </a:extLst>
          </p:cNvPr>
          <p:cNvGraphicFramePr>
            <a:graphicFrameLocks noGrp="1"/>
          </p:cNvGraphicFramePr>
          <p:nvPr/>
        </p:nvGraphicFramePr>
        <p:xfrm>
          <a:off x="3000375" y="-17463"/>
          <a:ext cx="3455988" cy="2143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3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1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指令存储器地址</a:t>
                      </a:r>
                    </a:p>
                  </a:txBody>
                  <a:tcPr marL="91430" marR="91430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内容</a:t>
                      </a:r>
                    </a:p>
                  </a:txBody>
                  <a:tcPr marL="91430" marR="91430" marT="45724" marB="4572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FFFF00"/>
                          </a:solidFill>
                          <a:latin typeface="+mn-ea"/>
                          <a:ea typeface="+mn-ea"/>
                        </a:rPr>
                        <a:t>10H</a:t>
                      </a:r>
                      <a:endParaRPr lang="zh-CN" altLang="en-US" sz="1800" b="0" dirty="0">
                        <a:solidFill>
                          <a:srgbClr val="FFFF00"/>
                        </a:solidFill>
                        <a:latin typeface="+mn-ea"/>
                        <a:ea typeface="+mn-ea"/>
                      </a:endParaRPr>
                    </a:p>
                  </a:txBody>
                  <a:tcPr marL="91430" marR="91430" marT="45724" marB="45724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rgbClr val="FFFF00"/>
                          </a:solidFill>
                        </a:rPr>
                        <a:t>DADD  R1</a:t>
                      </a:r>
                      <a:r>
                        <a:rPr lang="zh-CN" altLang="en-US" sz="1800" dirty="0">
                          <a:solidFill>
                            <a:srgbClr val="FFFF00"/>
                          </a:solidFill>
                        </a:rPr>
                        <a:t>，</a:t>
                      </a:r>
                      <a:r>
                        <a:rPr lang="en-US" altLang="zh-CN" sz="1800" dirty="0">
                          <a:solidFill>
                            <a:srgbClr val="FFFF00"/>
                          </a:solidFill>
                        </a:rPr>
                        <a:t>R2</a:t>
                      </a:r>
                      <a:r>
                        <a:rPr lang="zh-CN" altLang="en-US" sz="1800" dirty="0">
                          <a:solidFill>
                            <a:srgbClr val="FFFF00"/>
                          </a:solidFill>
                        </a:rPr>
                        <a:t>，</a:t>
                      </a:r>
                      <a:r>
                        <a:rPr lang="en-US" altLang="zh-CN" sz="1800" dirty="0">
                          <a:solidFill>
                            <a:srgbClr val="FFFF00"/>
                          </a:solidFill>
                        </a:rPr>
                        <a:t>R3</a:t>
                      </a:r>
                    </a:p>
                  </a:txBody>
                  <a:tcPr marL="91430" marR="91430" marT="45724" marB="45724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0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FFFF00"/>
                          </a:solidFill>
                          <a:latin typeface="+mn-ea"/>
                          <a:ea typeface="+mn-ea"/>
                        </a:rPr>
                        <a:t>14H</a:t>
                      </a:r>
                      <a:endParaRPr lang="zh-CN" altLang="en-US" sz="1800" b="0" dirty="0">
                        <a:solidFill>
                          <a:srgbClr val="FFFF00"/>
                        </a:solidFill>
                        <a:latin typeface="+mn-ea"/>
                        <a:ea typeface="+mn-ea"/>
                      </a:endParaRPr>
                    </a:p>
                  </a:txBody>
                  <a:tcPr marL="91430" marR="91430" marT="45724" marB="45724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dirty="0">
                          <a:solidFill>
                            <a:srgbClr val="FFFF00"/>
                          </a:solidFill>
                        </a:rPr>
                        <a:t>  DSUB  R4</a:t>
                      </a:r>
                      <a:r>
                        <a:rPr lang="zh-CN" altLang="en-US" sz="1800" dirty="0">
                          <a:solidFill>
                            <a:srgbClr val="FFFF00"/>
                          </a:solidFill>
                        </a:rPr>
                        <a:t>，</a:t>
                      </a:r>
                      <a:r>
                        <a:rPr lang="en-US" altLang="zh-CN" sz="1800" dirty="0">
                          <a:solidFill>
                            <a:srgbClr val="FFFF00"/>
                          </a:solidFill>
                        </a:rPr>
                        <a:t>R2</a:t>
                      </a:r>
                      <a:r>
                        <a:rPr lang="zh-CN" altLang="en-US" sz="1800" dirty="0">
                          <a:solidFill>
                            <a:srgbClr val="FFFF00"/>
                          </a:solidFill>
                        </a:rPr>
                        <a:t>，</a:t>
                      </a:r>
                      <a:r>
                        <a:rPr lang="en-US" altLang="zh-CN" sz="1800" dirty="0">
                          <a:solidFill>
                            <a:srgbClr val="FFFF00"/>
                          </a:solidFill>
                        </a:rPr>
                        <a:t>R3</a:t>
                      </a:r>
                    </a:p>
                  </a:txBody>
                  <a:tcPr marL="91430" marR="91430" marT="45724" marB="45724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0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18H</a:t>
                      </a:r>
                      <a:endParaRPr lang="zh-CN" altLang="en-US" sz="18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30" marR="91430" marT="45724" marB="45724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  LD    R6,20</a:t>
                      </a:r>
                      <a:r>
                        <a:rPr lang="zh-CN" altLang="en-US" sz="1800" dirty="0">
                          <a:solidFill>
                            <a:srgbClr val="FF0000"/>
                          </a:solidFill>
                        </a:rPr>
                        <a:t>（</a:t>
                      </a:r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R5</a:t>
                      </a:r>
                      <a:r>
                        <a:rPr lang="zh-CN" altLang="en-US" sz="1800" dirty="0">
                          <a:solidFill>
                            <a:srgbClr val="FF0000"/>
                          </a:solidFill>
                        </a:rPr>
                        <a:t>）</a:t>
                      </a:r>
                      <a:endParaRPr lang="en-US" altLang="zh-CN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30" marR="91430" marT="45724" marB="45724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0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1CH</a:t>
                      </a:r>
                      <a:endParaRPr lang="zh-CN" altLang="en-US" sz="18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30" marR="91430" marT="45724" marB="45724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eaLnBrk="1" hangingPunct="1"/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  ST    R1,20</a:t>
                      </a:r>
                      <a:r>
                        <a:rPr lang="zh-CN" altLang="en-US" sz="1800" dirty="0">
                          <a:solidFill>
                            <a:srgbClr val="FF0000"/>
                          </a:solidFill>
                        </a:rPr>
                        <a:t>（</a:t>
                      </a:r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R5</a:t>
                      </a:r>
                      <a:r>
                        <a:rPr lang="zh-CN" altLang="en-US" sz="1800" dirty="0">
                          <a:solidFill>
                            <a:srgbClr val="FF0000"/>
                          </a:solidFill>
                        </a:rPr>
                        <a:t>）</a:t>
                      </a:r>
                      <a:endParaRPr lang="en-US" altLang="zh-CN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30" marR="91430" marT="45724" marB="45724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0C495D50-F2D1-E1F8-7873-A29AFFB40037}"/>
              </a:ext>
            </a:extLst>
          </p:cNvPr>
          <p:cNvSpPr txBox="1"/>
          <p:nvPr/>
        </p:nvSpPr>
        <p:spPr>
          <a:xfrm>
            <a:off x="5622925" y="3573463"/>
            <a:ext cx="401638" cy="2619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dirty="0">
                <a:solidFill>
                  <a:srgbClr val="FF0000"/>
                </a:solidFill>
                <a:latin typeface="+mn-ea"/>
              </a:rPr>
              <a:t>1CH</a:t>
            </a:r>
            <a:endParaRPr lang="zh-CN" altLang="en-US" sz="11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03F056F-5300-7905-2845-2FE01BF13076}"/>
              </a:ext>
            </a:extLst>
          </p:cNvPr>
          <p:cNvSpPr txBox="1"/>
          <p:nvPr/>
        </p:nvSpPr>
        <p:spPr>
          <a:xfrm>
            <a:off x="5634038" y="6019800"/>
            <a:ext cx="403225" cy="2460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solidFill>
                  <a:srgbClr val="FF0000"/>
                </a:solidFill>
                <a:latin typeface="+mn-lt"/>
              </a:rPr>
              <a:t>LD</a:t>
            </a:r>
            <a:endParaRPr lang="zh-CN" altLang="en-US" sz="1000" dirty="0">
              <a:latin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0AADBA0-13C8-A813-BCEA-21AA33FC665A}"/>
              </a:ext>
            </a:extLst>
          </p:cNvPr>
          <p:cNvSpPr txBox="1"/>
          <p:nvPr/>
        </p:nvSpPr>
        <p:spPr>
          <a:xfrm>
            <a:off x="5634038" y="4452938"/>
            <a:ext cx="403225" cy="2619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dirty="0">
                <a:solidFill>
                  <a:srgbClr val="FF0000"/>
                </a:solidFill>
                <a:latin typeface="+mn-ea"/>
              </a:rPr>
              <a:t>00H</a:t>
            </a:r>
            <a:endParaRPr lang="zh-CN" altLang="en-US" sz="11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AD3ACA7-C09F-42AD-DFD9-E9026794B0A7}"/>
              </a:ext>
            </a:extLst>
          </p:cNvPr>
          <p:cNvSpPr txBox="1"/>
          <p:nvPr/>
        </p:nvSpPr>
        <p:spPr>
          <a:xfrm>
            <a:off x="7188200" y="5365750"/>
            <a:ext cx="403225" cy="26193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dirty="0">
                <a:solidFill>
                  <a:srgbClr val="FFFF00"/>
                </a:solidFill>
                <a:latin typeface="+mn-ea"/>
              </a:rPr>
              <a:t>20H</a:t>
            </a:r>
            <a:endParaRPr lang="zh-CN" altLang="en-US" sz="11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267D699-E275-ACF1-06F3-CDA7A682DFC2}"/>
              </a:ext>
            </a:extLst>
          </p:cNvPr>
          <p:cNvSpPr txBox="1"/>
          <p:nvPr/>
        </p:nvSpPr>
        <p:spPr>
          <a:xfrm>
            <a:off x="8688388" y="6021388"/>
            <a:ext cx="576262" cy="24606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solidFill>
                  <a:srgbClr val="FFFF00"/>
                </a:solidFill>
                <a:latin typeface="+mn-lt"/>
              </a:rPr>
              <a:t>DADD </a:t>
            </a:r>
            <a:endParaRPr lang="zh-CN" altLang="en-US" sz="1000" dirty="0">
              <a:solidFill>
                <a:srgbClr val="FFFF00"/>
              </a:solidFill>
              <a:latin typeface="+mn-lt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0FEA615-7AAF-CC97-86BD-5B04E7B644A0}"/>
              </a:ext>
            </a:extLst>
          </p:cNvPr>
          <p:cNvSpPr txBox="1"/>
          <p:nvPr/>
        </p:nvSpPr>
        <p:spPr>
          <a:xfrm>
            <a:off x="7102475" y="6007100"/>
            <a:ext cx="576263" cy="24606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solidFill>
                  <a:srgbClr val="FFFF00"/>
                </a:solidFill>
                <a:latin typeface="+mn-lt"/>
              </a:rPr>
              <a:t>DSUB</a:t>
            </a:r>
            <a:endParaRPr lang="zh-CN" altLang="en-US" sz="1000" dirty="0">
              <a:solidFill>
                <a:srgbClr val="FFFF00"/>
              </a:solidFill>
              <a:latin typeface="+mn-l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E1EC583-8EF5-5613-E638-8E82C80ED431}"/>
              </a:ext>
            </a:extLst>
          </p:cNvPr>
          <p:cNvSpPr txBox="1"/>
          <p:nvPr/>
        </p:nvSpPr>
        <p:spPr>
          <a:xfrm>
            <a:off x="8688388" y="5495925"/>
            <a:ext cx="401637" cy="26193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dirty="0">
                <a:solidFill>
                  <a:srgbClr val="FFFF00"/>
                </a:solidFill>
                <a:latin typeface="+mn-ea"/>
              </a:rPr>
              <a:t>50H</a:t>
            </a:r>
            <a:endParaRPr lang="zh-CN" altLang="en-US" sz="11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AC9846A-B9EA-02D0-0B69-719B94F0A7F3}"/>
              </a:ext>
            </a:extLst>
          </p:cNvPr>
          <p:cNvSpPr txBox="1"/>
          <p:nvPr/>
        </p:nvSpPr>
        <p:spPr>
          <a:xfrm>
            <a:off x="7188200" y="4684713"/>
            <a:ext cx="403225" cy="26035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dirty="0">
                <a:solidFill>
                  <a:srgbClr val="FFFF00"/>
                </a:solidFill>
                <a:latin typeface="+mn-ea"/>
              </a:rPr>
              <a:t>10H</a:t>
            </a:r>
            <a:endParaRPr lang="zh-CN" altLang="en-US" sz="11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DF97CFF-6288-15F8-D0FF-B86582C161AA}"/>
              </a:ext>
            </a:extLst>
          </p:cNvPr>
          <p:cNvSpPr txBox="1"/>
          <p:nvPr/>
        </p:nvSpPr>
        <p:spPr>
          <a:xfrm>
            <a:off x="5634038" y="4930775"/>
            <a:ext cx="403225" cy="2619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dirty="0">
                <a:solidFill>
                  <a:srgbClr val="FF0000"/>
                </a:solidFill>
                <a:latin typeface="+mn-ea"/>
              </a:rPr>
              <a:t>7DH</a:t>
            </a:r>
            <a:endParaRPr lang="zh-CN" altLang="en-US" sz="11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1B58D8A-C69B-376E-8BD2-4799FD42E4C5}"/>
              </a:ext>
            </a:extLst>
          </p:cNvPr>
          <p:cNvSpPr txBox="1"/>
          <p:nvPr/>
        </p:nvSpPr>
        <p:spPr>
          <a:xfrm>
            <a:off x="5535613" y="5607050"/>
            <a:ext cx="576262" cy="2619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dirty="0">
                <a:solidFill>
                  <a:srgbClr val="FF0000"/>
                </a:solidFill>
                <a:latin typeface="+mn-ea"/>
              </a:rPr>
              <a:t>20H</a:t>
            </a:r>
            <a:endParaRPr lang="zh-CN" altLang="en-US" sz="11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EE7C811-8F00-8AE2-7CC4-E3BC30B53833}"/>
              </a:ext>
            </a:extLst>
          </p:cNvPr>
          <p:cNvSpPr txBox="1"/>
          <p:nvPr/>
        </p:nvSpPr>
        <p:spPr>
          <a:xfrm>
            <a:off x="3863975" y="4560888"/>
            <a:ext cx="401638" cy="2460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solidFill>
                  <a:srgbClr val="FF0000"/>
                </a:solidFill>
                <a:latin typeface="+mn-lt"/>
              </a:rPr>
              <a:t>ST</a:t>
            </a:r>
            <a:endParaRPr lang="zh-CN" altLang="en-US" sz="1000" dirty="0">
              <a:latin typeface="+mn-lt"/>
            </a:endParaRP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386BAE66-294D-ADE5-4CC1-87B8F46CF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2014538"/>
            <a:ext cx="1370013" cy="1150937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800" b="1" dirty="0">
                <a:latin typeface="+mn-ea"/>
                <a:ea typeface="+mn-ea"/>
              </a:rPr>
              <a:t>T5</a:t>
            </a:r>
            <a:r>
              <a:rPr lang="zh-CN" altLang="en-US" sz="2800" b="1" dirty="0">
                <a:latin typeface="+mn-ea"/>
                <a:ea typeface="+mn-ea"/>
              </a:rPr>
              <a:t>结束</a:t>
            </a:r>
          </a:p>
        </p:txBody>
      </p:sp>
      <p:graphicFrame>
        <p:nvGraphicFramePr>
          <p:cNvPr id="84995" name="Object 4">
            <a:extLst>
              <a:ext uri="{FF2B5EF4-FFF2-40B4-BE49-F238E27FC236}">
                <a16:creationId xmlns:a16="http://schemas.microsoft.com/office/drawing/2014/main" id="{AAE2B944-C2FD-F012-0062-BA2919C89DBA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2263775" y="2603500"/>
          <a:ext cx="7526338" cy="424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2" r:id="rId3" imgW="5369052" imgH="3030474" progId="Word.Picture.8">
                  <p:embed/>
                </p:oleObj>
              </mc:Choice>
              <mc:Fallback>
                <p:oleObj name="Picture2" r:id="rId3" imgW="5369052" imgH="3030474" progId="Word.Picture.8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3775" y="2603500"/>
                        <a:ext cx="7526338" cy="42481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2D20B31F-5359-1F03-14BC-46E6CB2DB5B9}"/>
              </a:ext>
            </a:extLst>
          </p:cNvPr>
          <p:cNvGraphicFramePr>
            <a:graphicFrameLocks noGrp="1"/>
          </p:cNvGraphicFramePr>
          <p:nvPr/>
        </p:nvGraphicFramePr>
        <p:xfrm>
          <a:off x="6527800" y="0"/>
          <a:ext cx="1871663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1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7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寄存器编号</a:t>
                      </a:r>
                    </a:p>
                  </a:txBody>
                  <a:tcPr marL="91452" marR="914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内容</a:t>
                      </a:r>
                    </a:p>
                  </a:txBody>
                  <a:tcPr marL="91452" marR="9145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7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R1</a:t>
                      </a:r>
                      <a:endParaRPr lang="zh-CN" altLang="en-US" sz="16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50H</a:t>
                      </a:r>
                      <a:endParaRPr lang="zh-CN" altLang="en-US" sz="16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7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R2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30H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7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R3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20H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7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R4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70H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7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R5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00H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7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R6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7DH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表格 2">
            <a:extLst>
              <a:ext uri="{FF2B5EF4-FFF2-40B4-BE49-F238E27FC236}">
                <a16:creationId xmlns:a16="http://schemas.microsoft.com/office/drawing/2014/main" id="{1DC841FA-BD94-38C6-1160-D0EF8E6CD7E9}"/>
              </a:ext>
            </a:extLst>
          </p:cNvPr>
          <p:cNvGraphicFramePr>
            <a:graphicFrameLocks noGrp="1"/>
          </p:cNvGraphicFramePr>
          <p:nvPr/>
        </p:nvGraphicFramePr>
        <p:xfrm>
          <a:off x="8543925" y="0"/>
          <a:ext cx="2124075" cy="1776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4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02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数据存储器地址</a:t>
                      </a:r>
                    </a:p>
                  </a:txBody>
                  <a:tcPr marL="91421" marR="91421" marT="45691" marB="456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内容</a:t>
                      </a:r>
                    </a:p>
                  </a:txBody>
                  <a:tcPr marL="91421" marR="91421" marT="45691" marB="4569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79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20H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1" marR="91421" marT="45691" marB="456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1FH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1" marR="91421" marT="45691" marB="4569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79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24H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1" marR="91421" marT="45691" marB="456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3DH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1" marR="91421" marT="45691" marB="4569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79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28H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1" marR="91421" marT="45691" marB="456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7EH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1" marR="91421" marT="45691" marB="4569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表格 2">
            <a:extLst>
              <a:ext uri="{FF2B5EF4-FFF2-40B4-BE49-F238E27FC236}">
                <a16:creationId xmlns:a16="http://schemas.microsoft.com/office/drawing/2014/main" id="{CD01A7FF-AF95-60A3-13C5-EA45C4415C5F}"/>
              </a:ext>
            </a:extLst>
          </p:cNvPr>
          <p:cNvGraphicFramePr>
            <a:graphicFrameLocks noGrp="1"/>
          </p:cNvGraphicFramePr>
          <p:nvPr/>
        </p:nvGraphicFramePr>
        <p:xfrm>
          <a:off x="3000375" y="-17463"/>
          <a:ext cx="3455988" cy="2143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3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1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指令存储器地址</a:t>
                      </a:r>
                    </a:p>
                  </a:txBody>
                  <a:tcPr marL="91430" marR="91430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内容</a:t>
                      </a:r>
                    </a:p>
                  </a:txBody>
                  <a:tcPr marL="91430" marR="91430" marT="45724" marB="4572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10H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0" marR="91430" marT="45724" marB="45724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DADD  R1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R2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R3</a:t>
                      </a:r>
                    </a:p>
                  </a:txBody>
                  <a:tcPr marL="91430" marR="91430" marT="45724" marB="45724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0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FFFF00"/>
                          </a:solidFill>
                          <a:latin typeface="+mn-ea"/>
                          <a:ea typeface="+mn-ea"/>
                        </a:rPr>
                        <a:t>14H</a:t>
                      </a:r>
                      <a:endParaRPr lang="zh-CN" altLang="en-US" sz="1800" b="0" dirty="0">
                        <a:solidFill>
                          <a:srgbClr val="FFFF00"/>
                        </a:solidFill>
                        <a:latin typeface="+mn-ea"/>
                        <a:ea typeface="+mn-ea"/>
                      </a:endParaRPr>
                    </a:p>
                  </a:txBody>
                  <a:tcPr marL="91430" marR="91430" marT="45724" marB="45724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dirty="0">
                          <a:solidFill>
                            <a:srgbClr val="FFFF00"/>
                          </a:solidFill>
                        </a:rPr>
                        <a:t>  DSUB  R4</a:t>
                      </a:r>
                      <a:r>
                        <a:rPr lang="zh-CN" altLang="en-US" sz="1800" dirty="0">
                          <a:solidFill>
                            <a:srgbClr val="FFFF00"/>
                          </a:solidFill>
                        </a:rPr>
                        <a:t>，</a:t>
                      </a:r>
                      <a:r>
                        <a:rPr lang="en-US" altLang="zh-CN" sz="1800" dirty="0">
                          <a:solidFill>
                            <a:srgbClr val="FFFF00"/>
                          </a:solidFill>
                        </a:rPr>
                        <a:t>R2</a:t>
                      </a:r>
                      <a:r>
                        <a:rPr lang="zh-CN" altLang="en-US" sz="1800" dirty="0">
                          <a:solidFill>
                            <a:srgbClr val="FFFF00"/>
                          </a:solidFill>
                        </a:rPr>
                        <a:t>，</a:t>
                      </a:r>
                      <a:r>
                        <a:rPr lang="en-US" altLang="zh-CN" sz="1800" dirty="0">
                          <a:solidFill>
                            <a:srgbClr val="FFFF00"/>
                          </a:solidFill>
                        </a:rPr>
                        <a:t>R3</a:t>
                      </a:r>
                    </a:p>
                  </a:txBody>
                  <a:tcPr marL="91430" marR="91430" marT="45724" marB="45724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0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FFFF00"/>
                          </a:solidFill>
                          <a:latin typeface="+mn-ea"/>
                          <a:ea typeface="+mn-ea"/>
                        </a:rPr>
                        <a:t>18H</a:t>
                      </a:r>
                      <a:endParaRPr lang="zh-CN" altLang="en-US" sz="1800" b="0" dirty="0">
                        <a:solidFill>
                          <a:srgbClr val="FFFF00"/>
                        </a:solidFill>
                        <a:latin typeface="+mn-ea"/>
                        <a:ea typeface="+mn-ea"/>
                      </a:endParaRPr>
                    </a:p>
                  </a:txBody>
                  <a:tcPr marL="91430" marR="91430" marT="45724" marB="45724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dirty="0">
                          <a:solidFill>
                            <a:srgbClr val="FFFF00"/>
                          </a:solidFill>
                        </a:rPr>
                        <a:t>  LD    R6,20</a:t>
                      </a:r>
                      <a:r>
                        <a:rPr lang="zh-CN" altLang="en-US" sz="1800" dirty="0">
                          <a:solidFill>
                            <a:srgbClr val="FFFF00"/>
                          </a:solidFill>
                        </a:rPr>
                        <a:t>（</a:t>
                      </a:r>
                      <a:r>
                        <a:rPr lang="en-US" altLang="zh-CN" sz="1800" dirty="0">
                          <a:solidFill>
                            <a:srgbClr val="FFFF00"/>
                          </a:solidFill>
                        </a:rPr>
                        <a:t>R5</a:t>
                      </a:r>
                      <a:r>
                        <a:rPr lang="zh-CN" altLang="en-US" sz="1800" dirty="0">
                          <a:solidFill>
                            <a:srgbClr val="FFFF00"/>
                          </a:solidFill>
                        </a:rPr>
                        <a:t>）</a:t>
                      </a:r>
                      <a:endParaRPr lang="en-US" altLang="zh-CN" sz="1800" dirty="0">
                        <a:solidFill>
                          <a:srgbClr val="FFFF00"/>
                        </a:solidFill>
                      </a:endParaRPr>
                    </a:p>
                  </a:txBody>
                  <a:tcPr marL="91430" marR="91430" marT="45724" marB="45724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0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1CH</a:t>
                      </a:r>
                      <a:endParaRPr lang="zh-CN" altLang="en-US" sz="18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30" marR="91430" marT="45724" marB="45724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eaLnBrk="1" hangingPunct="1"/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  ST    R1,20</a:t>
                      </a:r>
                      <a:r>
                        <a:rPr lang="zh-CN" altLang="en-US" sz="1800" dirty="0">
                          <a:solidFill>
                            <a:srgbClr val="FF0000"/>
                          </a:solidFill>
                        </a:rPr>
                        <a:t>（</a:t>
                      </a:r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R5</a:t>
                      </a:r>
                      <a:r>
                        <a:rPr lang="zh-CN" altLang="en-US" sz="1800" dirty="0">
                          <a:solidFill>
                            <a:srgbClr val="FF0000"/>
                          </a:solidFill>
                        </a:rPr>
                        <a:t>）</a:t>
                      </a:r>
                      <a:endParaRPr lang="en-US" altLang="zh-CN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30" marR="91430" marT="45724" marB="45724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D71EDDE2-3822-47C4-B064-4D618B675899}"/>
              </a:ext>
            </a:extLst>
          </p:cNvPr>
          <p:cNvSpPr txBox="1"/>
          <p:nvPr/>
        </p:nvSpPr>
        <p:spPr>
          <a:xfrm>
            <a:off x="7262813" y="6019800"/>
            <a:ext cx="401637" cy="24606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solidFill>
                  <a:srgbClr val="FFFF00"/>
                </a:solidFill>
                <a:latin typeface="+mn-lt"/>
              </a:rPr>
              <a:t>LD</a:t>
            </a:r>
            <a:endParaRPr lang="zh-CN" altLang="en-US" sz="1000" dirty="0">
              <a:solidFill>
                <a:srgbClr val="FFFF00"/>
              </a:solidFill>
              <a:latin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54EAB80-1234-8B63-CA9D-D4921CA5BE6B}"/>
              </a:ext>
            </a:extLst>
          </p:cNvPr>
          <p:cNvSpPr txBox="1"/>
          <p:nvPr/>
        </p:nvSpPr>
        <p:spPr>
          <a:xfrm>
            <a:off x="7234238" y="4670425"/>
            <a:ext cx="401637" cy="26035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dirty="0">
                <a:solidFill>
                  <a:srgbClr val="FFFF00"/>
                </a:solidFill>
                <a:latin typeface="+mn-ea"/>
              </a:rPr>
              <a:t>20H</a:t>
            </a:r>
            <a:endParaRPr lang="zh-CN" altLang="en-US" sz="11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EF98A46-04CC-2F9E-3300-6C5E41191274}"/>
              </a:ext>
            </a:extLst>
          </p:cNvPr>
          <p:cNvSpPr txBox="1"/>
          <p:nvPr/>
        </p:nvSpPr>
        <p:spPr>
          <a:xfrm>
            <a:off x="8612188" y="6019800"/>
            <a:ext cx="576262" cy="24606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solidFill>
                  <a:srgbClr val="FFFF00"/>
                </a:solidFill>
                <a:latin typeface="+mn-lt"/>
              </a:rPr>
              <a:t>DSUB</a:t>
            </a:r>
            <a:endParaRPr lang="zh-CN" altLang="en-US" sz="1000" dirty="0">
              <a:solidFill>
                <a:srgbClr val="FFFF00"/>
              </a:solidFill>
              <a:latin typeface="+mn-lt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BE871FE-9C9C-EB2F-5DB7-439DBC936612}"/>
              </a:ext>
            </a:extLst>
          </p:cNvPr>
          <p:cNvSpPr txBox="1"/>
          <p:nvPr/>
        </p:nvSpPr>
        <p:spPr>
          <a:xfrm>
            <a:off x="8667750" y="5495925"/>
            <a:ext cx="403225" cy="26193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dirty="0">
                <a:solidFill>
                  <a:srgbClr val="FFFF00"/>
                </a:solidFill>
                <a:latin typeface="+mn-ea"/>
              </a:rPr>
              <a:t>10H</a:t>
            </a:r>
            <a:endParaRPr lang="zh-CN" altLang="en-US" sz="11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51CF793-5B5B-E8F7-6327-CE2A0AC6AEB7}"/>
              </a:ext>
            </a:extLst>
          </p:cNvPr>
          <p:cNvSpPr txBox="1"/>
          <p:nvPr/>
        </p:nvSpPr>
        <p:spPr>
          <a:xfrm>
            <a:off x="7232650" y="5389563"/>
            <a:ext cx="403225" cy="26193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dirty="0">
                <a:solidFill>
                  <a:srgbClr val="FFFF00"/>
                </a:solidFill>
                <a:latin typeface="+mn-ea"/>
              </a:rPr>
              <a:t>7DH</a:t>
            </a:r>
            <a:endParaRPr lang="zh-CN" altLang="en-US" sz="11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8EB3EA3-557F-DCF0-CBF0-049DE9628C65}"/>
              </a:ext>
            </a:extLst>
          </p:cNvPr>
          <p:cNvSpPr txBox="1"/>
          <p:nvPr/>
        </p:nvSpPr>
        <p:spPr>
          <a:xfrm>
            <a:off x="5624513" y="6032500"/>
            <a:ext cx="403225" cy="2460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solidFill>
                  <a:srgbClr val="FF0000"/>
                </a:solidFill>
                <a:latin typeface="+mn-lt"/>
              </a:rPr>
              <a:t>ST</a:t>
            </a:r>
            <a:endParaRPr lang="zh-CN" altLang="en-US" sz="1000" dirty="0">
              <a:latin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8F89FCA-099A-44EF-C88B-1CF29F0C4F41}"/>
              </a:ext>
            </a:extLst>
          </p:cNvPr>
          <p:cNvSpPr txBox="1"/>
          <p:nvPr/>
        </p:nvSpPr>
        <p:spPr>
          <a:xfrm>
            <a:off x="5649913" y="5554663"/>
            <a:ext cx="403225" cy="2619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dirty="0">
                <a:solidFill>
                  <a:srgbClr val="FF0000"/>
                </a:solidFill>
                <a:latin typeface="+mn-ea"/>
              </a:rPr>
              <a:t>20H</a:t>
            </a:r>
            <a:endParaRPr lang="zh-CN" altLang="en-US" sz="11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92645E0-A6F3-8766-431D-4F24327BF4E9}"/>
              </a:ext>
            </a:extLst>
          </p:cNvPr>
          <p:cNvSpPr txBox="1"/>
          <p:nvPr/>
        </p:nvSpPr>
        <p:spPr>
          <a:xfrm>
            <a:off x="5649913" y="4938713"/>
            <a:ext cx="403225" cy="2619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dirty="0">
                <a:solidFill>
                  <a:srgbClr val="FF0000"/>
                </a:solidFill>
                <a:latin typeface="+mn-ea"/>
              </a:rPr>
              <a:t>50H</a:t>
            </a:r>
            <a:endParaRPr lang="zh-CN" altLang="en-US" sz="11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E6C4FC5-AF06-44AF-A8C9-A236B2A49091}"/>
              </a:ext>
            </a:extLst>
          </p:cNvPr>
          <p:cNvSpPr txBox="1"/>
          <p:nvPr/>
        </p:nvSpPr>
        <p:spPr>
          <a:xfrm>
            <a:off x="5621338" y="4460875"/>
            <a:ext cx="401637" cy="2619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dirty="0">
                <a:solidFill>
                  <a:srgbClr val="FF0000"/>
                </a:solidFill>
                <a:latin typeface="+mn-ea"/>
              </a:rPr>
              <a:t>00H</a:t>
            </a:r>
            <a:endParaRPr lang="zh-CN" altLang="en-US" sz="1100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BB768557-10F9-A7BA-FF46-F8E83F909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844675"/>
            <a:ext cx="1370012" cy="115093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800" b="1" dirty="0">
                <a:latin typeface="+mn-ea"/>
                <a:ea typeface="+mn-ea"/>
              </a:rPr>
              <a:t>T6</a:t>
            </a:r>
            <a:r>
              <a:rPr lang="zh-CN" altLang="en-US" sz="2800" b="1" dirty="0">
                <a:latin typeface="+mn-ea"/>
                <a:ea typeface="+mn-ea"/>
              </a:rPr>
              <a:t>结束</a:t>
            </a:r>
          </a:p>
        </p:txBody>
      </p:sp>
      <p:graphicFrame>
        <p:nvGraphicFramePr>
          <p:cNvPr id="87043" name="Object 4">
            <a:extLst>
              <a:ext uri="{FF2B5EF4-FFF2-40B4-BE49-F238E27FC236}">
                <a16:creationId xmlns:a16="http://schemas.microsoft.com/office/drawing/2014/main" id="{54D1AE92-133F-606E-990B-E966152085CD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2263775" y="2603500"/>
          <a:ext cx="7526338" cy="424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2" r:id="rId3" imgW="5369052" imgH="3030474" progId="Word.Picture.8">
                  <p:embed/>
                </p:oleObj>
              </mc:Choice>
              <mc:Fallback>
                <p:oleObj name="Picture2" r:id="rId3" imgW="5369052" imgH="3030474" progId="Word.Picture.8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3775" y="2603500"/>
                        <a:ext cx="7526338" cy="42481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112E5D30-97C1-7853-84CF-1A58E38D830A}"/>
              </a:ext>
            </a:extLst>
          </p:cNvPr>
          <p:cNvGraphicFramePr>
            <a:graphicFrameLocks noGrp="1"/>
          </p:cNvGraphicFramePr>
          <p:nvPr/>
        </p:nvGraphicFramePr>
        <p:xfrm>
          <a:off x="6527800" y="0"/>
          <a:ext cx="1871663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1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7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寄存器编号</a:t>
                      </a:r>
                    </a:p>
                  </a:txBody>
                  <a:tcPr marL="91452" marR="914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内容</a:t>
                      </a:r>
                    </a:p>
                  </a:txBody>
                  <a:tcPr marL="91452" marR="9145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7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R1</a:t>
                      </a:r>
                      <a:endParaRPr lang="zh-CN" altLang="en-US" sz="16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50H</a:t>
                      </a:r>
                      <a:endParaRPr lang="zh-CN" altLang="en-US" sz="16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7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R2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30H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7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R3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20H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7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R4</a:t>
                      </a:r>
                      <a:endParaRPr lang="zh-CN" altLang="en-US" sz="16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10H</a:t>
                      </a:r>
                      <a:endParaRPr lang="zh-CN" altLang="en-US" sz="16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7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R5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00H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7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R6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7DH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表格 2">
            <a:extLst>
              <a:ext uri="{FF2B5EF4-FFF2-40B4-BE49-F238E27FC236}">
                <a16:creationId xmlns:a16="http://schemas.microsoft.com/office/drawing/2014/main" id="{0DD50607-C459-6612-868A-A25456B3EF1B}"/>
              </a:ext>
            </a:extLst>
          </p:cNvPr>
          <p:cNvGraphicFramePr>
            <a:graphicFrameLocks noGrp="1"/>
          </p:cNvGraphicFramePr>
          <p:nvPr/>
        </p:nvGraphicFramePr>
        <p:xfrm>
          <a:off x="8543925" y="0"/>
          <a:ext cx="2124075" cy="1776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4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02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数据存储器地址</a:t>
                      </a:r>
                    </a:p>
                  </a:txBody>
                  <a:tcPr marL="91421" marR="91421" marT="45691" marB="456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内容</a:t>
                      </a:r>
                    </a:p>
                  </a:txBody>
                  <a:tcPr marL="91421" marR="91421" marT="45691" marB="4569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79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20H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1" marR="91421" marT="45691" marB="456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1FH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1" marR="91421" marT="45691" marB="4569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79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24H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1" marR="91421" marT="45691" marB="456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3DH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1" marR="91421" marT="45691" marB="4569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79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28H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1" marR="91421" marT="45691" marB="456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7EH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1" marR="91421" marT="45691" marB="4569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表格 2">
            <a:extLst>
              <a:ext uri="{FF2B5EF4-FFF2-40B4-BE49-F238E27FC236}">
                <a16:creationId xmlns:a16="http://schemas.microsoft.com/office/drawing/2014/main" id="{962DEE21-5F75-F2AF-239F-98B7295A16E3}"/>
              </a:ext>
            </a:extLst>
          </p:cNvPr>
          <p:cNvGraphicFramePr>
            <a:graphicFrameLocks noGrp="1"/>
          </p:cNvGraphicFramePr>
          <p:nvPr/>
        </p:nvGraphicFramePr>
        <p:xfrm>
          <a:off x="3000375" y="-17463"/>
          <a:ext cx="3455988" cy="2143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3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1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指令存储器地址</a:t>
                      </a:r>
                    </a:p>
                  </a:txBody>
                  <a:tcPr marL="91430" marR="91430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内容</a:t>
                      </a:r>
                    </a:p>
                  </a:txBody>
                  <a:tcPr marL="91430" marR="91430" marT="45724" marB="4572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10H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0" marR="91430" marT="45724" marB="45724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DADD  R1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R2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R3</a:t>
                      </a:r>
                    </a:p>
                  </a:txBody>
                  <a:tcPr marL="91430" marR="91430" marT="45724" marB="45724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0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14H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0" marR="91430" marT="45724" marB="45724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  DSUB  R4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R2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R3</a:t>
                      </a:r>
                    </a:p>
                  </a:txBody>
                  <a:tcPr marL="91430" marR="91430" marT="45724" marB="45724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0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FFFF00"/>
                          </a:solidFill>
                          <a:latin typeface="+mn-ea"/>
                          <a:ea typeface="+mn-ea"/>
                        </a:rPr>
                        <a:t>18H</a:t>
                      </a:r>
                      <a:endParaRPr lang="zh-CN" altLang="en-US" sz="1800" b="0" dirty="0">
                        <a:solidFill>
                          <a:srgbClr val="FFFF00"/>
                        </a:solidFill>
                        <a:latin typeface="+mn-ea"/>
                        <a:ea typeface="+mn-ea"/>
                      </a:endParaRPr>
                    </a:p>
                  </a:txBody>
                  <a:tcPr marL="91430" marR="91430" marT="45724" marB="45724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dirty="0">
                          <a:solidFill>
                            <a:srgbClr val="FFFF00"/>
                          </a:solidFill>
                        </a:rPr>
                        <a:t>  LD    R6,20</a:t>
                      </a:r>
                      <a:r>
                        <a:rPr lang="zh-CN" altLang="en-US" sz="1800" dirty="0">
                          <a:solidFill>
                            <a:srgbClr val="FFFF00"/>
                          </a:solidFill>
                        </a:rPr>
                        <a:t>（</a:t>
                      </a:r>
                      <a:r>
                        <a:rPr lang="en-US" altLang="zh-CN" sz="1800" dirty="0">
                          <a:solidFill>
                            <a:srgbClr val="FFFF00"/>
                          </a:solidFill>
                        </a:rPr>
                        <a:t>R5</a:t>
                      </a:r>
                      <a:r>
                        <a:rPr lang="zh-CN" altLang="en-US" sz="1800" dirty="0">
                          <a:solidFill>
                            <a:srgbClr val="FFFF00"/>
                          </a:solidFill>
                        </a:rPr>
                        <a:t>）</a:t>
                      </a:r>
                      <a:endParaRPr lang="en-US" altLang="zh-CN" sz="1800" dirty="0">
                        <a:solidFill>
                          <a:srgbClr val="FFFF00"/>
                        </a:solidFill>
                      </a:endParaRPr>
                    </a:p>
                  </a:txBody>
                  <a:tcPr marL="91430" marR="91430" marT="45724" marB="45724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0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FFFF00"/>
                          </a:solidFill>
                          <a:latin typeface="+mn-ea"/>
                          <a:ea typeface="+mn-ea"/>
                        </a:rPr>
                        <a:t>1CH</a:t>
                      </a:r>
                      <a:endParaRPr lang="zh-CN" altLang="en-US" sz="1800" b="0" dirty="0">
                        <a:solidFill>
                          <a:srgbClr val="FFFF00"/>
                        </a:solidFill>
                        <a:latin typeface="+mn-ea"/>
                        <a:ea typeface="+mn-ea"/>
                      </a:endParaRPr>
                    </a:p>
                  </a:txBody>
                  <a:tcPr marL="91430" marR="91430" marT="45724" marB="45724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eaLnBrk="1" hangingPunct="1"/>
                      <a:r>
                        <a:rPr lang="en-US" altLang="zh-CN" sz="1800" dirty="0">
                          <a:solidFill>
                            <a:srgbClr val="FFFF00"/>
                          </a:solidFill>
                        </a:rPr>
                        <a:t>  ST    R1,20</a:t>
                      </a:r>
                      <a:r>
                        <a:rPr lang="zh-CN" altLang="en-US" sz="1800" dirty="0">
                          <a:solidFill>
                            <a:srgbClr val="FFFF00"/>
                          </a:solidFill>
                        </a:rPr>
                        <a:t>（</a:t>
                      </a:r>
                      <a:r>
                        <a:rPr lang="en-US" altLang="zh-CN" sz="1800" dirty="0">
                          <a:solidFill>
                            <a:srgbClr val="FFFF00"/>
                          </a:solidFill>
                        </a:rPr>
                        <a:t>R5</a:t>
                      </a:r>
                      <a:r>
                        <a:rPr lang="zh-CN" altLang="en-US" sz="1800" dirty="0">
                          <a:solidFill>
                            <a:srgbClr val="FFFF00"/>
                          </a:solidFill>
                        </a:rPr>
                        <a:t>）</a:t>
                      </a:r>
                      <a:endParaRPr lang="en-US" altLang="zh-CN" sz="1800" dirty="0">
                        <a:solidFill>
                          <a:srgbClr val="FFFF00"/>
                        </a:solidFill>
                      </a:endParaRPr>
                    </a:p>
                  </a:txBody>
                  <a:tcPr marL="91430" marR="91430" marT="45724" marB="45724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10DC09DE-580F-DB5C-86EE-9586C262480F}"/>
              </a:ext>
            </a:extLst>
          </p:cNvPr>
          <p:cNvSpPr txBox="1"/>
          <p:nvPr/>
        </p:nvSpPr>
        <p:spPr>
          <a:xfrm>
            <a:off x="8688388" y="6013450"/>
            <a:ext cx="401637" cy="24606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solidFill>
                  <a:srgbClr val="FFFF00"/>
                </a:solidFill>
                <a:latin typeface="+mn-lt"/>
              </a:rPr>
              <a:t>LD</a:t>
            </a:r>
            <a:endParaRPr lang="zh-CN" altLang="en-US" sz="1000" dirty="0">
              <a:solidFill>
                <a:srgbClr val="FFFF00"/>
              </a:solidFill>
              <a:latin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D60FBD7-9F06-755B-864F-FEF537BD20A7}"/>
              </a:ext>
            </a:extLst>
          </p:cNvPr>
          <p:cNvSpPr txBox="1"/>
          <p:nvPr/>
        </p:nvSpPr>
        <p:spPr>
          <a:xfrm>
            <a:off x="8688388" y="4808538"/>
            <a:ext cx="401637" cy="26035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dirty="0">
                <a:solidFill>
                  <a:srgbClr val="FFFF00"/>
                </a:solidFill>
                <a:latin typeface="+mn-ea"/>
              </a:rPr>
              <a:t>1FH</a:t>
            </a:r>
            <a:endParaRPr lang="zh-CN" altLang="en-US" sz="11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1B0235F-9D2E-82D2-A9E3-369CCAEDEF1F}"/>
              </a:ext>
            </a:extLst>
          </p:cNvPr>
          <p:cNvSpPr txBox="1"/>
          <p:nvPr/>
        </p:nvSpPr>
        <p:spPr>
          <a:xfrm>
            <a:off x="7175500" y="6027738"/>
            <a:ext cx="403225" cy="24765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dirty="0">
                <a:solidFill>
                  <a:srgbClr val="FFFF00"/>
                </a:solidFill>
                <a:latin typeface="+mn-lt"/>
              </a:rPr>
              <a:t>ST</a:t>
            </a:r>
            <a:endParaRPr lang="zh-CN" altLang="en-US" sz="1000" dirty="0">
              <a:solidFill>
                <a:srgbClr val="FFFF00"/>
              </a:solidFill>
              <a:latin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95357CA-EFFE-7891-3113-DC0D2852D479}"/>
              </a:ext>
            </a:extLst>
          </p:cNvPr>
          <p:cNvSpPr txBox="1"/>
          <p:nvPr/>
        </p:nvSpPr>
        <p:spPr>
          <a:xfrm>
            <a:off x="7232650" y="4670425"/>
            <a:ext cx="401638" cy="26035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dirty="0">
                <a:solidFill>
                  <a:srgbClr val="FFFF00"/>
                </a:solidFill>
                <a:latin typeface="+mn-ea"/>
              </a:rPr>
              <a:t>20H</a:t>
            </a:r>
            <a:endParaRPr lang="zh-CN" altLang="en-US" sz="11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86F6DEE-6164-E492-AF60-B610CA439EB5}"/>
              </a:ext>
            </a:extLst>
          </p:cNvPr>
          <p:cNvSpPr txBox="1"/>
          <p:nvPr/>
        </p:nvSpPr>
        <p:spPr>
          <a:xfrm>
            <a:off x="7235825" y="5384800"/>
            <a:ext cx="401638" cy="26193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dirty="0">
                <a:solidFill>
                  <a:srgbClr val="FFFF00"/>
                </a:solidFill>
                <a:latin typeface="+mn-ea"/>
              </a:rPr>
              <a:t>50H</a:t>
            </a:r>
            <a:endParaRPr lang="zh-CN" altLang="en-US" sz="1100" dirty="0">
              <a:solidFill>
                <a:srgbClr val="FFFF00"/>
              </a:solidFill>
              <a:latin typeface="+mn-ea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>
            <a:extLst>
              <a:ext uri="{FF2B5EF4-FFF2-40B4-BE49-F238E27FC236}">
                <a16:creationId xmlns:a16="http://schemas.microsoft.com/office/drawing/2014/main" id="{F273FFDE-2B6F-A216-6F15-A2607C7F88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57200"/>
            <a:ext cx="464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>
                <a:latin typeface="Times New Roman" panose="02020603050405020304" pitchFamily="18" charset="0"/>
              </a:rPr>
              <a:t>2. </a:t>
            </a:r>
            <a:r>
              <a:rPr lang="en-US" altLang="zh-CN" sz="3200">
                <a:latin typeface="Times New Roman" panose="02020603050405020304" pitchFamily="18" charset="0"/>
              </a:rPr>
              <a:t>CPU </a:t>
            </a:r>
            <a:r>
              <a:rPr lang="zh-CN" altLang="en-US" sz="3200">
                <a:latin typeface="Times New Roman" panose="02020603050405020304" pitchFamily="18" charset="0"/>
              </a:rPr>
              <a:t>的内部结构</a:t>
            </a:r>
          </a:p>
        </p:txBody>
      </p:sp>
      <p:grpSp>
        <p:nvGrpSpPr>
          <p:cNvPr id="526384" name="Group 48">
            <a:extLst>
              <a:ext uri="{FF2B5EF4-FFF2-40B4-BE49-F238E27FC236}">
                <a16:creationId xmlns:a16="http://schemas.microsoft.com/office/drawing/2014/main" id="{4D0AE457-2A6F-C2C7-2DB0-A27CAB73F76E}"/>
              </a:ext>
            </a:extLst>
          </p:cNvPr>
          <p:cNvGrpSpPr>
            <a:grpSpLocks/>
          </p:cNvGrpSpPr>
          <p:nvPr/>
        </p:nvGrpSpPr>
        <p:grpSpPr bwMode="auto">
          <a:xfrm>
            <a:off x="3255963" y="1828800"/>
            <a:ext cx="4821237" cy="3749675"/>
            <a:chOff x="1091" y="1152"/>
            <a:chExt cx="3037" cy="2362"/>
          </a:xfrm>
        </p:grpSpPr>
        <p:sp>
          <p:nvSpPr>
            <p:cNvPr id="11268" name="Text Box 4">
              <a:extLst>
                <a:ext uri="{FF2B5EF4-FFF2-40B4-BE49-F238E27FC236}">
                  <a16:creationId xmlns:a16="http://schemas.microsoft.com/office/drawing/2014/main" id="{7E4EF0C9-D4D1-0F8A-CBF3-E3C7A00D8D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3" y="2457"/>
              <a:ext cx="760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  算术和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布尔逻辑</a:t>
              </a:r>
            </a:p>
          </p:txBody>
        </p:sp>
        <p:sp>
          <p:nvSpPr>
            <p:cNvPr id="11269" name="Rectangle 5">
              <a:extLst>
                <a:ext uri="{FF2B5EF4-FFF2-40B4-BE49-F238E27FC236}">
                  <a16:creationId xmlns:a16="http://schemas.microsoft.com/office/drawing/2014/main" id="{441061D0-B3BD-602B-1549-493EE40580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5" y="2448"/>
              <a:ext cx="81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11270" name="Rectangle 6">
              <a:extLst>
                <a:ext uri="{FF2B5EF4-FFF2-40B4-BE49-F238E27FC236}">
                  <a16:creationId xmlns:a16="http://schemas.microsoft.com/office/drawing/2014/main" id="{84E69760-2D1C-1A9E-BB50-4B59752D39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5" y="2112"/>
              <a:ext cx="816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11271" name="Text Box 7">
              <a:extLst>
                <a:ext uri="{FF2B5EF4-FFF2-40B4-BE49-F238E27FC236}">
                  <a16:creationId xmlns:a16="http://schemas.microsoft.com/office/drawing/2014/main" id="{2AB91496-3C45-8448-CF2A-280F972340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1" y="2102"/>
              <a:ext cx="4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取反</a:t>
              </a:r>
            </a:p>
          </p:txBody>
        </p:sp>
        <p:sp>
          <p:nvSpPr>
            <p:cNvPr id="11272" name="Rectangle 8">
              <a:extLst>
                <a:ext uri="{FF2B5EF4-FFF2-40B4-BE49-F238E27FC236}">
                  <a16:creationId xmlns:a16="http://schemas.microsoft.com/office/drawing/2014/main" id="{18363686-3453-318C-B3F2-A04F5BC93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5" y="1776"/>
              <a:ext cx="816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11273" name="Text Box 9">
              <a:extLst>
                <a:ext uri="{FF2B5EF4-FFF2-40B4-BE49-F238E27FC236}">
                  <a16:creationId xmlns:a16="http://schemas.microsoft.com/office/drawing/2014/main" id="{C4E411DD-E5BE-086A-66EA-70D651EAED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1" y="1766"/>
              <a:ext cx="4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移位</a:t>
              </a:r>
            </a:p>
          </p:txBody>
        </p:sp>
        <p:sp>
          <p:nvSpPr>
            <p:cNvPr id="11274" name="Rectangle 10">
              <a:extLst>
                <a:ext uri="{FF2B5EF4-FFF2-40B4-BE49-F238E27FC236}">
                  <a16:creationId xmlns:a16="http://schemas.microsoft.com/office/drawing/2014/main" id="{7AC4583D-3F8C-1960-0B27-82B99636CF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5" y="1440"/>
              <a:ext cx="816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11275" name="Text Box 11">
              <a:extLst>
                <a:ext uri="{FF2B5EF4-FFF2-40B4-BE49-F238E27FC236}">
                  <a16:creationId xmlns:a16="http://schemas.microsoft.com/office/drawing/2014/main" id="{463CF359-3420-76AC-05A6-B2EED0DC0A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3" y="1430"/>
              <a:ext cx="7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状态标志</a:t>
              </a:r>
            </a:p>
          </p:txBody>
        </p:sp>
        <p:sp>
          <p:nvSpPr>
            <p:cNvPr id="11276" name="Text Box 13">
              <a:extLst>
                <a:ext uri="{FF2B5EF4-FFF2-40B4-BE49-F238E27FC236}">
                  <a16:creationId xmlns:a16="http://schemas.microsoft.com/office/drawing/2014/main" id="{0E6A3164-C6A7-AB3C-3741-C3ADE49B92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6" y="1344"/>
              <a:ext cx="310" cy="15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内部             数据总线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11277" name="Rectangle 15">
              <a:extLst>
                <a:ext uri="{FF2B5EF4-FFF2-40B4-BE49-F238E27FC236}">
                  <a16:creationId xmlns:a16="http://schemas.microsoft.com/office/drawing/2014/main" id="{CCA152CA-45AC-5770-1C7B-403F7E7AA3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1" y="1152"/>
              <a:ext cx="288" cy="18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11278" name="Text Box 16">
              <a:extLst>
                <a:ext uri="{FF2B5EF4-FFF2-40B4-BE49-F238E27FC236}">
                  <a16:creationId xmlns:a16="http://schemas.microsoft.com/office/drawing/2014/main" id="{16DC3371-1C75-A95A-6C0E-648767EE7E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9" y="1536"/>
              <a:ext cx="5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寄存器</a:t>
              </a:r>
            </a:p>
          </p:txBody>
        </p:sp>
        <p:sp>
          <p:nvSpPr>
            <p:cNvPr id="11279" name="Rectangle 17">
              <a:extLst>
                <a:ext uri="{FF2B5EF4-FFF2-40B4-BE49-F238E27FC236}">
                  <a16:creationId xmlns:a16="http://schemas.microsoft.com/office/drawing/2014/main" id="{932CDCB5-FFDF-6F73-3D7C-223105888A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9" y="1152"/>
              <a:ext cx="576" cy="12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11280" name="Text Box 18">
              <a:extLst>
                <a:ext uri="{FF2B5EF4-FFF2-40B4-BE49-F238E27FC236}">
                  <a16:creationId xmlns:a16="http://schemas.microsoft.com/office/drawing/2014/main" id="{6773CA98-1A55-9924-0F3D-61346B2D3B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5" y="2582"/>
              <a:ext cx="3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CU</a:t>
              </a:r>
            </a:p>
          </p:txBody>
        </p:sp>
        <p:sp>
          <p:nvSpPr>
            <p:cNvPr id="11281" name="Rectangle 19">
              <a:extLst>
                <a:ext uri="{FF2B5EF4-FFF2-40B4-BE49-F238E27FC236}">
                  <a16:creationId xmlns:a16="http://schemas.microsoft.com/office/drawing/2014/main" id="{D3D69E84-CF6C-B187-F070-2D2774E86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9" y="2592"/>
              <a:ext cx="576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11282" name="Text Box 20">
              <a:extLst>
                <a:ext uri="{FF2B5EF4-FFF2-40B4-BE49-F238E27FC236}">
                  <a16:creationId xmlns:a16="http://schemas.microsoft.com/office/drawing/2014/main" id="{9E2AED06-6CB6-DDBE-433F-05DECCB232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9" y="3072"/>
              <a:ext cx="438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中断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系统</a:t>
              </a:r>
            </a:p>
          </p:txBody>
        </p:sp>
        <p:sp>
          <p:nvSpPr>
            <p:cNvPr id="11283" name="Rectangle 21">
              <a:extLst>
                <a:ext uri="{FF2B5EF4-FFF2-40B4-BE49-F238E27FC236}">
                  <a16:creationId xmlns:a16="http://schemas.microsoft.com/office/drawing/2014/main" id="{609C0CC7-95A3-B5DC-FC6B-DE6FD86C8E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9" y="3082"/>
              <a:ext cx="576" cy="43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11284" name="Line 22">
              <a:extLst>
                <a:ext uri="{FF2B5EF4-FFF2-40B4-BE49-F238E27FC236}">
                  <a16:creationId xmlns:a16="http://schemas.microsoft.com/office/drawing/2014/main" id="{A3EA9D17-50A4-9447-D844-7E8D71A063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1" y="1536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85" name="Line 23">
              <a:extLst>
                <a:ext uri="{FF2B5EF4-FFF2-40B4-BE49-F238E27FC236}">
                  <a16:creationId xmlns:a16="http://schemas.microsoft.com/office/drawing/2014/main" id="{B2A7994A-EEAF-9689-FFF6-2606EED77C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1" y="1872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86" name="Line 24">
              <a:extLst>
                <a:ext uri="{FF2B5EF4-FFF2-40B4-BE49-F238E27FC236}">
                  <a16:creationId xmlns:a16="http://schemas.microsoft.com/office/drawing/2014/main" id="{326FF032-CECF-5986-7A7A-8844161C62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1" y="2208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87" name="Line 25">
              <a:extLst>
                <a:ext uri="{FF2B5EF4-FFF2-40B4-BE49-F238E27FC236}">
                  <a16:creationId xmlns:a16="http://schemas.microsoft.com/office/drawing/2014/main" id="{138FD080-3A83-B0D4-C8F5-73AA8E346C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1" y="2688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88" name="Line 26">
              <a:extLst>
                <a:ext uri="{FF2B5EF4-FFF2-40B4-BE49-F238E27FC236}">
                  <a16:creationId xmlns:a16="http://schemas.microsoft.com/office/drawing/2014/main" id="{4C6B5627-5891-B079-39AA-E5ED2016EA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9" y="1536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89" name="Line 27">
              <a:extLst>
                <a:ext uri="{FF2B5EF4-FFF2-40B4-BE49-F238E27FC236}">
                  <a16:creationId xmlns:a16="http://schemas.microsoft.com/office/drawing/2014/main" id="{57374976-578C-641B-F332-E0CA7DEDDE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9" y="1680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90" name="Line 28">
              <a:extLst>
                <a:ext uri="{FF2B5EF4-FFF2-40B4-BE49-F238E27FC236}">
                  <a16:creationId xmlns:a16="http://schemas.microsoft.com/office/drawing/2014/main" id="{C949C50E-DC61-1D72-21A7-0FD35E14B8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9" y="2208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91" name="Line 29">
              <a:extLst>
                <a:ext uri="{FF2B5EF4-FFF2-40B4-BE49-F238E27FC236}">
                  <a16:creationId xmlns:a16="http://schemas.microsoft.com/office/drawing/2014/main" id="{B7044A44-B8EF-6BA3-568B-67FF406ADC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5" y="153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92" name="Line 30">
              <a:extLst>
                <a:ext uri="{FF2B5EF4-FFF2-40B4-BE49-F238E27FC236}">
                  <a16:creationId xmlns:a16="http://schemas.microsoft.com/office/drawing/2014/main" id="{968E7193-5A35-FE26-D1A3-4401D549C9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5" y="187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93" name="Line 31">
              <a:extLst>
                <a:ext uri="{FF2B5EF4-FFF2-40B4-BE49-F238E27FC236}">
                  <a16:creationId xmlns:a16="http://schemas.microsoft.com/office/drawing/2014/main" id="{E213BFDC-F4F2-A9EC-0787-639A6EB4E9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5" y="220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94" name="Line 32">
              <a:extLst>
                <a:ext uri="{FF2B5EF4-FFF2-40B4-BE49-F238E27FC236}">
                  <a16:creationId xmlns:a16="http://schemas.microsoft.com/office/drawing/2014/main" id="{86C35B22-597E-0AC7-1562-49B0220CBD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5" y="268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95" name="Line 33">
              <a:extLst>
                <a:ext uri="{FF2B5EF4-FFF2-40B4-BE49-F238E27FC236}">
                  <a16:creationId xmlns:a16="http://schemas.microsoft.com/office/drawing/2014/main" id="{7F4CF30A-81D7-AE72-88A1-5ED9AA0CE5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5" y="1536"/>
              <a:ext cx="0" cy="117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96" name="Rectangle 34">
              <a:extLst>
                <a:ext uri="{FF2B5EF4-FFF2-40B4-BE49-F238E27FC236}">
                  <a16:creationId xmlns:a16="http://schemas.microsoft.com/office/drawing/2014/main" id="{582B4BF6-86D5-8650-F67A-8D243BD337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" y="1152"/>
              <a:ext cx="1440" cy="18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lgDash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11297" name="Text Box 35">
              <a:extLst>
                <a:ext uri="{FF2B5EF4-FFF2-40B4-BE49-F238E27FC236}">
                  <a16:creationId xmlns:a16="http://schemas.microsoft.com/office/drawing/2014/main" id="{8A57ED14-41FD-03CC-C6CD-ABB867A8B7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3" y="1161"/>
              <a:ext cx="4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ALU</a:t>
              </a:r>
            </a:p>
          </p:txBody>
        </p:sp>
        <p:sp>
          <p:nvSpPr>
            <p:cNvPr id="11298" name="AutoShape 36">
              <a:extLst>
                <a:ext uri="{FF2B5EF4-FFF2-40B4-BE49-F238E27FC236}">
                  <a16:creationId xmlns:a16="http://schemas.microsoft.com/office/drawing/2014/main" id="{98194964-F13E-C5EE-2DEA-FCCD6D2C7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9" y="2640"/>
              <a:ext cx="480" cy="96"/>
            </a:xfrm>
            <a:prstGeom prst="leftRightArrow">
              <a:avLst>
                <a:gd name="adj1" fmla="val 50000"/>
                <a:gd name="adj2" fmla="val 100000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11299" name="AutoShape 37">
              <a:extLst>
                <a:ext uri="{FF2B5EF4-FFF2-40B4-BE49-F238E27FC236}">
                  <a16:creationId xmlns:a16="http://schemas.microsoft.com/office/drawing/2014/main" id="{D7922B73-5C23-A1B1-1622-5D57BB5518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9" y="2832"/>
              <a:ext cx="96" cy="240"/>
            </a:xfrm>
            <a:prstGeom prst="upArrow">
              <a:avLst>
                <a:gd name="adj1" fmla="val 50000"/>
                <a:gd name="adj2" fmla="val 62500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11300" name="AutoShape 38">
              <a:extLst>
                <a:ext uri="{FF2B5EF4-FFF2-40B4-BE49-F238E27FC236}">
                  <a16:creationId xmlns:a16="http://schemas.microsoft.com/office/drawing/2014/main" id="{AE3A369E-61C0-23BA-C96E-4FB387581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1" y="2208"/>
              <a:ext cx="109" cy="1248"/>
            </a:xfrm>
            <a:prstGeom prst="upArrow">
              <a:avLst>
                <a:gd name="adj1" fmla="val 50000"/>
                <a:gd name="adj2" fmla="val 122924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11301" name="AutoShape 39">
              <a:extLst>
                <a:ext uri="{FF2B5EF4-FFF2-40B4-BE49-F238E27FC236}">
                  <a16:creationId xmlns:a16="http://schemas.microsoft.com/office/drawing/2014/main" id="{50EC8106-985D-5474-8976-46624D5911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7" y="3024"/>
              <a:ext cx="109" cy="432"/>
            </a:xfrm>
            <a:prstGeom prst="upArrow">
              <a:avLst>
                <a:gd name="adj1" fmla="val 50000"/>
                <a:gd name="adj2" fmla="val 99083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11302" name="Rectangle 40">
              <a:extLst>
                <a:ext uri="{FF2B5EF4-FFF2-40B4-BE49-F238E27FC236}">
                  <a16:creationId xmlns:a16="http://schemas.microsoft.com/office/drawing/2014/main" id="{A283C8F4-CF53-D4E6-9591-937759EF5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5" y="3408"/>
              <a:ext cx="1584" cy="4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11303" name="Text Box 41">
              <a:extLst>
                <a:ext uri="{FF2B5EF4-FFF2-40B4-BE49-F238E27FC236}">
                  <a16:creationId xmlns:a16="http://schemas.microsoft.com/office/drawing/2014/main" id="{42314629-2FB5-1D2B-1E29-93953CBCD7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9" y="3177"/>
              <a:ext cx="6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Times New Roman" panose="02020603050405020304" pitchFamily="18" charset="0"/>
                </a:rPr>
                <a:t>控制信号</a:t>
              </a:r>
            </a:p>
          </p:txBody>
        </p:sp>
        <p:sp>
          <p:nvSpPr>
            <p:cNvPr id="11304" name="Text Box 42">
              <a:extLst>
                <a:ext uri="{FF2B5EF4-FFF2-40B4-BE49-F238E27FC236}">
                  <a16:creationId xmlns:a16="http://schemas.microsoft.com/office/drawing/2014/main" id="{D23366A9-BA5E-A7FA-C6D6-1A1CD2ACBF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3" y="1824"/>
              <a:ext cx="349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400"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11305" name="AutoShape 43">
              <a:extLst>
                <a:ext uri="{FF2B5EF4-FFF2-40B4-BE49-F238E27FC236}">
                  <a16:creationId xmlns:a16="http://schemas.microsoft.com/office/drawing/2014/main" id="{F7DEC10F-2247-C5CA-1435-BCC331FAA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3" y="3129"/>
              <a:ext cx="193" cy="270"/>
            </a:xfrm>
            <a:prstGeom prst="leftRightArrow">
              <a:avLst>
                <a:gd name="adj1" fmla="val 50000"/>
                <a:gd name="adj2" fmla="val 40000"/>
              </a:avLst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11306" name="AutoShape 44">
              <a:extLst>
                <a:ext uri="{FF2B5EF4-FFF2-40B4-BE49-F238E27FC236}">
                  <a16:creationId xmlns:a16="http://schemas.microsoft.com/office/drawing/2014/main" id="{B46D2F8F-3D81-1EC7-EED4-881BCAC90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9" y="2381"/>
              <a:ext cx="96" cy="183"/>
            </a:xfrm>
            <a:prstGeom prst="upDownArrow">
              <a:avLst>
                <a:gd name="adj1" fmla="val 50000"/>
                <a:gd name="adj2" fmla="val 50004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11307" name="Text Box 47">
              <a:extLst>
                <a:ext uri="{FF2B5EF4-FFF2-40B4-BE49-F238E27FC236}">
                  <a16:creationId xmlns:a16="http://schemas.microsoft.com/office/drawing/2014/main" id="{6919CA37-3C0B-8721-2EE4-817A57CD2B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1" y="1715"/>
              <a:ext cx="310" cy="5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C P U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26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C0D94EF8-F24A-8D96-8BC2-08A3F5A91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288" y="1916113"/>
            <a:ext cx="1370012" cy="1150937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800" b="1" dirty="0">
                <a:latin typeface="+mn-ea"/>
                <a:ea typeface="+mn-ea"/>
              </a:rPr>
              <a:t>T7</a:t>
            </a:r>
            <a:r>
              <a:rPr lang="zh-CN" altLang="en-US" sz="2800" b="1" dirty="0">
                <a:latin typeface="+mn-ea"/>
                <a:ea typeface="+mn-ea"/>
              </a:rPr>
              <a:t>结束</a:t>
            </a:r>
          </a:p>
        </p:txBody>
      </p:sp>
      <p:graphicFrame>
        <p:nvGraphicFramePr>
          <p:cNvPr id="89091" name="Object 4">
            <a:extLst>
              <a:ext uri="{FF2B5EF4-FFF2-40B4-BE49-F238E27FC236}">
                <a16:creationId xmlns:a16="http://schemas.microsoft.com/office/drawing/2014/main" id="{BA6944D2-8391-DF49-380C-803ECF369B3F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2263775" y="2603500"/>
          <a:ext cx="7526338" cy="424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2" r:id="rId3" imgW="5369052" imgH="3030474" progId="Word.Picture.8">
                  <p:embed/>
                </p:oleObj>
              </mc:Choice>
              <mc:Fallback>
                <p:oleObj name="Picture2" r:id="rId3" imgW="5369052" imgH="3030474" progId="Word.Picture.8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3775" y="2603500"/>
                        <a:ext cx="7526338" cy="42481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01456099-D8CB-3427-3893-FB0C235EB806}"/>
              </a:ext>
            </a:extLst>
          </p:cNvPr>
          <p:cNvGraphicFramePr>
            <a:graphicFrameLocks noGrp="1"/>
          </p:cNvGraphicFramePr>
          <p:nvPr/>
        </p:nvGraphicFramePr>
        <p:xfrm>
          <a:off x="6527800" y="0"/>
          <a:ext cx="1871663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1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7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寄存器编号</a:t>
                      </a:r>
                    </a:p>
                  </a:txBody>
                  <a:tcPr marL="91452" marR="914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内容</a:t>
                      </a:r>
                    </a:p>
                  </a:txBody>
                  <a:tcPr marL="91452" marR="9145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7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R1</a:t>
                      </a:r>
                      <a:endParaRPr lang="zh-CN" altLang="en-US" sz="16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50H</a:t>
                      </a:r>
                      <a:endParaRPr lang="zh-CN" altLang="en-US" sz="16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7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R2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30H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7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R3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20H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7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R4</a:t>
                      </a:r>
                      <a:endParaRPr lang="zh-CN" altLang="en-US" sz="16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10H</a:t>
                      </a:r>
                      <a:endParaRPr lang="zh-CN" altLang="en-US" sz="16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7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R5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00H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7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R6</a:t>
                      </a:r>
                      <a:endParaRPr lang="zh-CN" altLang="en-US" sz="16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1FH</a:t>
                      </a:r>
                      <a:endParaRPr lang="zh-CN" altLang="en-US" sz="16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2" marR="9145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表格 2">
            <a:extLst>
              <a:ext uri="{FF2B5EF4-FFF2-40B4-BE49-F238E27FC236}">
                <a16:creationId xmlns:a16="http://schemas.microsoft.com/office/drawing/2014/main" id="{A743FEEA-4AB4-D3C5-3E26-850DAB7C088C}"/>
              </a:ext>
            </a:extLst>
          </p:cNvPr>
          <p:cNvGraphicFramePr>
            <a:graphicFrameLocks noGrp="1"/>
          </p:cNvGraphicFramePr>
          <p:nvPr/>
        </p:nvGraphicFramePr>
        <p:xfrm>
          <a:off x="8543925" y="0"/>
          <a:ext cx="2124075" cy="1776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4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02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数据存储器地址</a:t>
                      </a:r>
                    </a:p>
                  </a:txBody>
                  <a:tcPr marL="91421" marR="91421" marT="45691" marB="456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内容</a:t>
                      </a:r>
                    </a:p>
                  </a:txBody>
                  <a:tcPr marL="91421" marR="91421" marT="45691" marB="4569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79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20H</a:t>
                      </a:r>
                      <a:endParaRPr lang="zh-CN" altLang="en-US" sz="18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21" marR="91421" marT="45691" marB="456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50H</a:t>
                      </a:r>
                      <a:endParaRPr lang="zh-CN" altLang="en-US" sz="18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21" marR="91421" marT="45691" marB="4569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79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24H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1" marR="91421" marT="45691" marB="456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3DH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1" marR="91421" marT="45691" marB="4569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79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28H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1" marR="91421" marT="45691" marB="456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7EH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1" marR="91421" marT="45691" marB="4569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表格 2">
            <a:extLst>
              <a:ext uri="{FF2B5EF4-FFF2-40B4-BE49-F238E27FC236}">
                <a16:creationId xmlns:a16="http://schemas.microsoft.com/office/drawing/2014/main" id="{A65F210F-EED9-2C27-ADB4-E5F1549CB408}"/>
              </a:ext>
            </a:extLst>
          </p:cNvPr>
          <p:cNvGraphicFramePr>
            <a:graphicFrameLocks noGrp="1"/>
          </p:cNvGraphicFramePr>
          <p:nvPr/>
        </p:nvGraphicFramePr>
        <p:xfrm>
          <a:off x="3000375" y="-17463"/>
          <a:ext cx="3455988" cy="2143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3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1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指令存储器地址</a:t>
                      </a:r>
                    </a:p>
                  </a:txBody>
                  <a:tcPr marL="91430" marR="91430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内容</a:t>
                      </a:r>
                    </a:p>
                  </a:txBody>
                  <a:tcPr marL="91430" marR="91430" marT="45724" marB="4572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10H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0" marR="91430" marT="45724" marB="45724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DADD  R1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R2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R3</a:t>
                      </a:r>
                    </a:p>
                  </a:txBody>
                  <a:tcPr marL="91430" marR="91430" marT="45724" marB="45724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0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14H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0" marR="91430" marT="45724" marB="45724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  DSUB  R4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R2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R3</a:t>
                      </a:r>
                    </a:p>
                  </a:txBody>
                  <a:tcPr marL="91430" marR="91430" marT="45724" marB="45724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0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18H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0" marR="91430" marT="45724" marB="45724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  LD    R6,20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（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R5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）</a:t>
                      </a:r>
                      <a:endParaRPr lang="en-US" altLang="zh-CN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0" marR="91430" marT="45724" marB="45724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0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1CH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0" marR="91430" marT="45724" marB="45724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eaLnBrk="1" hangingPunct="1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  ST    R1,20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（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R5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）</a:t>
                      </a:r>
                      <a:endParaRPr lang="en-US" altLang="zh-CN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0" marR="91430" marT="45724" marB="45724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959722C-6B16-A6BA-23C5-19858656E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525" y="196850"/>
            <a:ext cx="7886700" cy="5429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800" b="1" dirty="0">
                <a:latin typeface="+mn-ea"/>
                <a:ea typeface="+mn-ea"/>
              </a:rPr>
              <a:t>三</a:t>
            </a:r>
            <a:r>
              <a:rPr lang="en-US" altLang="zh-CN" sz="2800" b="1" dirty="0">
                <a:latin typeface="+mn-ea"/>
                <a:ea typeface="+mn-ea"/>
              </a:rPr>
              <a:t>. </a:t>
            </a:r>
            <a:r>
              <a:rPr lang="zh-CN" altLang="en-US" sz="2800" b="1" dirty="0">
                <a:latin typeface="+mn-ea"/>
                <a:ea typeface="+mn-ea"/>
              </a:rPr>
              <a:t>影响</a:t>
            </a:r>
            <a:r>
              <a:rPr kumimoji="1" lang="zh-CN" altLang="en-US" sz="2800" b="1" dirty="0">
                <a:latin typeface="+mn-ea"/>
                <a:ea typeface="+mn-ea"/>
                <a:cs typeface="+mn-cs"/>
              </a:rPr>
              <a:t>流水</a:t>
            </a:r>
            <a:r>
              <a:rPr lang="zh-CN" altLang="en-US" sz="2800" b="1" dirty="0">
                <a:latin typeface="+mn-ea"/>
                <a:ea typeface="+mn-ea"/>
              </a:rPr>
              <a:t>线性能的因素</a:t>
            </a:r>
          </a:p>
        </p:txBody>
      </p:sp>
      <p:sp>
        <p:nvSpPr>
          <p:cNvPr id="9113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8B6DAFF-832B-1A40-7AAA-B35DD582F2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63750" y="1196975"/>
            <a:ext cx="7772400" cy="5257800"/>
          </a:xfrm>
        </p:spPr>
        <p:txBody>
          <a:bodyPr/>
          <a:lstStyle/>
          <a:p>
            <a:pPr marL="457200" indent="-457200" eaLnBrk="1" hangingPunct="1">
              <a:buFont typeface="Arial" panose="020B0604020202020204" pitchFamily="34" charset="0"/>
              <a:buNone/>
            </a:pPr>
            <a:r>
              <a:rPr lang="en-US" altLang="zh-CN"/>
              <a:t>       </a:t>
            </a:r>
            <a:r>
              <a:rPr lang="zh-CN" altLang="en-US"/>
              <a:t>相关 </a:t>
            </a:r>
            <a:r>
              <a:rPr lang="en-US" altLang="zh-CN"/>
              <a:t>- </a:t>
            </a:r>
            <a:r>
              <a:rPr lang="zh-CN" altLang="en-US"/>
              <a:t>流水线断流。      </a:t>
            </a:r>
            <a:endParaRPr lang="en-US" altLang="zh-CN"/>
          </a:p>
          <a:p>
            <a:pPr marL="457200" indent="-457200" eaLnBrk="1" hangingPunct="1">
              <a:buFont typeface="Arial" panose="020B0604020202020204" pitchFamily="34" charset="0"/>
              <a:buNone/>
            </a:pPr>
            <a:endParaRPr lang="en-US" altLang="zh-CN"/>
          </a:p>
          <a:p>
            <a:pPr marL="457200" indent="-457200" eaLnBrk="1" hangingPunct="1">
              <a:buFont typeface="Arial" panose="020B0604020202020204" pitchFamily="34" charset="0"/>
              <a:buNone/>
            </a:pPr>
            <a:r>
              <a:rPr lang="zh-CN" altLang="en-US"/>
              <a:t>相关有</a:t>
            </a:r>
            <a:r>
              <a:rPr lang="en-US" altLang="zh-CN">
                <a:latin typeface="宋体" panose="02010600030101010101" pitchFamily="2" charset="-122"/>
              </a:rPr>
              <a:t>3</a:t>
            </a:r>
            <a:r>
              <a:rPr lang="zh-CN" altLang="en-US"/>
              <a:t>种类型：</a:t>
            </a:r>
          </a:p>
          <a:p>
            <a:pPr lvl="2" eaLnBrk="1" hangingPunct="1"/>
            <a:r>
              <a:rPr lang="zh-CN" altLang="en-US">
                <a:latin typeface="黑体" panose="02010609060101010101" pitchFamily="49" charset="-122"/>
              </a:rPr>
              <a:t>结构相关：当指令在重叠执行的过程中，不同指令争用同一功能部件产生资源冲突时发生的，又有资源相关之称。</a:t>
            </a:r>
            <a:endParaRPr lang="en-US" altLang="zh-CN">
              <a:latin typeface="黑体" panose="02010609060101010101" pitchFamily="49" charset="-122"/>
            </a:endParaRPr>
          </a:p>
          <a:p>
            <a:pPr lvl="2" eaLnBrk="1" hangingPunct="1"/>
            <a:endParaRPr lang="zh-CN" altLang="en-US">
              <a:latin typeface="黑体" panose="02010609060101010101" pitchFamily="49" charset="-122"/>
            </a:endParaRPr>
          </a:p>
          <a:p>
            <a:pPr lvl="2" eaLnBrk="1" hangingPunct="1"/>
            <a:r>
              <a:rPr lang="zh-CN" altLang="en-US">
                <a:latin typeface="黑体" panose="02010609060101010101" pitchFamily="49" charset="-122"/>
              </a:rPr>
              <a:t>数据相关：流水线中各条指令因重叠操作，可能改变对操作数的读写访问顺序，从而导致数据相关冲突。</a:t>
            </a:r>
            <a:endParaRPr lang="en-US" altLang="zh-CN">
              <a:latin typeface="黑体" panose="02010609060101010101" pitchFamily="49" charset="-122"/>
            </a:endParaRPr>
          </a:p>
          <a:p>
            <a:pPr lvl="2" eaLnBrk="1" hangingPunct="1"/>
            <a:endParaRPr lang="zh-CN" altLang="en-US">
              <a:latin typeface="黑体" panose="02010609060101010101" pitchFamily="49" charset="-122"/>
            </a:endParaRPr>
          </a:p>
          <a:p>
            <a:pPr lvl="2" eaLnBrk="1" hangingPunct="1"/>
            <a:r>
              <a:rPr lang="zh-CN" altLang="en-US">
                <a:latin typeface="黑体" panose="02010609060101010101" pitchFamily="49" charset="-122"/>
              </a:rPr>
              <a:t>控制相关：</a:t>
            </a:r>
            <a:r>
              <a:rPr lang="zh-CN" altLang="en-US">
                <a:latin typeface="宋体" panose="02010600030101010101" pitchFamily="2" charset="-122"/>
              </a:rPr>
              <a:t>流水线遇到分支指令和其他会改变</a:t>
            </a:r>
            <a:r>
              <a:rPr lang="en-US" altLang="zh-CN">
                <a:latin typeface="宋体" panose="02010600030101010101" pitchFamily="2" charset="-122"/>
              </a:rPr>
              <a:t>PC</a:t>
            </a:r>
            <a:r>
              <a:rPr lang="zh-CN" altLang="en-US">
                <a:latin typeface="宋体" panose="02010600030101010101" pitchFamily="2" charset="-122"/>
              </a:rPr>
              <a:t>值的指令所引起的。</a:t>
            </a: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93E22099-9847-FBF4-5871-FB2C53538E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8213" y="333375"/>
            <a:ext cx="7772400" cy="1079500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/>
              <a:t>1. </a:t>
            </a:r>
            <a:r>
              <a:rPr lang="zh-CN" altLang="sv-SE"/>
              <a:t>结构</a:t>
            </a:r>
            <a:r>
              <a:rPr lang="zh-CN" altLang="en-US"/>
              <a:t>相关</a:t>
            </a:r>
            <a:endParaRPr lang="zh-CN" altLang="sv-SE"/>
          </a:p>
          <a:p>
            <a:pPr marL="1085850" lvl="1" indent="-457200" eaLnBrk="1" hangingPunct="1"/>
            <a:r>
              <a:rPr lang="zh-CN" altLang="sv-SE"/>
              <a:t>如果某种指令组合因为资源冲突而不能正常执</a:t>
            </a:r>
            <a:r>
              <a:rPr lang="zh-CN" altLang="en-US"/>
              <a:t>行。</a:t>
            </a:r>
            <a:endParaRPr lang="zh-CN" altLang="sv-SE">
              <a:solidFill>
                <a:srgbClr val="FF0000"/>
              </a:solidFill>
            </a:endParaRPr>
          </a:p>
        </p:txBody>
      </p:sp>
      <p:sp>
        <p:nvSpPr>
          <p:cNvPr id="93187" name="矩形 2">
            <a:extLst>
              <a:ext uri="{FF2B5EF4-FFF2-40B4-BE49-F238E27FC236}">
                <a16:creationId xmlns:a16="http://schemas.microsoft.com/office/drawing/2014/main" id="{DBCBC950-8D8A-61A3-05B7-86E964D44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3" y="1412875"/>
            <a:ext cx="84248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1085850" indent="-4572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latin typeface="宋体" panose="02010600030101010101" pitchFamily="2" charset="-122"/>
              </a:rPr>
              <a:t>结构相关举例：访存冲突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>
                <a:latin typeface="宋体" panose="02010600030101010101" pitchFamily="2" charset="-122"/>
              </a:rPr>
              <a:t>    有些流水线处理机只有一个存储器，将数据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>
                <a:latin typeface="宋体" panose="02010600030101010101" pitchFamily="2" charset="-122"/>
              </a:rPr>
              <a:t>和指令放在一起，访存指令会导致访存冲突。</a:t>
            </a:r>
            <a:endParaRPr lang="zh-CN" altLang="en-US" i="1">
              <a:latin typeface="宋体" panose="02010600030101010101" pitchFamily="2" charset="-122"/>
            </a:endParaRPr>
          </a:p>
        </p:txBody>
      </p:sp>
      <p:graphicFrame>
        <p:nvGraphicFramePr>
          <p:cNvPr id="93188" name="对象 1">
            <a:extLst>
              <a:ext uri="{FF2B5EF4-FFF2-40B4-BE49-F238E27FC236}">
                <a16:creationId xmlns:a16="http://schemas.microsoft.com/office/drawing/2014/main" id="{A7D43BD4-4F16-E7B8-0C24-C7AB2EA1E8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08325" y="2781300"/>
          <a:ext cx="6192838" cy="327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3" imgW="6117336" imgH="3224784" progId="Word.Picture.8">
                  <p:embed/>
                </p:oleObj>
              </mc:Choice>
              <mc:Fallback>
                <p:oleObj name="Picture" r:id="rId3" imgW="6117336" imgH="3224784" progId="Word.Picture.8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325" y="2781300"/>
                        <a:ext cx="6192838" cy="3270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E183293-ACF2-1442-3BB6-326D77D8A4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92313" y="404813"/>
            <a:ext cx="7772400" cy="935037"/>
          </a:xfrm>
        </p:spPr>
        <p:txBody>
          <a:bodyPr rtlCol="0">
            <a:normAutofit fontScale="92500" lnSpcReduction="10000"/>
          </a:bodyPr>
          <a:lstStyle/>
          <a:p>
            <a:pPr marL="444500" lvl="2" indent="-88900"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rgbClr val="D60093"/>
                </a:solidFill>
              </a:rPr>
              <a:t>  </a:t>
            </a:r>
            <a:r>
              <a:rPr lang="zh-CN" altLang="en-US" dirty="0"/>
              <a:t>解决办法</a:t>
            </a:r>
            <a:r>
              <a:rPr lang="en-US" altLang="zh-CN" dirty="0"/>
              <a:t>Ⅰ</a:t>
            </a:r>
            <a:r>
              <a:rPr lang="zh-CN" altLang="en-US" dirty="0"/>
              <a:t>：插入暂停周期</a:t>
            </a:r>
          </a:p>
          <a:p>
            <a:pPr lvl="2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dirty="0"/>
              <a:t>   （“流水线气泡”或“气泡”）</a:t>
            </a:r>
          </a:p>
          <a:p>
            <a:pPr lvl="2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dirty="0">
                <a:solidFill>
                  <a:srgbClr val="FFFF00"/>
                </a:solidFill>
              </a:rPr>
              <a:t>                         </a:t>
            </a:r>
          </a:p>
        </p:txBody>
      </p:sp>
      <p:graphicFrame>
        <p:nvGraphicFramePr>
          <p:cNvPr id="95235" name="对象 1">
            <a:extLst>
              <a:ext uri="{FF2B5EF4-FFF2-40B4-BE49-F238E27FC236}">
                <a16:creationId xmlns:a16="http://schemas.microsoft.com/office/drawing/2014/main" id="{424934A2-F73F-9FDE-E92A-0FA0ECAEA7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5188" y="1412875"/>
          <a:ext cx="8064500" cy="425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片" r:id="rId3" imgW="6113810" imgH="3234747" progId="Word.Picture.8">
                  <p:embed/>
                </p:oleObj>
              </mc:Choice>
              <mc:Fallback>
                <p:oleObj name="图片" r:id="rId3" imgW="6113810" imgH="3234747" progId="Word.Picture.8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1412875"/>
                        <a:ext cx="8064500" cy="42560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117">
            <a:extLst>
              <a:ext uri="{FF2B5EF4-FFF2-40B4-BE49-F238E27FC236}">
                <a16:creationId xmlns:a16="http://schemas.microsoft.com/office/drawing/2014/main" id="{007D5178-01DE-0F76-B4DD-B628F25FF9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0" y="765175"/>
            <a:ext cx="2519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000">
                <a:latin typeface="Tahoma" panose="020B0604030504040204" pitchFamily="34" charset="0"/>
              </a:rPr>
              <a:t>引入暂停后的时空图</a:t>
            </a:r>
          </a:p>
        </p:txBody>
      </p:sp>
      <p:graphicFrame>
        <p:nvGraphicFramePr>
          <p:cNvPr id="733539" name="Group 355">
            <a:extLst>
              <a:ext uri="{FF2B5EF4-FFF2-40B4-BE49-F238E27FC236}">
                <a16:creationId xmlns:a16="http://schemas.microsoft.com/office/drawing/2014/main" id="{6660CFA7-122F-EF67-89A0-37DBF7FC9EEB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1774825" y="1700213"/>
          <a:ext cx="8642350" cy="3648075"/>
        </p:xfrm>
        <a:graphic>
          <a:graphicData uri="http://schemas.openxmlformats.org/drawingml/2006/table">
            <a:tbl>
              <a:tblPr/>
              <a:tblGrid>
                <a:gridCol w="1312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55695">
                <a:tc rowSpan="2"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 sz="2000">
                          <a:solidFill>
                            <a:srgbClr val="E24C05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 marL="6286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 marL="12573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b="1">
                          <a:solidFill>
                            <a:srgbClr val="000000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893888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454275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9114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33686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8258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42830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指令编号 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10"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 sz="2000">
                          <a:solidFill>
                            <a:srgbClr val="E24C05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 marL="6286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 marL="12573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b="1">
                          <a:solidFill>
                            <a:srgbClr val="000000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893888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454275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9114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33686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8258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42830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时钟周期 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 sz="2000">
                          <a:solidFill>
                            <a:srgbClr val="E24C05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 marL="6286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 marL="12573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b="1">
                          <a:solidFill>
                            <a:srgbClr val="000000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893888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454275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9114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33686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8258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42830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 sz="2000">
                          <a:solidFill>
                            <a:srgbClr val="E24C05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 marL="6286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 marL="12573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b="1">
                          <a:solidFill>
                            <a:srgbClr val="000000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893888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454275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9114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33686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8258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42830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 sz="2000">
                          <a:solidFill>
                            <a:srgbClr val="E24C05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 marL="6286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 marL="12573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b="1">
                          <a:solidFill>
                            <a:srgbClr val="000000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893888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454275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9114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33686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8258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42830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 sz="2000">
                          <a:solidFill>
                            <a:srgbClr val="E24C05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 marL="6286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 marL="12573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b="1">
                          <a:solidFill>
                            <a:srgbClr val="000000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893888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454275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9114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33686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8258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42830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 sz="2000">
                          <a:solidFill>
                            <a:srgbClr val="E24C05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 marL="6286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 marL="12573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b="1">
                          <a:solidFill>
                            <a:srgbClr val="000000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893888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454275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9114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33686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8258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42830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 sz="2000">
                          <a:solidFill>
                            <a:srgbClr val="E24C05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 marL="6286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 marL="12573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b="1">
                          <a:solidFill>
                            <a:srgbClr val="000000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893888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454275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9114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33686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8258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42830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 sz="2000">
                          <a:solidFill>
                            <a:srgbClr val="E24C05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 marL="6286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 marL="12573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b="1">
                          <a:solidFill>
                            <a:srgbClr val="000000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893888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454275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9114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33686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8258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42830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 sz="2000">
                          <a:solidFill>
                            <a:srgbClr val="E24C05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 marL="6286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 marL="12573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b="1">
                          <a:solidFill>
                            <a:srgbClr val="000000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893888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454275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9114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33686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8258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42830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 sz="2000">
                          <a:solidFill>
                            <a:srgbClr val="E24C05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 marL="6286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 marL="12573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b="1">
                          <a:solidFill>
                            <a:srgbClr val="000000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893888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454275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9114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33686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8258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42830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 sz="2000">
                          <a:solidFill>
                            <a:srgbClr val="E24C05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 marL="6286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 marL="12573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b="1">
                          <a:solidFill>
                            <a:srgbClr val="000000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893888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454275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9114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33686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8258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42830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38"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 sz="2000">
                          <a:solidFill>
                            <a:srgbClr val="E24C05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 marL="6286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 marL="12573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b="1">
                          <a:solidFill>
                            <a:srgbClr val="000000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893888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454275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9114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33686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8258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42830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指令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(LD) 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 sz="2000">
                          <a:solidFill>
                            <a:srgbClr val="E24C05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 marL="6286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 marL="12573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b="1">
                          <a:solidFill>
                            <a:srgbClr val="000000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893888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454275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9114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33686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8258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42830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IF 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 sz="2000">
                          <a:solidFill>
                            <a:srgbClr val="E24C05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 marL="6286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 marL="12573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b="1">
                          <a:solidFill>
                            <a:srgbClr val="000000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893888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454275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9114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33686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8258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42830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ID 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 sz="2000">
                          <a:solidFill>
                            <a:srgbClr val="E24C05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 marL="6286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 marL="12573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b="1">
                          <a:solidFill>
                            <a:srgbClr val="000000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893888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454275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9114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33686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8258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42830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EX 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 sz="2000">
                          <a:solidFill>
                            <a:srgbClr val="E24C05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 marL="6286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 marL="12573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b="1">
                          <a:solidFill>
                            <a:srgbClr val="000000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893888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454275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9114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33686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8258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42830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MEM 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 sz="2000">
                          <a:solidFill>
                            <a:srgbClr val="E24C05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 marL="6286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 marL="12573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b="1">
                          <a:solidFill>
                            <a:srgbClr val="000000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893888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454275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9114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33686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8258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42830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WB 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 sz="2000">
                          <a:solidFill>
                            <a:srgbClr val="E24C05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 marL="6286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 marL="12573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b="1">
                          <a:solidFill>
                            <a:srgbClr val="000000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893888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454275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9114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33686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8258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42830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 sz="2000">
                          <a:solidFill>
                            <a:srgbClr val="E24C05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 marL="6286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 marL="12573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b="1">
                          <a:solidFill>
                            <a:srgbClr val="000000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893888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454275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9114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33686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8258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42830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 sz="2000">
                          <a:solidFill>
                            <a:srgbClr val="E24C05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 marL="6286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 marL="12573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b="1">
                          <a:solidFill>
                            <a:srgbClr val="000000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893888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454275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9114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33686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8258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42830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 sz="2000">
                          <a:solidFill>
                            <a:srgbClr val="E24C05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 marL="6286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 marL="12573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b="1">
                          <a:solidFill>
                            <a:srgbClr val="000000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893888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454275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9114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33686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8258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42830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 sz="2000">
                          <a:solidFill>
                            <a:srgbClr val="E24C05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 marL="6286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 marL="12573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b="1">
                          <a:solidFill>
                            <a:srgbClr val="000000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893888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454275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9114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33686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8258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42830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57"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 sz="2000">
                          <a:solidFill>
                            <a:srgbClr val="E24C05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 marL="6286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 marL="12573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b="1">
                          <a:solidFill>
                            <a:srgbClr val="000000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893888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454275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9114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33686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8258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42830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指令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i+1 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 sz="2000">
                          <a:solidFill>
                            <a:srgbClr val="E24C05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 marL="6286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 marL="12573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b="1">
                          <a:solidFill>
                            <a:srgbClr val="000000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893888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454275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9114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33686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8258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42830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 sz="2000">
                          <a:solidFill>
                            <a:srgbClr val="E24C05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 marL="6286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 marL="12573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b="1">
                          <a:solidFill>
                            <a:srgbClr val="000000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893888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454275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9114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33686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8258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42830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IF 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 sz="2000">
                          <a:solidFill>
                            <a:srgbClr val="E24C05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 marL="6286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 marL="12573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b="1">
                          <a:solidFill>
                            <a:srgbClr val="000000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893888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454275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9114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33686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8258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42830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ID 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 sz="2000">
                          <a:solidFill>
                            <a:srgbClr val="E24C05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 marL="6286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 marL="12573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b="1">
                          <a:solidFill>
                            <a:srgbClr val="000000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893888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454275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9114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33686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8258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42830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EX 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 sz="2000">
                          <a:solidFill>
                            <a:srgbClr val="E24C05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 marL="6286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 marL="12573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b="1">
                          <a:solidFill>
                            <a:srgbClr val="000000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893888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454275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9114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33686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8258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42830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MEM 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 sz="2000">
                          <a:solidFill>
                            <a:srgbClr val="E24C05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 marL="6286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 marL="12573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b="1">
                          <a:solidFill>
                            <a:srgbClr val="000000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893888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454275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9114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33686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8258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42830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WB 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 sz="2000">
                          <a:solidFill>
                            <a:srgbClr val="E24C05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 marL="6286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 marL="12573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b="1">
                          <a:solidFill>
                            <a:srgbClr val="000000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893888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454275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9114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33686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8258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42830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 sz="2000">
                          <a:solidFill>
                            <a:srgbClr val="E24C05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 marL="6286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 marL="12573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b="1">
                          <a:solidFill>
                            <a:srgbClr val="000000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893888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454275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9114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33686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8258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42830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 sz="2000">
                          <a:solidFill>
                            <a:srgbClr val="E24C05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 marL="6286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 marL="12573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b="1">
                          <a:solidFill>
                            <a:srgbClr val="000000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893888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454275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9114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33686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8258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42830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 sz="2000">
                          <a:solidFill>
                            <a:srgbClr val="E24C05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 marL="6286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 marL="12573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b="1">
                          <a:solidFill>
                            <a:srgbClr val="000000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893888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454275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9114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33686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8258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42830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757"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 sz="2000">
                          <a:solidFill>
                            <a:srgbClr val="E24C05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 marL="6286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 marL="12573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b="1">
                          <a:solidFill>
                            <a:srgbClr val="000000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893888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454275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9114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33686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8258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42830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指令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i+2 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 sz="2000">
                          <a:solidFill>
                            <a:srgbClr val="E24C05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 marL="6286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 marL="12573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b="1">
                          <a:solidFill>
                            <a:srgbClr val="000000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893888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454275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9114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33686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8258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42830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 sz="2000">
                          <a:solidFill>
                            <a:srgbClr val="E24C05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 marL="6286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 marL="12573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b="1">
                          <a:solidFill>
                            <a:srgbClr val="000000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893888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454275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9114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33686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8258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42830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 sz="2000">
                          <a:solidFill>
                            <a:srgbClr val="E24C05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 marL="6286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 marL="12573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b="1">
                          <a:solidFill>
                            <a:srgbClr val="000000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893888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454275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9114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33686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8258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42830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IF 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 sz="2000">
                          <a:solidFill>
                            <a:srgbClr val="E24C05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 marL="6286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 marL="12573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b="1">
                          <a:solidFill>
                            <a:srgbClr val="000000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893888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454275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9114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33686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8258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42830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ID 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 sz="2000">
                          <a:solidFill>
                            <a:srgbClr val="E24C05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 marL="6286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 marL="12573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b="1">
                          <a:solidFill>
                            <a:srgbClr val="000000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893888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454275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9114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33686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8258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42830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EX 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 sz="2000">
                          <a:solidFill>
                            <a:srgbClr val="E24C05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 marL="6286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 marL="12573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b="1">
                          <a:solidFill>
                            <a:srgbClr val="000000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893888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454275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9114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33686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8258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42830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MEM 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 sz="2000">
                          <a:solidFill>
                            <a:srgbClr val="E24C05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 marL="6286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 marL="12573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b="1">
                          <a:solidFill>
                            <a:srgbClr val="000000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893888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454275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9114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33686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8258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42830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WB 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 sz="2000">
                          <a:solidFill>
                            <a:srgbClr val="E24C05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 marL="6286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 marL="12573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b="1">
                          <a:solidFill>
                            <a:srgbClr val="000000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893888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454275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9114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33686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8258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42830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WB 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 sz="2000">
                          <a:solidFill>
                            <a:srgbClr val="E24C05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 marL="6286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 marL="12573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b="1">
                          <a:solidFill>
                            <a:srgbClr val="000000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893888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454275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9114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33686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8258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42830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 sz="2000">
                          <a:solidFill>
                            <a:srgbClr val="E24C05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 marL="6286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 marL="12573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b="1">
                          <a:solidFill>
                            <a:srgbClr val="000000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893888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454275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9114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33686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8258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42830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757"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 sz="2000">
                          <a:solidFill>
                            <a:srgbClr val="E24C05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 marL="6286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 marL="12573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b="1">
                          <a:solidFill>
                            <a:srgbClr val="000000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893888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454275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9114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33686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8258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42830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指令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i+3 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 sz="2000">
                          <a:solidFill>
                            <a:srgbClr val="E24C05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 marL="6286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 marL="12573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b="1">
                          <a:solidFill>
                            <a:srgbClr val="000000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893888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454275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9114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33686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8258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42830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 sz="2000">
                          <a:solidFill>
                            <a:srgbClr val="E24C05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 marL="6286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 marL="12573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b="1">
                          <a:solidFill>
                            <a:srgbClr val="000000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893888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454275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9114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33686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8258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42830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 sz="2000">
                          <a:solidFill>
                            <a:srgbClr val="E24C05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 marL="6286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 marL="12573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b="1">
                          <a:solidFill>
                            <a:srgbClr val="000000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893888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454275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9114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33686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8258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42830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 sz="2000">
                          <a:solidFill>
                            <a:srgbClr val="E24C05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 marL="6286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 marL="12573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b="1">
                          <a:solidFill>
                            <a:srgbClr val="000000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893888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454275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9114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33686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8258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42830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stall 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 sz="2000">
                          <a:solidFill>
                            <a:srgbClr val="E24C05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 marL="6286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 marL="12573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b="1">
                          <a:solidFill>
                            <a:srgbClr val="000000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893888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454275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9114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33686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8258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42830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IF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 sz="2000">
                          <a:solidFill>
                            <a:srgbClr val="E24C05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 marL="6286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 marL="12573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b="1">
                          <a:solidFill>
                            <a:srgbClr val="000000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893888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454275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9114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33686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8258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42830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ID 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 sz="2000">
                          <a:solidFill>
                            <a:srgbClr val="E24C05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 marL="6286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 marL="12573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b="1">
                          <a:solidFill>
                            <a:srgbClr val="000000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893888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454275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9114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33686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8258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42830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EX 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 sz="2000">
                          <a:solidFill>
                            <a:srgbClr val="E24C05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 marL="6286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 marL="12573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b="1">
                          <a:solidFill>
                            <a:srgbClr val="000000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893888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454275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9114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33686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8258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42830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MEM 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 sz="2000">
                          <a:solidFill>
                            <a:srgbClr val="E24C05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 marL="6286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 marL="12573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b="1">
                          <a:solidFill>
                            <a:srgbClr val="000000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893888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454275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9114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33686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8258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42830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WB 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 sz="2000">
                          <a:solidFill>
                            <a:srgbClr val="E24C05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 marL="6286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 marL="12573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b="1">
                          <a:solidFill>
                            <a:srgbClr val="000000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893888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454275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9114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33686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8258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42830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757"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 sz="2000">
                          <a:solidFill>
                            <a:srgbClr val="E24C05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 marL="6286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 marL="12573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b="1">
                          <a:solidFill>
                            <a:srgbClr val="000000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893888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454275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9114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33686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8258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42830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指令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i+4 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 sz="2000">
                          <a:solidFill>
                            <a:srgbClr val="E24C05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 marL="6286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 marL="12573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b="1">
                          <a:solidFill>
                            <a:srgbClr val="000000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893888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454275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9114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33686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8258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42830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 sz="2000">
                          <a:solidFill>
                            <a:srgbClr val="E24C05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 marL="6286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 marL="12573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b="1">
                          <a:solidFill>
                            <a:srgbClr val="000000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893888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454275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9114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33686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8258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42830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 sz="2000">
                          <a:solidFill>
                            <a:srgbClr val="E24C05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 marL="6286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 marL="12573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b="1">
                          <a:solidFill>
                            <a:srgbClr val="000000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893888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454275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9114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33686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8258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42830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 sz="2000">
                          <a:solidFill>
                            <a:srgbClr val="E24C05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 marL="6286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 marL="12573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b="1">
                          <a:solidFill>
                            <a:srgbClr val="000000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893888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454275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9114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33686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8258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42830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 sz="2000">
                          <a:solidFill>
                            <a:srgbClr val="E24C05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 marL="6286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 marL="12573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b="1">
                          <a:solidFill>
                            <a:srgbClr val="000000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893888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454275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9114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33686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8258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42830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 sz="2000">
                          <a:solidFill>
                            <a:srgbClr val="E24C05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 marL="6286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 marL="12573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b="1">
                          <a:solidFill>
                            <a:srgbClr val="000000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893888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454275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9114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33686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8258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42830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IF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 sz="2000">
                          <a:solidFill>
                            <a:srgbClr val="E24C05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 marL="6286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 marL="12573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b="1">
                          <a:solidFill>
                            <a:srgbClr val="000000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893888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454275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9114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33686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8258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42830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ID 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 sz="2000">
                          <a:solidFill>
                            <a:srgbClr val="E24C05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 marL="6286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 marL="12573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b="1">
                          <a:solidFill>
                            <a:srgbClr val="000000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893888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454275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9114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33686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8258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42830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EX 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 sz="2000">
                          <a:solidFill>
                            <a:srgbClr val="E24C05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 marL="6286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 marL="12573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b="1">
                          <a:solidFill>
                            <a:srgbClr val="000000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893888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454275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9114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33686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8258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42830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MEM 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 sz="2000">
                          <a:solidFill>
                            <a:srgbClr val="E24C05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 marL="6286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 marL="12573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b="1">
                          <a:solidFill>
                            <a:srgbClr val="000000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893888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454275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9114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33686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8258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42830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WB 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757"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 sz="2000">
                          <a:solidFill>
                            <a:srgbClr val="E24C05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 marL="6286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 marL="12573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b="1">
                          <a:solidFill>
                            <a:srgbClr val="000000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893888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454275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9114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33686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8258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42830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指令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i+5 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 sz="2000">
                          <a:solidFill>
                            <a:srgbClr val="E24C05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 marL="6286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 marL="12573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b="1">
                          <a:solidFill>
                            <a:srgbClr val="000000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893888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454275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9114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33686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8258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42830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 sz="2000">
                          <a:solidFill>
                            <a:srgbClr val="E24C05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 marL="6286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 marL="12573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b="1">
                          <a:solidFill>
                            <a:srgbClr val="000000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893888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454275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9114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33686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8258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42830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 sz="2000">
                          <a:solidFill>
                            <a:srgbClr val="E24C05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 marL="6286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 marL="12573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b="1">
                          <a:solidFill>
                            <a:srgbClr val="000000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893888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454275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9114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33686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8258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42830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 sz="2000">
                          <a:solidFill>
                            <a:srgbClr val="E24C05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 marL="6286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 marL="12573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b="1">
                          <a:solidFill>
                            <a:srgbClr val="000000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893888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454275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9114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33686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8258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42830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 sz="2000">
                          <a:solidFill>
                            <a:srgbClr val="E24C05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 marL="6286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 marL="12573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b="1">
                          <a:solidFill>
                            <a:srgbClr val="000000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893888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454275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9114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33686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8258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42830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 sz="2000">
                          <a:solidFill>
                            <a:srgbClr val="E24C05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 marL="6286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 marL="12573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b="1">
                          <a:solidFill>
                            <a:srgbClr val="000000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893888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454275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9114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33686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8258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42830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 sz="2000">
                          <a:solidFill>
                            <a:srgbClr val="E24C05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 marL="6286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 marL="12573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b="1">
                          <a:solidFill>
                            <a:srgbClr val="000000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893888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454275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9114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33686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8258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42830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IF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 sz="2000">
                          <a:solidFill>
                            <a:srgbClr val="E24C05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 marL="6286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 marL="12573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b="1">
                          <a:solidFill>
                            <a:srgbClr val="000000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893888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454275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9114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33686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8258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42830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ID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 sz="2000">
                          <a:solidFill>
                            <a:srgbClr val="E24C05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 marL="6286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 marL="12573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b="1">
                          <a:solidFill>
                            <a:srgbClr val="000000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893888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454275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9114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33686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8258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42830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EX 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 sz="2000">
                          <a:solidFill>
                            <a:srgbClr val="E24C05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 marL="6286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 marL="12573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b="1">
                          <a:solidFill>
                            <a:srgbClr val="000000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893888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454275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9114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33686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8258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42830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MEM 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A92095B3-7340-77E5-0719-73824C4DD0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63750" y="333375"/>
            <a:ext cx="7772400" cy="2736850"/>
          </a:xfrm>
        </p:spPr>
        <p:txBody>
          <a:bodyPr rtlCol="0">
            <a:normAutofit/>
          </a:bodyPr>
          <a:lstStyle/>
          <a:p>
            <a:pPr marL="1257300" lvl="2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dirty="0">
              <a:solidFill>
                <a:srgbClr val="FFFF00"/>
              </a:solidFill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解决方法</a:t>
            </a:r>
            <a:r>
              <a:rPr lang="en-US" altLang="zh-CN" dirty="0"/>
              <a:t>Ⅱ</a:t>
            </a:r>
            <a:r>
              <a:rPr lang="zh-CN" altLang="en-US" dirty="0"/>
              <a:t>： </a:t>
            </a:r>
            <a:endParaRPr lang="en-US" altLang="zh-CN" dirty="0"/>
          </a:p>
          <a:p>
            <a:pPr marL="914400" lvl="2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dirty="0"/>
          </a:p>
          <a:p>
            <a:pPr lvl="2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dirty="0">
                <a:latin typeface="宋体" charset="-122"/>
              </a:rPr>
              <a:t>    设置相互独立的指令存储器和数据存储器或设置相互独立的指令</a:t>
            </a:r>
            <a:r>
              <a:rPr lang="en-US" altLang="zh-CN" dirty="0">
                <a:latin typeface="宋体" charset="-122"/>
              </a:rPr>
              <a:t>Cache</a:t>
            </a:r>
            <a:r>
              <a:rPr lang="zh-CN" altLang="en-US" dirty="0">
                <a:latin typeface="宋体" charset="-122"/>
              </a:rPr>
              <a:t>和数据</a:t>
            </a:r>
            <a:r>
              <a:rPr lang="en-US" altLang="zh-CN" dirty="0">
                <a:latin typeface="宋体" charset="-122"/>
              </a:rPr>
              <a:t>Cache</a:t>
            </a:r>
            <a:r>
              <a:rPr lang="zh-CN" altLang="en-US" dirty="0">
                <a:latin typeface="宋体" charset="-122"/>
              </a:rPr>
              <a:t>。</a:t>
            </a:r>
          </a:p>
          <a:p>
            <a:pPr marL="1085850" lvl="1" indent="-457200" eaLnBrk="1" fontAlgn="auto" hangingPunct="1">
              <a:spcAft>
                <a:spcPts val="0"/>
              </a:spcAft>
              <a:defRPr/>
            </a:pPr>
            <a:endParaRPr lang="en-US" altLang="zh-CN" sz="2000" dirty="0">
              <a:latin typeface="宋体" charset="-122"/>
            </a:endParaRPr>
          </a:p>
        </p:txBody>
      </p:sp>
      <p:sp>
        <p:nvSpPr>
          <p:cNvPr id="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1999F48-5E71-30F4-A4ED-77B0D6AB7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3" y="2852738"/>
            <a:ext cx="7772400" cy="273685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57300" lvl="2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dirty="0">
              <a:solidFill>
                <a:srgbClr val="FFFF00"/>
              </a:solidFill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解决方法</a:t>
            </a:r>
            <a:r>
              <a:rPr lang="en-US" altLang="zh-CN" dirty="0"/>
              <a:t>III</a:t>
            </a:r>
            <a:r>
              <a:rPr lang="zh-CN" altLang="en-US" dirty="0"/>
              <a:t>： </a:t>
            </a:r>
            <a:endParaRPr lang="en-US" altLang="zh-CN" dirty="0"/>
          </a:p>
          <a:p>
            <a:pPr marL="914400" lvl="2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dirty="0"/>
          </a:p>
          <a:p>
            <a:pPr lvl="2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dirty="0">
                <a:latin typeface="宋体" charset="-122"/>
              </a:rPr>
              <a:t>     指令预取技术：在</a:t>
            </a:r>
            <a:r>
              <a:rPr lang="en-US" altLang="zh-CN" dirty="0">
                <a:latin typeface="宋体" charset="-122"/>
              </a:rPr>
              <a:t>CPU</a:t>
            </a:r>
            <a:r>
              <a:rPr lang="zh-CN" altLang="en-US" dirty="0">
                <a:latin typeface="宋体" charset="-122"/>
              </a:rPr>
              <a:t>中设置指令队列，在执行阶段，存储器空闲时，将指令预先取出。</a:t>
            </a:r>
            <a:endParaRPr lang="en-US" altLang="zh-CN" dirty="0">
              <a:latin typeface="宋体" charset="-122"/>
            </a:endParaRP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E68B2645-585C-E19A-31E9-3B9D3C246F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47850" y="692150"/>
            <a:ext cx="7772400" cy="4730750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/>
              <a:t>          2. </a:t>
            </a:r>
            <a:r>
              <a:rPr lang="zh-CN" altLang="sv-SE"/>
              <a:t>数据</a:t>
            </a:r>
            <a:r>
              <a:rPr lang="zh-CN" altLang="en-US"/>
              <a:t>相关</a:t>
            </a:r>
            <a:r>
              <a:rPr lang="zh-CN" altLang="sv-SE"/>
              <a:t> </a:t>
            </a:r>
            <a:endParaRPr lang="en-US" altLang="zh-CN"/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zh-CN" altLang="sv-SE"/>
          </a:p>
          <a:p>
            <a:pPr marL="1085850" lvl="1" indent="-457200" algn="just" eaLnBrk="1" hangingPunct="1">
              <a:buFont typeface="Arial" panose="020B0604020202020204" pitchFamily="34" charset="0"/>
              <a:buNone/>
            </a:pPr>
            <a:r>
              <a:rPr lang="zh-CN" altLang="en-US"/>
              <a:t>            当相关的指令靠得足够近时，它们在流水线中的重叠执行或者重新排序会改变指令读</a:t>
            </a:r>
            <a:r>
              <a:rPr lang="en-US" altLang="zh-CN"/>
              <a:t>/</a:t>
            </a:r>
            <a:r>
              <a:rPr lang="zh-CN" altLang="en-US"/>
              <a:t>写操作数的顺序，使之不同于它们非流水实现时的顺序，则发生了数据相关冲突。</a:t>
            </a:r>
          </a:p>
          <a:p>
            <a:pPr marL="1085850" lvl="1" indent="-457200" eaLnBrk="1" hangingPunct="1">
              <a:buFont typeface="Arial" panose="020B0604020202020204" pitchFamily="34" charset="0"/>
              <a:buNone/>
            </a:pPr>
            <a:r>
              <a:rPr lang="zh-CN" altLang="en-US"/>
              <a:t>      </a:t>
            </a: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0A50C69-D85E-5464-011A-79E7C0AB3A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51088" y="1196975"/>
            <a:ext cx="7345362" cy="3455988"/>
          </a:xfrm>
        </p:spPr>
        <p:txBody>
          <a:bodyPr/>
          <a:lstStyle/>
          <a:p>
            <a:pPr marL="1085850" lvl="1" indent="-457200" eaLnBrk="1" hangingPunct="1">
              <a:buFont typeface="Arial" panose="020B0604020202020204" pitchFamily="34" charset="0"/>
              <a:buNone/>
            </a:pPr>
            <a:r>
              <a:rPr lang="zh-CN" altLang="en-US"/>
              <a:t>举例：</a:t>
            </a:r>
            <a:endParaRPr lang="zh-CN" altLang="en-US" b="1">
              <a:latin typeface="宋体" panose="02010600030101010101" pitchFamily="2" charset="-122"/>
            </a:endParaRPr>
          </a:p>
          <a:p>
            <a:pPr marL="457200" indent="-457200" eaLnBrk="1" hangingPunct="1">
              <a:buFont typeface="Arial" panose="020B0604020202020204" pitchFamily="34" charset="0"/>
              <a:buNone/>
            </a:pPr>
            <a:r>
              <a:rPr lang="zh-CN" altLang="en-US" b="1">
                <a:latin typeface="宋体" panose="02010600030101010101" pitchFamily="2" charset="-122"/>
              </a:rPr>
              <a:t>          </a:t>
            </a:r>
            <a:r>
              <a:rPr lang="en-US" altLang="zh-CN" b="1">
                <a:latin typeface="宋体" panose="02010600030101010101" pitchFamily="2" charset="-122"/>
              </a:rPr>
              <a:t>DADD  </a:t>
            </a:r>
            <a:r>
              <a:rPr lang="en-US" altLang="zh-CN" b="1">
                <a:solidFill>
                  <a:srgbClr val="D60093"/>
                </a:solidFill>
                <a:latin typeface="宋体" panose="02010600030101010101" pitchFamily="2" charset="-122"/>
              </a:rPr>
              <a:t>R1</a:t>
            </a:r>
            <a:r>
              <a:rPr lang="zh-CN" altLang="en-US" b="1">
                <a:latin typeface="宋体" panose="02010600030101010101" pitchFamily="2" charset="-122"/>
              </a:rPr>
              <a:t>，</a:t>
            </a:r>
            <a:r>
              <a:rPr lang="en-US" altLang="zh-CN" b="1">
                <a:latin typeface="宋体" panose="02010600030101010101" pitchFamily="2" charset="-122"/>
              </a:rPr>
              <a:t>R2</a:t>
            </a:r>
            <a:r>
              <a:rPr lang="zh-CN" altLang="en-US" b="1">
                <a:latin typeface="宋体" panose="02010600030101010101" pitchFamily="2" charset="-122"/>
              </a:rPr>
              <a:t>，</a:t>
            </a:r>
            <a:r>
              <a:rPr lang="en-US" altLang="zh-CN" b="1">
                <a:latin typeface="宋体" panose="02010600030101010101" pitchFamily="2" charset="-122"/>
              </a:rPr>
              <a:t>R3</a:t>
            </a:r>
          </a:p>
          <a:p>
            <a:pPr marL="457200" indent="-457200" eaLnBrk="1" hangingPunct="1">
              <a:buFont typeface="Arial" panose="020B0604020202020204" pitchFamily="34" charset="0"/>
              <a:buNone/>
            </a:pPr>
            <a:r>
              <a:rPr lang="en-US" altLang="zh-CN" b="1">
                <a:latin typeface="宋体" panose="02010600030101010101" pitchFamily="2" charset="-122"/>
              </a:rPr>
              <a:t>          DSUB  R4</a:t>
            </a:r>
            <a:r>
              <a:rPr lang="zh-CN" altLang="en-US" b="1">
                <a:latin typeface="宋体" panose="02010600030101010101" pitchFamily="2" charset="-122"/>
              </a:rPr>
              <a:t>，</a:t>
            </a:r>
            <a:r>
              <a:rPr lang="en-US" altLang="zh-CN" b="1">
                <a:solidFill>
                  <a:srgbClr val="D60093"/>
                </a:solidFill>
                <a:latin typeface="宋体" panose="02010600030101010101" pitchFamily="2" charset="-122"/>
              </a:rPr>
              <a:t>R1</a:t>
            </a:r>
            <a:r>
              <a:rPr lang="zh-CN" altLang="en-US" b="1">
                <a:latin typeface="宋体" panose="02010600030101010101" pitchFamily="2" charset="-122"/>
              </a:rPr>
              <a:t>，</a:t>
            </a:r>
            <a:r>
              <a:rPr lang="en-US" altLang="zh-CN" b="1">
                <a:latin typeface="宋体" panose="02010600030101010101" pitchFamily="2" charset="-122"/>
              </a:rPr>
              <a:t>R5</a:t>
            </a:r>
          </a:p>
          <a:p>
            <a:pPr marL="457200" indent="-457200" eaLnBrk="1" hangingPunct="1">
              <a:buFont typeface="Arial" panose="020B0604020202020204" pitchFamily="34" charset="0"/>
              <a:buNone/>
            </a:pPr>
            <a:r>
              <a:rPr lang="en-US" altLang="zh-CN" b="1">
                <a:latin typeface="宋体" panose="02010600030101010101" pitchFamily="2" charset="-122"/>
              </a:rPr>
              <a:t>          XOR   R6</a:t>
            </a:r>
            <a:r>
              <a:rPr lang="zh-CN" altLang="en-US" b="1">
                <a:latin typeface="宋体" panose="02010600030101010101" pitchFamily="2" charset="-122"/>
              </a:rPr>
              <a:t>，</a:t>
            </a:r>
            <a:r>
              <a:rPr lang="en-US" altLang="zh-CN" b="1">
                <a:solidFill>
                  <a:srgbClr val="D60093"/>
                </a:solidFill>
                <a:latin typeface="宋体" panose="02010600030101010101" pitchFamily="2" charset="-122"/>
              </a:rPr>
              <a:t>R1</a:t>
            </a:r>
            <a:r>
              <a:rPr lang="zh-CN" altLang="en-US" b="1">
                <a:latin typeface="宋体" panose="02010600030101010101" pitchFamily="2" charset="-122"/>
              </a:rPr>
              <a:t>，</a:t>
            </a:r>
            <a:r>
              <a:rPr lang="en-US" altLang="zh-CN" b="1">
                <a:latin typeface="宋体" panose="02010600030101010101" pitchFamily="2" charset="-122"/>
              </a:rPr>
              <a:t>R7</a:t>
            </a:r>
          </a:p>
          <a:p>
            <a:pPr marL="457200" indent="-457200" eaLnBrk="1" hangingPunct="1">
              <a:buFont typeface="Arial" panose="020B0604020202020204" pitchFamily="34" charset="0"/>
              <a:buNone/>
            </a:pPr>
            <a:r>
              <a:rPr lang="en-US" altLang="zh-CN" b="1">
                <a:latin typeface="宋体" panose="02010600030101010101" pitchFamily="2" charset="-122"/>
              </a:rPr>
              <a:t>          AND   R8</a:t>
            </a:r>
            <a:r>
              <a:rPr lang="zh-CN" altLang="en-US" b="1">
                <a:latin typeface="宋体" panose="02010600030101010101" pitchFamily="2" charset="-122"/>
              </a:rPr>
              <a:t>，</a:t>
            </a:r>
            <a:r>
              <a:rPr lang="en-US" altLang="zh-CN" b="1">
                <a:solidFill>
                  <a:srgbClr val="D60093"/>
                </a:solidFill>
                <a:latin typeface="宋体" panose="02010600030101010101" pitchFamily="2" charset="-122"/>
              </a:rPr>
              <a:t>R1</a:t>
            </a:r>
            <a:r>
              <a:rPr lang="zh-CN" altLang="en-US" b="1">
                <a:latin typeface="宋体" panose="02010600030101010101" pitchFamily="2" charset="-122"/>
              </a:rPr>
              <a:t>，</a:t>
            </a:r>
            <a:r>
              <a:rPr lang="en-US" altLang="zh-CN" b="1">
                <a:latin typeface="宋体" panose="02010600030101010101" pitchFamily="2" charset="-122"/>
              </a:rPr>
              <a:t>R9</a:t>
            </a:r>
          </a:p>
          <a:p>
            <a:pPr marL="457200" indent="-457200" eaLnBrk="1" hangingPunct="1">
              <a:buFont typeface="Arial" panose="020B0604020202020204" pitchFamily="34" charset="0"/>
              <a:buNone/>
            </a:pPr>
            <a:r>
              <a:rPr lang="en-US" altLang="zh-CN" b="1">
                <a:latin typeface="宋体" panose="02010600030101010101" pitchFamily="2" charset="-122"/>
              </a:rPr>
              <a:t>          OR    R10</a:t>
            </a:r>
            <a:r>
              <a:rPr lang="zh-CN" altLang="en-US" b="1">
                <a:latin typeface="宋体" panose="02010600030101010101" pitchFamily="2" charset="-122"/>
              </a:rPr>
              <a:t>，</a:t>
            </a:r>
            <a:r>
              <a:rPr lang="en-US" altLang="zh-CN" b="1">
                <a:solidFill>
                  <a:srgbClr val="D60093"/>
                </a:solidFill>
                <a:latin typeface="宋体" panose="02010600030101010101" pitchFamily="2" charset="-122"/>
              </a:rPr>
              <a:t>R1</a:t>
            </a:r>
            <a:r>
              <a:rPr lang="zh-CN" altLang="en-US" b="1">
                <a:latin typeface="宋体" panose="02010600030101010101" pitchFamily="2" charset="-122"/>
              </a:rPr>
              <a:t>，</a:t>
            </a:r>
            <a:r>
              <a:rPr lang="en-US" altLang="zh-CN" b="1">
                <a:latin typeface="宋体" panose="02010600030101010101" pitchFamily="2" charset="-122"/>
              </a:rPr>
              <a:t>R11</a:t>
            </a:r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474" name="Object 4">
            <a:extLst>
              <a:ext uri="{FF2B5EF4-FFF2-40B4-BE49-F238E27FC236}">
                <a16:creationId xmlns:a16="http://schemas.microsoft.com/office/drawing/2014/main" id="{53EF0FE0-573F-A5B5-E84F-1C59A63479E1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2146300" y="765175"/>
          <a:ext cx="7896225" cy="482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片" r:id="rId3" imgW="5234520" imgH="3195057" progId="Word.Picture.8">
                  <p:embed/>
                </p:oleObj>
              </mc:Choice>
              <mc:Fallback>
                <p:oleObj name="图片" r:id="rId3" imgW="5234520" imgH="3195057" progId="Word.Picture.8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6300" y="765175"/>
                        <a:ext cx="7896225" cy="48212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4288887-BFD7-C37C-74E2-2AC9E80568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50975" y="549275"/>
            <a:ext cx="9217025" cy="3649663"/>
          </a:xfrm>
        </p:spPr>
        <p:txBody>
          <a:bodyPr rtlCol="0">
            <a:normAutofit/>
          </a:bodyPr>
          <a:lstStyle/>
          <a:p>
            <a:pPr marL="62865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dirty="0"/>
              <a:t>           根据指令读访问和写访问的顺序，可以将数据相关冲</a:t>
            </a:r>
          </a:p>
          <a:p>
            <a:pPr marL="1085850" lvl="1" indent="-45720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dirty="0"/>
              <a:t>     突分为</a:t>
            </a:r>
            <a:r>
              <a:rPr lang="en-US" altLang="zh-CN" dirty="0">
                <a:latin typeface="黑体" pitchFamily="49" charset="-122"/>
              </a:rPr>
              <a:t>3</a:t>
            </a:r>
            <a:r>
              <a:rPr lang="zh-CN" altLang="en-US" dirty="0"/>
              <a:t>种类型。</a:t>
            </a:r>
          </a:p>
          <a:p>
            <a:pPr lvl="2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dirty="0">
                <a:latin typeface="宋体" charset="-122"/>
              </a:rPr>
              <a:t>    </a:t>
            </a:r>
          </a:p>
          <a:p>
            <a:pPr lvl="2" eaLnBrk="1" fontAlgn="auto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kumimoji="1" lang="zh-CN" altLang="en-US" sz="2400" b="1" dirty="0">
                <a:solidFill>
                  <a:srgbClr val="FF0000"/>
                </a:solidFill>
                <a:latin typeface="宋体" charset="-122"/>
              </a:rPr>
              <a:t>写后读相关（</a:t>
            </a:r>
            <a:r>
              <a:rPr kumimoji="1" lang="en-US" altLang="zh-CN" sz="2400" b="1" dirty="0">
                <a:solidFill>
                  <a:srgbClr val="FF0000"/>
                </a:solidFill>
                <a:latin typeface="宋体" charset="-122"/>
              </a:rPr>
              <a:t>RAW</a:t>
            </a:r>
            <a:r>
              <a:rPr kumimoji="1" lang="zh-CN" altLang="en-US" sz="2400" b="1" dirty="0">
                <a:solidFill>
                  <a:srgbClr val="FF0000"/>
                </a:solidFill>
                <a:latin typeface="宋体" charset="-122"/>
              </a:rPr>
              <a:t>）</a:t>
            </a:r>
          </a:p>
          <a:p>
            <a:pPr marL="914400" lvl="2" indent="0" eaLnBrk="1" fontAlgn="auto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dirty="0">
                <a:latin typeface="宋体" charset="-122"/>
              </a:rPr>
              <a:t>     </a:t>
            </a:r>
            <a:r>
              <a:rPr kumimoji="1" lang="zh-CN" altLang="en-US" sz="2400" b="1" dirty="0">
                <a:latin typeface="宋体" charset="-122"/>
              </a:rPr>
              <a:t>在 </a:t>
            </a:r>
            <a:r>
              <a:rPr kumimoji="1" lang="en-US" altLang="zh-CN" sz="2400" b="1" dirty="0" err="1">
                <a:latin typeface="宋体" charset="-122"/>
              </a:rPr>
              <a:t>i</a:t>
            </a:r>
            <a:r>
              <a:rPr kumimoji="1" lang="en-US" altLang="zh-CN" sz="2400" b="1" dirty="0">
                <a:latin typeface="宋体" charset="-122"/>
              </a:rPr>
              <a:t> </a:t>
            </a:r>
            <a:r>
              <a:rPr kumimoji="1" lang="zh-CN" altLang="en-US" sz="2400" b="1" dirty="0">
                <a:latin typeface="宋体" charset="-122"/>
              </a:rPr>
              <a:t>写入之前，</a:t>
            </a:r>
            <a:r>
              <a:rPr kumimoji="1" lang="en-US" altLang="zh-CN" sz="2400" b="1" dirty="0">
                <a:latin typeface="宋体" charset="-122"/>
              </a:rPr>
              <a:t>j </a:t>
            </a:r>
            <a:r>
              <a:rPr kumimoji="1" lang="zh-CN" altLang="en-US" sz="2400" b="1" dirty="0">
                <a:latin typeface="宋体" charset="-122"/>
              </a:rPr>
              <a:t>先去读，</a:t>
            </a:r>
            <a:r>
              <a:rPr kumimoji="1" lang="en-US" altLang="zh-CN" sz="2400" b="1" dirty="0">
                <a:latin typeface="宋体" charset="-122"/>
              </a:rPr>
              <a:t>j </a:t>
            </a:r>
            <a:r>
              <a:rPr kumimoji="1" lang="zh-CN" altLang="en-US" sz="2400" b="1" dirty="0">
                <a:latin typeface="宋体" charset="-122"/>
              </a:rPr>
              <a:t>读出的内容是错误的。</a:t>
            </a:r>
          </a:p>
          <a:p>
            <a:pPr lvl="2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dirty="0">
                <a:latin typeface="宋体" charset="-122"/>
              </a:rPr>
              <a:t>    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01F7FA3-3C0D-272D-EC85-204B0861DEE5}"/>
              </a:ext>
            </a:extLst>
          </p:cNvPr>
          <p:cNvSpPr/>
          <p:nvPr/>
        </p:nvSpPr>
        <p:spPr>
          <a:xfrm>
            <a:off x="1524000" y="2997200"/>
            <a:ext cx="8718550" cy="14652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1143000" lvl="2" indent="-228600" eaLnBrk="1" fontAlgn="auto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宋体" charset="-122"/>
                <a:ea typeface="宋体" charset="-122"/>
              </a:rPr>
              <a:t>读后写相关（</a:t>
            </a:r>
            <a:r>
              <a:rPr lang="en-US" altLang="zh-CN" sz="2400" dirty="0">
                <a:latin typeface="宋体" charset="-122"/>
                <a:ea typeface="宋体" charset="-122"/>
              </a:rPr>
              <a:t>WAR</a:t>
            </a:r>
            <a:r>
              <a:rPr lang="zh-CN" altLang="en-US" sz="2400" dirty="0">
                <a:latin typeface="宋体" charset="-122"/>
                <a:ea typeface="宋体" charset="-122"/>
              </a:rPr>
              <a:t>）</a:t>
            </a:r>
          </a:p>
          <a:p>
            <a:pPr lvl="2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2400" dirty="0">
                <a:latin typeface="宋体" charset="-122"/>
                <a:ea typeface="宋体" charset="-122"/>
              </a:rPr>
              <a:t>     在 </a:t>
            </a:r>
            <a:r>
              <a:rPr lang="en-US" altLang="zh-CN" sz="2400" i="1" dirty="0" err="1">
                <a:latin typeface="宋体" charset="-122"/>
                <a:ea typeface="宋体" charset="-122"/>
              </a:rPr>
              <a:t>i</a:t>
            </a:r>
            <a:r>
              <a:rPr lang="en-US" altLang="zh-CN" sz="2400" dirty="0">
                <a:latin typeface="宋体" charset="-122"/>
                <a:ea typeface="宋体" charset="-122"/>
              </a:rPr>
              <a:t> </a:t>
            </a:r>
            <a:r>
              <a:rPr lang="zh-CN" altLang="en-US" sz="2400" dirty="0">
                <a:latin typeface="宋体" charset="-122"/>
                <a:ea typeface="宋体" charset="-122"/>
              </a:rPr>
              <a:t>读之前，</a:t>
            </a:r>
            <a:r>
              <a:rPr lang="en-US" altLang="zh-CN" sz="2400" i="1" dirty="0">
                <a:latin typeface="宋体" charset="-122"/>
                <a:ea typeface="宋体" charset="-122"/>
              </a:rPr>
              <a:t>j</a:t>
            </a:r>
            <a:r>
              <a:rPr lang="en-US" altLang="zh-CN" sz="2400" dirty="0">
                <a:latin typeface="宋体" charset="-122"/>
                <a:ea typeface="宋体" charset="-122"/>
              </a:rPr>
              <a:t> </a:t>
            </a:r>
            <a:r>
              <a:rPr lang="zh-CN" altLang="en-US" sz="2400" dirty="0">
                <a:latin typeface="宋体" charset="-122"/>
                <a:ea typeface="宋体" charset="-122"/>
              </a:rPr>
              <a:t>先写。</a:t>
            </a:r>
            <a:r>
              <a:rPr lang="en-US" altLang="zh-CN" sz="2400" i="1" dirty="0" err="1">
                <a:latin typeface="宋体" charset="-122"/>
                <a:ea typeface="宋体" charset="-122"/>
              </a:rPr>
              <a:t>i</a:t>
            </a:r>
            <a:r>
              <a:rPr lang="en-US" altLang="zh-CN" sz="2400" dirty="0">
                <a:latin typeface="宋体" charset="-122"/>
                <a:ea typeface="宋体" charset="-122"/>
              </a:rPr>
              <a:t> </a:t>
            </a:r>
            <a:r>
              <a:rPr lang="zh-CN" altLang="en-US" sz="2400" dirty="0">
                <a:latin typeface="宋体" charset="-122"/>
                <a:ea typeface="宋体" charset="-122"/>
              </a:rPr>
              <a:t>读的结果是 </a:t>
            </a:r>
            <a:r>
              <a:rPr lang="en-US" altLang="zh-CN" sz="2400" i="1" dirty="0">
                <a:latin typeface="宋体" charset="-122"/>
                <a:ea typeface="宋体" charset="-122"/>
              </a:rPr>
              <a:t>j</a:t>
            </a:r>
            <a:r>
              <a:rPr lang="en-US" altLang="zh-CN" sz="2400" dirty="0">
                <a:latin typeface="宋体" charset="-122"/>
                <a:ea typeface="宋体" charset="-122"/>
              </a:rPr>
              <a:t> </a:t>
            </a:r>
            <a:r>
              <a:rPr lang="zh-CN" altLang="en-US" sz="2400" dirty="0">
                <a:latin typeface="宋体" charset="-122"/>
                <a:ea typeface="宋体" charset="-122"/>
              </a:rPr>
              <a:t>写入的，错误！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8DCFF57-13B7-5328-AF98-8AFDD149564A}"/>
              </a:ext>
            </a:extLst>
          </p:cNvPr>
          <p:cNvSpPr/>
          <p:nvPr/>
        </p:nvSpPr>
        <p:spPr>
          <a:xfrm>
            <a:off x="1524000" y="5027613"/>
            <a:ext cx="8785225" cy="15382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1143000" lvl="2" indent="-228600" eaLnBrk="1" fontAlgn="auto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宋体" charset="-122"/>
                <a:ea typeface="宋体" charset="-122"/>
              </a:rPr>
              <a:t>写后写相关（</a:t>
            </a:r>
            <a:r>
              <a:rPr lang="en-US" altLang="zh-CN" sz="2400" dirty="0">
                <a:latin typeface="宋体" charset="-122"/>
                <a:ea typeface="宋体" charset="-122"/>
              </a:rPr>
              <a:t>WAW</a:t>
            </a:r>
            <a:r>
              <a:rPr lang="zh-CN" altLang="en-US" sz="2400" dirty="0">
                <a:latin typeface="宋体" charset="-122"/>
                <a:ea typeface="宋体" charset="-122"/>
              </a:rPr>
              <a:t>）</a:t>
            </a:r>
            <a:endParaRPr lang="en-US" altLang="zh-CN" sz="2400" dirty="0">
              <a:latin typeface="宋体" charset="-122"/>
              <a:ea typeface="宋体" charset="-122"/>
            </a:endParaRPr>
          </a:p>
          <a:p>
            <a:pPr lvl="2" eaLnBrk="1" fontAlgn="auto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defRPr/>
            </a:pPr>
            <a:r>
              <a:rPr lang="zh-CN" altLang="en-US" sz="2400" dirty="0">
                <a:latin typeface="+mn-lt"/>
              </a:rPr>
              <a:t>     在 </a:t>
            </a:r>
            <a:r>
              <a:rPr lang="en-US" altLang="zh-CN" sz="2400" i="1" dirty="0" err="1">
                <a:latin typeface="+mn-lt"/>
              </a:rPr>
              <a:t>i</a:t>
            </a:r>
            <a:r>
              <a:rPr lang="en-US" altLang="zh-CN" sz="2400" dirty="0">
                <a:latin typeface="+mn-lt"/>
              </a:rPr>
              <a:t> </a:t>
            </a:r>
            <a:r>
              <a:rPr lang="zh-CN" altLang="en-US" sz="2400" dirty="0">
                <a:latin typeface="+mn-lt"/>
              </a:rPr>
              <a:t>写入之前，</a:t>
            </a:r>
            <a:r>
              <a:rPr lang="en-US" altLang="zh-CN" sz="2400" i="1" dirty="0">
                <a:latin typeface="+mn-lt"/>
              </a:rPr>
              <a:t>j</a:t>
            </a:r>
            <a:r>
              <a:rPr lang="en-US" altLang="zh-CN" sz="2400" dirty="0">
                <a:latin typeface="+mn-lt"/>
              </a:rPr>
              <a:t> </a:t>
            </a:r>
            <a:r>
              <a:rPr lang="zh-CN" altLang="en-US" sz="2400" dirty="0">
                <a:latin typeface="+mn-lt"/>
              </a:rPr>
              <a:t>先写入。两次写的次序颠倒，错误！</a:t>
            </a:r>
            <a:endParaRPr lang="zh-CN" altLang="en-US" sz="2400" dirty="0">
              <a:latin typeface="+mn-lt"/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Text Box 2">
            <a:extLst>
              <a:ext uri="{FF2B5EF4-FFF2-40B4-BE49-F238E27FC236}">
                <a16:creationId xmlns:a16="http://schemas.microsoft.com/office/drawing/2014/main" id="{0082694C-7B62-4710-E548-2E10FDC73B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930275"/>
            <a:ext cx="571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1.  用户可见寄存器</a:t>
            </a:r>
          </a:p>
        </p:txBody>
      </p:sp>
      <p:sp>
        <p:nvSpPr>
          <p:cNvPr id="527363" name="Text Box 3">
            <a:extLst>
              <a:ext uri="{FF2B5EF4-FFF2-40B4-BE49-F238E27FC236}">
                <a16:creationId xmlns:a16="http://schemas.microsoft.com/office/drawing/2014/main" id="{D9AAEF30-B6C2-EE3F-ACBB-3E120808A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524000"/>
            <a:ext cx="571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(1) 通用寄存器</a:t>
            </a:r>
          </a:p>
        </p:txBody>
      </p:sp>
      <p:sp>
        <p:nvSpPr>
          <p:cNvPr id="12292" name="Text Box 4">
            <a:extLst>
              <a:ext uri="{FF2B5EF4-FFF2-40B4-BE49-F238E27FC236}">
                <a16:creationId xmlns:a16="http://schemas.microsoft.com/office/drawing/2014/main" id="{077DF2A8-D8A0-E05C-55FE-70B2668013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28600"/>
            <a:ext cx="5715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>
                <a:latin typeface="Times New Roman" panose="02020603050405020304" pitchFamily="18" charset="0"/>
              </a:rPr>
              <a:t>三、 </a:t>
            </a:r>
            <a:r>
              <a:rPr lang="en-US" altLang="zh-CN" sz="3200">
                <a:latin typeface="Times New Roman" panose="02020603050405020304" pitchFamily="18" charset="0"/>
              </a:rPr>
              <a:t>CPU </a:t>
            </a:r>
            <a:r>
              <a:rPr lang="zh-CN" altLang="en-US" sz="3200">
                <a:latin typeface="Times New Roman" panose="02020603050405020304" pitchFamily="18" charset="0"/>
              </a:rPr>
              <a:t>的寄存器</a:t>
            </a:r>
          </a:p>
        </p:txBody>
      </p:sp>
      <p:sp>
        <p:nvSpPr>
          <p:cNvPr id="527365" name="Text Box 5">
            <a:extLst>
              <a:ext uri="{FF2B5EF4-FFF2-40B4-BE49-F238E27FC236}">
                <a16:creationId xmlns:a16="http://schemas.microsoft.com/office/drawing/2014/main" id="{2129A108-E2CB-9BD5-ACF7-8E2E8214F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524000"/>
            <a:ext cx="571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存放操作数</a:t>
            </a:r>
          </a:p>
        </p:txBody>
      </p:sp>
      <p:sp>
        <p:nvSpPr>
          <p:cNvPr id="527366" name="Text Box 6">
            <a:extLst>
              <a:ext uri="{FF2B5EF4-FFF2-40B4-BE49-F238E27FC236}">
                <a16:creationId xmlns:a16="http://schemas.microsoft.com/office/drawing/2014/main" id="{BD530D34-1378-A10A-BE1E-363F1B199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2057400"/>
            <a:ext cx="571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可作 </a:t>
            </a:r>
            <a:r>
              <a:rPr lang="zh-CN" altLang="en-US" sz="2400">
                <a:latin typeface="Times New Roman" panose="02020603050405020304" pitchFamily="18" charset="0"/>
              </a:rPr>
              <a:t>某种寻址方式所需的 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专用寄存器</a:t>
            </a:r>
            <a:endParaRPr lang="en-US" altLang="zh-CN" sz="2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7367" name="Text Box 7">
            <a:extLst>
              <a:ext uri="{FF2B5EF4-FFF2-40B4-BE49-F238E27FC236}">
                <a16:creationId xmlns:a16="http://schemas.microsoft.com/office/drawing/2014/main" id="{67038C1D-D55C-6583-F859-78511FF319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911475"/>
            <a:ext cx="571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(2) 数据寄存器</a:t>
            </a:r>
          </a:p>
        </p:txBody>
      </p:sp>
      <p:sp>
        <p:nvSpPr>
          <p:cNvPr id="527368" name="Text Box 8">
            <a:extLst>
              <a:ext uri="{FF2B5EF4-FFF2-40B4-BE49-F238E27FC236}">
                <a16:creationId xmlns:a16="http://schemas.microsoft.com/office/drawing/2014/main" id="{425A70A2-A853-21E8-1E8D-3111B1D88D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2911475"/>
            <a:ext cx="571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存放操作数</a:t>
            </a:r>
            <a:r>
              <a:rPr lang="zh-CN" altLang="en-US" sz="2400">
                <a:latin typeface="Times New Roman" panose="02020603050405020304" pitchFamily="18" charset="0"/>
              </a:rPr>
              <a:t>（满足各种数据类型）</a:t>
            </a:r>
          </a:p>
        </p:txBody>
      </p:sp>
      <p:sp>
        <p:nvSpPr>
          <p:cNvPr id="527369" name="Text Box 9">
            <a:extLst>
              <a:ext uri="{FF2B5EF4-FFF2-40B4-BE49-F238E27FC236}">
                <a16:creationId xmlns:a16="http://schemas.microsoft.com/office/drawing/2014/main" id="{41F091DF-58DB-D320-1869-0561106C9C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429000"/>
            <a:ext cx="571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两个寄存器拼接存放双倍字长数据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527370" name="Text Box 10">
            <a:extLst>
              <a:ext uri="{FF2B5EF4-FFF2-40B4-BE49-F238E27FC236}">
                <a16:creationId xmlns:a16="http://schemas.microsoft.com/office/drawing/2014/main" id="{13163207-E928-A389-B319-846C855D3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283075"/>
            <a:ext cx="571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(3) 地址寄存器</a:t>
            </a:r>
          </a:p>
        </p:txBody>
      </p:sp>
      <p:sp>
        <p:nvSpPr>
          <p:cNvPr id="527371" name="Text Box 11">
            <a:extLst>
              <a:ext uri="{FF2B5EF4-FFF2-40B4-BE49-F238E27FC236}">
                <a16:creationId xmlns:a16="http://schemas.microsoft.com/office/drawing/2014/main" id="{A32EA0AC-AE64-45AB-6FC0-0D3EDE8ED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283075"/>
            <a:ext cx="601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存放地址</a:t>
            </a:r>
            <a:r>
              <a:rPr lang="zh-CN" altLang="en-US" sz="2400">
                <a:latin typeface="Times New Roman" panose="02020603050405020304" pitchFamily="18" charset="0"/>
              </a:rPr>
              <a:t>，其位数应满足最大的地址范围</a:t>
            </a:r>
          </a:p>
        </p:txBody>
      </p:sp>
      <p:sp>
        <p:nvSpPr>
          <p:cNvPr id="527372" name="Text Box 12">
            <a:extLst>
              <a:ext uri="{FF2B5EF4-FFF2-40B4-BE49-F238E27FC236}">
                <a16:creationId xmlns:a16="http://schemas.microsoft.com/office/drawing/2014/main" id="{05A395B2-4377-519A-4B81-B2E49099E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800600"/>
            <a:ext cx="571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用于特殊的寻址方式    段基值    栈指针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527373" name="Text Box 13">
            <a:extLst>
              <a:ext uri="{FF2B5EF4-FFF2-40B4-BE49-F238E27FC236}">
                <a16:creationId xmlns:a16="http://schemas.microsoft.com/office/drawing/2014/main" id="{93E54715-624C-5AFF-7772-FB22D87F8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638800"/>
            <a:ext cx="571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(4) 条件码寄存器</a:t>
            </a:r>
          </a:p>
        </p:txBody>
      </p:sp>
      <p:sp>
        <p:nvSpPr>
          <p:cNvPr id="527374" name="Text Box 14">
            <a:extLst>
              <a:ext uri="{FF2B5EF4-FFF2-40B4-BE49-F238E27FC236}">
                <a16:creationId xmlns:a16="http://schemas.microsoft.com/office/drawing/2014/main" id="{0E4880B8-ABD6-5A34-71EE-9B262A6013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5638800"/>
            <a:ext cx="579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存放条件码</a:t>
            </a:r>
            <a:r>
              <a:rPr lang="zh-CN" altLang="en-US" sz="2400">
                <a:latin typeface="Times New Roman" panose="02020603050405020304" pitchFamily="18" charset="0"/>
              </a:rPr>
              <a:t>，可作程序分支的依据</a:t>
            </a:r>
          </a:p>
        </p:txBody>
      </p:sp>
      <p:sp>
        <p:nvSpPr>
          <p:cNvPr id="527375" name="Text Box 15">
            <a:extLst>
              <a:ext uri="{FF2B5EF4-FFF2-40B4-BE49-F238E27FC236}">
                <a16:creationId xmlns:a16="http://schemas.microsoft.com/office/drawing/2014/main" id="{DA62279B-D745-F042-38DB-5657DD6A1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6172200"/>
            <a:ext cx="571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如 正、负、零、溢出、进位等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7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27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27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27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27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27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27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27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27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27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27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27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7362" grpId="0" autoUpdateAnimBg="0"/>
      <p:bldP spid="527363" grpId="0" autoUpdateAnimBg="0"/>
      <p:bldP spid="527365" grpId="0" autoUpdateAnimBg="0"/>
      <p:bldP spid="527366" grpId="0" autoUpdateAnimBg="0"/>
      <p:bldP spid="527367" grpId="0" autoUpdateAnimBg="0"/>
      <p:bldP spid="527368" grpId="0" autoUpdateAnimBg="0"/>
      <p:bldP spid="527369" grpId="0" autoUpdateAnimBg="0"/>
      <p:bldP spid="527370" grpId="0" autoUpdateAnimBg="0"/>
      <p:bldP spid="527371" grpId="0" autoUpdateAnimBg="0"/>
      <p:bldP spid="527372" grpId="0" autoUpdateAnimBg="0"/>
      <p:bldP spid="527373" grpId="0" autoUpdateAnimBg="0"/>
      <p:bldP spid="527374" grpId="0" autoUpdateAnimBg="0"/>
      <p:bldP spid="527375" grpId="0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6BD3D4F-ADDA-B9EA-1A07-D7F89DBE98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19288" y="620713"/>
            <a:ext cx="8280400" cy="5761037"/>
          </a:xfrm>
        </p:spPr>
        <p:txBody>
          <a:bodyPr rtlCol="0">
            <a:normAutofit fontScale="92500" lnSpcReduction="10000"/>
          </a:bodyPr>
          <a:lstStyle/>
          <a:p>
            <a:pPr marL="628650" lvl="1" indent="0"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dirty="0"/>
              <a:t>解决数据相关冲突方法：</a:t>
            </a:r>
            <a:endParaRPr lang="en-US" altLang="zh-CN" dirty="0"/>
          </a:p>
          <a:p>
            <a:pPr marL="1085850" lvl="1" indent="-457200"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zh-CN" altLang="en-US" dirty="0"/>
              <a:t>将操作延后</a:t>
            </a:r>
            <a:endParaRPr lang="en-US" altLang="zh-CN" dirty="0"/>
          </a:p>
          <a:p>
            <a:pPr marL="628650" lvl="1" indent="0"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2500" dirty="0"/>
              <a:t>       入手点：插入停顿，将相关指令延迟到所需操作数被写回寄存器</a:t>
            </a:r>
            <a:endParaRPr lang="en-US" altLang="zh-CN" sz="2500" dirty="0"/>
          </a:p>
          <a:p>
            <a:pPr marL="628650" lvl="1" indent="0"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500" dirty="0"/>
              <a:t>       </a:t>
            </a:r>
            <a:r>
              <a:rPr lang="zh-CN" altLang="en-US" sz="2500" dirty="0"/>
              <a:t>解决方案：后推法</a:t>
            </a:r>
            <a:endParaRPr lang="en-US" altLang="zh-CN" sz="2500" dirty="0"/>
          </a:p>
          <a:p>
            <a:pPr marL="628650" lvl="1" indent="0"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dirty="0"/>
          </a:p>
          <a:p>
            <a:pPr marL="1085850" lvl="1" indent="-457200"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zh-CN" altLang="en-US" dirty="0"/>
              <a:t>减少停顿</a:t>
            </a:r>
            <a:endParaRPr lang="en-US" altLang="zh-CN" dirty="0"/>
          </a:p>
          <a:p>
            <a:pPr marL="628650" lvl="1" indent="0"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/>
              <a:t>      </a:t>
            </a:r>
            <a:r>
              <a:rPr lang="zh-CN" altLang="en-US" dirty="0"/>
              <a:t>入手点：并不是所有的阶段都真正的需要读取数据。</a:t>
            </a:r>
            <a:endParaRPr lang="en-US" altLang="zh-CN" dirty="0"/>
          </a:p>
          <a:p>
            <a:pPr marL="628650" lvl="1" indent="0"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/>
              <a:t>      </a:t>
            </a:r>
            <a:r>
              <a:rPr lang="zh-CN" altLang="en-US" dirty="0"/>
              <a:t>解决方案：采用定向（旁路）技术。</a:t>
            </a:r>
            <a:endParaRPr lang="en-US" altLang="zh-CN" dirty="0"/>
          </a:p>
          <a:p>
            <a:pPr marL="628650" lvl="1" indent="0"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dirty="0"/>
          </a:p>
          <a:p>
            <a:pPr marL="1085850" lvl="1" indent="-457200"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zh-CN" altLang="en-US" dirty="0"/>
              <a:t>指令调度</a:t>
            </a:r>
            <a:endParaRPr lang="en-US" altLang="zh-CN" dirty="0"/>
          </a:p>
          <a:p>
            <a:pPr marL="628650" lvl="1" indent="0"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/>
              <a:t>      </a:t>
            </a:r>
            <a:r>
              <a:rPr lang="zh-CN" altLang="en-US" dirty="0"/>
              <a:t>入手点： 让指令执行间隔足够远。</a:t>
            </a:r>
            <a:endParaRPr lang="en-US" altLang="zh-CN" dirty="0"/>
          </a:p>
          <a:p>
            <a:pPr marL="628650" lvl="1" indent="0"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>
                <a:sym typeface="Wingdings" panose="05000000000000000000" pitchFamily="2" charset="2"/>
              </a:rPr>
              <a:t>      </a:t>
            </a:r>
            <a:r>
              <a:rPr lang="zh-CN" altLang="en-US" dirty="0">
                <a:sym typeface="Wingdings" panose="05000000000000000000" pitchFamily="2" charset="2"/>
              </a:rPr>
              <a:t>解决方案：指令调度（静态</a:t>
            </a:r>
            <a:r>
              <a:rPr lang="en-US" altLang="zh-CN" dirty="0">
                <a:sym typeface="Wingdings" panose="05000000000000000000" pitchFamily="2" charset="2"/>
              </a:rPr>
              <a:t>/</a:t>
            </a:r>
            <a:r>
              <a:rPr lang="zh-CN" altLang="en-US" dirty="0">
                <a:sym typeface="Wingdings" panose="05000000000000000000" pitchFamily="2" charset="2"/>
              </a:rPr>
              <a:t>动态）。</a:t>
            </a:r>
            <a:endParaRPr lang="en-US" altLang="zh-CN" dirty="0">
              <a:sym typeface="Wingdings" panose="05000000000000000000" pitchFamily="2" charset="2"/>
            </a:endParaRPr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0562686-982F-926B-0ABD-21DDB78EA9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31950" y="333375"/>
            <a:ext cx="8785225" cy="6191250"/>
          </a:xfrm>
        </p:spPr>
        <p:txBody>
          <a:bodyPr/>
          <a:lstStyle/>
          <a:p>
            <a:pPr marL="628650" lvl="1" indent="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/>
              <a:t>方法一：插入停顿</a:t>
            </a:r>
            <a:endParaRPr lang="en-US" altLang="zh-CN"/>
          </a:p>
          <a:p>
            <a:pPr lvl="2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zh-CN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9FCCA4F-F9DD-5585-8478-C78FD73B1AC9}"/>
              </a:ext>
            </a:extLst>
          </p:cNvPr>
          <p:cNvGraphicFramePr>
            <a:graphicFrameLocks noGrp="1"/>
          </p:cNvGraphicFramePr>
          <p:nvPr/>
        </p:nvGraphicFramePr>
        <p:xfrm>
          <a:off x="1774825" y="1412875"/>
          <a:ext cx="8642348" cy="3671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7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7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7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7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7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7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47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47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479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479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479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6479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611981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5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6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7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8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9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10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11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12</a:t>
                      </a:r>
                      <a:endParaRPr lang="zh-CN" alt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9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DADD</a:t>
                      </a:r>
                      <a:endParaRPr lang="zh-CN" altLang="en-US" sz="1400" b="1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IF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ID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EX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MEM</a:t>
                      </a:r>
                      <a:endParaRPr lang="zh-CN" altLang="en-US" sz="16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WB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19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DSUB</a:t>
                      </a:r>
                      <a:endParaRPr lang="zh-CN" altLang="en-US" sz="1400" b="1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IF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s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s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s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ID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EX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MEM</a:t>
                      </a:r>
                      <a:endParaRPr lang="zh-CN" altLang="en-US" sz="16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WB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19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XOR</a:t>
                      </a:r>
                      <a:endParaRPr lang="zh-CN" altLang="en-US" sz="1400" b="1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IF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ID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EX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MEM</a:t>
                      </a:r>
                      <a:endParaRPr lang="zh-CN" altLang="en-US" sz="16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WB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19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AND</a:t>
                      </a:r>
                      <a:endParaRPr lang="zh-CN" altLang="en-US" sz="1400" b="1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IF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ID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EX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MEM</a:t>
                      </a:r>
                      <a:endParaRPr lang="zh-CN" altLang="en-US" sz="16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WB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19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OR</a:t>
                      </a:r>
                      <a:endParaRPr lang="zh-CN" altLang="en-US" sz="1400" b="1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IF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ID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EX</a:t>
                      </a:r>
                      <a:endParaRPr lang="zh-CN" alt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MEM</a:t>
                      </a:r>
                      <a:endParaRPr lang="zh-CN" altLang="en-US" sz="16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WB</a:t>
                      </a:r>
                      <a:endParaRPr lang="zh-CN" alt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28C0DEE3-A728-C5A3-3565-24B39441B7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31950" y="620713"/>
            <a:ext cx="8785225" cy="4305300"/>
          </a:xfrm>
        </p:spPr>
        <p:txBody>
          <a:bodyPr rtlCol="0">
            <a:normAutofit/>
          </a:bodyPr>
          <a:lstStyle/>
          <a:p>
            <a:pPr marL="628650" lvl="1" indent="0"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dirty="0"/>
              <a:t>方法二：定向技术 </a:t>
            </a:r>
          </a:p>
          <a:p>
            <a:pPr lvl="2" eaLnBrk="1" fontAlgn="auto" hangingPunct="1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dirty="0"/>
              <a:t>  （定向技术也称为旁路或短路）</a:t>
            </a:r>
          </a:p>
          <a:p>
            <a:pPr marL="914400" lvl="2" indent="0"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b="1" dirty="0"/>
              <a:t>      关键思想：</a:t>
            </a:r>
            <a:r>
              <a:rPr lang="zh-CN" altLang="en-US" dirty="0"/>
              <a:t>在某条指令产生计算结果之前，其他指</a:t>
            </a:r>
          </a:p>
          <a:p>
            <a:pPr lvl="2" eaLnBrk="1" fontAlgn="auto" hangingPunct="1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dirty="0"/>
              <a:t>      令并不真正立即需要该计算结果，如果能够将该计</a:t>
            </a:r>
          </a:p>
          <a:p>
            <a:pPr lvl="2" eaLnBrk="1" fontAlgn="auto" hangingPunct="1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dirty="0"/>
              <a:t>      算结果从其产生的地方直接送到其他指令需要它的</a:t>
            </a:r>
          </a:p>
          <a:p>
            <a:pPr lvl="2" eaLnBrk="1" fontAlgn="auto" hangingPunct="1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dirty="0"/>
              <a:t>      地方，那么就可以避免停顿。</a:t>
            </a:r>
            <a:endParaRPr lang="en-US" altLang="zh-CN" dirty="0"/>
          </a:p>
          <a:p>
            <a:pPr lvl="2" eaLnBrk="1" fontAlgn="auto" hangingPunct="1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altLang="zh-CN" dirty="0"/>
          </a:p>
        </p:txBody>
      </p:sp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714" name="Object 4">
            <a:extLst>
              <a:ext uri="{FF2B5EF4-FFF2-40B4-BE49-F238E27FC236}">
                <a16:creationId xmlns:a16="http://schemas.microsoft.com/office/drawing/2014/main" id="{8E64A62E-A9B0-14D7-E2E7-98490669C764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2860675" y="2282825"/>
          <a:ext cx="6221413" cy="376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3" imgW="5266365" imgH="3184792" progId="Word.Picture.8">
                  <p:embed/>
                </p:oleObj>
              </mc:Choice>
              <mc:Fallback>
                <p:oleObj name="Picture" r:id="rId3" imgW="5266365" imgH="3184792" progId="Word.Picture.8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0675" y="2282825"/>
                        <a:ext cx="6221413" cy="37623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15" name="Text Box 6">
            <a:extLst>
              <a:ext uri="{FF2B5EF4-FFF2-40B4-BE49-F238E27FC236}">
                <a16:creationId xmlns:a16="http://schemas.microsoft.com/office/drawing/2014/main" id="{C04591BC-18B6-9C0E-E7DD-23AF5E3166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8763" y="476250"/>
            <a:ext cx="8890000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000">
                <a:latin typeface="Tahoma" panose="020B0604030504040204" pitchFamily="34" charset="0"/>
              </a:rPr>
              <a:t>          检测条件：</a:t>
            </a:r>
            <a:r>
              <a:rPr lang="en-US" altLang="zh-CN" sz="2000">
                <a:latin typeface="Tahoma" panose="020B0604030504040204" pitchFamily="34" charset="0"/>
              </a:rPr>
              <a:t>EX/MEM.IR</a:t>
            </a:r>
            <a:r>
              <a:rPr lang="zh-CN" altLang="en-US" sz="2000">
                <a:latin typeface="Tahoma" panose="020B0604030504040204" pitchFamily="34" charset="0"/>
              </a:rPr>
              <a:t>为</a:t>
            </a:r>
            <a:r>
              <a:rPr lang="en-US" altLang="zh-CN" sz="2000">
                <a:latin typeface="Tahoma" panose="020B0604030504040204" pitchFamily="34" charset="0"/>
              </a:rPr>
              <a:t>ALU</a:t>
            </a:r>
            <a:r>
              <a:rPr lang="zh-CN" altLang="en-US" sz="2000">
                <a:latin typeface="Tahoma" panose="020B0604030504040204" pitchFamily="34" charset="0"/>
              </a:rPr>
              <a:t>指令，</a:t>
            </a:r>
            <a:endParaRPr lang="en-US" altLang="zh-CN" sz="2000">
              <a:latin typeface="Tahoma" panose="020B060403050404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000">
                <a:latin typeface="Tahoma" panose="020B0604030504040204" pitchFamily="34" charset="0"/>
              </a:rPr>
              <a:t>                           </a:t>
            </a:r>
            <a:r>
              <a:rPr lang="zh-CN" altLang="en-US" sz="2000">
                <a:latin typeface="Tahoma" panose="020B0604030504040204" pitchFamily="34" charset="0"/>
              </a:rPr>
              <a:t>且 </a:t>
            </a:r>
            <a:r>
              <a:rPr lang="en-US" altLang="zh-CN" sz="2000">
                <a:latin typeface="Tahoma" panose="020B0604030504040204" pitchFamily="34" charset="0"/>
              </a:rPr>
              <a:t>EX/MEM.IR[</a:t>
            </a:r>
            <a:r>
              <a:rPr lang="zh-CN" altLang="en-US" sz="2000">
                <a:latin typeface="Tahoma" panose="020B0604030504040204" pitchFamily="34" charset="0"/>
              </a:rPr>
              <a:t>目的寄存器</a:t>
            </a:r>
            <a:r>
              <a:rPr lang="en-US" altLang="zh-CN" sz="2000">
                <a:latin typeface="Tahoma" panose="020B0604030504040204" pitchFamily="34" charset="0"/>
              </a:rPr>
              <a:t>] == ID/EX.IR[</a:t>
            </a:r>
            <a:r>
              <a:rPr lang="zh-CN" altLang="en-US" sz="2000">
                <a:latin typeface="Tahoma" panose="020B0604030504040204" pitchFamily="34" charset="0"/>
              </a:rPr>
              <a:t>源寄存器</a:t>
            </a:r>
            <a:r>
              <a:rPr lang="en-US" altLang="zh-CN" sz="2000">
                <a:latin typeface="Tahoma" panose="020B0604030504040204" pitchFamily="34" charset="0"/>
              </a:rPr>
              <a:t>i] 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000">
                <a:latin typeface="Tahoma" panose="020B0604030504040204" pitchFamily="34" charset="0"/>
              </a:rPr>
              <a:t>          操作：</a:t>
            </a:r>
            <a:r>
              <a:rPr lang="en-US" altLang="zh-CN" sz="2000">
                <a:latin typeface="Tahoma" panose="020B0604030504040204" pitchFamily="34" charset="0"/>
              </a:rPr>
              <a:t>ALU</a:t>
            </a:r>
            <a:r>
              <a:rPr lang="zh-CN" altLang="en-US" sz="2000">
                <a:latin typeface="Tahoma" panose="020B0604030504040204" pitchFamily="34" charset="0"/>
              </a:rPr>
              <a:t>运算使用定向数据作为输入（替代原本来自寄存器</a:t>
            </a:r>
            <a:r>
              <a:rPr lang="en-US" altLang="zh-CN" sz="2000">
                <a:latin typeface="Tahoma" panose="020B0604030504040204" pitchFamily="34" charset="0"/>
              </a:rPr>
              <a:t>i</a:t>
            </a:r>
            <a:r>
              <a:rPr lang="zh-CN" altLang="en-US" sz="2000">
                <a:latin typeface="Tahoma" panose="020B0604030504040204" pitchFamily="34" charset="0"/>
              </a:rPr>
              <a:t>的输入）</a:t>
            </a:r>
          </a:p>
        </p:txBody>
      </p: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2" name="标题 1">
            <a:extLst>
              <a:ext uri="{FF2B5EF4-FFF2-40B4-BE49-F238E27FC236}">
                <a16:creationId xmlns:a16="http://schemas.microsoft.com/office/drawing/2014/main" id="{E5033A81-33D9-C9C5-3191-CB90FD085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825" y="188913"/>
            <a:ext cx="7416800" cy="381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1" lang="zh-CN" altLang="en-US" sz="2000" b="1" kern="0" dirty="0">
                <a:solidFill>
                  <a:srgbClr val="4F56AD"/>
                </a:solidFill>
              </a:rPr>
              <a:t>定向情况</a:t>
            </a:r>
            <a:r>
              <a:rPr kumimoji="1" lang="en-US" altLang="zh-CN" sz="2000" b="1" kern="0" dirty="0">
                <a:solidFill>
                  <a:srgbClr val="4F56AD"/>
                </a:solidFill>
              </a:rPr>
              <a:t>I</a:t>
            </a:r>
            <a:r>
              <a:rPr kumimoji="1" lang="zh-CN" altLang="en-US" sz="2000" b="1" kern="0" dirty="0">
                <a:solidFill>
                  <a:srgbClr val="4F56AD"/>
                </a:solidFill>
              </a:rPr>
              <a:t>：相邻指令</a:t>
            </a:r>
          </a:p>
        </p:txBody>
      </p:sp>
      <p:graphicFrame>
        <p:nvGraphicFramePr>
          <p:cNvPr id="117763" name="Object 4">
            <a:extLst>
              <a:ext uri="{FF2B5EF4-FFF2-40B4-BE49-F238E27FC236}">
                <a16:creationId xmlns:a16="http://schemas.microsoft.com/office/drawing/2014/main" id="{B1D490C5-51C5-E161-1F85-3D961637D8E9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865313" y="1173163"/>
          <a:ext cx="8497887" cy="479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2" r:id="rId3" imgW="5369052" imgH="3030474" progId="Word.Picture.8">
                  <p:embed/>
                </p:oleObj>
              </mc:Choice>
              <mc:Fallback>
                <p:oleObj name="Picture2" r:id="rId3" imgW="5369052" imgH="3030474" progId="Word.Picture.8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5313" y="1173163"/>
                        <a:ext cx="8497887" cy="479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64" name="Text Box 7">
            <a:extLst>
              <a:ext uri="{FF2B5EF4-FFF2-40B4-BE49-F238E27FC236}">
                <a16:creationId xmlns:a16="http://schemas.microsoft.com/office/drawing/2014/main" id="{C09CA4E1-DDC4-637E-2145-4405E5805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5876925"/>
            <a:ext cx="3168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000">
                <a:solidFill>
                  <a:srgbClr val="080808"/>
                </a:solidFill>
                <a:latin typeface="Tahoma" panose="020B0604030504040204" pitchFamily="34" charset="0"/>
              </a:rPr>
              <a:t>流水实现的数据通路</a:t>
            </a:r>
          </a:p>
        </p:txBody>
      </p:sp>
      <p:sp>
        <p:nvSpPr>
          <p:cNvPr id="117765" name="椭圆 1">
            <a:extLst>
              <a:ext uri="{FF2B5EF4-FFF2-40B4-BE49-F238E27FC236}">
                <a16:creationId xmlns:a16="http://schemas.microsoft.com/office/drawing/2014/main" id="{CF885E9C-49BF-DD2B-8742-C49D7D023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8525" y="4941888"/>
            <a:ext cx="863600" cy="6477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400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117766" name="椭圆 9">
            <a:extLst>
              <a:ext uri="{FF2B5EF4-FFF2-40B4-BE49-F238E27FC236}">
                <a16:creationId xmlns:a16="http://schemas.microsoft.com/office/drawing/2014/main" id="{2AA7FA8C-A4FC-3341-12E7-807AECCD1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275" y="4940300"/>
            <a:ext cx="863600" cy="649288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400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117767" name="椭圆 6">
            <a:extLst>
              <a:ext uri="{FF2B5EF4-FFF2-40B4-BE49-F238E27FC236}">
                <a16:creationId xmlns:a16="http://schemas.microsoft.com/office/drawing/2014/main" id="{1441CA37-EFC8-3920-E0B5-9DC7F38CA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500" y="3284538"/>
            <a:ext cx="863600" cy="649287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400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1817" name="Group 201">
            <a:extLst>
              <a:ext uri="{FF2B5EF4-FFF2-40B4-BE49-F238E27FC236}">
                <a16:creationId xmlns:a16="http://schemas.microsoft.com/office/drawing/2014/main" id="{5756D76A-6922-8607-BA2D-1FACF8974F16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1992313" y="3716338"/>
          <a:ext cx="8353425" cy="2455861"/>
        </p:xfrm>
        <a:graphic>
          <a:graphicData uri="http://schemas.openxmlformats.org/drawingml/2006/table">
            <a:tbl>
              <a:tblPr/>
              <a:tblGrid>
                <a:gridCol w="223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7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73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64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75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75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14362"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 sz="2000">
                          <a:solidFill>
                            <a:srgbClr val="E24C05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 marL="6286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 marL="12573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b="1">
                          <a:solidFill>
                            <a:srgbClr val="000000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893888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454275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9114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33686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8258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42830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LD  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Rb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 sz="2000">
                          <a:solidFill>
                            <a:srgbClr val="E24C05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 marL="6286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 marL="12573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b="1">
                          <a:solidFill>
                            <a:srgbClr val="000000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893888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454275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9114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33686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8258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42830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IF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 sz="2000">
                          <a:solidFill>
                            <a:srgbClr val="E24C05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 marL="6286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 marL="12573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b="1">
                          <a:solidFill>
                            <a:srgbClr val="000000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893888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454275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9114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33686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8258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42830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ID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 sz="2000">
                          <a:solidFill>
                            <a:srgbClr val="E24C05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 marL="6286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 marL="12573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b="1">
                          <a:solidFill>
                            <a:srgbClr val="000000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893888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454275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9114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33686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8258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42830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EX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 sz="2000">
                          <a:solidFill>
                            <a:srgbClr val="E24C05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 marL="6286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 marL="12573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b="1">
                          <a:solidFill>
                            <a:srgbClr val="000000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893888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454275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9114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33686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8258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42830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MEM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 sz="2000">
                          <a:solidFill>
                            <a:srgbClr val="E24C05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 marL="6286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 marL="12573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b="1">
                          <a:solidFill>
                            <a:srgbClr val="000000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893888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454275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9114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33686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8258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42830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WB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 sz="2000">
                          <a:solidFill>
                            <a:srgbClr val="E24C05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 marL="6286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 marL="12573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b="1">
                          <a:solidFill>
                            <a:srgbClr val="000000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893888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454275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9114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33686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8258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42830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 sz="2000">
                          <a:solidFill>
                            <a:srgbClr val="E24C05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 marL="6286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 marL="12573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b="1">
                          <a:solidFill>
                            <a:srgbClr val="000000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893888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454275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9114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33686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8258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42830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 sz="2000">
                          <a:solidFill>
                            <a:srgbClr val="E24C05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 marL="6286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 marL="12573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b="1">
                          <a:solidFill>
                            <a:srgbClr val="000000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893888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454275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9114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33686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8258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42830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 sz="2000">
                          <a:solidFill>
                            <a:srgbClr val="E24C05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 marL="6286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 marL="12573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b="1">
                          <a:solidFill>
                            <a:srgbClr val="000000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893888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454275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9114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33686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8258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42830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4362"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 sz="2000">
                          <a:solidFill>
                            <a:srgbClr val="E24C05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 marL="6286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 marL="12573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b="1">
                          <a:solidFill>
                            <a:srgbClr val="000000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893888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454275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9114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33686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8258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42830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LD  Rc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C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 sz="2000">
                          <a:solidFill>
                            <a:srgbClr val="E24C05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 marL="6286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 marL="12573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b="1">
                          <a:solidFill>
                            <a:srgbClr val="000000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893888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454275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9114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33686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8258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42830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 sz="2000">
                          <a:solidFill>
                            <a:srgbClr val="E24C05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 marL="6286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 marL="12573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b="1">
                          <a:solidFill>
                            <a:srgbClr val="000000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893888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454275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9114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33686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8258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42830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IF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 sz="2000">
                          <a:solidFill>
                            <a:srgbClr val="E24C05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 marL="6286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 marL="12573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b="1">
                          <a:solidFill>
                            <a:srgbClr val="000000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893888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454275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9114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33686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8258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42830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ID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 sz="2000">
                          <a:solidFill>
                            <a:srgbClr val="E24C05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 marL="6286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 marL="12573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b="1">
                          <a:solidFill>
                            <a:srgbClr val="000000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893888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454275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9114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33686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8258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42830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EX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 sz="2000">
                          <a:solidFill>
                            <a:srgbClr val="E24C05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 marL="6286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 marL="12573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b="1">
                          <a:solidFill>
                            <a:srgbClr val="000000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893888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454275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9114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33686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8258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42830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MEM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 sz="2000">
                          <a:solidFill>
                            <a:srgbClr val="E24C05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 marL="6286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 marL="12573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b="1">
                          <a:solidFill>
                            <a:srgbClr val="000000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893888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454275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9114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33686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8258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42830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WB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 sz="2000">
                          <a:solidFill>
                            <a:srgbClr val="E24C05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 marL="6286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 marL="12573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b="1">
                          <a:solidFill>
                            <a:srgbClr val="000000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893888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454275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9114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33686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8258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42830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 sz="2000">
                          <a:solidFill>
                            <a:srgbClr val="E24C05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 marL="6286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 marL="12573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b="1">
                          <a:solidFill>
                            <a:srgbClr val="000000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893888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454275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9114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33686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8258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42830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 sz="2000">
                          <a:solidFill>
                            <a:srgbClr val="E24C05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 marL="6286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 marL="12573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b="1">
                          <a:solidFill>
                            <a:srgbClr val="000000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893888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454275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9114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33686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8258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42830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775"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 sz="2000">
                          <a:solidFill>
                            <a:srgbClr val="E24C05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 marL="6286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 marL="12573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b="1">
                          <a:solidFill>
                            <a:srgbClr val="000000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893888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454275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9114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33686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8258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42830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DADD Ra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Rb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Rc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 sz="2000">
                          <a:solidFill>
                            <a:srgbClr val="E24C05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 marL="6286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 marL="12573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b="1">
                          <a:solidFill>
                            <a:srgbClr val="000000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893888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454275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9114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33686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8258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42830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 sz="2000">
                          <a:solidFill>
                            <a:srgbClr val="E24C05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 marL="6286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 marL="12573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b="1">
                          <a:solidFill>
                            <a:srgbClr val="000000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893888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454275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9114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33686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8258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42830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 sz="2000">
                          <a:solidFill>
                            <a:srgbClr val="E24C05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 marL="6286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 marL="12573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b="1">
                          <a:solidFill>
                            <a:srgbClr val="000000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893888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454275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9114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33686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8258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42830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IF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 sz="2000">
                          <a:solidFill>
                            <a:srgbClr val="E24C05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 marL="6286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 marL="12573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b="1">
                          <a:solidFill>
                            <a:srgbClr val="000000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893888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454275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9114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33686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8258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42830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ID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 sz="2000">
                          <a:solidFill>
                            <a:srgbClr val="E24C05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 marL="6286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 marL="12573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b="1">
                          <a:solidFill>
                            <a:srgbClr val="000000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893888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454275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9114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33686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8258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42830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stall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 sz="2000">
                          <a:solidFill>
                            <a:srgbClr val="E24C05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 marL="6286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 marL="12573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b="1">
                          <a:solidFill>
                            <a:srgbClr val="000000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893888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454275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9114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33686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8258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42830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EX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 sz="2000">
                          <a:solidFill>
                            <a:srgbClr val="E24C05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 marL="6286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 marL="12573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b="1">
                          <a:solidFill>
                            <a:srgbClr val="000000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893888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454275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9114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33686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8258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42830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MEM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 sz="2000">
                          <a:solidFill>
                            <a:srgbClr val="E24C05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 marL="6286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 marL="12573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b="1">
                          <a:solidFill>
                            <a:srgbClr val="000000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893888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454275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9114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33686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8258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42830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WB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 sz="2000">
                          <a:solidFill>
                            <a:srgbClr val="E24C05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 marL="6286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 marL="12573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b="1">
                          <a:solidFill>
                            <a:srgbClr val="000000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893888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454275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9114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33686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8258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42830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4362"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 sz="2000">
                          <a:solidFill>
                            <a:srgbClr val="E24C05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 marL="6286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 marL="12573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b="1">
                          <a:solidFill>
                            <a:srgbClr val="000000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893888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454275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9114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33686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8258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42830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SD  Ra 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 sz="2000">
                          <a:solidFill>
                            <a:srgbClr val="E24C05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 marL="6286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 marL="12573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b="1">
                          <a:solidFill>
                            <a:srgbClr val="000000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893888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454275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9114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33686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8258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42830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 sz="2000">
                          <a:solidFill>
                            <a:srgbClr val="E24C05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 marL="6286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 marL="12573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b="1">
                          <a:solidFill>
                            <a:srgbClr val="000000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893888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454275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9114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33686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8258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42830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 sz="2000">
                          <a:solidFill>
                            <a:srgbClr val="E24C05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 marL="6286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 marL="12573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b="1">
                          <a:solidFill>
                            <a:srgbClr val="000000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893888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454275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9114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33686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8258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42830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 sz="2000">
                          <a:solidFill>
                            <a:srgbClr val="E24C05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 marL="6286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 marL="12573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b="1">
                          <a:solidFill>
                            <a:srgbClr val="000000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893888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454275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9114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33686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8258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42830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IF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 sz="2000">
                          <a:solidFill>
                            <a:srgbClr val="E24C05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 marL="6286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 marL="12573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b="1">
                          <a:solidFill>
                            <a:srgbClr val="000000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893888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454275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9114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33686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8258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42830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stall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 sz="2000">
                          <a:solidFill>
                            <a:srgbClr val="E24C05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 marL="6286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 marL="12573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b="1">
                          <a:solidFill>
                            <a:srgbClr val="000000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893888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454275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9114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33686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8258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42830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ID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 sz="2000">
                          <a:solidFill>
                            <a:srgbClr val="E24C05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 marL="6286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 marL="12573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b="1">
                          <a:solidFill>
                            <a:srgbClr val="000000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893888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454275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9114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33686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8258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42830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EX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 sz="2000">
                          <a:solidFill>
                            <a:srgbClr val="E24C05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 marL="6286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 marL="12573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b="1">
                          <a:solidFill>
                            <a:srgbClr val="000000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893888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454275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9114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33686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8258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42830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MEM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 sz="2000">
                          <a:solidFill>
                            <a:srgbClr val="E24C05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 marL="6286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 marL="12573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b="1">
                          <a:solidFill>
                            <a:srgbClr val="000000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893888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454275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9114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33686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8258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42830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WB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5531" name="Rectangle 20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7F345D5-18C0-F431-80CE-45F5CBD5F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0" y="404813"/>
            <a:ext cx="8132763" cy="2344737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457200" indent="-45720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1085850" indent="-45720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714500" indent="-45720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2274888" indent="-38100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835275" indent="-38100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3292475" indent="-3810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3749675" indent="-3810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4206875" indent="-3810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4664075" indent="-3810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marL="628650" lvl="1" indent="0" eaLnBrk="1" fontAlgn="auto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defRPr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方法三：指令调度（可以静态调度，也可以动态调度）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628650" lvl="1" indent="0" eaLnBrk="1" fontAlgn="auto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defRPr/>
            </a:pP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628650" lvl="1" indent="0" eaLnBrk="1" fontAlgn="auto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defRPr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静态调度：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628650" lvl="1" indent="0" eaLnBrk="1" fontAlgn="auto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defRPr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依靠编译器解决数据冲突 </a:t>
            </a:r>
          </a:p>
          <a:p>
            <a:pPr lvl="2" eaLnBrk="1" fontAlgn="auto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1800" dirty="0">
                <a:latin typeface="Tahoma" panose="020B0604030504040204" pitchFamily="34" charset="0"/>
              </a:rPr>
              <a:t>      </a:t>
            </a:r>
            <a:r>
              <a:rPr lang="zh-CN" altLang="en-US" sz="2000" dirty="0">
                <a:latin typeface="Tahoma" panose="020B0604030504040204" pitchFamily="34" charset="0"/>
              </a:rPr>
              <a:t>让编译器重新组织指令顺序来消除冲突，这种技术</a:t>
            </a:r>
          </a:p>
          <a:p>
            <a:pPr lvl="2" eaLnBrk="1" fontAlgn="auto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latin typeface="Tahoma" panose="020B0604030504040204" pitchFamily="34" charset="0"/>
              </a:rPr>
              <a:t>称为指令调度或流水线调度。</a:t>
            </a:r>
          </a:p>
          <a:p>
            <a:pPr lvl="2" eaLnBrk="1" fontAlgn="auto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p"/>
              <a:defRPr/>
            </a:pPr>
            <a:r>
              <a:rPr lang="zh-CN" altLang="en-US" sz="2000" dirty="0"/>
              <a:t>例如：采用典型的代码生成方法，</a:t>
            </a:r>
          </a:p>
          <a:p>
            <a:pPr lvl="1" eaLnBrk="1" fontAlgn="auto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lang="zh-CN" altLang="en-US" sz="2000" dirty="0"/>
              <a:t>              表达式</a:t>
            </a:r>
            <a:r>
              <a:rPr lang="en-US" altLang="zh-CN" sz="2000" dirty="0"/>
              <a:t>A</a:t>
            </a:r>
            <a:r>
              <a:rPr lang="zh-CN" altLang="en-US" sz="2000" dirty="0"/>
              <a:t>＝</a:t>
            </a:r>
            <a:r>
              <a:rPr lang="en-US" altLang="zh-CN" sz="2000" dirty="0"/>
              <a:t>B</a:t>
            </a:r>
            <a:r>
              <a:rPr lang="zh-CN" altLang="en-US" sz="2000" dirty="0"/>
              <a:t>＋</a:t>
            </a:r>
            <a:r>
              <a:rPr lang="en-US" altLang="zh-CN" sz="2000" dirty="0"/>
              <a:t>C</a:t>
            </a:r>
            <a:r>
              <a:rPr lang="zh-CN" altLang="en-US" sz="2000" dirty="0"/>
              <a:t>的代码会导致暂停</a:t>
            </a:r>
          </a:p>
        </p:txBody>
      </p:sp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2696" name="Group 56">
            <a:extLst>
              <a:ext uri="{FF2B5EF4-FFF2-40B4-BE49-F238E27FC236}">
                <a16:creationId xmlns:a16="http://schemas.microsoft.com/office/drawing/2014/main" id="{39523AA0-5628-B145-07F4-0E15284CD022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3503613" y="2924175"/>
          <a:ext cx="5472112" cy="3641725"/>
        </p:xfrm>
        <a:graphic>
          <a:graphicData uri="http://schemas.openxmlformats.org/drawingml/2006/table">
            <a:tbl>
              <a:tblPr/>
              <a:tblGrid>
                <a:gridCol w="273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5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0572"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 sz="2000">
                          <a:solidFill>
                            <a:srgbClr val="E24C05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 marL="6286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 marL="12573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b="1">
                          <a:solidFill>
                            <a:srgbClr val="000000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893888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454275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9114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33686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8258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42830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调度前的代码 </a:t>
                      </a:r>
                    </a:p>
                  </a:txBody>
                  <a:tcPr marT="46141" marB="461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 sz="2000">
                          <a:solidFill>
                            <a:srgbClr val="E24C05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 marL="6286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 marL="12573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b="1">
                          <a:solidFill>
                            <a:srgbClr val="000000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893888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454275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9114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33686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8258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42830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调度后的代码 </a:t>
                      </a:r>
                    </a:p>
                  </a:txBody>
                  <a:tcPr marT="46141" marB="461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1153"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 sz="2000">
                          <a:solidFill>
                            <a:srgbClr val="E24C05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 marL="6286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 marL="12573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b="1">
                          <a:solidFill>
                            <a:srgbClr val="000000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893888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454275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9114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33686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8258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42830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LD     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Rb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LD     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Rc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C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DADD   Ra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Rb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Rc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SD     Ra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LD     Re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LD     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Rf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DSUB   Rd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Re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Rf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SD     Rd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 </a:t>
                      </a:r>
                    </a:p>
                  </a:txBody>
                  <a:tcPr marT="46141" marB="461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kumimoji="1" sz="2000">
                          <a:solidFill>
                            <a:srgbClr val="E24C05"/>
                          </a:solidFill>
                          <a:latin typeface="Tahoma" pitchFamily="34" charset="0"/>
                          <a:ea typeface="黑体" pitchFamily="49" charset="-122"/>
                        </a:defRPr>
                      </a:lvl1pPr>
                      <a:lvl2pPr marL="62865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黑体" pitchFamily="49" charset="-122"/>
                        </a:defRPr>
                      </a:lvl2pPr>
                      <a:lvl3pPr marL="125730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b="1">
                          <a:solidFill>
                            <a:srgbClr val="000000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893888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6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454275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9114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33686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8258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4283075" fontAlgn="base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 sz="16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LD     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Rb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LD     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Rc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C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LD     Re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DADD   Ra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Rb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Rc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LD     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Rf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SD     Ra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DSUB   Rd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Re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Rf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SD     Rd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 </a:t>
                      </a:r>
                    </a:p>
                  </a:txBody>
                  <a:tcPr marT="46141" marB="461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1869" name="Rectangle 50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9AA1B1D0-3443-442B-FA5C-0BFE98373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8" y="333375"/>
            <a:ext cx="7772400" cy="2570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00113" indent="-27146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714500" indent="-4572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2274888" indent="-381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2" eaLnBrk="1" hangingPunct="1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p"/>
            </a:pPr>
            <a:r>
              <a:rPr kumimoji="1" lang="zh-CN" altLang="en-US" b="1">
                <a:latin typeface="Tahoma" panose="020B0604030504040204" pitchFamily="34" charset="0"/>
                <a:ea typeface="宋体" panose="02010600030101010101" pitchFamily="2" charset="-122"/>
              </a:rPr>
              <a:t>举例：</a:t>
            </a:r>
          </a:p>
          <a:p>
            <a:pPr lvl="3" eaLnBrk="1" hangingPunct="1">
              <a:spcBef>
                <a:spcPct val="20000"/>
              </a:spcBef>
              <a:buClr>
                <a:srgbClr val="006600"/>
              </a:buClr>
              <a:buSzPct val="65000"/>
              <a:buFont typeface="Wingdings" panose="05000000000000000000" pitchFamily="2" charset="2"/>
              <a:buNone/>
            </a:pPr>
            <a:r>
              <a:rPr kumimoji="1" lang="zh-CN" altLang="en-US" sz="2000" b="1">
                <a:latin typeface="黑体" panose="02010609060101010101" pitchFamily="49" charset="-122"/>
                <a:ea typeface="宋体" panose="02010600030101010101" pitchFamily="2" charset="-122"/>
              </a:rPr>
              <a:t>  请为下列表达式生成没有暂停的指令序列</a:t>
            </a:r>
            <a:r>
              <a:rPr kumimoji="1" lang="en-US" altLang="zh-CN" sz="2000" b="1">
                <a:latin typeface="黑体" panose="02010609060101010101" pitchFamily="49" charset="-122"/>
                <a:ea typeface="宋体" panose="02010600030101010101" pitchFamily="2" charset="-122"/>
              </a:rPr>
              <a:t>:</a:t>
            </a:r>
          </a:p>
          <a:p>
            <a:pPr lvl="1" eaLnBrk="1" hangingPunct="1"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None/>
            </a:pP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          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　</a:t>
            </a: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＝</a:t>
            </a: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＋</a:t>
            </a: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C 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</a:p>
          <a:p>
            <a:pPr lvl="1" eaLnBrk="1" hangingPunct="1"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None/>
            </a:pP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          　</a:t>
            </a: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＝</a:t>
            </a: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－</a:t>
            </a: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F 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</a:p>
          <a:p>
            <a:pPr lvl="3" eaLnBrk="1" hangingPunct="1">
              <a:spcBef>
                <a:spcPct val="20000"/>
              </a:spcBef>
              <a:buClr>
                <a:srgbClr val="006600"/>
              </a:buClr>
              <a:buSzPct val="65000"/>
              <a:buFont typeface="Wingdings" panose="05000000000000000000" pitchFamily="2" charset="2"/>
              <a:buNone/>
            </a:pPr>
            <a:r>
              <a:rPr kumimoji="1" lang="zh-CN" altLang="en-US" sz="2000" b="1">
                <a:latin typeface="黑体" panose="02010609060101010101" pitchFamily="49" charset="-122"/>
                <a:ea typeface="宋体" panose="02010600030101010101" pitchFamily="2" charset="-122"/>
              </a:rPr>
              <a:t>  </a:t>
            </a:r>
            <a:r>
              <a:rPr kumimoji="1"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假设载入延迟为</a:t>
            </a:r>
            <a:r>
              <a:rPr kumimoji="1" lang="en-US" altLang="zh-CN" sz="2000" b="1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个时钟周期。</a:t>
            </a:r>
          </a:p>
          <a:p>
            <a:pPr lvl="3" eaLnBrk="1" hangingPunct="1">
              <a:spcBef>
                <a:spcPct val="20000"/>
              </a:spcBef>
              <a:buClr>
                <a:srgbClr val="006600"/>
              </a:buClr>
              <a:buSzPct val="65000"/>
              <a:buFont typeface="Wingdings" panose="05000000000000000000" pitchFamily="2" charset="2"/>
              <a:buNone/>
            </a:pPr>
            <a:r>
              <a:rPr kumimoji="1" lang="zh-CN" altLang="en-US" sz="2000" b="1">
                <a:latin typeface="黑体" panose="02010609060101010101" pitchFamily="49" charset="-122"/>
                <a:ea typeface="宋体" panose="02010600030101010101" pitchFamily="2" charset="-122"/>
              </a:rPr>
              <a:t>    题解</a:t>
            </a:r>
            <a:endParaRPr kumimoji="1" lang="zh-CN" altLang="en-US" sz="2000" b="1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9F85AD6-00B9-2FFE-EADD-912AD046D9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55750" y="404813"/>
            <a:ext cx="9144000" cy="5400675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/>
              <a:t>3. </a:t>
            </a:r>
            <a:r>
              <a:rPr lang="zh-CN" altLang="en-US" dirty="0"/>
              <a:t>控制相关 </a:t>
            </a:r>
          </a:p>
          <a:p>
            <a:pPr marL="1085850" lvl="1" indent="-457200"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执行分支指令的结果有两种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宋体" charset="-122"/>
              </a:rPr>
              <a:t>分支成功：</a:t>
            </a:r>
            <a:r>
              <a:rPr lang="en-US" altLang="zh-CN" dirty="0">
                <a:latin typeface="宋体" charset="-122"/>
              </a:rPr>
              <a:t>PC</a:t>
            </a:r>
            <a:r>
              <a:rPr lang="zh-CN" altLang="en-US" dirty="0">
                <a:latin typeface="宋体" charset="-122"/>
              </a:rPr>
              <a:t>值改变为分支转移的目标地址。</a:t>
            </a:r>
          </a:p>
          <a:p>
            <a:pPr lvl="2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dirty="0">
                <a:latin typeface="宋体" charset="-122"/>
              </a:rPr>
              <a:t>    在条件判定和转移地址计算都完成后，才改变</a:t>
            </a:r>
            <a:r>
              <a:rPr lang="en-US" altLang="zh-CN" dirty="0">
                <a:latin typeface="宋体" charset="-122"/>
              </a:rPr>
              <a:t>PC</a:t>
            </a:r>
            <a:r>
              <a:rPr lang="zh-CN" altLang="en-US" dirty="0">
                <a:latin typeface="宋体" charset="-122"/>
              </a:rPr>
              <a:t>值。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宋体" charset="-122"/>
              </a:rPr>
              <a:t>不成功或者失败：</a:t>
            </a:r>
            <a:r>
              <a:rPr lang="en-US" altLang="zh-CN" dirty="0">
                <a:latin typeface="宋体" charset="-122"/>
              </a:rPr>
              <a:t>PC</a:t>
            </a:r>
            <a:r>
              <a:rPr lang="zh-CN" altLang="en-US" dirty="0">
                <a:latin typeface="宋体" charset="-122"/>
              </a:rPr>
              <a:t>的值保持正常递增，</a:t>
            </a:r>
          </a:p>
          <a:p>
            <a:pPr lvl="2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dirty="0">
                <a:latin typeface="宋体" charset="-122"/>
              </a:rPr>
              <a:t>                   指向顺序的下一条指令。</a:t>
            </a:r>
            <a:endParaRPr lang="en-US" altLang="zh-CN" dirty="0">
              <a:latin typeface="宋体" charset="-122"/>
            </a:endParaRPr>
          </a:p>
          <a:p>
            <a:pPr lvl="2" indent="-162560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dirty="0">
              <a:latin typeface="宋体" charset="-122"/>
            </a:endParaRPr>
          </a:p>
          <a:p>
            <a:pPr lvl="2" indent="-162560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dirty="0">
              <a:latin typeface="宋体" charset="-122"/>
            </a:endParaRPr>
          </a:p>
          <a:p>
            <a:pPr lvl="2" indent="-162560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dirty="0">
                <a:latin typeface="宋体" charset="-122"/>
              </a:rPr>
              <a:t>结合如下的例子</a:t>
            </a:r>
            <a:r>
              <a:rPr lang="en-US" altLang="zh-CN" dirty="0">
                <a:latin typeface="宋体" charset="-122"/>
              </a:rPr>
              <a:t>, </a:t>
            </a:r>
            <a:r>
              <a:rPr lang="zh-CN" altLang="en-US" dirty="0">
                <a:latin typeface="宋体" charset="-122"/>
              </a:rPr>
              <a:t>考虑流水线中处理控制相关的方法：</a:t>
            </a:r>
            <a:endParaRPr lang="en-US" altLang="zh-CN" dirty="0">
              <a:latin typeface="宋体" charset="-122"/>
            </a:endParaRPr>
          </a:p>
        </p:txBody>
      </p:sp>
      <p:sp>
        <p:nvSpPr>
          <p:cNvPr id="123907" name="Text Box 4">
            <a:extLst>
              <a:ext uri="{FF2B5EF4-FFF2-40B4-BE49-F238E27FC236}">
                <a16:creationId xmlns:a16="http://schemas.microsoft.com/office/drawing/2014/main" id="{97E0EEB9-6314-3617-D586-C57428253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975" y="3933825"/>
            <a:ext cx="4289425" cy="15700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宋体" panose="02010600030101010101" pitchFamily="2" charset="-122"/>
              </a:rPr>
              <a:t>BEQZ   R1, name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latin typeface="宋体" panose="02010600030101010101" pitchFamily="2" charset="-122"/>
              </a:rPr>
              <a:t>ADD.D  F7, F3, F4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宋体" panose="02010600030101010101" pitchFamily="2" charset="-122"/>
              </a:rPr>
              <a:t>Name</a:t>
            </a:r>
            <a:r>
              <a:rPr lang="zh-CN" altLang="en-US" sz="2400">
                <a:latin typeface="宋体" panose="02010600030101010101" pitchFamily="2" charset="-122"/>
              </a:rPr>
              <a:t>： </a:t>
            </a:r>
            <a:r>
              <a:rPr lang="en-US" altLang="zh-CN" sz="2400">
                <a:latin typeface="宋体" panose="02010600030101010101" pitchFamily="2" charset="-122"/>
              </a:rPr>
              <a:t>ADD.D  F4, F0, F2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宋体" panose="02010600030101010101" pitchFamily="2" charset="-122"/>
              </a:rPr>
              <a:t>       DAADIU R1, R1, #-8</a:t>
            </a:r>
          </a:p>
        </p:txBody>
      </p:sp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E66CA28-EAF9-F81B-1D64-A06EFAFF2EFD}"/>
              </a:ext>
            </a:extLst>
          </p:cNvPr>
          <p:cNvSpPr/>
          <p:nvPr/>
        </p:nvSpPr>
        <p:spPr>
          <a:xfrm>
            <a:off x="1665288" y="549275"/>
            <a:ext cx="9002712" cy="19383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88900"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latin typeface="+mn-lt"/>
              </a:rPr>
              <a:t>方法一：处理分支指令最简单的方法：</a:t>
            </a:r>
          </a:p>
          <a:p>
            <a:pPr marL="444500" lvl="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latin typeface="Times New Roman" pitchFamily="18" charset="0"/>
                <a:ea typeface="宋体" charset="-122"/>
              </a:rPr>
              <a:t>“</a:t>
            </a:r>
            <a:r>
              <a:rPr lang="zh-CN" altLang="en-US" sz="2400" dirty="0">
                <a:latin typeface="+mn-lt"/>
                <a:ea typeface="宋体" charset="-122"/>
              </a:rPr>
              <a:t>冻结</a:t>
            </a:r>
            <a:r>
              <a:rPr lang="zh-CN" altLang="en-US" sz="2400" dirty="0">
                <a:latin typeface="Times New Roman" pitchFamily="18" charset="0"/>
                <a:ea typeface="宋体" charset="-122"/>
              </a:rPr>
              <a:t>”</a:t>
            </a:r>
            <a:r>
              <a:rPr lang="zh-CN" altLang="en-US" sz="2400" dirty="0">
                <a:latin typeface="+mn-lt"/>
                <a:ea typeface="宋体" charset="-122"/>
              </a:rPr>
              <a:t>或者</a:t>
            </a:r>
            <a:r>
              <a:rPr lang="zh-CN" altLang="en-US" sz="2400" dirty="0">
                <a:latin typeface="Times New Roman" pitchFamily="18" charset="0"/>
                <a:ea typeface="宋体" charset="-122"/>
              </a:rPr>
              <a:t>“</a:t>
            </a:r>
            <a:r>
              <a:rPr lang="zh-CN" altLang="en-US" sz="2400" dirty="0">
                <a:latin typeface="+mn-lt"/>
                <a:ea typeface="宋体" charset="-122"/>
              </a:rPr>
              <a:t>排空</a:t>
            </a:r>
            <a:r>
              <a:rPr lang="zh-CN" altLang="en-US" sz="2400" dirty="0">
                <a:latin typeface="Times New Roman" pitchFamily="18" charset="0"/>
                <a:ea typeface="宋体" charset="-122"/>
              </a:rPr>
              <a:t>”</a:t>
            </a:r>
            <a:r>
              <a:rPr lang="zh-CN" altLang="en-US" sz="2400" dirty="0">
                <a:latin typeface="+mn-lt"/>
                <a:ea typeface="宋体" charset="-122"/>
              </a:rPr>
              <a:t>流水线 。</a:t>
            </a:r>
          </a:p>
          <a:p>
            <a:pPr lvl="2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2400" dirty="0">
                <a:latin typeface="+mn-lt"/>
                <a:ea typeface="宋体" charset="-122"/>
              </a:rPr>
              <a:t> 优点：简单。</a:t>
            </a:r>
            <a:endParaRPr lang="en-US" altLang="zh-CN" sz="2400" dirty="0">
              <a:latin typeface="+mn-lt"/>
              <a:ea typeface="宋体" charset="-122"/>
            </a:endParaRPr>
          </a:p>
          <a:p>
            <a:pPr lvl="2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2400" dirty="0">
                <a:latin typeface="+mn-lt"/>
                <a:ea typeface="宋体" charset="-122"/>
              </a:rPr>
              <a:t> 缺点：给流水线带来了</a:t>
            </a:r>
            <a:r>
              <a:rPr lang="en-US" altLang="zh-CN" sz="2400" dirty="0">
                <a:latin typeface="宋体" charset="-122"/>
                <a:ea typeface="宋体" charset="-122"/>
              </a:rPr>
              <a:t>3</a:t>
            </a:r>
            <a:r>
              <a:rPr lang="zh-CN" altLang="en-US" sz="2400" dirty="0">
                <a:latin typeface="+mn-lt"/>
                <a:ea typeface="宋体" charset="-122"/>
              </a:rPr>
              <a:t>个时钟周期的延迟</a:t>
            </a:r>
            <a:endParaRPr lang="en-US" altLang="zh-CN" sz="2400" dirty="0">
              <a:latin typeface="宋体" charset="-122"/>
              <a:ea typeface="宋体" charset="-122"/>
            </a:endParaRPr>
          </a:p>
          <a:p>
            <a:pPr lvl="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latin typeface="宋体" charset="-122"/>
                <a:ea typeface="宋体" charset="-122"/>
              </a:rPr>
              <a:t>    （前述</a:t>
            </a:r>
            <a:r>
              <a:rPr lang="en-US" altLang="zh-CN" sz="2400" dirty="0">
                <a:latin typeface="宋体" charset="-122"/>
                <a:ea typeface="宋体" charset="-122"/>
              </a:rPr>
              <a:t>5</a:t>
            </a:r>
            <a:r>
              <a:rPr lang="zh-CN" altLang="en-US" sz="2400" dirty="0">
                <a:latin typeface="宋体" charset="-122"/>
                <a:ea typeface="宋体" charset="-122"/>
              </a:rPr>
              <a:t>段流水线中，改变</a:t>
            </a:r>
            <a:r>
              <a:rPr lang="en-US" altLang="zh-CN" sz="2400" dirty="0">
                <a:latin typeface="宋体" charset="-122"/>
                <a:ea typeface="宋体" charset="-122"/>
              </a:rPr>
              <a:t>PC</a:t>
            </a:r>
            <a:r>
              <a:rPr lang="zh-CN" altLang="en-US" sz="2400" dirty="0">
                <a:latin typeface="宋体" charset="-122"/>
                <a:ea typeface="宋体" charset="-122"/>
              </a:rPr>
              <a:t>值是在</a:t>
            </a:r>
            <a:r>
              <a:rPr lang="en-US" altLang="zh-CN" sz="2400" dirty="0">
                <a:latin typeface="宋体" charset="-122"/>
                <a:ea typeface="宋体" charset="-122"/>
              </a:rPr>
              <a:t>MEM</a:t>
            </a:r>
            <a:r>
              <a:rPr lang="zh-CN" altLang="en-US" sz="2400" dirty="0">
                <a:latin typeface="宋体" charset="-122"/>
                <a:ea typeface="宋体" charset="-122"/>
              </a:rPr>
              <a:t>段进行的。）</a:t>
            </a:r>
          </a:p>
        </p:txBody>
      </p:sp>
      <p:sp>
        <p:nvSpPr>
          <p:cNvPr id="125955" name="矩形 1">
            <a:extLst>
              <a:ext uri="{FF2B5EF4-FFF2-40B4-BE49-F238E27FC236}">
                <a16:creationId xmlns:a16="http://schemas.microsoft.com/office/drawing/2014/main" id="{F3AD4C97-ADD3-6F85-6E20-852FF1251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5288" y="2882900"/>
            <a:ext cx="86407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89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latin typeface="宋体" panose="02010600030101010101" pitchFamily="2" charset="-122"/>
              </a:rPr>
              <a:t>方法二：改进流水线实现方法，尽早判断，尽早转移。</a:t>
            </a:r>
          </a:p>
        </p:txBody>
      </p:sp>
      <p:sp>
        <p:nvSpPr>
          <p:cNvPr id="125956" name="矩形 6">
            <a:extLst>
              <a:ext uri="{FF2B5EF4-FFF2-40B4-BE49-F238E27FC236}">
                <a16:creationId xmlns:a16="http://schemas.microsoft.com/office/drawing/2014/main" id="{D6752301-70CC-D3EA-1570-16BFD0A10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5288" y="3860800"/>
            <a:ext cx="86407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89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latin typeface="宋体" panose="02010600030101010101" pitchFamily="2" charset="-122"/>
              </a:rPr>
              <a:t>方法三：预测。</a:t>
            </a:r>
          </a:p>
        </p:txBody>
      </p:sp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002" name="Object 4">
            <a:extLst>
              <a:ext uri="{FF2B5EF4-FFF2-40B4-BE49-F238E27FC236}">
                <a16:creationId xmlns:a16="http://schemas.microsoft.com/office/drawing/2014/main" id="{E66886CC-A3AD-63A5-091E-C1756CBDED25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992313" y="1416050"/>
          <a:ext cx="8280400" cy="467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2" r:id="rId3" imgW="5369052" imgH="3030474" progId="Word.Picture.8">
                  <p:embed/>
                </p:oleObj>
              </mc:Choice>
              <mc:Fallback>
                <p:oleObj name="Picture2" r:id="rId3" imgW="5369052" imgH="3030474" progId="Word.Picture.8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3" y="1416050"/>
                        <a:ext cx="8280400" cy="467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03" name="矩形 4">
            <a:extLst>
              <a:ext uri="{FF2B5EF4-FFF2-40B4-BE49-F238E27FC236}">
                <a16:creationId xmlns:a16="http://schemas.microsoft.com/office/drawing/2014/main" id="{3D9C3EF9-7AD5-2A6D-444B-1F0241385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338" y="260350"/>
            <a:ext cx="86423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89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latin typeface="宋体" panose="02010600030101010101" pitchFamily="2" charset="-122"/>
              </a:rPr>
              <a:t>改进的五段流水线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>
            <a:extLst>
              <a:ext uri="{FF2B5EF4-FFF2-40B4-BE49-F238E27FC236}">
                <a16:creationId xmlns:a16="http://schemas.microsoft.com/office/drawing/2014/main" id="{8E6A4209-DEF8-06DF-FE1C-660E325BC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04800"/>
            <a:ext cx="5715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>
                <a:latin typeface="Times New Roman" panose="02020603050405020304" pitchFamily="18" charset="0"/>
              </a:rPr>
              <a:t>2.  控制和状态寄存器</a:t>
            </a:r>
          </a:p>
        </p:txBody>
      </p:sp>
      <p:sp>
        <p:nvSpPr>
          <p:cNvPr id="528387" name="Text Box 3">
            <a:extLst>
              <a:ext uri="{FF2B5EF4-FFF2-40B4-BE49-F238E27FC236}">
                <a16:creationId xmlns:a16="http://schemas.microsoft.com/office/drawing/2014/main" id="{F5336830-4918-B672-B4A3-37335841E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066800"/>
            <a:ext cx="571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(1) 控制寄存器</a:t>
            </a:r>
          </a:p>
        </p:txBody>
      </p:sp>
      <p:sp>
        <p:nvSpPr>
          <p:cNvPr id="528388" name="Text Box 4">
            <a:extLst>
              <a:ext uri="{FF2B5EF4-FFF2-40B4-BE49-F238E27FC236}">
                <a16:creationId xmlns:a16="http://schemas.microsoft.com/office/drawing/2014/main" id="{FCA1C072-5101-EE7C-CB1D-E6C213E679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1676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PC</a:t>
            </a:r>
          </a:p>
        </p:txBody>
      </p:sp>
      <p:sp>
        <p:nvSpPr>
          <p:cNvPr id="528389" name="Text Box 5">
            <a:extLst>
              <a:ext uri="{FF2B5EF4-FFF2-40B4-BE49-F238E27FC236}">
                <a16:creationId xmlns:a16="http://schemas.microsoft.com/office/drawing/2014/main" id="{829FF659-193A-9BFE-AFB1-DB8C1F4908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362200"/>
            <a:ext cx="571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控制 </a:t>
            </a:r>
            <a:r>
              <a:rPr lang="en-US" altLang="zh-CN" sz="2400">
                <a:latin typeface="Times New Roman" panose="02020603050405020304" pitchFamily="18" charset="0"/>
              </a:rPr>
              <a:t>CPU </a:t>
            </a:r>
            <a:r>
              <a:rPr lang="zh-CN" altLang="en-US" sz="2400">
                <a:latin typeface="Times New Roman" panose="02020603050405020304" pitchFamily="18" charset="0"/>
              </a:rPr>
              <a:t>操作</a:t>
            </a:r>
          </a:p>
        </p:txBody>
      </p:sp>
      <p:sp>
        <p:nvSpPr>
          <p:cNvPr id="528390" name="Text Box 6">
            <a:extLst>
              <a:ext uri="{FF2B5EF4-FFF2-40B4-BE49-F238E27FC236}">
                <a16:creationId xmlns:a16="http://schemas.microsoft.com/office/drawing/2014/main" id="{847A836E-E077-F40A-696F-B1A08671C5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962400"/>
            <a:ext cx="571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(2) 状态寄存器</a:t>
            </a:r>
          </a:p>
        </p:txBody>
      </p:sp>
      <p:sp>
        <p:nvSpPr>
          <p:cNvPr id="528391" name="Text Box 7">
            <a:extLst>
              <a:ext uri="{FF2B5EF4-FFF2-40B4-BE49-F238E27FC236}">
                <a16:creationId xmlns:a16="http://schemas.microsoft.com/office/drawing/2014/main" id="{A5DDB145-7AC0-9588-301F-FB2D84CDF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648200"/>
            <a:ext cx="2465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状态寄存器</a:t>
            </a:r>
          </a:p>
        </p:txBody>
      </p:sp>
      <p:sp>
        <p:nvSpPr>
          <p:cNvPr id="528392" name="Text Box 8">
            <a:extLst>
              <a:ext uri="{FF2B5EF4-FFF2-40B4-BE49-F238E27FC236}">
                <a16:creationId xmlns:a16="http://schemas.microsoft.com/office/drawing/2014/main" id="{91CB9D50-D330-6EE5-27C9-8990201500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879725"/>
            <a:ext cx="6800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其中 </a:t>
            </a: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MAR</a:t>
            </a:r>
            <a:r>
              <a:rPr lang="zh-CN" altLang="en-US" sz="2400">
                <a:latin typeface="Times New Roman" panose="02020603050405020304" pitchFamily="18" charset="0"/>
              </a:rPr>
              <a:t>、</a:t>
            </a: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MDR</a:t>
            </a:r>
            <a:r>
              <a:rPr lang="zh-CN" altLang="en-US" sz="2400">
                <a:latin typeface="Times New Roman" panose="02020603050405020304" pitchFamily="18" charset="0"/>
              </a:rPr>
              <a:t>、</a:t>
            </a: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IR</a:t>
            </a:r>
            <a:r>
              <a:rPr lang="en-US" altLang="zh-CN" sz="2400">
                <a:latin typeface="Times New Roman" panose="02020603050405020304" pitchFamily="18" charset="0"/>
              </a:rPr>
              <a:t>          </a:t>
            </a:r>
            <a:r>
              <a:rPr lang="en-US" altLang="zh-CN" sz="1200">
                <a:latin typeface="Times New Roman" panose="02020603050405020304" pitchFamily="18" charset="0"/>
              </a:rPr>
              <a:t> </a:t>
            </a:r>
            <a:r>
              <a:rPr lang="en-US" altLang="zh-CN" sz="800">
                <a:latin typeface="Times New Roman" panose="02020603050405020304" pitchFamily="18" charset="0"/>
              </a:rPr>
              <a:t> </a:t>
            </a:r>
            <a:r>
              <a:rPr lang="zh-CN" altLang="en-US" sz="2400">
                <a:latin typeface="Times New Roman" panose="02020603050405020304" pitchFamily="18" charset="0"/>
              </a:rPr>
              <a:t>用户不可见         </a:t>
            </a:r>
          </a:p>
        </p:txBody>
      </p:sp>
      <p:sp>
        <p:nvSpPr>
          <p:cNvPr id="528393" name="Text Box 9">
            <a:extLst>
              <a:ext uri="{FF2B5EF4-FFF2-40B4-BE49-F238E27FC236}">
                <a16:creationId xmlns:a16="http://schemas.microsoft.com/office/drawing/2014/main" id="{FFC628D3-F32E-6FA0-D686-AAABCB6009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648200"/>
            <a:ext cx="2465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存放条件码</a:t>
            </a:r>
          </a:p>
        </p:txBody>
      </p:sp>
      <p:sp>
        <p:nvSpPr>
          <p:cNvPr id="528394" name="Text Box 10">
            <a:extLst>
              <a:ext uri="{FF2B5EF4-FFF2-40B4-BE49-F238E27FC236}">
                <a16:creationId xmlns:a16="http://schemas.microsoft.com/office/drawing/2014/main" id="{A99514D4-C0BC-8F36-CA01-6B931DD49F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241925"/>
            <a:ext cx="2465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PSW </a:t>
            </a:r>
            <a:r>
              <a:rPr lang="zh-CN" altLang="en-US" sz="2400">
                <a:latin typeface="Times New Roman" panose="02020603050405020304" pitchFamily="18" charset="0"/>
              </a:rPr>
              <a:t>寄存器</a:t>
            </a:r>
          </a:p>
        </p:txBody>
      </p:sp>
      <p:sp>
        <p:nvSpPr>
          <p:cNvPr id="528395" name="Text Box 11">
            <a:extLst>
              <a:ext uri="{FF2B5EF4-FFF2-40B4-BE49-F238E27FC236}">
                <a16:creationId xmlns:a16="http://schemas.microsoft.com/office/drawing/2014/main" id="{F484EAD3-880D-9190-7A1E-A3FD221278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5226050"/>
            <a:ext cx="2465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存放程序状态字</a:t>
            </a:r>
          </a:p>
        </p:txBody>
      </p:sp>
      <p:sp>
        <p:nvSpPr>
          <p:cNvPr id="528396" name="Line 12">
            <a:extLst>
              <a:ext uri="{FF2B5EF4-FFF2-40B4-BE49-F238E27FC236}">
                <a16:creationId xmlns:a16="http://schemas.microsoft.com/office/drawing/2014/main" id="{3AE3EDC5-9D5A-76D4-287A-E44B5D90D11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1905000"/>
            <a:ext cx="3048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8397" name="Line 13">
            <a:extLst>
              <a:ext uri="{FF2B5EF4-FFF2-40B4-BE49-F238E27FC236}">
                <a16:creationId xmlns:a16="http://schemas.microsoft.com/office/drawing/2014/main" id="{2D5D02FE-FBAC-24DF-6685-83A5B189DF6B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1905000"/>
            <a:ext cx="3048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8398" name="Line 14">
            <a:extLst>
              <a:ext uri="{FF2B5EF4-FFF2-40B4-BE49-F238E27FC236}">
                <a16:creationId xmlns:a16="http://schemas.microsoft.com/office/drawing/2014/main" id="{EB532CA6-D700-8325-B876-1082C7F9C24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1905000"/>
            <a:ext cx="3048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8399" name="Line 15">
            <a:extLst>
              <a:ext uri="{FF2B5EF4-FFF2-40B4-BE49-F238E27FC236}">
                <a16:creationId xmlns:a16="http://schemas.microsoft.com/office/drawing/2014/main" id="{8A403257-D52C-9ECC-A3B6-121E8814A54B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1905000"/>
            <a:ext cx="3048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8400" name="Text Box 16">
            <a:extLst>
              <a:ext uri="{FF2B5EF4-FFF2-40B4-BE49-F238E27FC236}">
                <a16:creationId xmlns:a16="http://schemas.microsoft.com/office/drawing/2014/main" id="{C3D4DAF3-B93B-D908-13AA-952D2ED2A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3429000"/>
            <a:ext cx="708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         </a:t>
            </a: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PC</a:t>
            </a:r>
            <a:r>
              <a:rPr lang="en-US" altLang="zh-CN" sz="2400">
                <a:latin typeface="Times New Roman" panose="02020603050405020304" pitchFamily="18" charset="0"/>
              </a:rPr>
              <a:t>                                     </a:t>
            </a:r>
            <a:r>
              <a:rPr lang="zh-CN" altLang="en-US" sz="2400">
                <a:latin typeface="Times New Roman" panose="02020603050405020304" pitchFamily="18" charset="0"/>
              </a:rPr>
              <a:t>用户可见      </a:t>
            </a:r>
          </a:p>
        </p:txBody>
      </p:sp>
      <p:sp>
        <p:nvSpPr>
          <p:cNvPr id="528401" name="Text Box 17">
            <a:extLst>
              <a:ext uri="{FF2B5EF4-FFF2-40B4-BE49-F238E27FC236}">
                <a16:creationId xmlns:a16="http://schemas.microsoft.com/office/drawing/2014/main" id="{B5F94FEA-4F28-5E1D-6A25-4F544EAC52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821363"/>
            <a:ext cx="4343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3200">
                <a:latin typeface="Times New Roman" panose="02020603050405020304" pitchFamily="18" charset="0"/>
              </a:rPr>
              <a:t>3.  举例</a:t>
            </a:r>
          </a:p>
        </p:txBody>
      </p:sp>
      <p:sp>
        <p:nvSpPr>
          <p:cNvPr id="528402" name="Text Box 18">
            <a:extLst>
              <a:ext uri="{FF2B5EF4-FFF2-40B4-BE49-F238E27FC236}">
                <a16:creationId xmlns:a16="http://schemas.microsoft.com/office/drawing/2014/main" id="{D14993D9-610B-24FC-083D-4C66AE934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5943600"/>
            <a:ext cx="601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Z8000       8086      MC 68000</a:t>
            </a:r>
          </a:p>
        </p:txBody>
      </p:sp>
      <p:sp>
        <p:nvSpPr>
          <p:cNvPr id="528403" name="Text Box 19">
            <a:extLst>
              <a:ext uri="{FF2B5EF4-FFF2-40B4-BE49-F238E27FC236}">
                <a16:creationId xmlns:a16="http://schemas.microsoft.com/office/drawing/2014/main" id="{875D3326-A2AF-EDE5-19E9-C524BE512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16764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MAR</a:t>
            </a:r>
            <a:endParaRPr lang="zh-CN" altLang="en-US" sz="2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8404" name="Text Box 20">
            <a:extLst>
              <a:ext uri="{FF2B5EF4-FFF2-40B4-BE49-F238E27FC236}">
                <a16:creationId xmlns:a16="http://schemas.microsoft.com/office/drawing/2014/main" id="{C0617AAC-6E0C-08E3-F889-459658191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1676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M</a:t>
            </a:r>
            <a:endParaRPr lang="zh-CN" altLang="en-US" sz="2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8405" name="Text Box 21">
            <a:extLst>
              <a:ext uri="{FF2B5EF4-FFF2-40B4-BE49-F238E27FC236}">
                <a16:creationId xmlns:a16="http://schemas.microsoft.com/office/drawing/2014/main" id="{650EB494-868C-9419-E5DF-211AB9BC9E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1676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MDR</a:t>
            </a:r>
            <a:endParaRPr lang="zh-CN" altLang="en-US" sz="2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8406" name="Text Box 22">
            <a:extLst>
              <a:ext uri="{FF2B5EF4-FFF2-40B4-BE49-F238E27FC236}">
                <a16:creationId xmlns:a16="http://schemas.microsoft.com/office/drawing/2014/main" id="{13501EF8-44CF-F5DB-DE75-1E0BEC8C0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16764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IR</a:t>
            </a:r>
            <a:endParaRPr lang="zh-CN" altLang="en-US" sz="2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8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8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528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28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528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28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528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28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528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28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28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28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528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528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528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528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528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528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528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528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8387" grpId="0" autoUpdateAnimBg="0"/>
      <p:bldP spid="528388" grpId="0" autoUpdateAnimBg="0"/>
      <p:bldP spid="528389" grpId="0" autoUpdateAnimBg="0"/>
      <p:bldP spid="528390" grpId="0" autoUpdateAnimBg="0"/>
      <p:bldP spid="528391" grpId="0" autoUpdateAnimBg="0"/>
      <p:bldP spid="528392" grpId="0" autoUpdateAnimBg="0"/>
      <p:bldP spid="528393" grpId="0" autoUpdateAnimBg="0"/>
      <p:bldP spid="528394" grpId="0" autoUpdateAnimBg="0"/>
      <p:bldP spid="528395" grpId="0" autoUpdateAnimBg="0"/>
      <p:bldP spid="528400" grpId="0" autoUpdateAnimBg="0"/>
      <p:bldP spid="528401" grpId="0" autoUpdateAnimBg="0"/>
      <p:bldP spid="528402" grpId="0" autoUpdateAnimBg="0"/>
      <p:bldP spid="528403" grpId="0" autoUpdateAnimBg="0"/>
      <p:bldP spid="528404" grpId="0" autoUpdateAnimBg="0"/>
      <p:bldP spid="528405" grpId="0" autoUpdateAnimBg="0"/>
      <p:bldP spid="528406" grpId="0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333C2F0-B323-8804-20F9-C163039389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31950" y="620713"/>
            <a:ext cx="8856663" cy="5111750"/>
          </a:xfrm>
        </p:spPr>
        <p:txBody>
          <a:bodyPr rtlCol="0">
            <a:normAutofit/>
          </a:bodyPr>
          <a:lstStyle/>
          <a:p>
            <a:pPr marL="914400" lvl="2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dirty="0"/>
              <a:t>例如：预测分支失败 </a:t>
            </a:r>
          </a:p>
          <a:p>
            <a:pPr lvl="3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dirty="0"/>
              <a:t>允许分支指令后的指令继续在流水线中流动，就</a:t>
            </a:r>
          </a:p>
          <a:p>
            <a:pPr lvl="3" eaLnBrk="1" fontAlgn="auto" hangingPunct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dirty="0"/>
              <a:t>     好象什么都没发生似的。</a:t>
            </a:r>
          </a:p>
          <a:p>
            <a:pPr lvl="3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dirty="0"/>
              <a:t>若确定分支失败，将分支指令看作是一条普通指</a:t>
            </a:r>
          </a:p>
          <a:p>
            <a:pPr lvl="3" eaLnBrk="1" fontAlgn="auto" hangingPunct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dirty="0"/>
              <a:t>     令，流水线正常流动。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3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dirty="0">
                <a:latin typeface="宋体" panose="02010600030101010101" pitchFamily="2" charset="-122"/>
              </a:rPr>
              <a:t>若确定分支成功，流水线就把在分支指令之后</a:t>
            </a:r>
          </a:p>
          <a:p>
            <a:pPr lvl="3" eaLnBrk="1" fontAlgn="auto" hangingPunct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dirty="0">
                <a:latin typeface="宋体" panose="02010600030101010101" pitchFamily="2" charset="-122"/>
              </a:rPr>
              <a:t>   取出的所有指令转化为空操作，并按分支目地</a:t>
            </a:r>
          </a:p>
          <a:p>
            <a:pPr lvl="3" eaLnBrk="1" fontAlgn="auto" hangingPunct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dirty="0">
                <a:latin typeface="宋体" panose="02010600030101010101" pitchFamily="2" charset="-122"/>
              </a:rPr>
              <a:t>   重新取指令执行。</a:t>
            </a:r>
          </a:p>
          <a:p>
            <a:pPr lvl="2" eaLnBrk="1" fontAlgn="auto" hangingPunct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dirty="0">
                <a:latin typeface="宋体" panose="02010600030101010101" pitchFamily="2" charset="-122"/>
              </a:rPr>
              <a:t>要保证：分支结果出来之前不会改变处理机的状态，以  </a:t>
            </a:r>
          </a:p>
          <a:p>
            <a:pPr lvl="2" eaLnBrk="1" fontAlgn="auto" hangingPunct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dirty="0">
                <a:latin typeface="宋体" panose="02010600030101010101" pitchFamily="2" charset="-122"/>
              </a:rPr>
              <a:t>        便一旦猜错时，处理机能够回退到原先的状态。</a:t>
            </a:r>
          </a:p>
        </p:txBody>
      </p:sp>
    </p:spTree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098" name="Picture 4" descr="arch71">
            <a:extLst>
              <a:ext uri="{FF2B5EF4-FFF2-40B4-BE49-F238E27FC236}">
                <a16:creationId xmlns:a16="http://schemas.microsoft.com/office/drawing/2014/main" id="{057A5DF5-7186-7827-FD86-8DF420344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33"/>
          <a:stretch>
            <a:fillRect/>
          </a:stretch>
        </p:blipFill>
        <p:spPr bwMode="auto">
          <a:xfrm>
            <a:off x="2782888" y="1196975"/>
            <a:ext cx="6858000" cy="486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099" name="矩形 1">
            <a:extLst>
              <a:ext uri="{FF2B5EF4-FFF2-40B4-BE49-F238E27FC236}">
                <a16:creationId xmlns:a16="http://schemas.microsoft.com/office/drawing/2014/main" id="{EA84430C-E532-0C7F-76CC-6E83BA5D0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0013" y="404813"/>
            <a:ext cx="32512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latin typeface="宋体" panose="02010600030101010101" pitchFamily="2" charset="-122"/>
              </a:rPr>
              <a:t>预测分支失败 举例</a:t>
            </a:r>
          </a:p>
        </p:txBody>
      </p:sp>
    </p:spTree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19FFA703-C5EA-C906-EEC6-0BF70B2640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31950" y="1125538"/>
            <a:ext cx="8785225" cy="4879975"/>
          </a:xfrm>
        </p:spPr>
        <p:txBody>
          <a:bodyPr rtlCol="0">
            <a:normAutofit/>
          </a:bodyPr>
          <a:lstStyle/>
          <a:p>
            <a:pPr marL="914400" lvl="2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dirty="0"/>
              <a:t>例如：预测分支成功 </a:t>
            </a:r>
          </a:p>
          <a:p>
            <a:pPr lvl="2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altLang="zh-CN" dirty="0"/>
          </a:p>
          <a:p>
            <a:pPr lvl="2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dirty="0"/>
              <a:t>假设分支转移成功，并从分支目标地址处取指令执行。</a:t>
            </a:r>
          </a:p>
          <a:p>
            <a:pPr lvl="2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dirty="0"/>
              <a:t>起作用的前题：先知道分支目标地址，后知道分支是否</a:t>
            </a:r>
          </a:p>
          <a:p>
            <a:pPr lvl="2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dirty="0"/>
              <a:t>                        成功。</a:t>
            </a:r>
          </a:p>
          <a:p>
            <a:pPr lvl="2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dirty="0"/>
              <a:t>前述</a:t>
            </a:r>
            <a:r>
              <a:rPr lang="en-US" altLang="zh-CN" dirty="0">
                <a:latin typeface="宋体" panose="02010600030101010101" pitchFamily="2" charset="-122"/>
              </a:rPr>
              <a:t>5</a:t>
            </a:r>
            <a:r>
              <a:rPr lang="zh-CN" altLang="en-US" dirty="0"/>
              <a:t>段流水线中，这种方法没有任何好处。</a:t>
            </a:r>
          </a:p>
        </p:txBody>
      </p:sp>
    </p:spTree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>
            <a:extLst>
              <a:ext uri="{FF2B5EF4-FFF2-40B4-BE49-F238E27FC236}">
                <a16:creationId xmlns:a16="http://schemas.microsoft.com/office/drawing/2014/main" id="{F2FF79AC-40FD-F277-2719-E3D21A0B0E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762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b="1"/>
              <a:t>8.4 中断系统</a:t>
            </a:r>
          </a:p>
        </p:txBody>
      </p:sp>
      <p:sp>
        <p:nvSpPr>
          <p:cNvPr id="557059" name="Rectangle 3">
            <a:extLst>
              <a:ext uri="{FF2B5EF4-FFF2-40B4-BE49-F238E27FC236}">
                <a16:creationId xmlns:a16="http://schemas.microsoft.com/office/drawing/2014/main" id="{F89CB717-B12D-F513-D169-8E153C9C2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066800"/>
            <a:ext cx="1752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一、概述</a:t>
            </a:r>
          </a:p>
        </p:txBody>
      </p:sp>
      <p:sp>
        <p:nvSpPr>
          <p:cNvPr id="557060" name="Rectangle 4">
            <a:extLst>
              <a:ext uri="{FF2B5EF4-FFF2-40B4-BE49-F238E27FC236}">
                <a16:creationId xmlns:a16="http://schemas.microsoft.com/office/drawing/2014/main" id="{0E3495CF-3635-1E09-11BD-AF76EA278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752600"/>
            <a:ext cx="3886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1.  引起中断的各种因素</a:t>
            </a:r>
          </a:p>
        </p:txBody>
      </p:sp>
      <p:sp>
        <p:nvSpPr>
          <p:cNvPr id="557061" name="Rectangle 5">
            <a:extLst>
              <a:ext uri="{FF2B5EF4-FFF2-40B4-BE49-F238E27FC236}">
                <a16:creationId xmlns:a16="http://schemas.microsoft.com/office/drawing/2014/main" id="{B1113587-DBEF-6367-11B8-1C908344F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286000"/>
            <a:ext cx="3886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(1) 人为设置的中断</a:t>
            </a:r>
          </a:p>
        </p:txBody>
      </p:sp>
      <p:sp>
        <p:nvSpPr>
          <p:cNvPr id="557062" name="Rectangle 6">
            <a:extLst>
              <a:ext uri="{FF2B5EF4-FFF2-40B4-BE49-F238E27FC236}">
                <a16:creationId xmlns:a16="http://schemas.microsoft.com/office/drawing/2014/main" id="{F0663FE1-78B3-D562-F790-DF221908B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495800"/>
            <a:ext cx="2362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(2) 程序性事故</a:t>
            </a:r>
          </a:p>
        </p:txBody>
      </p:sp>
      <p:sp>
        <p:nvSpPr>
          <p:cNvPr id="557063" name="Rectangle 7">
            <a:extLst>
              <a:ext uri="{FF2B5EF4-FFF2-40B4-BE49-F238E27FC236}">
                <a16:creationId xmlns:a16="http://schemas.microsoft.com/office/drawing/2014/main" id="{59C1F9D7-AE45-0774-0CC0-E3EF2D380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819400"/>
            <a:ext cx="3124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如    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转管指令</a:t>
            </a:r>
          </a:p>
        </p:txBody>
      </p:sp>
      <p:sp>
        <p:nvSpPr>
          <p:cNvPr id="557064" name="Rectangle 8">
            <a:extLst>
              <a:ext uri="{FF2B5EF4-FFF2-40B4-BE49-F238E27FC236}">
                <a16:creationId xmlns:a16="http://schemas.microsoft.com/office/drawing/2014/main" id="{0AC2A8B8-4BA0-4285-99A8-CFEF26396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495800"/>
            <a:ext cx="5257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溢出、操作码不能识别、除法非法</a:t>
            </a:r>
          </a:p>
        </p:txBody>
      </p:sp>
      <p:sp>
        <p:nvSpPr>
          <p:cNvPr id="557065" name="Rectangle 9">
            <a:extLst>
              <a:ext uri="{FF2B5EF4-FFF2-40B4-BE49-F238E27FC236}">
                <a16:creationId xmlns:a16="http://schemas.microsoft.com/office/drawing/2014/main" id="{A3060199-F637-CAAC-1253-73C5AD37B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6019800"/>
            <a:ext cx="2362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(5)  外部事件</a:t>
            </a:r>
          </a:p>
        </p:txBody>
      </p:sp>
      <p:sp>
        <p:nvSpPr>
          <p:cNvPr id="557066" name="Rectangle 10">
            <a:extLst>
              <a:ext uri="{FF2B5EF4-FFF2-40B4-BE49-F238E27FC236}">
                <a16:creationId xmlns:a16="http://schemas.microsoft.com/office/drawing/2014/main" id="{BF5FBA80-C15E-CE6F-34DB-783FA7791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511800"/>
            <a:ext cx="2362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(4)  </a:t>
            </a:r>
            <a:r>
              <a:rPr lang="en-US" altLang="zh-CN" sz="2400">
                <a:latin typeface="Times New Roman" panose="02020603050405020304" pitchFamily="18" charset="0"/>
              </a:rPr>
              <a:t>I/O </a:t>
            </a:r>
            <a:r>
              <a:rPr lang="zh-CN" altLang="en-US" sz="2400">
                <a:latin typeface="Times New Roman" panose="02020603050405020304" pitchFamily="18" charset="0"/>
              </a:rPr>
              <a:t>设备</a:t>
            </a:r>
          </a:p>
        </p:txBody>
      </p:sp>
      <p:sp>
        <p:nvSpPr>
          <p:cNvPr id="557067" name="Rectangle 11">
            <a:extLst>
              <a:ext uri="{FF2B5EF4-FFF2-40B4-BE49-F238E27FC236}">
                <a16:creationId xmlns:a16="http://schemas.microsoft.com/office/drawing/2014/main" id="{98996547-9981-65B2-EE7B-AFE9C7CFA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003800"/>
            <a:ext cx="2362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(3)  硬件故障</a:t>
            </a:r>
          </a:p>
        </p:txBody>
      </p:sp>
      <p:sp>
        <p:nvSpPr>
          <p:cNvPr id="557068" name="Rectangle 12">
            <a:extLst>
              <a:ext uri="{FF2B5EF4-FFF2-40B4-BE49-F238E27FC236}">
                <a16:creationId xmlns:a16="http://schemas.microsoft.com/office/drawing/2014/main" id="{C4E52941-8937-1DEF-1714-8679BD43C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6019800"/>
            <a:ext cx="3352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用 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键盘中断 </a:t>
            </a:r>
            <a:r>
              <a:rPr lang="zh-CN" altLang="en-US" sz="2400">
                <a:latin typeface="Times New Roman" panose="02020603050405020304" pitchFamily="18" charset="0"/>
              </a:rPr>
              <a:t>现行程序</a:t>
            </a:r>
          </a:p>
        </p:txBody>
      </p:sp>
      <p:grpSp>
        <p:nvGrpSpPr>
          <p:cNvPr id="2" name="Group 13">
            <a:extLst>
              <a:ext uri="{FF2B5EF4-FFF2-40B4-BE49-F238E27FC236}">
                <a16:creationId xmlns:a16="http://schemas.microsoft.com/office/drawing/2014/main" id="{54725D55-3E7A-CF51-5964-DC3FF9E1B843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1600200"/>
            <a:ext cx="3352800" cy="2209800"/>
            <a:chOff x="3072" y="1296"/>
            <a:chExt cx="2112" cy="1392"/>
          </a:xfrm>
        </p:grpSpPr>
        <p:sp>
          <p:nvSpPr>
            <p:cNvPr id="136206" name="Rectangle 14">
              <a:extLst>
                <a:ext uri="{FF2B5EF4-FFF2-40B4-BE49-F238E27FC236}">
                  <a16:creationId xmlns:a16="http://schemas.microsoft.com/office/drawing/2014/main" id="{9D4F5D48-F0EB-4DF0-DCD5-790098F40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296"/>
              <a:ext cx="816" cy="12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latin typeface="等线" panose="02010600030101010101" pitchFamily="2" charset="-122"/>
              </a:endParaRPr>
            </a:p>
          </p:txBody>
        </p:sp>
        <p:sp>
          <p:nvSpPr>
            <p:cNvPr id="136207" name="Line 15">
              <a:extLst>
                <a:ext uri="{FF2B5EF4-FFF2-40B4-BE49-F238E27FC236}">
                  <a16:creationId xmlns:a16="http://schemas.microsoft.com/office/drawing/2014/main" id="{461B87F1-4FBB-9471-C0C4-36CE2315CD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1920"/>
              <a:ext cx="8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6208" name="Line 16">
              <a:extLst>
                <a:ext uri="{FF2B5EF4-FFF2-40B4-BE49-F238E27FC236}">
                  <a16:creationId xmlns:a16="http://schemas.microsoft.com/office/drawing/2014/main" id="{406B3A17-2B3A-1986-BE16-12F41A77EF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160"/>
              <a:ext cx="8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6209" name="Text Box 17">
              <a:extLst>
                <a:ext uri="{FF2B5EF4-FFF2-40B4-BE49-F238E27FC236}">
                  <a16:creationId xmlns:a16="http://schemas.microsoft.com/office/drawing/2014/main" id="{F71080E7-F6A0-3350-9104-A447F7D05E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920"/>
              <a:ext cx="7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转管指令</a:t>
              </a:r>
            </a:p>
          </p:txBody>
        </p:sp>
        <p:sp>
          <p:nvSpPr>
            <p:cNvPr id="136210" name="Text Box 18">
              <a:extLst>
                <a:ext uri="{FF2B5EF4-FFF2-40B4-BE49-F238E27FC236}">
                  <a16:creationId xmlns:a16="http://schemas.microsoft.com/office/drawing/2014/main" id="{F9A7F275-D319-6FF3-AE63-06000EE6E2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1440"/>
              <a:ext cx="346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400"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136211" name="Text Box 19">
              <a:extLst>
                <a:ext uri="{FF2B5EF4-FFF2-40B4-BE49-F238E27FC236}">
                  <a16:creationId xmlns:a16="http://schemas.microsoft.com/office/drawing/2014/main" id="{B133DB8A-F967-B8B3-0391-53020D4CC0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2256"/>
              <a:ext cx="346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400"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136212" name="Rectangle 20">
              <a:extLst>
                <a:ext uri="{FF2B5EF4-FFF2-40B4-BE49-F238E27FC236}">
                  <a16:creationId xmlns:a16="http://schemas.microsoft.com/office/drawing/2014/main" id="{08217FC1-D203-5B83-285D-ECE8557D91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1728"/>
              <a:ext cx="816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latin typeface="等线" panose="02010600030101010101" pitchFamily="2" charset="-122"/>
              </a:endParaRPr>
            </a:p>
          </p:txBody>
        </p:sp>
        <p:sp>
          <p:nvSpPr>
            <p:cNvPr id="136213" name="Text Box 21">
              <a:extLst>
                <a:ext uri="{FF2B5EF4-FFF2-40B4-BE49-F238E27FC236}">
                  <a16:creationId xmlns:a16="http://schemas.microsoft.com/office/drawing/2014/main" id="{C256F4AE-887A-2F52-C438-22DE0CBEEF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2025"/>
              <a:ext cx="7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管理程序</a:t>
              </a:r>
            </a:p>
          </p:txBody>
        </p:sp>
        <p:sp>
          <p:nvSpPr>
            <p:cNvPr id="136214" name="Line 22">
              <a:extLst>
                <a:ext uri="{FF2B5EF4-FFF2-40B4-BE49-F238E27FC236}">
                  <a16:creationId xmlns:a16="http://schemas.microsoft.com/office/drawing/2014/main" id="{464C11C6-499D-979D-1A36-D7BE010D67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8" y="1728"/>
              <a:ext cx="48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6215" name="Line 23">
              <a:extLst>
                <a:ext uri="{FF2B5EF4-FFF2-40B4-BE49-F238E27FC236}">
                  <a16:creationId xmlns:a16="http://schemas.microsoft.com/office/drawing/2014/main" id="{2BA0094A-ADFE-3FC6-2F1C-9D2D2E6461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88" y="2160"/>
              <a:ext cx="48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7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7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57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57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57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57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57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57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57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57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059" grpId="0" autoUpdateAnimBg="0"/>
      <p:bldP spid="557060" grpId="0" autoUpdateAnimBg="0"/>
      <p:bldP spid="557061" grpId="0" autoUpdateAnimBg="0"/>
      <p:bldP spid="557062" grpId="0" autoUpdateAnimBg="0"/>
      <p:bldP spid="557063" grpId="0" autoUpdateAnimBg="0"/>
      <p:bldP spid="557064" grpId="0" autoUpdateAnimBg="0"/>
      <p:bldP spid="557065" grpId="0" autoUpdateAnimBg="0"/>
      <p:bldP spid="557066" grpId="0" autoUpdateAnimBg="0"/>
      <p:bldP spid="557067" grpId="0" autoUpdateAnimBg="0"/>
      <p:bldP spid="557068" grpId="0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D054C9C5-2A4B-22B5-7D67-1B686DDC5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28600"/>
            <a:ext cx="5943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>
                <a:latin typeface="Times New Roman" panose="02020603050405020304" pitchFamily="18" charset="0"/>
              </a:rPr>
              <a:t>2.  中断系统需解决的问题</a:t>
            </a:r>
          </a:p>
        </p:txBody>
      </p:sp>
      <p:sp>
        <p:nvSpPr>
          <p:cNvPr id="558083" name="Rectangle 3">
            <a:extLst>
              <a:ext uri="{FF2B5EF4-FFF2-40B4-BE49-F238E27FC236}">
                <a16:creationId xmlns:a16="http://schemas.microsoft.com/office/drawing/2014/main" id="{80F4414B-7126-F855-7152-28AAA55D76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1143000"/>
            <a:ext cx="6248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(1)  各中断源 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如何 </a:t>
            </a:r>
            <a:r>
              <a:rPr lang="zh-CN" altLang="en-US" sz="2400">
                <a:latin typeface="Times New Roman" panose="02020603050405020304" pitchFamily="18" charset="0"/>
              </a:rPr>
              <a:t>向 </a:t>
            </a:r>
            <a:r>
              <a:rPr lang="en-US" altLang="zh-CN" sz="2400">
                <a:latin typeface="Times New Roman" panose="02020603050405020304" pitchFamily="18" charset="0"/>
              </a:rPr>
              <a:t>CPU 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提出请求 </a:t>
            </a:r>
            <a:r>
              <a:rPr lang="zh-CN" altLang="en-US" sz="2400">
                <a:latin typeface="Times New Roman" panose="02020603050405020304" pitchFamily="18" charset="0"/>
              </a:rPr>
              <a:t>？</a:t>
            </a:r>
          </a:p>
        </p:txBody>
      </p:sp>
      <p:sp>
        <p:nvSpPr>
          <p:cNvPr id="558084" name="Rectangle 4">
            <a:extLst>
              <a:ext uri="{FF2B5EF4-FFF2-40B4-BE49-F238E27FC236}">
                <a16:creationId xmlns:a16="http://schemas.microsoft.com/office/drawing/2014/main" id="{D866D974-79AE-0242-B83F-B5D34CAFD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1676400"/>
            <a:ext cx="5791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(2)  各中断源 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同时 </a:t>
            </a:r>
            <a:r>
              <a:rPr lang="zh-CN" altLang="en-US" sz="2400">
                <a:latin typeface="Times New Roman" panose="02020603050405020304" pitchFamily="18" charset="0"/>
              </a:rPr>
              <a:t>提出 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请求 </a:t>
            </a:r>
            <a:r>
              <a:rPr lang="zh-CN" altLang="en-US" sz="2400">
                <a:latin typeface="Times New Roman" panose="02020603050405020304" pitchFamily="18" charset="0"/>
              </a:rPr>
              <a:t>怎么办 ？</a:t>
            </a:r>
          </a:p>
        </p:txBody>
      </p:sp>
      <p:sp>
        <p:nvSpPr>
          <p:cNvPr id="558085" name="Rectangle 5">
            <a:extLst>
              <a:ext uri="{FF2B5EF4-FFF2-40B4-BE49-F238E27FC236}">
                <a16:creationId xmlns:a16="http://schemas.microsoft.com/office/drawing/2014/main" id="{4FAB2E19-D791-1753-7613-59E58D9C59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886200"/>
            <a:ext cx="441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(5)  如何 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寻找入口地址 </a:t>
            </a:r>
            <a:r>
              <a:rPr lang="zh-CN" altLang="en-US" sz="2400">
                <a:latin typeface="Times New Roman" panose="02020603050405020304" pitchFamily="18" charset="0"/>
              </a:rPr>
              <a:t>？</a:t>
            </a:r>
          </a:p>
        </p:txBody>
      </p:sp>
      <p:sp>
        <p:nvSpPr>
          <p:cNvPr id="558086" name="Rectangle 6">
            <a:extLst>
              <a:ext uri="{FF2B5EF4-FFF2-40B4-BE49-F238E27FC236}">
                <a16:creationId xmlns:a16="http://schemas.microsoft.com/office/drawing/2014/main" id="{72ABA2CD-1A6D-51B2-3E53-9E785951D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276600"/>
            <a:ext cx="4038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(4)  如何 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保护现场 </a:t>
            </a:r>
            <a:r>
              <a:rPr lang="zh-CN" altLang="en-US" sz="2400">
                <a:latin typeface="Times New Roman" panose="02020603050405020304" pitchFamily="18" charset="0"/>
              </a:rPr>
              <a:t>？</a:t>
            </a:r>
          </a:p>
        </p:txBody>
      </p:sp>
      <p:sp>
        <p:nvSpPr>
          <p:cNvPr id="558087" name="Rectangle 7">
            <a:extLst>
              <a:ext uri="{FF2B5EF4-FFF2-40B4-BE49-F238E27FC236}">
                <a16:creationId xmlns:a16="http://schemas.microsoft.com/office/drawing/2014/main" id="{B6491F8D-9ED9-3893-DAA7-C0B2B8D43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209800"/>
            <a:ext cx="7848600" cy="90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(3)  </a:t>
            </a:r>
            <a:r>
              <a:rPr lang="en-US" altLang="zh-CN" sz="2400">
                <a:latin typeface="Times New Roman" panose="02020603050405020304" pitchFamily="18" charset="0"/>
              </a:rPr>
              <a:t>CPU </a:t>
            </a:r>
            <a:r>
              <a:rPr lang="zh-CN" altLang="en-US" sz="2400">
                <a:latin typeface="Times New Roman" panose="02020603050405020304" pitchFamily="18" charset="0"/>
              </a:rPr>
              <a:t>什么 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条件</a:t>
            </a:r>
            <a:r>
              <a:rPr lang="zh-CN" altLang="en-US" sz="2400">
                <a:latin typeface="Times New Roman" panose="02020603050405020304" pitchFamily="18" charset="0"/>
              </a:rPr>
              <a:t>、什么 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时间</a:t>
            </a:r>
            <a:r>
              <a:rPr lang="en-US" altLang="zh-CN" sz="2400">
                <a:latin typeface="Times New Roman" panose="02020603050405020304" pitchFamily="18" charset="0"/>
              </a:rPr>
              <a:t>、</a:t>
            </a:r>
            <a:r>
              <a:rPr lang="zh-CN" altLang="en-US" sz="2400">
                <a:latin typeface="Times New Roman" panose="02020603050405020304" pitchFamily="18" charset="0"/>
              </a:rPr>
              <a:t>以什么 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方式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       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响应中断 </a:t>
            </a:r>
            <a:r>
              <a:rPr lang="zh-CN" altLang="en-US" sz="2400">
                <a:latin typeface="Times New Roman" panose="02020603050405020304" pitchFamily="18" charset="0"/>
              </a:rPr>
              <a:t>？</a:t>
            </a:r>
          </a:p>
        </p:txBody>
      </p:sp>
      <p:sp>
        <p:nvSpPr>
          <p:cNvPr id="558088" name="Rectangle 8">
            <a:extLst>
              <a:ext uri="{FF2B5EF4-FFF2-40B4-BE49-F238E27FC236}">
                <a16:creationId xmlns:a16="http://schemas.microsoft.com/office/drawing/2014/main" id="{1B67E05F-E6D3-B817-0D41-7ABCFD05D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495800"/>
            <a:ext cx="5181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(6)  如何 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恢复现场</a:t>
            </a:r>
            <a:r>
              <a:rPr lang="zh-CN" altLang="en-US" sz="2400">
                <a:latin typeface="Times New Roman" panose="02020603050405020304" pitchFamily="18" charset="0"/>
              </a:rPr>
              <a:t>，如何 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返回 </a:t>
            </a:r>
            <a:r>
              <a:rPr lang="zh-CN" altLang="en-US" sz="2400">
                <a:latin typeface="Times New Roman" panose="02020603050405020304" pitchFamily="18" charset="0"/>
              </a:rPr>
              <a:t>？</a:t>
            </a:r>
          </a:p>
        </p:txBody>
      </p:sp>
      <p:sp>
        <p:nvSpPr>
          <p:cNvPr id="558089" name="Rectangle 9">
            <a:extLst>
              <a:ext uri="{FF2B5EF4-FFF2-40B4-BE49-F238E27FC236}">
                <a16:creationId xmlns:a16="http://schemas.microsoft.com/office/drawing/2014/main" id="{8B8C85EE-5998-EFCE-B143-FBEF33F2C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5105400"/>
            <a:ext cx="7086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(7)  处理中断的过程中又 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出现新的中断 </a:t>
            </a:r>
            <a:r>
              <a:rPr lang="zh-CN" altLang="en-US" sz="2400">
                <a:latin typeface="Times New Roman" panose="02020603050405020304" pitchFamily="18" charset="0"/>
              </a:rPr>
              <a:t>怎么办 ？</a:t>
            </a:r>
          </a:p>
        </p:txBody>
      </p:sp>
      <p:sp>
        <p:nvSpPr>
          <p:cNvPr id="558090" name="Rectangle 10">
            <a:extLst>
              <a:ext uri="{FF2B5EF4-FFF2-40B4-BE49-F238E27FC236}">
                <a16:creationId xmlns:a16="http://schemas.microsoft.com/office/drawing/2014/main" id="{0E6EBFD5-3DBD-9470-7CBF-BDFA9F99C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715000"/>
            <a:ext cx="2590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chemeClr val="folHlink"/>
                </a:solidFill>
                <a:latin typeface="Times New Roman" panose="02020603050405020304" pitchFamily="18" charset="0"/>
              </a:rPr>
              <a:t>硬件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zh-CN" altLang="en-US" sz="2400">
                <a:latin typeface="Times New Roman" panose="02020603050405020304" pitchFamily="18" charset="0"/>
              </a:rPr>
              <a:t>＋</a:t>
            </a:r>
            <a:r>
              <a:rPr lang="zh-CN" altLang="en-US">
                <a:solidFill>
                  <a:schemeClr val="folHlink"/>
                </a:solidFill>
                <a:latin typeface="Times New Roman" panose="02020603050405020304" pitchFamily="18" charset="0"/>
              </a:rPr>
              <a:t> 软件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8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8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58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58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58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58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58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58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58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083" grpId="0" autoUpdateAnimBg="0"/>
      <p:bldP spid="558084" grpId="0" autoUpdateAnimBg="0"/>
      <p:bldP spid="558085" grpId="0" autoUpdateAnimBg="0"/>
      <p:bldP spid="558086" grpId="0" autoUpdateAnimBg="0"/>
      <p:bldP spid="558087" grpId="0" autoUpdateAnimBg="0"/>
      <p:bldP spid="558088" grpId="0" autoUpdateAnimBg="0"/>
      <p:bldP spid="558089" grpId="0" autoUpdateAnimBg="0"/>
      <p:bldP spid="558090" grpId="0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>
            <a:extLst>
              <a:ext uri="{FF2B5EF4-FFF2-40B4-BE49-F238E27FC236}">
                <a16:creationId xmlns:a16="http://schemas.microsoft.com/office/drawing/2014/main" id="{751BBCF2-2076-4383-386A-614DDA86C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04800"/>
            <a:ext cx="7151688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400">
                <a:latin typeface="Times New Roman" panose="02020603050405020304" pitchFamily="18" charset="0"/>
              </a:rPr>
              <a:t>二、中断请求标记和中断判优逻辑</a:t>
            </a:r>
          </a:p>
        </p:txBody>
      </p:sp>
      <p:sp>
        <p:nvSpPr>
          <p:cNvPr id="559107" name="Rectangle 3">
            <a:extLst>
              <a:ext uri="{FF2B5EF4-FFF2-40B4-BE49-F238E27FC236}">
                <a16:creationId xmlns:a16="http://schemas.microsoft.com/office/drawing/2014/main" id="{96CD8894-73C0-ED0B-91F9-CF580F286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990600"/>
            <a:ext cx="6019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000">
                <a:latin typeface="Times New Roman" panose="02020603050405020304" pitchFamily="18" charset="0"/>
              </a:rPr>
              <a:t>1.  中断请求标记        </a:t>
            </a:r>
            <a:r>
              <a:rPr lang="en-US" altLang="zh-CN" sz="3000">
                <a:solidFill>
                  <a:schemeClr val="folHlink"/>
                </a:solidFill>
                <a:latin typeface="Times New Roman" panose="02020603050405020304" pitchFamily="18" charset="0"/>
              </a:rPr>
              <a:t>INTR</a:t>
            </a:r>
          </a:p>
        </p:txBody>
      </p:sp>
      <p:sp>
        <p:nvSpPr>
          <p:cNvPr id="559108" name="Rectangle 4">
            <a:extLst>
              <a:ext uri="{FF2B5EF4-FFF2-40B4-BE49-F238E27FC236}">
                <a16:creationId xmlns:a16="http://schemas.microsoft.com/office/drawing/2014/main" id="{37240E83-3A16-8396-701B-34F9CE02E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1600200"/>
            <a:ext cx="6934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一个请求源</a:t>
            </a:r>
            <a:r>
              <a:rPr lang="zh-CN" altLang="en-US" sz="2400">
                <a:latin typeface="Times New Roman" panose="02020603050405020304" pitchFamily="18" charset="0"/>
              </a:rPr>
              <a:t>     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一个 </a:t>
            </a: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INTR</a:t>
            </a:r>
            <a:r>
              <a:rPr lang="en-US" altLang="zh-CN" sz="2400">
                <a:latin typeface="Times New Roman" panose="02020603050405020304" pitchFamily="18" charset="0"/>
              </a:rPr>
              <a:t> </a:t>
            </a:r>
            <a:r>
              <a:rPr lang="zh-CN" altLang="en-US" sz="2400">
                <a:latin typeface="Times New Roman" panose="02020603050405020304" pitchFamily="18" charset="0"/>
              </a:rPr>
              <a:t>中断请求标记触发器</a:t>
            </a:r>
          </a:p>
        </p:txBody>
      </p:sp>
      <p:sp>
        <p:nvSpPr>
          <p:cNvPr id="559109" name="Rectangle 5">
            <a:extLst>
              <a:ext uri="{FF2B5EF4-FFF2-40B4-BE49-F238E27FC236}">
                <a16:creationId xmlns:a16="http://schemas.microsoft.com/office/drawing/2014/main" id="{6FB9F0B6-42E2-3606-A0ED-4A41A1A31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209800"/>
            <a:ext cx="7010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多个</a:t>
            </a: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INTR</a:t>
            </a:r>
            <a:r>
              <a:rPr lang="en-US" altLang="zh-CN" sz="2400">
                <a:latin typeface="Times New Roman" panose="02020603050405020304" pitchFamily="18" charset="0"/>
              </a:rPr>
              <a:t>       </a:t>
            </a:r>
            <a:r>
              <a:rPr lang="zh-CN" altLang="en-US" sz="2400">
                <a:latin typeface="Times New Roman" panose="02020603050405020304" pitchFamily="18" charset="0"/>
              </a:rPr>
              <a:t>组成 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中断请求标记寄存器</a:t>
            </a:r>
          </a:p>
        </p:txBody>
      </p:sp>
      <p:sp>
        <p:nvSpPr>
          <p:cNvPr id="559110" name="Rectangle 6">
            <a:extLst>
              <a:ext uri="{FF2B5EF4-FFF2-40B4-BE49-F238E27FC236}">
                <a16:creationId xmlns:a16="http://schemas.microsoft.com/office/drawing/2014/main" id="{79223F72-2AF8-7AB1-EB22-7B63A9BD9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632450"/>
            <a:ext cx="6324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INTR  </a:t>
            </a: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分散 </a:t>
            </a:r>
            <a:r>
              <a:rPr lang="zh-CN" altLang="en-US" sz="2400">
                <a:latin typeface="Times New Roman" panose="02020603050405020304" pitchFamily="18" charset="0"/>
              </a:rPr>
              <a:t>在各个中断源的 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接口电路中 （如</a:t>
            </a: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198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页图</a:t>
            </a: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5.41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）</a:t>
            </a:r>
          </a:p>
        </p:txBody>
      </p:sp>
      <p:sp>
        <p:nvSpPr>
          <p:cNvPr id="559111" name="Rectangle 7">
            <a:extLst>
              <a:ext uri="{FF2B5EF4-FFF2-40B4-BE49-F238E27FC236}">
                <a16:creationId xmlns:a16="http://schemas.microsoft.com/office/drawing/2014/main" id="{3CE5F46C-0F21-07B1-9BA5-752A58573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6149975"/>
            <a:ext cx="5029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INTR   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集中 </a:t>
            </a:r>
            <a:r>
              <a:rPr lang="zh-CN" altLang="en-US" sz="2400">
                <a:latin typeface="Times New Roman" panose="02020603050405020304" pitchFamily="18" charset="0"/>
              </a:rPr>
              <a:t>在  </a:t>
            </a: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CPU </a:t>
            </a:r>
            <a:r>
              <a:rPr lang="en-US" altLang="zh-CN" sz="2400">
                <a:latin typeface="Times New Roman" panose="02020603050405020304" pitchFamily="18" charset="0"/>
              </a:rPr>
              <a:t> </a:t>
            </a:r>
            <a:r>
              <a:rPr lang="zh-CN" altLang="en-US" sz="2400">
                <a:latin typeface="Times New Roman" panose="02020603050405020304" pitchFamily="18" charset="0"/>
              </a:rPr>
              <a:t>的中断系统 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内</a:t>
            </a:r>
          </a:p>
        </p:txBody>
      </p:sp>
      <p:grpSp>
        <p:nvGrpSpPr>
          <p:cNvPr id="559139" name="Group 35">
            <a:extLst>
              <a:ext uri="{FF2B5EF4-FFF2-40B4-BE49-F238E27FC236}">
                <a16:creationId xmlns:a16="http://schemas.microsoft.com/office/drawing/2014/main" id="{C8667BFC-C713-299A-BA52-87A12EF99A86}"/>
              </a:ext>
            </a:extLst>
          </p:cNvPr>
          <p:cNvGrpSpPr>
            <a:grpSpLocks/>
          </p:cNvGrpSpPr>
          <p:nvPr/>
        </p:nvGrpSpPr>
        <p:grpSpPr bwMode="auto">
          <a:xfrm>
            <a:off x="2740025" y="2965450"/>
            <a:ext cx="6148388" cy="2505075"/>
            <a:chOff x="766" y="1868"/>
            <a:chExt cx="3873" cy="1578"/>
          </a:xfrm>
        </p:grpSpPr>
        <p:sp>
          <p:nvSpPr>
            <p:cNvPr id="139273" name="Line 9">
              <a:extLst>
                <a:ext uri="{FF2B5EF4-FFF2-40B4-BE49-F238E27FC236}">
                  <a16:creationId xmlns:a16="http://schemas.microsoft.com/office/drawing/2014/main" id="{C1471126-A2F4-2BA7-984B-CBE5BF2B7D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1868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274" name="Line 10">
              <a:extLst>
                <a:ext uri="{FF2B5EF4-FFF2-40B4-BE49-F238E27FC236}">
                  <a16:creationId xmlns:a16="http://schemas.microsoft.com/office/drawing/2014/main" id="{5C53EA63-CFC8-8C31-470C-FB8FE7E442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213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275" name="Line 11">
              <a:extLst>
                <a:ext uri="{FF2B5EF4-FFF2-40B4-BE49-F238E27FC236}">
                  <a16:creationId xmlns:a16="http://schemas.microsoft.com/office/drawing/2014/main" id="{9B6052C3-5A8C-C122-E3BC-7665D427A1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1868"/>
              <a:ext cx="0" cy="34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276" name="Line 12">
              <a:extLst>
                <a:ext uri="{FF2B5EF4-FFF2-40B4-BE49-F238E27FC236}">
                  <a16:creationId xmlns:a16="http://schemas.microsoft.com/office/drawing/2014/main" id="{DE8510C9-650F-B667-5819-F1F9C88336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868"/>
              <a:ext cx="0" cy="3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277" name="Line 13">
              <a:extLst>
                <a:ext uri="{FF2B5EF4-FFF2-40B4-BE49-F238E27FC236}">
                  <a16:creationId xmlns:a16="http://schemas.microsoft.com/office/drawing/2014/main" id="{EB939833-C051-1DA2-E4CB-58E3A2B0C7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868"/>
              <a:ext cx="0" cy="3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278" name="Line 14">
              <a:extLst>
                <a:ext uri="{FF2B5EF4-FFF2-40B4-BE49-F238E27FC236}">
                  <a16:creationId xmlns:a16="http://schemas.microsoft.com/office/drawing/2014/main" id="{4FF482A3-16EB-4FF0-4907-D05BBBC1E4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1868"/>
              <a:ext cx="0" cy="3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279" name="Line 15">
              <a:extLst>
                <a:ext uri="{FF2B5EF4-FFF2-40B4-BE49-F238E27FC236}">
                  <a16:creationId xmlns:a16="http://schemas.microsoft.com/office/drawing/2014/main" id="{33F11CFB-B65A-C2A8-4B78-773B785928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868"/>
              <a:ext cx="0" cy="3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280" name="Line 16">
              <a:extLst>
                <a:ext uri="{FF2B5EF4-FFF2-40B4-BE49-F238E27FC236}">
                  <a16:creationId xmlns:a16="http://schemas.microsoft.com/office/drawing/2014/main" id="{65F92E27-4201-444A-C595-CC86F2F14A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868"/>
              <a:ext cx="0" cy="3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281" name="Line 17">
              <a:extLst>
                <a:ext uri="{FF2B5EF4-FFF2-40B4-BE49-F238E27FC236}">
                  <a16:creationId xmlns:a16="http://schemas.microsoft.com/office/drawing/2014/main" id="{5A91DAC1-22A4-AFB9-3D63-48072C0131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1868"/>
              <a:ext cx="0" cy="3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282" name="Line 18">
              <a:extLst>
                <a:ext uri="{FF2B5EF4-FFF2-40B4-BE49-F238E27FC236}">
                  <a16:creationId xmlns:a16="http://schemas.microsoft.com/office/drawing/2014/main" id="{951B0517-271B-AE2A-4F72-BE84321714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1868"/>
              <a:ext cx="0" cy="3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283" name="Line 19">
              <a:extLst>
                <a:ext uri="{FF2B5EF4-FFF2-40B4-BE49-F238E27FC236}">
                  <a16:creationId xmlns:a16="http://schemas.microsoft.com/office/drawing/2014/main" id="{426E91EF-BF49-83FB-EEC8-50ADCC85CB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1868"/>
              <a:ext cx="0" cy="34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284" name="Text Box 20">
              <a:extLst>
                <a:ext uri="{FF2B5EF4-FFF2-40B4-BE49-F238E27FC236}">
                  <a16:creationId xmlns:a16="http://schemas.microsoft.com/office/drawing/2014/main" id="{D3846808-31D0-34B5-B0E2-0A8F318EC9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91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39285" name="Text Box 21">
              <a:extLst>
                <a:ext uri="{FF2B5EF4-FFF2-40B4-BE49-F238E27FC236}">
                  <a16:creationId xmlns:a16="http://schemas.microsoft.com/office/drawing/2014/main" id="{4DB6EDB9-A7FB-B921-290A-E9963AE8A1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191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39286" name="Text Box 22">
              <a:extLst>
                <a:ext uri="{FF2B5EF4-FFF2-40B4-BE49-F238E27FC236}">
                  <a16:creationId xmlns:a16="http://schemas.microsoft.com/office/drawing/2014/main" id="{31493462-6605-8AF3-7041-AD11D5C814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91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39287" name="Text Box 23">
              <a:extLst>
                <a:ext uri="{FF2B5EF4-FFF2-40B4-BE49-F238E27FC236}">
                  <a16:creationId xmlns:a16="http://schemas.microsoft.com/office/drawing/2014/main" id="{9FECE272-F16B-9B04-18F1-5ED21AC90D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191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39288" name="Text Box 24">
              <a:extLst>
                <a:ext uri="{FF2B5EF4-FFF2-40B4-BE49-F238E27FC236}">
                  <a16:creationId xmlns:a16="http://schemas.microsoft.com/office/drawing/2014/main" id="{4AB5E640-B9BA-9B45-0FB8-2DA4F82DEB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191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39289" name="Text Box 25">
              <a:extLst>
                <a:ext uri="{FF2B5EF4-FFF2-40B4-BE49-F238E27FC236}">
                  <a16:creationId xmlns:a16="http://schemas.microsoft.com/office/drawing/2014/main" id="{B68E82DE-5EBA-E98B-8608-646DB5668F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4" y="1916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i="1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139290" name="Text Box 26">
              <a:extLst>
                <a:ext uri="{FF2B5EF4-FFF2-40B4-BE49-F238E27FC236}">
                  <a16:creationId xmlns:a16="http://schemas.microsoft.com/office/drawing/2014/main" id="{EF3EEE8B-8524-B62B-5E4E-5857D120E3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6" y="2271"/>
              <a:ext cx="310" cy="3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掉电</a:t>
              </a:r>
            </a:p>
          </p:txBody>
        </p:sp>
        <p:sp>
          <p:nvSpPr>
            <p:cNvPr id="139291" name="Text Box 27">
              <a:extLst>
                <a:ext uri="{FF2B5EF4-FFF2-40B4-BE49-F238E27FC236}">
                  <a16:creationId xmlns:a16="http://schemas.microsoft.com/office/drawing/2014/main" id="{4A91F729-E6A0-AD9E-C2C9-FF58750332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4" y="2271"/>
              <a:ext cx="310" cy="3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过热</a:t>
              </a:r>
            </a:p>
          </p:txBody>
        </p:sp>
        <p:sp>
          <p:nvSpPr>
            <p:cNvPr id="139292" name="Text Box 28">
              <a:extLst>
                <a:ext uri="{FF2B5EF4-FFF2-40B4-BE49-F238E27FC236}">
                  <a16:creationId xmlns:a16="http://schemas.microsoft.com/office/drawing/2014/main" id="{1ED40EAE-319E-3EE7-61E5-3502D9F6DF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1" y="2271"/>
              <a:ext cx="310" cy="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阶上溢</a:t>
              </a:r>
            </a:p>
          </p:txBody>
        </p:sp>
        <p:sp>
          <p:nvSpPr>
            <p:cNvPr id="139293" name="Text Box 29">
              <a:extLst>
                <a:ext uri="{FF2B5EF4-FFF2-40B4-BE49-F238E27FC236}">
                  <a16:creationId xmlns:a16="http://schemas.microsoft.com/office/drawing/2014/main" id="{C8C71F81-A711-62CB-1305-4545B5357B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2" y="2271"/>
              <a:ext cx="310" cy="1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主存读写校验错</a:t>
              </a:r>
            </a:p>
          </p:txBody>
        </p:sp>
        <p:sp>
          <p:nvSpPr>
            <p:cNvPr id="139294" name="Text Box 30">
              <a:extLst>
                <a:ext uri="{FF2B5EF4-FFF2-40B4-BE49-F238E27FC236}">
                  <a16:creationId xmlns:a16="http://schemas.microsoft.com/office/drawing/2014/main" id="{51C77D54-40E2-EE5B-72EC-A170EEB548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8" y="2271"/>
              <a:ext cx="310" cy="6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非法除法</a:t>
              </a:r>
            </a:p>
          </p:txBody>
        </p:sp>
        <p:sp>
          <p:nvSpPr>
            <p:cNvPr id="139295" name="Text Box 31">
              <a:extLst>
                <a:ext uri="{FF2B5EF4-FFF2-40B4-BE49-F238E27FC236}">
                  <a16:creationId xmlns:a16="http://schemas.microsoft.com/office/drawing/2014/main" id="{B6D09F72-37F3-D6E4-4980-545D768A87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1" y="2271"/>
              <a:ext cx="310" cy="7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键盘输入</a:t>
              </a:r>
            </a:p>
          </p:txBody>
        </p:sp>
        <p:sp>
          <p:nvSpPr>
            <p:cNvPr id="139296" name="Text Box 32">
              <a:extLst>
                <a:ext uri="{FF2B5EF4-FFF2-40B4-BE49-F238E27FC236}">
                  <a16:creationId xmlns:a16="http://schemas.microsoft.com/office/drawing/2014/main" id="{9C5D23E4-E437-BBEC-5D95-88793EFC61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9" y="2271"/>
              <a:ext cx="310" cy="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打印机输出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9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9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59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559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59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59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107" grpId="0" autoUpdateAnimBg="0"/>
      <p:bldP spid="559108" grpId="0" autoUpdateAnimBg="0"/>
      <p:bldP spid="559109" grpId="0" autoUpdateAnimBg="0"/>
      <p:bldP spid="559110" grpId="0" autoUpdateAnimBg="0"/>
      <p:bldP spid="559111" grpId="0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>
            <a:extLst>
              <a:ext uri="{FF2B5EF4-FFF2-40B4-BE49-F238E27FC236}">
                <a16:creationId xmlns:a16="http://schemas.microsoft.com/office/drawing/2014/main" id="{5E330618-5BA1-E71A-FB6D-E009F6B5C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04800"/>
            <a:ext cx="3886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>
                <a:latin typeface="Times New Roman" panose="02020603050405020304" pitchFamily="18" charset="0"/>
              </a:rPr>
              <a:t>2.  中断判优逻辑</a:t>
            </a:r>
          </a:p>
        </p:txBody>
      </p:sp>
      <p:sp>
        <p:nvSpPr>
          <p:cNvPr id="560131" name="Rectangle 3">
            <a:extLst>
              <a:ext uri="{FF2B5EF4-FFF2-40B4-BE49-F238E27FC236}">
                <a16:creationId xmlns:a16="http://schemas.microsoft.com/office/drawing/2014/main" id="{77FB4DA6-B31A-56A4-2F23-ED0133891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524000"/>
            <a:ext cx="7543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①</a:t>
            </a:r>
            <a:r>
              <a:rPr lang="zh-CN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分散 </a:t>
            </a:r>
            <a:r>
              <a:rPr lang="zh-CN" altLang="en-US" sz="2400">
                <a:latin typeface="Times New Roman" panose="02020603050405020304" pitchFamily="18" charset="0"/>
              </a:rPr>
              <a:t>在各个中断源的 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接口电路中    链式排队器</a:t>
            </a:r>
          </a:p>
        </p:txBody>
      </p:sp>
      <p:sp>
        <p:nvSpPr>
          <p:cNvPr id="560132" name="Rectangle 4">
            <a:extLst>
              <a:ext uri="{FF2B5EF4-FFF2-40B4-BE49-F238E27FC236}">
                <a16:creationId xmlns:a16="http://schemas.microsoft.com/office/drawing/2014/main" id="{8B8A168D-DC0D-E4BD-A5A0-65B2774D9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362200"/>
            <a:ext cx="5257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② 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集中 </a:t>
            </a:r>
            <a:r>
              <a:rPr lang="zh-CN" altLang="en-US" sz="2400">
                <a:latin typeface="Times New Roman" panose="02020603050405020304" pitchFamily="18" charset="0"/>
              </a:rPr>
              <a:t>在 </a:t>
            </a: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CPU</a:t>
            </a:r>
            <a:r>
              <a:rPr lang="en-US" altLang="zh-CN" sz="2400">
                <a:latin typeface="Times New Roman" panose="02020603050405020304" pitchFamily="18" charset="0"/>
              </a:rPr>
              <a:t> </a:t>
            </a:r>
            <a:r>
              <a:rPr lang="zh-CN" altLang="en-US" sz="2400">
                <a:latin typeface="Times New Roman" panose="02020603050405020304" pitchFamily="18" charset="0"/>
              </a:rPr>
              <a:t>内</a:t>
            </a:r>
          </a:p>
        </p:txBody>
      </p:sp>
      <p:sp>
        <p:nvSpPr>
          <p:cNvPr id="560133" name="Rectangle 5">
            <a:extLst>
              <a:ext uri="{FF2B5EF4-FFF2-40B4-BE49-F238E27FC236}">
                <a16:creationId xmlns:a16="http://schemas.microsoft.com/office/drawing/2014/main" id="{8B5233DB-5191-E9AF-CEE3-8BE2733BB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990600"/>
            <a:ext cx="5257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(1) 硬件实现（排队器）</a:t>
            </a:r>
          </a:p>
        </p:txBody>
      </p:sp>
      <p:sp>
        <p:nvSpPr>
          <p:cNvPr id="560186" name="Text Box 58">
            <a:extLst>
              <a:ext uri="{FF2B5EF4-FFF2-40B4-BE49-F238E27FC236}">
                <a16:creationId xmlns:a16="http://schemas.microsoft.com/office/drawing/2014/main" id="{4F93408F-F5E9-BD81-FC7A-5640644C69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2133600"/>
            <a:ext cx="2362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参见 第五章</a:t>
            </a:r>
          </a:p>
        </p:txBody>
      </p:sp>
      <p:sp>
        <p:nvSpPr>
          <p:cNvPr id="560191" name="Text Box 63">
            <a:extLst>
              <a:ext uri="{FF2B5EF4-FFF2-40B4-BE49-F238E27FC236}">
                <a16:creationId xmlns:a16="http://schemas.microsoft.com/office/drawing/2014/main" id="{1823DC31-6915-F7E5-5EA0-6EECA0B5A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6172200"/>
            <a:ext cx="7086600" cy="6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INTR</a:t>
            </a:r>
            <a:r>
              <a:rPr lang="en-US" altLang="zh-CN" sz="1800" baseline="-25000">
                <a:latin typeface="Times New Roman" panose="02020603050405020304" pitchFamily="18" charset="0"/>
              </a:rPr>
              <a:t>1</a:t>
            </a:r>
            <a:r>
              <a:rPr lang="en-US" altLang="zh-CN" sz="1800">
                <a:latin typeface="Times New Roman" panose="02020603050405020304" pitchFamily="18" charset="0"/>
              </a:rPr>
              <a:t> 、</a:t>
            </a:r>
            <a:r>
              <a:rPr lang="en-US" altLang="zh-CN" sz="1800" baseline="-25000">
                <a:latin typeface="Times New Roman" panose="02020603050405020304" pitchFamily="18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</a:rPr>
              <a:t>INTR</a:t>
            </a:r>
            <a:r>
              <a:rPr lang="en-US" altLang="zh-CN" sz="1800" baseline="-25000">
                <a:latin typeface="Times New Roman" panose="02020603050405020304" pitchFamily="18" charset="0"/>
              </a:rPr>
              <a:t>2 </a:t>
            </a:r>
            <a:r>
              <a:rPr lang="en-US" altLang="zh-CN" sz="1800">
                <a:latin typeface="Times New Roman" panose="02020603050405020304" pitchFamily="18" charset="0"/>
              </a:rPr>
              <a:t>、</a:t>
            </a:r>
            <a:r>
              <a:rPr lang="en-US" altLang="zh-CN" sz="1800" baseline="-25000">
                <a:latin typeface="Times New Roman" panose="02020603050405020304" pitchFamily="18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</a:rPr>
              <a:t>INTR</a:t>
            </a:r>
            <a:r>
              <a:rPr lang="en-US" altLang="zh-CN" sz="1800" baseline="-25000">
                <a:latin typeface="Times New Roman" panose="02020603050405020304" pitchFamily="18" charset="0"/>
              </a:rPr>
              <a:t>3 </a:t>
            </a:r>
            <a:r>
              <a:rPr lang="en-US" altLang="zh-CN" sz="1800">
                <a:latin typeface="Times New Roman" panose="02020603050405020304" pitchFamily="18" charset="0"/>
              </a:rPr>
              <a:t>、</a:t>
            </a:r>
            <a:r>
              <a:rPr lang="en-US" altLang="zh-CN" sz="1800" baseline="-25000">
                <a:latin typeface="Times New Roman" panose="02020603050405020304" pitchFamily="18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</a:rPr>
              <a:t>INTR</a:t>
            </a:r>
            <a:r>
              <a:rPr lang="en-US" altLang="zh-CN" sz="1800" baseline="-25000">
                <a:latin typeface="Times New Roman" panose="02020603050405020304" pitchFamily="18" charset="0"/>
              </a:rPr>
              <a:t>4</a:t>
            </a:r>
            <a:r>
              <a:rPr lang="en-US" altLang="zh-CN" sz="1800">
                <a:latin typeface="Times New Roman" panose="02020603050405020304" pitchFamily="18" charset="0"/>
              </a:rPr>
              <a:t>  </a:t>
            </a:r>
            <a:r>
              <a: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rPr>
              <a:t>优先级 </a:t>
            </a:r>
            <a:r>
              <a:rPr lang="zh-CN" altLang="en-US" sz="2000">
                <a:latin typeface="Times New Roman" panose="02020603050405020304" pitchFamily="18" charset="0"/>
              </a:rPr>
              <a:t>按 </a:t>
            </a:r>
            <a:r>
              <a: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rPr>
              <a:t>降序 </a:t>
            </a:r>
            <a:r>
              <a:rPr lang="zh-CN" altLang="en-US" sz="2000">
                <a:latin typeface="Times New Roman" panose="02020603050405020304" pitchFamily="18" charset="0"/>
              </a:rPr>
              <a:t>排列</a:t>
            </a:r>
            <a:endParaRPr lang="en-US" altLang="zh-CN" sz="1800" baseline="-25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1800" baseline="-25000">
                <a:latin typeface="Times New Roman" panose="02020603050405020304" pitchFamily="18" charset="0"/>
              </a:rPr>
              <a:t> </a:t>
            </a:r>
            <a:endParaRPr lang="zh-CN" altLang="en-US" sz="1800" baseline="-25000">
              <a:latin typeface="Times New Roman" panose="02020603050405020304" pitchFamily="18" charset="0"/>
            </a:endParaRP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41E1F6B1-F65B-F025-D6C5-97DBD5A64923}"/>
              </a:ext>
            </a:extLst>
          </p:cNvPr>
          <p:cNvGrpSpPr>
            <a:grpSpLocks/>
          </p:cNvGrpSpPr>
          <p:nvPr/>
        </p:nvGrpSpPr>
        <p:grpSpPr bwMode="auto">
          <a:xfrm>
            <a:off x="3651920" y="3421062"/>
            <a:ext cx="609600" cy="2197100"/>
            <a:chOff x="1248" y="2112"/>
            <a:chExt cx="384" cy="1384"/>
          </a:xfrm>
        </p:grpSpPr>
        <p:grpSp>
          <p:nvGrpSpPr>
            <p:cNvPr id="3" name="Group 7">
              <a:extLst>
                <a:ext uri="{FF2B5EF4-FFF2-40B4-BE49-F238E27FC236}">
                  <a16:creationId xmlns:a16="http://schemas.microsoft.com/office/drawing/2014/main" id="{E393D353-A95B-F235-0F76-49F8AA7306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2112"/>
              <a:ext cx="384" cy="1384"/>
              <a:chOff x="1248" y="2112"/>
              <a:chExt cx="384" cy="1384"/>
            </a:xfrm>
          </p:grpSpPr>
          <p:sp>
            <p:nvSpPr>
              <p:cNvPr id="5" name="Text Box 8">
                <a:extLst>
                  <a:ext uri="{FF2B5EF4-FFF2-40B4-BE49-F238E27FC236}">
                    <a16:creationId xmlns:a16="http://schemas.microsoft.com/office/drawing/2014/main" id="{81E3279F-D53E-501D-8880-DE8F01FD84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05" y="2321"/>
                <a:ext cx="2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 1</a:t>
                </a:r>
              </a:p>
            </p:txBody>
          </p:sp>
          <p:grpSp>
            <p:nvGrpSpPr>
              <p:cNvPr id="6" name="Group 9">
                <a:extLst>
                  <a:ext uri="{FF2B5EF4-FFF2-40B4-BE49-F238E27FC236}">
                    <a16:creationId xmlns:a16="http://schemas.microsoft.com/office/drawing/2014/main" id="{7A99E334-92EC-78C7-9674-B6CCC3E9054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48" y="2112"/>
                <a:ext cx="384" cy="1384"/>
                <a:chOff x="1248" y="2112"/>
                <a:chExt cx="384" cy="1384"/>
              </a:xfrm>
            </p:grpSpPr>
            <p:sp>
              <p:nvSpPr>
                <p:cNvPr id="7" name="Rectangle 10">
                  <a:extLst>
                    <a:ext uri="{FF2B5EF4-FFF2-40B4-BE49-F238E27FC236}">
                      <a16:creationId xmlns:a16="http://schemas.microsoft.com/office/drawing/2014/main" id="{C30949A8-1141-358E-BE1C-3F2F8349E0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8" y="2365"/>
                  <a:ext cx="384" cy="177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8" name="Oval 11">
                  <a:extLst>
                    <a:ext uri="{FF2B5EF4-FFF2-40B4-BE49-F238E27FC236}">
                      <a16:creationId xmlns:a16="http://schemas.microsoft.com/office/drawing/2014/main" id="{1F29F849-7CB1-9800-005E-8A67973993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15" y="2323"/>
                  <a:ext cx="48" cy="3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9" name="Freeform 12">
                  <a:extLst>
                    <a:ext uri="{FF2B5EF4-FFF2-40B4-BE49-F238E27FC236}">
                      <a16:creationId xmlns:a16="http://schemas.microsoft.com/office/drawing/2014/main" id="{5A8F5D56-B222-6C49-C281-E8C0FD9CEF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42" y="2540"/>
                  <a:ext cx="1" cy="256"/>
                </a:xfrm>
                <a:custGeom>
                  <a:avLst/>
                  <a:gdLst>
                    <a:gd name="T0" fmla="*/ 0 w 1"/>
                    <a:gd name="T1" fmla="*/ 0 h 345"/>
                    <a:gd name="T2" fmla="*/ 0 w 1"/>
                    <a:gd name="T3" fmla="*/ 256 h 345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1" h="345">
                      <a:moveTo>
                        <a:pt x="0" y="0"/>
                      </a:moveTo>
                      <a:lnTo>
                        <a:pt x="0" y="345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0" name="Freeform 13">
                  <a:extLst>
                    <a:ext uri="{FF2B5EF4-FFF2-40B4-BE49-F238E27FC236}">
                      <a16:creationId xmlns:a16="http://schemas.microsoft.com/office/drawing/2014/main" id="{3AC1FA1D-9E8B-ABC6-C225-13CE1D8237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39" y="2112"/>
                  <a:ext cx="3" cy="218"/>
                </a:xfrm>
                <a:custGeom>
                  <a:avLst/>
                  <a:gdLst>
                    <a:gd name="T0" fmla="*/ 0 w 3"/>
                    <a:gd name="T1" fmla="*/ 218 h 294"/>
                    <a:gd name="T2" fmla="*/ 3 w 3"/>
                    <a:gd name="T3" fmla="*/ 0 h 294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3" h="294">
                      <a:moveTo>
                        <a:pt x="0" y="294"/>
                      </a:moveTo>
                      <a:lnTo>
                        <a:pt x="3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 type="none" w="med" len="med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1" name="Rectangle 14">
                  <a:extLst>
                    <a:ext uri="{FF2B5EF4-FFF2-40B4-BE49-F238E27FC236}">
                      <a16:creationId xmlns:a16="http://schemas.microsoft.com/office/drawing/2014/main" id="{7D370124-B073-82DF-BEB1-690A11B903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8" y="2823"/>
                  <a:ext cx="384" cy="177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2" name="Text Box 15">
                  <a:extLst>
                    <a:ext uri="{FF2B5EF4-FFF2-40B4-BE49-F238E27FC236}">
                      <a16:creationId xmlns:a16="http://schemas.microsoft.com/office/drawing/2014/main" id="{8D2B41F0-FA3B-E592-CA7E-28C9536DA56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05" y="2784"/>
                  <a:ext cx="2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latin typeface="Times New Roman" panose="02020603050405020304" pitchFamily="18" charset="0"/>
                    </a:rPr>
                    <a:t> 1</a:t>
                  </a:r>
                </a:p>
              </p:txBody>
            </p:sp>
            <p:sp>
              <p:nvSpPr>
                <p:cNvPr id="13" name="Line 16">
                  <a:extLst>
                    <a:ext uri="{FF2B5EF4-FFF2-40B4-BE49-F238E27FC236}">
                      <a16:creationId xmlns:a16="http://schemas.microsoft.com/office/drawing/2014/main" id="{4E08D687-9D21-BAF0-F5BF-94510FAF4A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0" y="3002"/>
                  <a:ext cx="0" cy="4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" name="Oval 17">
              <a:extLst>
                <a:ext uri="{FF2B5EF4-FFF2-40B4-BE49-F238E27FC236}">
                  <a16:creationId xmlns:a16="http://schemas.microsoft.com/office/drawing/2014/main" id="{D95ACFC9-C09A-936E-2D98-F62060A86E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5" y="2788"/>
              <a:ext cx="48" cy="3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4" name="Group 18">
            <a:extLst>
              <a:ext uri="{FF2B5EF4-FFF2-40B4-BE49-F238E27FC236}">
                <a16:creationId xmlns:a16="http://schemas.microsoft.com/office/drawing/2014/main" id="{7211A736-579A-E2D8-FA9F-E15E46918AC1}"/>
              </a:ext>
            </a:extLst>
          </p:cNvPr>
          <p:cNvGrpSpPr>
            <a:grpSpLocks/>
          </p:cNvGrpSpPr>
          <p:nvPr/>
        </p:nvGrpSpPr>
        <p:grpSpPr bwMode="auto">
          <a:xfrm>
            <a:off x="5125120" y="3421062"/>
            <a:ext cx="609600" cy="2197100"/>
            <a:chOff x="2176" y="2112"/>
            <a:chExt cx="384" cy="1384"/>
          </a:xfrm>
        </p:grpSpPr>
        <p:grpSp>
          <p:nvGrpSpPr>
            <p:cNvPr id="15" name="Group 19">
              <a:extLst>
                <a:ext uri="{FF2B5EF4-FFF2-40B4-BE49-F238E27FC236}">
                  <a16:creationId xmlns:a16="http://schemas.microsoft.com/office/drawing/2014/main" id="{9F4C6924-1016-1DBD-2A77-111152013B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76" y="2112"/>
              <a:ext cx="384" cy="1384"/>
              <a:chOff x="2176" y="2112"/>
              <a:chExt cx="384" cy="1384"/>
            </a:xfrm>
          </p:grpSpPr>
          <p:sp>
            <p:nvSpPr>
              <p:cNvPr id="17" name="Rectangle 20">
                <a:extLst>
                  <a:ext uri="{FF2B5EF4-FFF2-40B4-BE49-F238E27FC236}">
                    <a16:creationId xmlns:a16="http://schemas.microsoft.com/office/drawing/2014/main" id="{BC269C27-2565-D188-F727-0345E651A1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6" y="2365"/>
                <a:ext cx="384" cy="17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8" name="Text Box 21">
                <a:extLst>
                  <a:ext uri="{FF2B5EF4-FFF2-40B4-BE49-F238E27FC236}">
                    <a16:creationId xmlns:a16="http://schemas.microsoft.com/office/drawing/2014/main" id="{8FDB6022-AAD7-4F2B-7E53-0997BB5735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32" y="2321"/>
                <a:ext cx="2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 1</a:t>
                </a:r>
              </a:p>
            </p:txBody>
          </p:sp>
          <p:sp>
            <p:nvSpPr>
              <p:cNvPr id="19" name="Oval 22">
                <a:extLst>
                  <a:ext uri="{FF2B5EF4-FFF2-40B4-BE49-F238E27FC236}">
                    <a16:creationId xmlns:a16="http://schemas.microsoft.com/office/drawing/2014/main" id="{43E173E5-B64F-9245-CF8D-33AD4AAB82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3" y="2323"/>
                <a:ext cx="48" cy="3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" name="Freeform 23">
                <a:extLst>
                  <a:ext uri="{FF2B5EF4-FFF2-40B4-BE49-F238E27FC236}">
                    <a16:creationId xmlns:a16="http://schemas.microsoft.com/office/drawing/2014/main" id="{A734B3DD-FA65-0F59-61D8-CA6AE692AC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0" y="2540"/>
                <a:ext cx="1" cy="256"/>
              </a:xfrm>
              <a:custGeom>
                <a:avLst/>
                <a:gdLst>
                  <a:gd name="T0" fmla="*/ 0 w 1"/>
                  <a:gd name="T1" fmla="*/ 0 h 345"/>
                  <a:gd name="T2" fmla="*/ 0 w 1"/>
                  <a:gd name="T3" fmla="*/ 256 h 34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" h="345">
                    <a:moveTo>
                      <a:pt x="0" y="0"/>
                    </a:moveTo>
                    <a:lnTo>
                      <a:pt x="0" y="345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" name="Freeform 24">
                <a:extLst>
                  <a:ext uri="{FF2B5EF4-FFF2-40B4-BE49-F238E27FC236}">
                    <a16:creationId xmlns:a16="http://schemas.microsoft.com/office/drawing/2014/main" id="{9F938B79-F057-3444-5A55-9F9E51A58E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7" y="2112"/>
                <a:ext cx="3" cy="218"/>
              </a:xfrm>
              <a:custGeom>
                <a:avLst/>
                <a:gdLst>
                  <a:gd name="T0" fmla="*/ 0 w 3"/>
                  <a:gd name="T1" fmla="*/ 218 h 294"/>
                  <a:gd name="T2" fmla="*/ 3 w 3"/>
                  <a:gd name="T3" fmla="*/ 0 h 294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" h="294">
                    <a:moveTo>
                      <a:pt x="0" y="294"/>
                    </a:moveTo>
                    <a:lnTo>
                      <a:pt x="3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" name="Rectangle 25">
                <a:extLst>
                  <a:ext uri="{FF2B5EF4-FFF2-40B4-BE49-F238E27FC236}">
                    <a16:creationId xmlns:a16="http://schemas.microsoft.com/office/drawing/2014/main" id="{EF5ED99D-6902-B489-6172-4424B2677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6" y="2823"/>
                <a:ext cx="384" cy="17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3" name="Text Box 26">
                <a:extLst>
                  <a:ext uri="{FF2B5EF4-FFF2-40B4-BE49-F238E27FC236}">
                    <a16:creationId xmlns:a16="http://schemas.microsoft.com/office/drawing/2014/main" id="{14278C90-EC27-99FA-369B-EB87B13E3B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19" y="2799"/>
                <a:ext cx="27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>
                    <a:latin typeface="Times New Roman" panose="02020603050405020304" pitchFamily="18" charset="0"/>
                  </a:rPr>
                  <a:t> &amp;</a:t>
                </a:r>
              </a:p>
            </p:txBody>
          </p:sp>
          <p:sp>
            <p:nvSpPr>
              <p:cNvPr id="24" name="Line 27">
                <a:extLst>
                  <a:ext uri="{FF2B5EF4-FFF2-40B4-BE49-F238E27FC236}">
                    <a16:creationId xmlns:a16="http://schemas.microsoft.com/office/drawing/2014/main" id="{0CEAC628-3D79-5CFD-45DC-8CF31ECD51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8" y="3002"/>
                <a:ext cx="0" cy="4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" name="Oval 28">
              <a:extLst>
                <a:ext uri="{FF2B5EF4-FFF2-40B4-BE49-F238E27FC236}">
                  <a16:creationId xmlns:a16="http://schemas.microsoft.com/office/drawing/2014/main" id="{4B45C0DF-0C96-5A84-75A9-9397B1F29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3" y="2788"/>
              <a:ext cx="48" cy="3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25" name="Group 29">
            <a:extLst>
              <a:ext uri="{FF2B5EF4-FFF2-40B4-BE49-F238E27FC236}">
                <a16:creationId xmlns:a16="http://schemas.microsoft.com/office/drawing/2014/main" id="{9E4F0F0A-B04D-E4BE-0AF8-1F0A2A550ABB}"/>
              </a:ext>
            </a:extLst>
          </p:cNvPr>
          <p:cNvGrpSpPr>
            <a:grpSpLocks/>
          </p:cNvGrpSpPr>
          <p:nvPr/>
        </p:nvGrpSpPr>
        <p:grpSpPr bwMode="auto">
          <a:xfrm>
            <a:off x="6623720" y="3421062"/>
            <a:ext cx="609600" cy="2197100"/>
            <a:chOff x="3120" y="2112"/>
            <a:chExt cx="384" cy="1384"/>
          </a:xfrm>
        </p:grpSpPr>
        <p:grpSp>
          <p:nvGrpSpPr>
            <p:cNvPr id="26" name="Group 30">
              <a:extLst>
                <a:ext uri="{FF2B5EF4-FFF2-40B4-BE49-F238E27FC236}">
                  <a16:creationId xmlns:a16="http://schemas.microsoft.com/office/drawing/2014/main" id="{74A90503-ABAD-02CC-12BA-95BFB092DC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2112"/>
              <a:ext cx="384" cy="1384"/>
              <a:chOff x="3120" y="2112"/>
              <a:chExt cx="384" cy="1384"/>
            </a:xfrm>
          </p:grpSpPr>
          <p:sp>
            <p:nvSpPr>
              <p:cNvPr id="28" name="Rectangle 31">
                <a:extLst>
                  <a:ext uri="{FF2B5EF4-FFF2-40B4-BE49-F238E27FC236}">
                    <a16:creationId xmlns:a16="http://schemas.microsoft.com/office/drawing/2014/main" id="{5FBE01F8-3E26-8149-DC23-31D384A250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2365"/>
                <a:ext cx="384" cy="17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9" name="Text Box 32">
                <a:extLst>
                  <a:ext uri="{FF2B5EF4-FFF2-40B4-BE49-F238E27FC236}">
                    <a16:creationId xmlns:a16="http://schemas.microsoft.com/office/drawing/2014/main" id="{63FC7D41-7595-7F69-3A29-1F6B574D65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68" y="2321"/>
                <a:ext cx="2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 1</a:t>
                </a:r>
              </a:p>
            </p:txBody>
          </p:sp>
          <p:sp>
            <p:nvSpPr>
              <p:cNvPr id="30" name="Oval 33">
                <a:extLst>
                  <a:ext uri="{FF2B5EF4-FFF2-40B4-BE49-F238E27FC236}">
                    <a16:creationId xmlns:a16="http://schemas.microsoft.com/office/drawing/2014/main" id="{B47E358C-2779-9C7F-3515-871A89EE93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7" y="2323"/>
                <a:ext cx="48" cy="3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1" name="Freeform 34">
                <a:extLst>
                  <a:ext uri="{FF2B5EF4-FFF2-40B4-BE49-F238E27FC236}">
                    <a16:creationId xmlns:a16="http://schemas.microsoft.com/office/drawing/2014/main" id="{8F05E7B7-7647-EEE5-F0CF-AE485AA43A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4" y="2540"/>
                <a:ext cx="1" cy="256"/>
              </a:xfrm>
              <a:custGeom>
                <a:avLst/>
                <a:gdLst>
                  <a:gd name="T0" fmla="*/ 0 w 1"/>
                  <a:gd name="T1" fmla="*/ 0 h 345"/>
                  <a:gd name="T2" fmla="*/ 0 w 1"/>
                  <a:gd name="T3" fmla="*/ 256 h 34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" h="345">
                    <a:moveTo>
                      <a:pt x="0" y="0"/>
                    </a:moveTo>
                    <a:lnTo>
                      <a:pt x="0" y="345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2" name="Freeform 35">
                <a:extLst>
                  <a:ext uri="{FF2B5EF4-FFF2-40B4-BE49-F238E27FC236}">
                    <a16:creationId xmlns:a16="http://schemas.microsoft.com/office/drawing/2014/main" id="{2351C120-7387-44B3-5526-D3EE1BA056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1" y="2112"/>
                <a:ext cx="3" cy="218"/>
              </a:xfrm>
              <a:custGeom>
                <a:avLst/>
                <a:gdLst>
                  <a:gd name="T0" fmla="*/ 0 w 3"/>
                  <a:gd name="T1" fmla="*/ 218 h 294"/>
                  <a:gd name="T2" fmla="*/ 3 w 3"/>
                  <a:gd name="T3" fmla="*/ 0 h 294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" h="294">
                    <a:moveTo>
                      <a:pt x="0" y="294"/>
                    </a:moveTo>
                    <a:lnTo>
                      <a:pt x="3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3" name="Rectangle 36">
                <a:extLst>
                  <a:ext uri="{FF2B5EF4-FFF2-40B4-BE49-F238E27FC236}">
                    <a16:creationId xmlns:a16="http://schemas.microsoft.com/office/drawing/2014/main" id="{162CAC8F-5437-F9F4-7168-371EFA854C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2823"/>
                <a:ext cx="384" cy="17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" name="Text Box 37">
                <a:extLst>
                  <a:ext uri="{FF2B5EF4-FFF2-40B4-BE49-F238E27FC236}">
                    <a16:creationId xmlns:a16="http://schemas.microsoft.com/office/drawing/2014/main" id="{BB32CB23-E743-3C5B-702C-E766AEB7F0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55" y="2774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 </a:t>
                </a:r>
                <a:r>
                  <a:rPr lang="zh-CN" altLang="en-US">
                    <a:latin typeface="Times New Roman" panose="02020603050405020304" pitchFamily="18" charset="0"/>
                  </a:rPr>
                  <a:t>&amp;</a:t>
                </a:r>
              </a:p>
            </p:txBody>
          </p:sp>
          <p:sp>
            <p:nvSpPr>
              <p:cNvPr id="35" name="Line 38">
                <a:extLst>
                  <a:ext uri="{FF2B5EF4-FFF2-40B4-BE49-F238E27FC236}">
                    <a16:creationId xmlns:a16="http://schemas.microsoft.com/office/drawing/2014/main" id="{1BB2FCE3-7305-54AE-30A5-8084E60061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3002"/>
                <a:ext cx="0" cy="4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7" name="Oval 39">
              <a:extLst>
                <a:ext uri="{FF2B5EF4-FFF2-40B4-BE49-F238E27FC236}">
                  <a16:creationId xmlns:a16="http://schemas.microsoft.com/office/drawing/2014/main" id="{D108B03F-4A17-A081-ED2A-DC7F16750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7" y="2788"/>
              <a:ext cx="48" cy="3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6" name="Group 40">
            <a:extLst>
              <a:ext uri="{FF2B5EF4-FFF2-40B4-BE49-F238E27FC236}">
                <a16:creationId xmlns:a16="http://schemas.microsoft.com/office/drawing/2014/main" id="{A9D04AE4-8760-75BC-3E7C-470F13C1166A}"/>
              </a:ext>
            </a:extLst>
          </p:cNvPr>
          <p:cNvGrpSpPr>
            <a:grpSpLocks/>
          </p:cNvGrpSpPr>
          <p:nvPr/>
        </p:nvGrpSpPr>
        <p:grpSpPr bwMode="auto">
          <a:xfrm>
            <a:off x="8147720" y="3421062"/>
            <a:ext cx="609600" cy="2197100"/>
            <a:chOff x="4080" y="2112"/>
            <a:chExt cx="384" cy="1384"/>
          </a:xfrm>
        </p:grpSpPr>
        <p:grpSp>
          <p:nvGrpSpPr>
            <p:cNvPr id="37" name="Group 41">
              <a:extLst>
                <a:ext uri="{FF2B5EF4-FFF2-40B4-BE49-F238E27FC236}">
                  <a16:creationId xmlns:a16="http://schemas.microsoft.com/office/drawing/2014/main" id="{5F0D72E6-68D1-D4AC-3A7E-9B4F0880AB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80" y="2112"/>
              <a:ext cx="384" cy="1384"/>
              <a:chOff x="4080" y="2112"/>
              <a:chExt cx="384" cy="1384"/>
            </a:xfrm>
          </p:grpSpPr>
          <p:sp>
            <p:nvSpPr>
              <p:cNvPr id="39" name="Rectangle 42">
                <a:extLst>
                  <a:ext uri="{FF2B5EF4-FFF2-40B4-BE49-F238E27FC236}">
                    <a16:creationId xmlns:a16="http://schemas.microsoft.com/office/drawing/2014/main" id="{F7F53844-84E3-14A9-3B32-2A23EA0DFF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0" y="2365"/>
                <a:ext cx="384" cy="17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0" name="Text Box 43">
                <a:extLst>
                  <a:ext uri="{FF2B5EF4-FFF2-40B4-BE49-F238E27FC236}">
                    <a16:creationId xmlns:a16="http://schemas.microsoft.com/office/drawing/2014/main" id="{CDE2C3CC-4397-6ECB-BF04-B9C676CF62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37" y="2321"/>
                <a:ext cx="2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latin typeface="Times New Roman" panose="02020603050405020304" pitchFamily="18" charset="0"/>
                  </a:rPr>
                  <a:t> 1</a:t>
                </a:r>
              </a:p>
            </p:txBody>
          </p:sp>
          <p:sp>
            <p:nvSpPr>
              <p:cNvPr id="41" name="Oval 44">
                <a:extLst>
                  <a:ext uri="{FF2B5EF4-FFF2-40B4-BE49-F238E27FC236}">
                    <a16:creationId xmlns:a16="http://schemas.microsoft.com/office/drawing/2014/main" id="{AC7BFAF6-62F0-5603-2037-DE9702A2F4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7" y="2323"/>
                <a:ext cx="48" cy="3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2" name="Freeform 45">
                <a:extLst>
                  <a:ext uri="{FF2B5EF4-FFF2-40B4-BE49-F238E27FC236}">
                    <a16:creationId xmlns:a16="http://schemas.microsoft.com/office/drawing/2014/main" id="{7A901FA8-3F5E-3588-2DA9-39E5E0B317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4" y="2540"/>
                <a:ext cx="1" cy="256"/>
              </a:xfrm>
              <a:custGeom>
                <a:avLst/>
                <a:gdLst>
                  <a:gd name="T0" fmla="*/ 0 w 1"/>
                  <a:gd name="T1" fmla="*/ 0 h 345"/>
                  <a:gd name="T2" fmla="*/ 0 w 1"/>
                  <a:gd name="T3" fmla="*/ 256 h 34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" h="345">
                    <a:moveTo>
                      <a:pt x="0" y="0"/>
                    </a:moveTo>
                    <a:lnTo>
                      <a:pt x="0" y="345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3" name="Freeform 46">
                <a:extLst>
                  <a:ext uri="{FF2B5EF4-FFF2-40B4-BE49-F238E27FC236}">
                    <a16:creationId xmlns:a16="http://schemas.microsoft.com/office/drawing/2014/main" id="{A11ACB53-A587-DC12-841E-E780CD4979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1" y="2112"/>
                <a:ext cx="3" cy="218"/>
              </a:xfrm>
              <a:custGeom>
                <a:avLst/>
                <a:gdLst>
                  <a:gd name="T0" fmla="*/ 0 w 3"/>
                  <a:gd name="T1" fmla="*/ 218 h 294"/>
                  <a:gd name="T2" fmla="*/ 3 w 3"/>
                  <a:gd name="T3" fmla="*/ 0 h 294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" h="294">
                    <a:moveTo>
                      <a:pt x="0" y="294"/>
                    </a:moveTo>
                    <a:lnTo>
                      <a:pt x="3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4" name="Rectangle 47">
                <a:extLst>
                  <a:ext uri="{FF2B5EF4-FFF2-40B4-BE49-F238E27FC236}">
                    <a16:creationId xmlns:a16="http://schemas.microsoft.com/office/drawing/2014/main" id="{BB3E8394-F739-3DEF-0503-79F99D6CD1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0" y="2823"/>
                <a:ext cx="384" cy="17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5" name="Text Box 48">
                <a:extLst>
                  <a:ext uri="{FF2B5EF4-FFF2-40B4-BE49-F238E27FC236}">
                    <a16:creationId xmlns:a16="http://schemas.microsoft.com/office/drawing/2014/main" id="{F5416507-1D36-8EB5-1A10-FFDA4DA60D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5" y="2792"/>
                <a:ext cx="27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>
                    <a:latin typeface="Times New Roman" panose="02020603050405020304" pitchFamily="18" charset="0"/>
                  </a:rPr>
                  <a:t> &amp;</a:t>
                </a:r>
              </a:p>
            </p:txBody>
          </p:sp>
          <p:sp>
            <p:nvSpPr>
              <p:cNvPr id="46" name="Line 49">
                <a:extLst>
                  <a:ext uri="{FF2B5EF4-FFF2-40B4-BE49-F238E27FC236}">
                    <a16:creationId xmlns:a16="http://schemas.microsoft.com/office/drawing/2014/main" id="{A8CD9BF3-3F28-203F-C539-4AED72179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3002"/>
                <a:ext cx="0" cy="4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8" name="Oval 50">
              <a:extLst>
                <a:ext uri="{FF2B5EF4-FFF2-40B4-BE49-F238E27FC236}">
                  <a16:creationId xmlns:a16="http://schemas.microsoft.com/office/drawing/2014/main" id="{58B65EF2-4094-FF7C-A09B-5BF8F19E2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7" y="2788"/>
              <a:ext cx="48" cy="3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47" name="Group 51">
            <a:extLst>
              <a:ext uri="{FF2B5EF4-FFF2-40B4-BE49-F238E27FC236}">
                <a16:creationId xmlns:a16="http://schemas.microsoft.com/office/drawing/2014/main" id="{8CC74FFC-8041-B8B4-FDAA-05D631435B86}"/>
              </a:ext>
            </a:extLst>
          </p:cNvPr>
          <p:cNvGrpSpPr>
            <a:grpSpLocks/>
          </p:cNvGrpSpPr>
          <p:nvPr/>
        </p:nvGrpSpPr>
        <p:grpSpPr bwMode="auto">
          <a:xfrm>
            <a:off x="3956720" y="4335462"/>
            <a:ext cx="4267200" cy="762000"/>
            <a:chOff x="1200" y="2688"/>
            <a:chExt cx="2688" cy="480"/>
          </a:xfrm>
        </p:grpSpPr>
        <p:sp>
          <p:nvSpPr>
            <p:cNvPr id="48" name="Freeform 52">
              <a:extLst>
                <a:ext uri="{FF2B5EF4-FFF2-40B4-BE49-F238E27FC236}">
                  <a16:creationId xmlns:a16="http://schemas.microsoft.com/office/drawing/2014/main" id="{BEDA00B5-8D40-2AC7-61F8-54DB1546E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2688"/>
              <a:ext cx="2688" cy="480"/>
            </a:xfrm>
            <a:custGeom>
              <a:avLst/>
              <a:gdLst>
                <a:gd name="T0" fmla="*/ 0 w 2688"/>
                <a:gd name="T1" fmla="*/ 0 h 480"/>
                <a:gd name="T2" fmla="*/ 440 w 2688"/>
                <a:gd name="T3" fmla="*/ 0 h 480"/>
                <a:gd name="T4" fmla="*/ 440 w 2688"/>
                <a:gd name="T5" fmla="*/ 480 h 480"/>
                <a:gd name="T6" fmla="*/ 2688 w 2688"/>
                <a:gd name="T7" fmla="*/ 480 h 480"/>
                <a:gd name="T8" fmla="*/ 2688 w 2688"/>
                <a:gd name="T9" fmla="*/ 312 h 4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88" h="480">
                  <a:moveTo>
                    <a:pt x="0" y="0"/>
                  </a:moveTo>
                  <a:lnTo>
                    <a:pt x="440" y="0"/>
                  </a:lnTo>
                  <a:lnTo>
                    <a:pt x="440" y="480"/>
                  </a:lnTo>
                  <a:lnTo>
                    <a:pt x="2688" y="480"/>
                  </a:lnTo>
                  <a:lnTo>
                    <a:pt x="2688" y="312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oval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53">
              <a:extLst>
                <a:ext uri="{FF2B5EF4-FFF2-40B4-BE49-F238E27FC236}">
                  <a16:creationId xmlns:a16="http://schemas.microsoft.com/office/drawing/2014/main" id="{7895A7DB-7384-44F5-FD03-402C74DEC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5" y="2997"/>
              <a:ext cx="2" cy="171"/>
            </a:xfrm>
            <a:custGeom>
              <a:avLst/>
              <a:gdLst>
                <a:gd name="T0" fmla="*/ 2 w 2"/>
                <a:gd name="T1" fmla="*/ 0 h 171"/>
                <a:gd name="T2" fmla="*/ 0 w 2"/>
                <a:gd name="T3" fmla="*/ 171 h 17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" h="171">
                  <a:moveTo>
                    <a:pt x="2" y="0"/>
                  </a:moveTo>
                  <a:lnTo>
                    <a:pt x="0" y="171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54">
              <a:extLst>
                <a:ext uri="{FF2B5EF4-FFF2-40B4-BE49-F238E27FC236}">
                  <a16:creationId xmlns:a16="http://schemas.microsoft.com/office/drawing/2014/main" id="{D2B45BD5-C0FE-2A47-A803-F55D790196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8" y="2997"/>
              <a:ext cx="2" cy="171"/>
            </a:xfrm>
            <a:custGeom>
              <a:avLst/>
              <a:gdLst>
                <a:gd name="T0" fmla="*/ 2 w 2"/>
                <a:gd name="T1" fmla="*/ 0 h 171"/>
                <a:gd name="T2" fmla="*/ 0 w 2"/>
                <a:gd name="T3" fmla="*/ 171 h 17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" h="171">
                  <a:moveTo>
                    <a:pt x="2" y="0"/>
                  </a:moveTo>
                  <a:lnTo>
                    <a:pt x="0" y="171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1" name="Group 55">
            <a:extLst>
              <a:ext uri="{FF2B5EF4-FFF2-40B4-BE49-F238E27FC236}">
                <a16:creationId xmlns:a16="http://schemas.microsoft.com/office/drawing/2014/main" id="{BC89D228-B449-CE78-BF3B-B86FB0FA7D41}"/>
              </a:ext>
            </a:extLst>
          </p:cNvPr>
          <p:cNvGrpSpPr>
            <a:grpSpLocks/>
          </p:cNvGrpSpPr>
          <p:nvPr/>
        </p:nvGrpSpPr>
        <p:grpSpPr bwMode="auto">
          <a:xfrm>
            <a:off x="5428333" y="4335462"/>
            <a:ext cx="2952750" cy="990600"/>
            <a:chOff x="2127" y="2688"/>
            <a:chExt cx="1860" cy="624"/>
          </a:xfrm>
        </p:grpSpPr>
        <p:sp>
          <p:nvSpPr>
            <p:cNvPr id="52" name="Freeform 56">
              <a:extLst>
                <a:ext uri="{FF2B5EF4-FFF2-40B4-BE49-F238E27FC236}">
                  <a16:creationId xmlns:a16="http://schemas.microsoft.com/office/drawing/2014/main" id="{09DDA455-96EB-9CC7-4D5D-6E14422F9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7" y="2688"/>
              <a:ext cx="1860" cy="624"/>
            </a:xfrm>
            <a:custGeom>
              <a:avLst/>
              <a:gdLst>
                <a:gd name="T0" fmla="*/ 0 w 1860"/>
                <a:gd name="T1" fmla="*/ 0 h 624"/>
                <a:gd name="T2" fmla="*/ 417 w 1860"/>
                <a:gd name="T3" fmla="*/ 0 h 624"/>
                <a:gd name="T4" fmla="*/ 417 w 1860"/>
                <a:gd name="T5" fmla="*/ 624 h 624"/>
                <a:gd name="T6" fmla="*/ 1857 w 1860"/>
                <a:gd name="T7" fmla="*/ 624 h 624"/>
                <a:gd name="T8" fmla="*/ 1860 w 1860"/>
                <a:gd name="T9" fmla="*/ 312 h 6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60" h="624">
                  <a:moveTo>
                    <a:pt x="0" y="0"/>
                  </a:moveTo>
                  <a:lnTo>
                    <a:pt x="417" y="0"/>
                  </a:lnTo>
                  <a:lnTo>
                    <a:pt x="417" y="624"/>
                  </a:lnTo>
                  <a:lnTo>
                    <a:pt x="1857" y="624"/>
                  </a:lnTo>
                  <a:lnTo>
                    <a:pt x="1860" y="312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oval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57">
              <a:extLst>
                <a:ext uri="{FF2B5EF4-FFF2-40B4-BE49-F238E27FC236}">
                  <a16:creationId xmlns:a16="http://schemas.microsoft.com/office/drawing/2014/main" id="{0D79BEA4-8E2E-8C1F-11E3-64F34E647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3" y="3000"/>
              <a:ext cx="2" cy="312"/>
            </a:xfrm>
            <a:custGeom>
              <a:avLst/>
              <a:gdLst>
                <a:gd name="T0" fmla="*/ 2 w 2"/>
                <a:gd name="T1" fmla="*/ 0 h 312"/>
                <a:gd name="T2" fmla="*/ 0 w 2"/>
                <a:gd name="T3" fmla="*/ 312 h 31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" h="312">
                  <a:moveTo>
                    <a:pt x="2" y="0"/>
                  </a:moveTo>
                  <a:lnTo>
                    <a:pt x="0" y="312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4" name="Text Box 59">
            <a:extLst>
              <a:ext uri="{FF2B5EF4-FFF2-40B4-BE49-F238E27FC236}">
                <a16:creationId xmlns:a16="http://schemas.microsoft.com/office/drawing/2014/main" id="{61DC36DC-93A7-2E42-E0E7-2B0A0C7B98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5720" y="5630862"/>
            <a:ext cx="152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</a:rPr>
              <a:t>INTR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5" name="Text Box 60">
            <a:extLst>
              <a:ext uri="{FF2B5EF4-FFF2-40B4-BE49-F238E27FC236}">
                <a16:creationId xmlns:a16="http://schemas.microsoft.com/office/drawing/2014/main" id="{D95C873E-A5F7-AF68-D756-E9732A42E5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920" y="5630862"/>
            <a:ext cx="152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</a:rPr>
              <a:t>INTR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56" name="Text Box 61">
            <a:extLst>
              <a:ext uri="{FF2B5EF4-FFF2-40B4-BE49-F238E27FC236}">
                <a16:creationId xmlns:a16="http://schemas.microsoft.com/office/drawing/2014/main" id="{0401E3F9-8AD7-9BC4-AA07-C2A1AAB83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6120" y="5630862"/>
            <a:ext cx="152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</a:rPr>
              <a:t>INTR</a:t>
            </a:r>
            <a:r>
              <a:rPr lang="en-US" altLang="zh-CN" baseline="-250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57" name="Text Box 62">
            <a:extLst>
              <a:ext uri="{FF2B5EF4-FFF2-40B4-BE49-F238E27FC236}">
                <a16:creationId xmlns:a16="http://schemas.microsoft.com/office/drawing/2014/main" id="{44186FBF-088A-A0D6-6B70-1FB16FFC54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0120" y="5630862"/>
            <a:ext cx="152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</a:rPr>
              <a:t>INTR</a:t>
            </a:r>
            <a:r>
              <a:rPr lang="en-US" altLang="zh-CN" baseline="-250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58" name="Freeform 64">
            <a:extLst>
              <a:ext uri="{FF2B5EF4-FFF2-40B4-BE49-F238E27FC236}">
                <a16:creationId xmlns:a16="http://schemas.microsoft.com/office/drawing/2014/main" id="{BE3D4278-99C8-D16A-F015-3BF31072F557}"/>
              </a:ext>
            </a:extLst>
          </p:cNvPr>
          <p:cNvSpPr>
            <a:spLocks/>
          </p:cNvSpPr>
          <p:nvPr/>
        </p:nvSpPr>
        <p:spPr bwMode="auto">
          <a:xfrm>
            <a:off x="6928520" y="4335462"/>
            <a:ext cx="1600200" cy="1219200"/>
          </a:xfrm>
          <a:custGeom>
            <a:avLst/>
            <a:gdLst>
              <a:gd name="T0" fmla="*/ 0 w 1008"/>
              <a:gd name="T1" fmla="*/ 0 h 768"/>
              <a:gd name="T2" fmla="*/ 762000 w 1008"/>
              <a:gd name="T3" fmla="*/ 0 h 768"/>
              <a:gd name="T4" fmla="*/ 762000 w 1008"/>
              <a:gd name="T5" fmla="*/ 1219200 h 768"/>
              <a:gd name="T6" fmla="*/ 1600200 w 1008"/>
              <a:gd name="T7" fmla="*/ 1219200 h 768"/>
              <a:gd name="T8" fmla="*/ 1600200 w 1008"/>
              <a:gd name="T9" fmla="*/ 504825 h 7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8" h="768">
                <a:moveTo>
                  <a:pt x="0" y="0"/>
                </a:moveTo>
                <a:lnTo>
                  <a:pt x="480" y="0"/>
                </a:lnTo>
                <a:lnTo>
                  <a:pt x="480" y="768"/>
                </a:lnTo>
                <a:lnTo>
                  <a:pt x="1008" y="768"/>
                </a:lnTo>
                <a:lnTo>
                  <a:pt x="1008" y="318"/>
                </a:lnTo>
              </a:path>
            </a:pathLst>
          </a:custGeom>
          <a:noFill/>
          <a:ln w="28575" cap="flat" cmpd="sng">
            <a:solidFill>
              <a:schemeClr val="folHlink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59" name="Group 65">
            <a:extLst>
              <a:ext uri="{FF2B5EF4-FFF2-40B4-BE49-F238E27FC236}">
                <a16:creationId xmlns:a16="http://schemas.microsoft.com/office/drawing/2014/main" id="{290AB1A7-55A5-6187-AC8B-59C2F34E5DCC}"/>
              </a:ext>
            </a:extLst>
          </p:cNvPr>
          <p:cNvGrpSpPr>
            <a:grpSpLocks/>
          </p:cNvGrpSpPr>
          <p:nvPr/>
        </p:nvGrpSpPr>
        <p:grpSpPr bwMode="auto">
          <a:xfrm>
            <a:off x="3575720" y="3040062"/>
            <a:ext cx="5562600" cy="396875"/>
            <a:chOff x="1200" y="1872"/>
            <a:chExt cx="3504" cy="250"/>
          </a:xfrm>
        </p:grpSpPr>
        <p:sp>
          <p:nvSpPr>
            <p:cNvPr id="60" name="Text Box 66">
              <a:extLst>
                <a:ext uri="{FF2B5EF4-FFF2-40B4-BE49-F238E27FC236}">
                  <a16:creationId xmlns:a16="http://schemas.microsoft.com/office/drawing/2014/main" id="{9261E17F-370C-FAD3-AA68-A4A9C8D9D3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872"/>
              <a:ext cx="6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Times New Roman" panose="02020603050405020304" pitchFamily="18" charset="0"/>
                </a:rPr>
                <a:t>INTP</a:t>
              </a:r>
              <a:r>
                <a:rPr lang="en-US" altLang="zh-CN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1" name="Text Box 67">
              <a:extLst>
                <a:ext uri="{FF2B5EF4-FFF2-40B4-BE49-F238E27FC236}">
                  <a16:creationId xmlns:a16="http://schemas.microsoft.com/office/drawing/2014/main" id="{D169E488-8C13-354F-F3BF-5310A58F4C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872"/>
              <a:ext cx="6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Times New Roman" panose="02020603050405020304" pitchFamily="18" charset="0"/>
                </a:rPr>
                <a:t>INTP</a:t>
              </a:r>
              <a:r>
                <a:rPr lang="en-US" altLang="zh-CN" baseline="-250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2" name="Text Box 68">
              <a:extLst>
                <a:ext uri="{FF2B5EF4-FFF2-40B4-BE49-F238E27FC236}">
                  <a16:creationId xmlns:a16="http://schemas.microsoft.com/office/drawing/2014/main" id="{E5A9E429-1C2C-3B0B-B504-EFF24629DB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1872"/>
              <a:ext cx="6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Times New Roman" panose="02020603050405020304" pitchFamily="18" charset="0"/>
                </a:rPr>
                <a:t>INTP</a:t>
              </a:r>
              <a:r>
                <a:rPr lang="en-US" altLang="zh-CN" baseline="-250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63" name="Text Box 69">
              <a:extLst>
                <a:ext uri="{FF2B5EF4-FFF2-40B4-BE49-F238E27FC236}">
                  <a16:creationId xmlns:a16="http://schemas.microsoft.com/office/drawing/2014/main" id="{72E24D3A-6360-3499-EB9A-5A8418207E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1872"/>
              <a:ext cx="6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Times New Roman" panose="02020603050405020304" pitchFamily="18" charset="0"/>
                </a:rPr>
                <a:t>INTP</a:t>
              </a:r>
              <a:r>
                <a:rPr lang="en-US" altLang="zh-CN" baseline="-25000">
                  <a:latin typeface="Times New Roman" panose="02020603050405020304" pitchFamily="18" charset="0"/>
                </a:rPr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0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0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0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60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1" grpId="0" autoUpdateAnimBg="0"/>
      <p:bldP spid="560132" grpId="0" autoUpdateAnimBg="0"/>
      <p:bldP spid="560133" grpId="0" autoUpdateAnimBg="0"/>
      <p:bldP spid="560186" grpId="0" autoUpdateAnimBg="0"/>
      <p:bldP spid="560191" grpId="0" autoUpdateAnimBg="0"/>
      <p:bldP spid="54" grpId="0" autoUpdateAnimBg="0"/>
      <p:bldP spid="55" grpId="0" autoUpdateAnimBg="0"/>
      <p:bldP spid="56" grpId="0" autoUpdateAnimBg="0"/>
      <p:bldP spid="57" grpId="0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>
            <a:extLst>
              <a:ext uri="{FF2B5EF4-FFF2-40B4-BE49-F238E27FC236}">
                <a16:creationId xmlns:a16="http://schemas.microsoft.com/office/drawing/2014/main" id="{2720298B-1133-FA47-973B-5A85C93C3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1066800"/>
            <a:ext cx="5257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A、B、C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优先级按 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降序 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排列</a:t>
            </a:r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DF790EFB-9BE1-5C62-B10A-23D47C656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81000"/>
            <a:ext cx="5257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>
                <a:latin typeface="Times New Roman" panose="02020603050405020304" pitchFamily="18" charset="0"/>
              </a:rPr>
              <a:t>(2) 软件实现（程序查询）</a:t>
            </a:r>
          </a:p>
        </p:txBody>
      </p:sp>
      <p:grpSp>
        <p:nvGrpSpPr>
          <p:cNvPr id="31" name="Group 4">
            <a:extLst>
              <a:ext uri="{FF2B5EF4-FFF2-40B4-BE49-F238E27FC236}">
                <a16:creationId xmlns:a16="http://schemas.microsoft.com/office/drawing/2014/main" id="{1AFA638F-E3B7-EA9F-927F-70271690D050}"/>
              </a:ext>
            </a:extLst>
          </p:cNvPr>
          <p:cNvGrpSpPr>
            <a:grpSpLocks/>
          </p:cNvGrpSpPr>
          <p:nvPr/>
        </p:nvGrpSpPr>
        <p:grpSpPr bwMode="auto">
          <a:xfrm>
            <a:off x="4518025" y="3086100"/>
            <a:ext cx="635000" cy="457200"/>
            <a:chOff x="1952" y="1872"/>
            <a:chExt cx="400" cy="288"/>
          </a:xfrm>
        </p:grpSpPr>
        <p:sp>
          <p:nvSpPr>
            <p:cNvPr id="143395" name="Text Box 5">
              <a:extLst>
                <a:ext uri="{FF2B5EF4-FFF2-40B4-BE49-F238E27FC236}">
                  <a16:creationId xmlns:a16="http://schemas.microsoft.com/office/drawing/2014/main" id="{1AD67C6C-DB91-5FAB-D5C2-28995CB5F2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1872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否</a:t>
              </a:r>
            </a:p>
          </p:txBody>
        </p:sp>
        <p:sp>
          <p:nvSpPr>
            <p:cNvPr id="143396" name="Line 6">
              <a:extLst>
                <a:ext uri="{FF2B5EF4-FFF2-40B4-BE49-F238E27FC236}">
                  <a16:creationId xmlns:a16="http://schemas.microsoft.com/office/drawing/2014/main" id="{D989C83D-8A34-C386-7E6C-B33330ADA7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2" y="187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4" name="Text Box 7">
            <a:extLst>
              <a:ext uri="{FF2B5EF4-FFF2-40B4-BE49-F238E27FC236}">
                <a16:creationId xmlns:a16="http://schemas.microsoft.com/office/drawing/2014/main" id="{88F7591F-A641-2022-10A1-4FAB40D4B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9275" y="6134100"/>
            <a:ext cx="48895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35" name="Line 8">
            <a:extLst>
              <a:ext uri="{FF2B5EF4-FFF2-40B4-BE49-F238E27FC236}">
                <a16:creationId xmlns:a16="http://schemas.microsoft.com/office/drawing/2014/main" id="{679012CF-0FE9-063A-E3B4-A04EF50D161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8025" y="17907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367" name="Text Box 9">
            <a:extLst>
              <a:ext uri="{FF2B5EF4-FFF2-40B4-BE49-F238E27FC236}">
                <a16:creationId xmlns:a16="http://schemas.microsoft.com/office/drawing/2014/main" id="{E370F154-AD77-8479-0C94-890D0CF083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9625" y="3086100"/>
            <a:ext cx="16764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37" name="Group 10">
            <a:extLst>
              <a:ext uri="{FF2B5EF4-FFF2-40B4-BE49-F238E27FC236}">
                <a16:creationId xmlns:a16="http://schemas.microsoft.com/office/drawing/2014/main" id="{DD067561-F12E-BBCF-DCA5-7F9BC99D6947}"/>
              </a:ext>
            </a:extLst>
          </p:cNvPr>
          <p:cNvGrpSpPr>
            <a:grpSpLocks/>
          </p:cNvGrpSpPr>
          <p:nvPr/>
        </p:nvGrpSpPr>
        <p:grpSpPr bwMode="auto">
          <a:xfrm>
            <a:off x="3425825" y="2247900"/>
            <a:ext cx="2278063" cy="838200"/>
            <a:chOff x="1264" y="1344"/>
            <a:chExt cx="1435" cy="528"/>
          </a:xfrm>
        </p:grpSpPr>
        <p:sp>
          <p:nvSpPr>
            <p:cNvPr id="143393" name="AutoShape 11">
              <a:extLst>
                <a:ext uri="{FF2B5EF4-FFF2-40B4-BE49-F238E27FC236}">
                  <a16:creationId xmlns:a16="http://schemas.microsoft.com/office/drawing/2014/main" id="{69DB5F0F-8593-F536-E927-92E8807E49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4" y="1344"/>
              <a:ext cx="1392" cy="528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latin typeface="等线" panose="02010600030101010101" pitchFamily="2" charset="-122"/>
              </a:endParaRPr>
            </a:p>
          </p:txBody>
        </p:sp>
        <p:sp>
          <p:nvSpPr>
            <p:cNvPr id="143394" name="Text Box 12">
              <a:extLst>
                <a:ext uri="{FF2B5EF4-FFF2-40B4-BE49-F238E27FC236}">
                  <a16:creationId xmlns:a16="http://schemas.microsoft.com/office/drawing/2014/main" id="{2DD83A29-6F6A-B8B1-5167-CBFD605640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4" y="1507"/>
              <a:ext cx="1195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是否 </a:t>
              </a:r>
              <a:r>
                <a:rPr lang="en-US" altLang="zh-CN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000">
                  <a:latin typeface="Times New Roman" panose="02020603050405020304" pitchFamily="18" charset="0"/>
                </a:rPr>
                <a:t> </a:t>
              </a:r>
              <a:r>
                <a:rPr lang="zh-CN" altLang="en-US" sz="2000">
                  <a:latin typeface="Times New Roman" panose="02020603050405020304" pitchFamily="18" charset="0"/>
                </a:rPr>
                <a:t>请求？</a:t>
              </a:r>
            </a:p>
          </p:txBody>
        </p:sp>
      </p:grpSp>
      <p:grpSp>
        <p:nvGrpSpPr>
          <p:cNvPr id="40" name="Group 13">
            <a:extLst>
              <a:ext uri="{FF2B5EF4-FFF2-40B4-BE49-F238E27FC236}">
                <a16:creationId xmlns:a16="http://schemas.microsoft.com/office/drawing/2014/main" id="{D9C2B194-F5E9-8B8D-ABA5-7B73B3BCE7E1}"/>
              </a:ext>
            </a:extLst>
          </p:cNvPr>
          <p:cNvGrpSpPr>
            <a:grpSpLocks/>
          </p:cNvGrpSpPr>
          <p:nvPr/>
        </p:nvGrpSpPr>
        <p:grpSpPr bwMode="auto">
          <a:xfrm>
            <a:off x="3425825" y="3543300"/>
            <a:ext cx="2349500" cy="838200"/>
            <a:chOff x="1264" y="2160"/>
            <a:chExt cx="1480" cy="528"/>
          </a:xfrm>
        </p:grpSpPr>
        <p:sp>
          <p:nvSpPr>
            <p:cNvPr id="143391" name="AutoShape 14">
              <a:extLst>
                <a:ext uri="{FF2B5EF4-FFF2-40B4-BE49-F238E27FC236}">
                  <a16:creationId xmlns:a16="http://schemas.microsoft.com/office/drawing/2014/main" id="{AECF1B17-8D48-A9D2-EB1F-2283BF7862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4" y="2160"/>
              <a:ext cx="1392" cy="528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latin typeface="等线" panose="02010600030101010101" pitchFamily="2" charset="-122"/>
              </a:endParaRPr>
            </a:p>
          </p:txBody>
        </p:sp>
        <p:sp>
          <p:nvSpPr>
            <p:cNvPr id="143392" name="Text Box 15">
              <a:extLst>
                <a:ext uri="{FF2B5EF4-FFF2-40B4-BE49-F238E27FC236}">
                  <a16:creationId xmlns:a16="http://schemas.microsoft.com/office/drawing/2014/main" id="{D694714C-FAA5-0E69-00BF-8BB6F13F1F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4" y="2323"/>
              <a:ext cx="1240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是否 </a:t>
              </a:r>
              <a:r>
                <a:rPr lang="en-US" altLang="zh-CN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2000">
                  <a:latin typeface="Times New Roman" panose="02020603050405020304" pitchFamily="18" charset="0"/>
                </a:rPr>
                <a:t> </a:t>
              </a:r>
              <a:r>
                <a:rPr lang="zh-CN" altLang="en-US" sz="2000">
                  <a:latin typeface="Times New Roman" panose="02020603050405020304" pitchFamily="18" charset="0"/>
                </a:rPr>
                <a:t>请求？</a:t>
              </a:r>
            </a:p>
          </p:txBody>
        </p:sp>
      </p:grpSp>
      <p:grpSp>
        <p:nvGrpSpPr>
          <p:cNvPr id="43" name="Group 16">
            <a:extLst>
              <a:ext uri="{FF2B5EF4-FFF2-40B4-BE49-F238E27FC236}">
                <a16:creationId xmlns:a16="http://schemas.microsoft.com/office/drawing/2014/main" id="{24B0F34A-CCE1-DAB8-0B12-107BDB13D85C}"/>
              </a:ext>
            </a:extLst>
          </p:cNvPr>
          <p:cNvGrpSpPr>
            <a:grpSpLocks/>
          </p:cNvGrpSpPr>
          <p:nvPr/>
        </p:nvGrpSpPr>
        <p:grpSpPr bwMode="auto">
          <a:xfrm>
            <a:off x="3425825" y="4838700"/>
            <a:ext cx="2420938" cy="838200"/>
            <a:chOff x="1264" y="2976"/>
            <a:chExt cx="1525" cy="528"/>
          </a:xfrm>
        </p:grpSpPr>
        <p:sp>
          <p:nvSpPr>
            <p:cNvPr id="143389" name="AutoShape 17">
              <a:extLst>
                <a:ext uri="{FF2B5EF4-FFF2-40B4-BE49-F238E27FC236}">
                  <a16:creationId xmlns:a16="http://schemas.microsoft.com/office/drawing/2014/main" id="{A1ED48FB-FBDB-A15A-5D3E-6D57A5DBF0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4" y="2976"/>
              <a:ext cx="1392" cy="528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>
                <a:latin typeface="等线" panose="02010600030101010101" pitchFamily="2" charset="-122"/>
              </a:endParaRPr>
            </a:p>
          </p:txBody>
        </p:sp>
        <p:sp>
          <p:nvSpPr>
            <p:cNvPr id="143390" name="Text Box 18">
              <a:extLst>
                <a:ext uri="{FF2B5EF4-FFF2-40B4-BE49-F238E27FC236}">
                  <a16:creationId xmlns:a16="http://schemas.microsoft.com/office/drawing/2014/main" id="{A7210E55-C1A4-A310-927A-19173E47E4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4" y="3139"/>
              <a:ext cx="1285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是否 </a:t>
              </a:r>
              <a:r>
                <a:rPr lang="en-US" altLang="zh-CN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C</a:t>
              </a:r>
              <a:r>
                <a:rPr lang="en-US" altLang="zh-CN" sz="2000">
                  <a:latin typeface="Times New Roman" panose="02020603050405020304" pitchFamily="18" charset="0"/>
                </a:rPr>
                <a:t> </a:t>
              </a:r>
              <a:r>
                <a:rPr lang="zh-CN" altLang="en-US" sz="2000">
                  <a:latin typeface="Times New Roman" panose="02020603050405020304" pitchFamily="18" charset="0"/>
                </a:rPr>
                <a:t>请求？</a:t>
              </a:r>
            </a:p>
          </p:txBody>
        </p:sp>
      </p:grpSp>
      <p:sp>
        <p:nvSpPr>
          <p:cNvPr id="46" name="Text Box 19">
            <a:extLst>
              <a:ext uri="{FF2B5EF4-FFF2-40B4-BE49-F238E27FC236}">
                <a16:creationId xmlns:a16="http://schemas.microsoft.com/office/drawing/2014/main" id="{12F9437D-94D7-8F89-9DD6-7F019B5B3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5" y="2430463"/>
            <a:ext cx="350520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50000"/>
              </a:spcBef>
              <a:buFontTx/>
              <a:buNone/>
            </a:pPr>
            <a:r>
              <a:rPr lang="zh-CN" altLang="en-US" sz="2200">
                <a:latin typeface="Times New Roman" panose="02020603050405020304" pitchFamily="18" charset="0"/>
              </a:rPr>
              <a:t>转 </a:t>
            </a:r>
            <a:r>
              <a:rPr lang="en-US" altLang="zh-CN" sz="2200">
                <a:solidFill>
                  <a:schemeClr val="folHlink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200">
                <a:latin typeface="Times New Roman" panose="02020603050405020304" pitchFamily="18" charset="0"/>
              </a:rPr>
              <a:t> </a:t>
            </a:r>
            <a:r>
              <a:rPr lang="zh-CN" altLang="en-US" sz="2200">
                <a:latin typeface="Times New Roman" panose="02020603050405020304" pitchFamily="18" charset="0"/>
              </a:rPr>
              <a:t>的服务程序</a:t>
            </a:r>
          </a:p>
          <a:p>
            <a:pPr eaLnBrk="1" hangingPunct="1">
              <a:lnSpc>
                <a:spcPct val="85000"/>
              </a:lnSpc>
              <a:spcBef>
                <a:spcPct val="50000"/>
              </a:spcBef>
              <a:buFontTx/>
              <a:buNone/>
            </a:pPr>
            <a:r>
              <a:rPr lang="zh-CN" altLang="en-US" sz="2200">
                <a:solidFill>
                  <a:schemeClr val="folHlink"/>
                </a:solidFill>
                <a:latin typeface="Times New Roman" panose="02020603050405020304" pitchFamily="18" charset="0"/>
              </a:rPr>
              <a:t>入口地址</a:t>
            </a:r>
          </a:p>
        </p:txBody>
      </p:sp>
      <p:sp>
        <p:nvSpPr>
          <p:cNvPr id="47" name="Text Box 20">
            <a:extLst>
              <a:ext uri="{FF2B5EF4-FFF2-40B4-BE49-F238E27FC236}">
                <a16:creationId xmlns:a16="http://schemas.microsoft.com/office/drawing/2014/main" id="{8673F7F0-1C98-9916-6A5E-75F6E331BB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5" y="3771900"/>
            <a:ext cx="350520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50000"/>
              </a:spcBef>
              <a:buFontTx/>
              <a:buNone/>
            </a:pPr>
            <a:r>
              <a:rPr lang="zh-CN" altLang="en-US" sz="2200">
                <a:latin typeface="Times New Roman" panose="02020603050405020304" pitchFamily="18" charset="0"/>
              </a:rPr>
              <a:t>转 </a:t>
            </a:r>
            <a:r>
              <a:rPr lang="en-US" altLang="zh-CN" sz="2200">
                <a:solidFill>
                  <a:schemeClr val="folHlink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200">
                <a:latin typeface="Times New Roman" panose="02020603050405020304" pitchFamily="18" charset="0"/>
              </a:rPr>
              <a:t> </a:t>
            </a:r>
            <a:r>
              <a:rPr lang="zh-CN" altLang="en-US" sz="2200">
                <a:latin typeface="Times New Roman" panose="02020603050405020304" pitchFamily="18" charset="0"/>
              </a:rPr>
              <a:t>的服务程序</a:t>
            </a:r>
          </a:p>
          <a:p>
            <a:pPr eaLnBrk="1" hangingPunct="1">
              <a:lnSpc>
                <a:spcPct val="85000"/>
              </a:lnSpc>
              <a:spcBef>
                <a:spcPct val="50000"/>
              </a:spcBef>
              <a:buFontTx/>
              <a:buNone/>
            </a:pPr>
            <a:r>
              <a:rPr lang="zh-CN" altLang="en-US" sz="2200">
                <a:solidFill>
                  <a:schemeClr val="folHlink"/>
                </a:solidFill>
                <a:latin typeface="Times New Roman" panose="02020603050405020304" pitchFamily="18" charset="0"/>
              </a:rPr>
              <a:t>入口地址</a:t>
            </a:r>
          </a:p>
        </p:txBody>
      </p:sp>
      <p:sp>
        <p:nvSpPr>
          <p:cNvPr id="48" name="Text Box 21">
            <a:extLst>
              <a:ext uri="{FF2B5EF4-FFF2-40B4-BE49-F238E27FC236}">
                <a16:creationId xmlns:a16="http://schemas.microsoft.com/office/drawing/2014/main" id="{594D1F9E-50BE-7FC2-0B91-BE1C11CF69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5" y="5067300"/>
            <a:ext cx="350520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50000"/>
              </a:spcBef>
              <a:buFontTx/>
              <a:buNone/>
            </a:pPr>
            <a:r>
              <a:rPr lang="zh-CN" altLang="en-US" sz="2200">
                <a:latin typeface="Times New Roman" panose="02020603050405020304" pitchFamily="18" charset="0"/>
              </a:rPr>
              <a:t>转 </a:t>
            </a:r>
            <a:r>
              <a:rPr lang="en-US" altLang="zh-CN" sz="2200">
                <a:solidFill>
                  <a:schemeClr val="folHlink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200">
                <a:latin typeface="Times New Roman" panose="02020603050405020304" pitchFamily="18" charset="0"/>
              </a:rPr>
              <a:t> </a:t>
            </a:r>
            <a:r>
              <a:rPr lang="zh-CN" altLang="en-US" sz="2200">
                <a:latin typeface="Times New Roman" panose="02020603050405020304" pitchFamily="18" charset="0"/>
              </a:rPr>
              <a:t>的服务程序</a:t>
            </a:r>
          </a:p>
          <a:p>
            <a:pPr eaLnBrk="1" hangingPunct="1">
              <a:lnSpc>
                <a:spcPct val="85000"/>
              </a:lnSpc>
              <a:spcBef>
                <a:spcPct val="50000"/>
              </a:spcBef>
              <a:buFontTx/>
              <a:buNone/>
            </a:pPr>
            <a:r>
              <a:rPr lang="zh-CN" altLang="en-US" sz="2200">
                <a:solidFill>
                  <a:schemeClr val="folHlink"/>
                </a:solidFill>
                <a:latin typeface="Times New Roman" panose="02020603050405020304" pitchFamily="18" charset="0"/>
              </a:rPr>
              <a:t>入口地址</a:t>
            </a:r>
          </a:p>
        </p:txBody>
      </p:sp>
      <p:grpSp>
        <p:nvGrpSpPr>
          <p:cNvPr id="49" name="Group 22">
            <a:extLst>
              <a:ext uri="{FF2B5EF4-FFF2-40B4-BE49-F238E27FC236}">
                <a16:creationId xmlns:a16="http://schemas.microsoft.com/office/drawing/2014/main" id="{30A7E374-BDE4-5ED7-3FBF-30BEFA5E1A2C}"/>
              </a:ext>
            </a:extLst>
          </p:cNvPr>
          <p:cNvGrpSpPr>
            <a:grpSpLocks/>
          </p:cNvGrpSpPr>
          <p:nvPr/>
        </p:nvGrpSpPr>
        <p:grpSpPr bwMode="auto">
          <a:xfrm>
            <a:off x="5610225" y="2259013"/>
            <a:ext cx="914400" cy="403225"/>
            <a:chOff x="2640" y="1351"/>
            <a:chExt cx="576" cy="254"/>
          </a:xfrm>
        </p:grpSpPr>
        <p:sp>
          <p:nvSpPr>
            <p:cNvPr id="143387" name="Line 23">
              <a:extLst>
                <a:ext uri="{FF2B5EF4-FFF2-40B4-BE49-F238E27FC236}">
                  <a16:creationId xmlns:a16="http://schemas.microsoft.com/office/drawing/2014/main" id="{597F486F-28C7-15E4-B45B-BEC7663940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1605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388" name="Text Box 24">
              <a:extLst>
                <a:ext uri="{FF2B5EF4-FFF2-40B4-BE49-F238E27FC236}">
                  <a16:creationId xmlns:a16="http://schemas.microsoft.com/office/drawing/2014/main" id="{B2E7578E-24ED-8685-A4E9-1E00E782F0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1351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是</a:t>
              </a:r>
            </a:p>
          </p:txBody>
        </p:sp>
      </p:grpSp>
      <p:grpSp>
        <p:nvGrpSpPr>
          <p:cNvPr id="52" name="Group 25">
            <a:extLst>
              <a:ext uri="{FF2B5EF4-FFF2-40B4-BE49-F238E27FC236}">
                <a16:creationId xmlns:a16="http://schemas.microsoft.com/office/drawing/2014/main" id="{6F4187E5-CFE7-EDD3-D42E-3A8AAB7B3134}"/>
              </a:ext>
            </a:extLst>
          </p:cNvPr>
          <p:cNvGrpSpPr>
            <a:grpSpLocks/>
          </p:cNvGrpSpPr>
          <p:nvPr/>
        </p:nvGrpSpPr>
        <p:grpSpPr bwMode="auto">
          <a:xfrm>
            <a:off x="5610225" y="3543300"/>
            <a:ext cx="914400" cy="428625"/>
            <a:chOff x="2640" y="2160"/>
            <a:chExt cx="576" cy="270"/>
          </a:xfrm>
        </p:grpSpPr>
        <p:sp>
          <p:nvSpPr>
            <p:cNvPr id="143385" name="Line 26">
              <a:extLst>
                <a:ext uri="{FF2B5EF4-FFF2-40B4-BE49-F238E27FC236}">
                  <a16:creationId xmlns:a16="http://schemas.microsoft.com/office/drawing/2014/main" id="{07293C66-C129-D98D-0734-0E08BCB36A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430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386" name="Text Box 27">
              <a:extLst>
                <a:ext uri="{FF2B5EF4-FFF2-40B4-BE49-F238E27FC236}">
                  <a16:creationId xmlns:a16="http://schemas.microsoft.com/office/drawing/2014/main" id="{9D00F5DC-F78D-4AE5-41E9-D9FC09B46E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2160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是</a:t>
              </a:r>
            </a:p>
          </p:txBody>
        </p:sp>
      </p:grpSp>
      <p:grpSp>
        <p:nvGrpSpPr>
          <p:cNvPr id="55" name="Group 28">
            <a:extLst>
              <a:ext uri="{FF2B5EF4-FFF2-40B4-BE49-F238E27FC236}">
                <a16:creationId xmlns:a16="http://schemas.microsoft.com/office/drawing/2014/main" id="{E3D63C04-FFCB-B3BB-2C99-F3EBB8D42F9B}"/>
              </a:ext>
            </a:extLst>
          </p:cNvPr>
          <p:cNvGrpSpPr>
            <a:grpSpLocks/>
          </p:cNvGrpSpPr>
          <p:nvPr/>
        </p:nvGrpSpPr>
        <p:grpSpPr bwMode="auto">
          <a:xfrm>
            <a:off x="5610225" y="4838700"/>
            <a:ext cx="914400" cy="420688"/>
            <a:chOff x="2640" y="2976"/>
            <a:chExt cx="576" cy="265"/>
          </a:xfrm>
        </p:grpSpPr>
        <p:sp>
          <p:nvSpPr>
            <p:cNvPr id="143383" name="Line 29">
              <a:extLst>
                <a:ext uri="{FF2B5EF4-FFF2-40B4-BE49-F238E27FC236}">
                  <a16:creationId xmlns:a16="http://schemas.microsoft.com/office/drawing/2014/main" id="{4CD982CB-BD1F-030C-62BD-9AB76A559C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3241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384" name="Text Box 30">
              <a:extLst>
                <a:ext uri="{FF2B5EF4-FFF2-40B4-BE49-F238E27FC236}">
                  <a16:creationId xmlns:a16="http://schemas.microsoft.com/office/drawing/2014/main" id="{1703481A-199B-19F4-7985-2525EFD755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2976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是</a:t>
              </a:r>
            </a:p>
          </p:txBody>
        </p:sp>
      </p:grpSp>
      <p:grpSp>
        <p:nvGrpSpPr>
          <p:cNvPr id="58" name="Group 31">
            <a:extLst>
              <a:ext uri="{FF2B5EF4-FFF2-40B4-BE49-F238E27FC236}">
                <a16:creationId xmlns:a16="http://schemas.microsoft.com/office/drawing/2014/main" id="{94FA0259-4714-BB75-2F06-3BADD455B59D}"/>
              </a:ext>
            </a:extLst>
          </p:cNvPr>
          <p:cNvGrpSpPr>
            <a:grpSpLocks/>
          </p:cNvGrpSpPr>
          <p:nvPr/>
        </p:nvGrpSpPr>
        <p:grpSpPr bwMode="auto">
          <a:xfrm>
            <a:off x="4518025" y="4365625"/>
            <a:ext cx="635000" cy="473075"/>
            <a:chOff x="1952" y="2678"/>
            <a:chExt cx="400" cy="298"/>
          </a:xfrm>
        </p:grpSpPr>
        <p:sp>
          <p:nvSpPr>
            <p:cNvPr id="143381" name="Line 32">
              <a:extLst>
                <a:ext uri="{FF2B5EF4-FFF2-40B4-BE49-F238E27FC236}">
                  <a16:creationId xmlns:a16="http://schemas.microsoft.com/office/drawing/2014/main" id="{5B831943-629B-EE07-9946-6AB5D06CE5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2" y="268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382" name="Text Box 33">
              <a:extLst>
                <a:ext uri="{FF2B5EF4-FFF2-40B4-BE49-F238E27FC236}">
                  <a16:creationId xmlns:a16="http://schemas.microsoft.com/office/drawing/2014/main" id="{61195868-194A-3D3D-F398-98E534DFEC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2678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否</a:t>
              </a:r>
            </a:p>
          </p:txBody>
        </p:sp>
      </p:grpSp>
      <p:grpSp>
        <p:nvGrpSpPr>
          <p:cNvPr id="61" name="Group 34">
            <a:extLst>
              <a:ext uri="{FF2B5EF4-FFF2-40B4-BE49-F238E27FC236}">
                <a16:creationId xmlns:a16="http://schemas.microsoft.com/office/drawing/2014/main" id="{8CD652D2-B09A-56D4-1513-4CE3058B4F34}"/>
              </a:ext>
            </a:extLst>
          </p:cNvPr>
          <p:cNvGrpSpPr>
            <a:grpSpLocks/>
          </p:cNvGrpSpPr>
          <p:nvPr/>
        </p:nvGrpSpPr>
        <p:grpSpPr bwMode="auto">
          <a:xfrm>
            <a:off x="4518025" y="5661025"/>
            <a:ext cx="635000" cy="473075"/>
            <a:chOff x="1952" y="3494"/>
            <a:chExt cx="400" cy="298"/>
          </a:xfrm>
        </p:grpSpPr>
        <p:sp>
          <p:nvSpPr>
            <p:cNvPr id="143379" name="Line 35">
              <a:extLst>
                <a:ext uri="{FF2B5EF4-FFF2-40B4-BE49-F238E27FC236}">
                  <a16:creationId xmlns:a16="http://schemas.microsoft.com/office/drawing/2014/main" id="{3DFA5409-172D-2C68-2FC4-FFCE04BB9C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2" y="3504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380" name="Text Box 36">
              <a:extLst>
                <a:ext uri="{FF2B5EF4-FFF2-40B4-BE49-F238E27FC236}">
                  <a16:creationId xmlns:a16="http://schemas.microsoft.com/office/drawing/2014/main" id="{BA1735C8-8F26-50B5-A99F-1326A45D14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3494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否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1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1154" grpId="0" autoUpdateAnimBg="0"/>
      <p:bldP spid="34" grpId="0"/>
      <p:bldP spid="46" grpId="0" autoUpdateAnimBg="0"/>
      <p:bldP spid="47" grpId="0" autoUpdateAnimBg="0"/>
      <p:bldP spid="48" grpId="0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9A5DBB04-3554-E1A0-D73C-19C45A84A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81000"/>
            <a:ext cx="8686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>
                <a:latin typeface="Times New Roman" panose="02020603050405020304" pitchFamily="18" charset="0"/>
              </a:rPr>
              <a:t>三、中断服务程序入口地址的寻找</a:t>
            </a:r>
          </a:p>
        </p:txBody>
      </p:sp>
      <p:sp>
        <p:nvSpPr>
          <p:cNvPr id="562179" name="Rectangle 3">
            <a:extLst>
              <a:ext uri="{FF2B5EF4-FFF2-40B4-BE49-F238E27FC236}">
                <a16:creationId xmlns:a16="http://schemas.microsoft.com/office/drawing/2014/main" id="{A21A55E2-1D70-9D71-1833-912575E27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1143000"/>
            <a:ext cx="3886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1.  硬件向量法</a:t>
            </a:r>
          </a:p>
        </p:txBody>
      </p:sp>
      <p:grpSp>
        <p:nvGrpSpPr>
          <p:cNvPr id="562180" name="Group 4">
            <a:extLst>
              <a:ext uri="{FF2B5EF4-FFF2-40B4-BE49-F238E27FC236}">
                <a16:creationId xmlns:a16="http://schemas.microsoft.com/office/drawing/2014/main" id="{C4AB365A-17B8-2C33-E133-14077B8A4014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2286000"/>
            <a:ext cx="2514600" cy="2746375"/>
            <a:chOff x="4032" y="1440"/>
            <a:chExt cx="1584" cy="1730"/>
          </a:xfrm>
        </p:grpSpPr>
        <p:sp>
          <p:nvSpPr>
            <p:cNvPr id="144418" name="Text Box 5">
              <a:extLst>
                <a:ext uri="{FF2B5EF4-FFF2-40B4-BE49-F238E27FC236}">
                  <a16:creationId xmlns:a16="http://schemas.microsoft.com/office/drawing/2014/main" id="{4EBA4E51-E13F-986F-4559-67D27816BF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0" y="2056"/>
              <a:ext cx="10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入口地址 </a:t>
              </a:r>
              <a:r>
                <a: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200</a:t>
              </a:r>
            </a:p>
          </p:txBody>
        </p:sp>
        <p:sp>
          <p:nvSpPr>
            <p:cNvPr id="144419" name="Rectangle 6">
              <a:extLst>
                <a:ext uri="{FF2B5EF4-FFF2-40B4-BE49-F238E27FC236}">
                  <a16:creationId xmlns:a16="http://schemas.microsoft.com/office/drawing/2014/main" id="{222E10D8-07EC-F3D6-6221-B031C8A56B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018"/>
              <a:ext cx="1152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144420" name="Text Box 7">
              <a:extLst>
                <a:ext uri="{FF2B5EF4-FFF2-40B4-BE49-F238E27FC236}">
                  <a16:creationId xmlns:a16="http://schemas.microsoft.com/office/drawing/2014/main" id="{7BD079A4-1040-DECC-6CF3-217F91A325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0" y="2344"/>
              <a:ext cx="10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入口地址 </a:t>
              </a:r>
              <a:r>
                <a: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300</a:t>
              </a:r>
            </a:p>
          </p:txBody>
        </p:sp>
        <p:sp>
          <p:nvSpPr>
            <p:cNvPr id="144421" name="Rectangle 8">
              <a:extLst>
                <a:ext uri="{FF2B5EF4-FFF2-40B4-BE49-F238E27FC236}">
                  <a16:creationId xmlns:a16="http://schemas.microsoft.com/office/drawing/2014/main" id="{01D7C7F7-3E41-8B58-B4D6-65117F99B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306"/>
              <a:ext cx="1152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144422" name="Text Box 9">
              <a:extLst>
                <a:ext uri="{FF2B5EF4-FFF2-40B4-BE49-F238E27FC236}">
                  <a16:creationId xmlns:a16="http://schemas.microsoft.com/office/drawing/2014/main" id="{C0243DF0-FA23-0FC6-640E-5AABCB6D9C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0" y="2632"/>
              <a:ext cx="10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入口地址 </a:t>
              </a:r>
              <a:r>
                <a: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400</a:t>
              </a:r>
            </a:p>
          </p:txBody>
        </p:sp>
        <p:sp>
          <p:nvSpPr>
            <p:cNvPr id="144423" name="Rectangle 10">
              <a:extLst>
                <a:ext uri="{FF2B5EF4-FFF2-40B4-BE49-F238E27FC236}">
                  <a16:creationId xmlns:a16="http://schemas.microsoft.com/office/drawing/2014/main" id="{000EF378-77F8-09BF-6370-7DB5991E8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594"/>
              <a:ext cx="1152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144424" name="Rectangle 11">
              <a:extLst>
                <a:ext uri="{FF2B5EF4-FFF2-40B4-BE49-F238E27FC236}">
                  <a16:creationId xmlns:a16="http://schemas.microsoft.com/office/drawing/2014/main" id="{E7934A9F-11EB-9FAC-CC72-B0BE6AB5C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730"/>
              <a:ext cx="1152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144425" name="Rectangle 12">
              <a:extLst>
                <a:ext uri="{FF2B5EF4-FFF2-40B4-BE49-F238E27FC236}">
                  <a16:creationId xmlns:a16="http://schemas.microsoft.com/office/drawing/2014/main" id="{C0AA6D6D-EE1B-81EE-B581-23779345D7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882"/>
              <a:ext cx="1152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144426" name="Rectangle 13">
              <a:extLst>
                <a:ext uri="{FF2B5EF4-FFF2-40B4-BE49-F238E27FC236}">
                  <a16:creationId xmlns:a16="http://schemas.microsoft.com/office/drawing/2014/main" id="{09879326-0703-96D9-12AB-0944805516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018"/>
              <a:ext cx="384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12 </a:t>
              </a:r>
              <a:r>
                <a:rPr lang="en-US" altLang="zh-CN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144427" name="Rectangle 14">
              <a:extLst>
                <a:ext uri="{FF2B5EF4-FFF2-40B4-BE49-F238E27FC236}">
                  <a16:creationId xmlns:a16="http://schemas.microsoft.com/office/drawing/2014/main" id="{00DFCB59-47E2-B3FE-7181-1D28B374E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306"/>
              <a:ext cx="384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13 </a:t>
              </a:r>
              <a:r>
                <a:rPr lang="en-US" altLang="zh-CN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144428" name="Rectangle 15">
              <a:extLst>
                <a:ext uri="{FF2B5EF4-FFF2-40B4-BE49-F238E27FC236}">
                  <a16:creationId xmlns:a16="http://schemas.microsoft.com/office/drawing/2014/main" id="{8221A5C9-1146-2A53-8E63-84E7A1FFC7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594"/>
              <a:ext cx="384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14 </a:t>
              </a:r>
              <a:r>
                <a:rPr lang="en-US" altLang="zh-CN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144429" name="Text Box 16">
              <a:extLst>
                <a:ext uri="{FF2B5EF4-FFF2-40B4-BE49-F238E27FC236}">
                  <a16:creationId xmlns:a16="http://schemas.microsoft.com/office/drawing/2014/main" id="{305F991D-F93D-DF3B-F911-471DB34FA0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2" y="1440"/>
              <a:ext cx="4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主存</a:t>
              </a:r>
            </a:p>
          </p:txBody>
        </p:sp>
      </p:grpSp>
      <p:grpSp>
        <p:nvGrpSpPr>
          <p:cNvPr id="562193" name="Group 17">
            <a:extLst>
              <a:ext uri="{FF2B5EF4-FFF2-40B4-BE49-F238E27FC236}">
                <a16:creationId xmlns:a16="http://schemas.microsoft.com/office/drawing/2014/main" id="{E89179C8-F59C-939B-51D7-2070CADD9D19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2286000"/>
            <a:ext cx="2590800" cy="2743200"/>
            <a:chOff x="2016" y="1440"/>
            <a:chExt cx="1632" cy="1728"/>
          </a:xfrm>
        </p:grpSpPr>
        <p:grpSp>
          <p:nvGrpSpPr>
            <p:cNvPr id="144405" name="Group 18">
              <a:extLst>
                <a:ext uri="{FF2B5EF4-FFF2-40B4-BE49-F238E27FC236}">
                  <a16:creationId xmlns:a16="http://schemas.microsoft.com/office/drawing/2014/main" id="{4684CC04-7A3A-2F86-E0E8-2D99E4CC01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6" y="1728"/>
              <a:ext cx="1632" cy="1440"/>
              <a:chOff x="2016" y="1728"/>
              <a:chExt cx="1632" cy="1440"/>
            </a:xfrm>
          </p:grpSpPr>
          <p:sp>
            <p:nvSpPr>
              <p:cNvPr id="144407" name="Rectangle 19">
                <a:extLst>
                  <a:ext uri="{FF2B5EF4-FFF2-40B4-BE49-F238E27FC236}">
                    <a16:creationId xmlns:a16="http://schemas.microsoft.com/office/drawing/2014/main" id="{B8BAF7D0-4BDE-969B-17E8-236D64857D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2016"/>
                <a:ext cx="384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rIns="0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12 </a:t>
                </a:r>
                <a:r>
                  <a:rPr lang="en-US" altLang="zh-CN" sz="20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H</a:t>
                </a:r>
              </a:p>
            </p:txBody>
          </p:sp>
          <p:sp>
            <p:nvSpPr>
              <p:cNvPr id="144408" name="Rectangle 20">
                <a:extLst>
                  <a:ext uri="{FF2B5EF4-FFF2-40B4-BE49-F238E27FC236}">
                    <a16:creationId xmlns:a16="http://schemas.microsoft.com/office/drawing/2014/main" id="{2D2647EA-0875-8F3D-FA64-21806278F3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2304"/>
                <a:ext cx="384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rIns="0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13 </a:t>
                </a:r>
                <a:r>
                  <a:rPr lang="en-US" altLang="zh-CN" sz="20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H</a:t>
                </a:r>
              </a:p>
            </p:txBody>
          </p:sp>
          <p:sp>
            <p:nvSpPr>
              <p:cNvPr id="144409" name="Rectangle 21">
                <a:extLst>
                  <a:ext uri="{FF2B5EF4-FFF2-40B4-BE49-F238E27FC236}">
                    <a16:creationId xmlns:a16="http://schemas.microsoft.com/office/drawing/2014/main" id="{AE46EABA-7E39-3BF6-F4A5-8682E209D0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2592"/>
                <a:ext cx="384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rIns="0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14 </a:t>
                </a:r>
                <a:r>
                  <a:rPr lang="en-US" altLang="zh-CN" sz="20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H</a:t>
                </a:r>
              </a:p>
            </p:txBody>
          </p:sp>
          <p:sp>
            <p:nvSpPr>
              <p:cNvPr id="144410" name="Text Box 22">
                <a:extLst>
                  <a:ext uri="{FF2B5EF4-FFF2-40B4-BE49-F238E27FC236}">
                    <a16:creationId xmlns:a16="http://schemas.microsoft.com/office/drawing/2014/main" id="{C406576D-5E9A-9473-F84B-D51A161F45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6" y="2054"/>
                <a:ext cx="115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JMP</a:t>
                </a:r>
                <a:r>
                  <a:rPr lang="en-US" altLang="zh-CN" sz="2000">
                    <a:latin typeface="Times New Roman" panose="02020603050405020304" pitchFamily="18" charset="0"/>
                  </a:rPr>
                  <a:t>        200</a:t>
                </a:r>
              </a:p>
            </p:txBody>
          </p:sp>
          <p:sp>
            <p:nvSpPr>
              <p:cNvPr id="144411" name="Rectangle 23">
                <a:extLst>
                  <a:ext uri="{FF2B5EF4-FFF2-40B4-BE49-F238E27FC236}">
                    <a16:creationId xmlns:a16="http://schemas.microsoft.com/office/drawing/2014/main" id="{830D5502-3417-2DB0-10CE-B002E4E394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1152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20000"/>
                  </a:spcBef>
                  <a:buFontTx/>
                  <a:buNone/>
                </a:pPr>
                <a:endParaRPr lang="zh-CN" altLang="en-US" sz="800">
                  <a:latin typeface="宋体" panose="02010600030101010101" pitchFamily="2" charset="-122"/>
                </a:endParaRPr>
              </a:p>
            </p:txBody>
          </p:sp>
          <p:sp>
            <p:nvSpPr>
              <p:cNvPr id="144412" name="Rectangle 24">
                <a:extLst>
                  <a:ext uri="{FF2B5EF4-FFF2-40B4-BE49-F238E27FC236}">
                    <a16:creationId xmlns:a16="http://schemas.microsoft.com/office/drawing/2014/main" id="{102725BE-8D04-225F-FB04-59D6C636E7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304"/>
                <a:ext cx="1152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20000"/>
                  </a:spcBef>
                  <a:buFontTx/>
                  <a:buNone/>
                </a:pPr>
                <a:endParaRPr lang="zh-CN" altLang="en-US" sz="800">
                  <a:latin typeface="宋体" panose="02010600030101010101" pitchFamily="2" charset="-122"/>
                </a:endParaRPr>
              </a:p>
            </p:txBody>
          </p:sp>
          <p:sp>
            <p:nvSpPr>
              <p:cNvPr id="144413" name="Rectangle 25">
                <a:extLst>
                  <a:ext uri="{FF2B5EF4-FFF2-40B4-BE49-F238E27FC236}">
                    <a16:creationId xmlns:a16="http://schemas.microsoft.com/office/drawing/2014/main" id="{7C75E969-DFFE-69D7-253C-4E280BDAC4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592"/>
                <a:ext cx="1152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20000"/>
                  </a:spcBef>
                  <a:buFontTx/>
                  <a:buNone/>
                </a:pPr>
                <a:endParaRPr lang="zh-CN" altLang="en-US" sz="800">
                  <a:latin typeface="宋体" panose="02010600030101010101" pitchFamily="2" charset="-122"/>
                </a:endParaRPr>
              </a:p>
            </p:txBody>
          </p:sp>
          <p:sp>
            <p:nvSpPr>
              <p:cNvPr id="144414" name="Rectangle 26">
                <a:extLst>
                  <a:ext uri="{FF2B5EF4-FFF2-40B4-BE49-F238E27FC236}">
                    <a16:creationId xmlns:a16="http://schemas.microsoft.com/office/drawing/2014/main" id="{11B6DF68-BDAE-67AF-1DB0-142E48F39B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1728"/>
                <a:ext cx="1152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20000"/>
                  </a:spcBef>
                  <a:buFontTx/>
                  <a:buNone/>
                </a:pPr>
                <a:endParaRPr lang="zh-CN" altLang="en-US" sz="800">
                  <a:latin typeface="宋体" panose="02010600030101010101" pitchFamily="2" charset="-122"/>
                </a:endParaRPr>
              </a:p>
            </p:txBody>
          </p:sp>
          <p:sp>
            <p:nvSpPr>
              <p:cNvPr id="144415" name="Rectangle 27">
                <a:extLst>
                  <a:ext uri="{FF2B5EF4-FFF2-40B4-BE49-F238E27FC236}">
                    <a16:creationId xmlns:a16="http://schemas.microsoft.com/office/drawing/2014/main" id="{6F5ADD51-5538-8564-C5C2-9FEE09BB9F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880"/>
                <a:ext cx="1152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20000"/>
                  </a:spcBef>
                  <a:buFontTx/>
                  <a:buNone/>
                </a:pPr>
                <a:endParaRPr lang="zh-CN" altLang="en-US" sz="800">
                  <a:latin typeface="宋体" panose="02010600030101010101" pitchFamily="2" charset="-122"/>
                </a:endParaRPr>
              </a:p>
            </p:txBody>
          </p:sp>
          <p:sp>
            <p:nvSpPr>
              <p:cNvPr id="144416" name="Text Box 28">
                <a:extLst>
                  <a:ext uri="{FF2B5EF4-FFF2-40B4-BE49-F238E27FC236}">
                    <a16:creationId xmlns:a16="http://schemas.microsoft.com/office/drawing/2014/main" id="{B8075E80-9BB1-58F3-7ED1-60A1A4AF1E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6" y="2342"/>
                <a:ext cx="115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JMP</a:t>
                </a:r>
                <a:r>
                  <a:rPr lang="en-US" altLang="zh-CN" sz="2000">
                    <a:latin typeface="Times New Roman" panose="02020603050405020304" pitchFamily="18" charset="0"/>
                  </a:rPr>
                  <a:t>        300</a:t>
                </a:r>
              </a:p>
            </p:txBody>
          </p:sp>
          <p:sp>
            <p:nvSpPr>
              <p:cNvPr id="144417" name="Text Box 29">
                <a:extLst>
                  <a:ext uri="{FF2B5EF4-FFF2-40B4-BE49-F238E27FC236}">
                    <a16:creationId xmlns:a16="http://schemas.microsoft.com/office/drawing/2014/main" id="{867D4E0C-0660-837F-540C-C126DF4185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6" y="2630"/>
                <a:ext cx="115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JMP</a:t>
                </a:r>
                <a:r>
                  <a:rPr lang="en-US" altLang="zh-CN" sz="2000">
                    <a:latin typeface="Times New Roman" panose="02020603050405020304" pitchFamily="18" charset="0"/>
                  </a:rPr>
                  <a:t>        400</a:t>
                </a:r>
              </a:p>
            </p:txBody>
          </p:sp>
        </p:grpSp>
        <p:sp>
          <p:nvSpPr>
            <p:cNvPr id="144406" name="Text Box 30">
              <a:extLst>
                <a:ext uri="{FF2B5EF4-FFF2-40B4-BE49-F238E27FC236}">
                  <a16:creationId xmlns:a16="http://schemas.microsoft.com/office/drawing/2014/main" id="{781ACFAC-E33C-1F0B-3CC1-6DC7A0FF64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6" y="1440"/>
              <a:ext cx="4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主存</a:t>
              </a:r>
            </a:p>
          </p:txBody>
        </p:sp>
      </p:grpSp>
      <p:grpSp>
        <p:nvGrpSpPr>
          <p:cNvPr id="562225" name="Group 49">
            <a:extLst>
              <a:ext uri="{FF2B5EF4-FFF2-40B4-BE49-F238E27FC236}">
                <a16:creationId xmlns:a16="http://schemas.microsoft.com/office/drawing/2014/main" id="{268A3C6B-B020-73CE-F762-277A396AB220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2286000"/>
            <a:ext cx="2286000" cy="3003550"/>
            <a:chOff x="336" y="1440"/>
            <a:chExt cx="1440" cy="1892"/>
          </a:xfrm>
        </p:grpSpPr>
        <p:grpSp>
          <p:nvGrpSpPr>
            <p:cNvPr id="144392" name="Group 48">
              <a:extLst>
                <a:ext uri="{FF2B5EF4-FFF2-40B4-BE49-F238E27FC236}">
                  <a16:creationId xmlns:a16="http://schemas.microsoft.com/office/drawing/2014/main" id="{1AB7DB19-44F5-314C-CCBB-D52DCA3B4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1738"/>
              <a:ext cx="1104" cy="1296"/>
              <a:chOff x="336" y="1738"/>
              <a:chExt cx="1104" cy="1296"/>
            </a:xfrm>
          </p:grpSpPr>
          <p:sp>
            <p:nvSpPr>
              <p:cNvPr id="144395" name="Text Box 33">
                <a:extLst>
                  <a:ext uri="{FF2B5EF4-FFF2-40B4-BE49-F238E27FC236}">
                    <a16:creationId xmlns:a16="http://schemas.microsoft.com/office/drawing/2014/main" id="{56A609C4-0FF2-3F75-1088-4FB883E8C3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8" y="2120"/>
                <a:ext cx="767" cy="4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latin typeface="Times New Roman" panose="02020603050405020304" pitchFamily="18" charset="0"/>
                  </a:rPr>
                  <a:t>向量地址</a:t>
                </a: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latin typeface="Times New Roman" panose="02020603050405020304" pitchFamily="18" charset="0"/>
                  </a:rPr>
                  <a:t>形成部件</a:t>
                </a:r>
              </a:p>
            </p:txBody>
          </p:sp>
          <p:sp>
            <p:nvSpPr>
              <p:cNvPr id="144396" name="Rectangle 34">
                <a:extLst>
                  <a:ext uri="{FF2B5EF4-FFF2-40B4-BE49-F238E27FC236}">
                    <a16:creationId xmlns:a16="http://schemas.microsoft.com/office/drawing/2014/main" id="{EB72D6DB-63AE-E625-5F0C-F3F08B050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2074"/>
                <a:ext cx="1104" cy="62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20000"/>
                  </a:spcBef>
                  <a:buFontTx/>
                  <a:buNone/>
                </a:pPr>
                <a:endParaRPr lang="zh-CN" altLang="en-US" sz="800">
                  <a:latin typeface="宋体" panose="02010600030101010101" pitchFamily="2" charset="-122"/>
                </a:endParaRPr>
              </a:p>
            </p:txBody>
          </p:sp>
          <p:sp>
            <p:nvSpPr>
              <p:cNvPr id="144397" name="Line 35">
                <a:extLst>
                  <a:ext uri="{FF2B5EF4-FFF2-40B4-BE49-F238E27FC236}">
                    <a16:creationId xmlns:a16="http://schemas.microsoft.com/office/drawing/2014/main" id="{7410D4D0-6E0D-3501-ACAA-C00F4BC87B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0" y="1738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398" name="Line 36">
                <a:extLst>
                  <a:ext uri="{FF2B5EF4-FFF2-40B4-BE49-F238E27FC236}">
                    <a16:creationId xmlns:a16="http://schemas.microsoft.com/office/drawing/2014/main" id="{E12EA46D-614D-D330-A4E9-90CA3067DD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4" y="1738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399" name="Line 37">
                <a:extLst>
                  <a:ext uri="{FF2B5EF4-FFF2-40B4-BE49-F238E27FC236}">
                    <a16:creationId xmlns:a16="http://schemas.microsoft.com/office/drawing/2014/main" id="{28D440BF-0B62-BAB9-CB04-C4AEFB0BEC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96" y="1738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400" name="Text Box 38">
                <a:extLst>
                  <a:ext uri="{FF2B5EF4-FFF2-40B4-BE49-F238E27FC236}">
                    <a16:creationId xmlns:a16="http://schemas.microsoft.com/office/drawing/2014/main" id="{DEC212E4-B8D0-A9D8-F736-227AFDCB38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7" y="1750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latin typeface="Times New Roman" panose="02020603050405020304" pitchFamily="18" charset="0"/>
                  </a:rPr>
                  <a:t>…</a:t>
                </a:r>
              </a:p>
            </p:txBody>
          </p:sp>
          <p:sp>
            <p:nvSpPr>
              <p:cNvPr id="144401" name="Line 39">
                <a:extLst>
                  <a:ext uri="{FF2B5EF4-FFF2-40B4-BE49-F238E27FC236}">
                    <a16:creationId xmlns:a16="http://schemas.microsoft.com/office/drawing/2014/main" id="{678DDA59-1ED8-BB4C-C41C-379C3018F1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0" y="2698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402" name="Line 40">
                <a:extLst>
                  <a:ext uri="{FF2B5EF4-FFF2-40B4-BE49-F238E27FC236}">
                    <a16:creationId xmlns:a16="http://schemas.microsoft.com/office/drawing/2014/main" id="{D6EC67DB-A54C-4504-8407-4EF112CE84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4" y="2698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403" name="Line 41">
                <a:extLst>
                  <a:ext uri="{FF2B5EF4-FFF2-40B4-BE49-F238E27FC236}">
                    <a16:creationId xmlns:a16="http://schemas.microsoft.com/office/drawing/2014/main" id="{D2CFD283-85F7-2357-31C6-2EF8A21569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96" y="2698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404" name="Text Box 42">
                <a:extLst>
                  <a:ext uri="{FF2B5EF4-FFF2-40B4-BE49-F238E27FC236}">
                    <a16:creationId xmlns:a16="http://schemas.microsoft.com/office/drawing/2014/main" id="{7B07184C-715A-2243-11F9-E212BDE640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7" y="2710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latin typeface="Times New Roman" panose="02020603050405020304" pitchFamily="18" charset="0"/>
                  </a:rPr>
                  <a:t>…</a:t>
                </a:r>
              </a:p>
            </p:txBody>
          </p:sp>
        </p:grpSp>
        <p:sp>
          <p:nvSpPr>
            <p:cNvPr id="144393" name="Text Box 43">
              <a:extLst>
                <a:ext uri="{FF2B5EF4-FFF2-40B4-BE49-F238E27FC236}">
                  <a16:creationId xmlns:a16="http://schemas.microsoft.com/office/drawing/2014/main" id="{A220631D-3173-E1AC-6852-CA94555A69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440"/>
              <a:ext cx="10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中断向量</a:t>
              </a:r>
            </a:p>
          </p:txBody>
        </p:sp>
        <p:sp>
          <p:nvSpPr>
            <p:cNvPr id="144394" name="Text Box 44">
              <a:extLst>
                <a:ext uri="{FF2B5EF4-FFF2-40B4-BE49-F238E27FC236}">
                  <a16:creationId xmlns:a16="http://schemas.microsoft.com/office/drawing/2014/main" id="{1773BBB1-D66D-1701-CD43-B2AFAC2299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082"/>
              <a:ext cx="13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排队器输出</a:t>
              </a:r>
            </a:p>
          </p:txBody>
        </p:sp>
      </p:grpSp>
      <p:sp>
        <p:nvSpPr>
          <p:cNvPr id="562221" name="Text Box 45">
            <a:extLst>
              <a:ext uri="{FF2B5EF4-FFF2-40B4-BE49-F238E27FC236}">
                <a16:creationId xmlns:a16="http://schemas.microsoft.com/office/drawing/2014/main" id="{98813CA5-749D-22E4-5BDF-4B17DA096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486400"/>
            <a:ext cx="861060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两种方法：      向量地址</a:t>
            </a:r>
            <a:r>
              <a:rPr lang="zh-CN" altLang="en-US" sz="2400">
                <a:latin typeface="Times New Roman" panose="02020603050405020304" pitchFamily="18" charset="0"/>
              </a:rPr>
              <a:t>   12</a:t>
            </a:r>
            <a:r>
              <a:rPr lang="en-US" altLang="zh-CN" sz="2400">
                <a:latin typeface="Times New Roman" panose="02020603050405020304" pitchFamily="18" charset="0"/>
              </a:rPr>
              <a:t>H、13H、14H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                          入口地址</a:t>
            </a:r>
            <a:r>
              <a:rPr lang="zh-CN" altLang="en-US" sz="2400">
                <a:latin typeface="Times New Roman" panose="02020603050405020304" pitchFamily="18" charset="0"/>
              </a:rPr>
              <a:t>   200、 300、 400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2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62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562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562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62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179" grpId="0" autoUpdateAnimBg="0"/>
      <p:bldP spid="562221" grpId="0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88210431-7462-434A-5FD8-875C1D2AC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81000"/>
            <a:ext cx="3886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>
                <a:latin typeface="Times New Roman" panose="02020603050405020304" pitchFamily="18" charset="0"/>
              </a:rPr>
              <a:t>2. 软件查询法</a:t>
            </a:r>
          </a:p>
        </p:txBody>
      </p:sp>
      <p:sp>
        <p:nvSpPr>
          <p:cNvPr id="563215" name="Rectangle 15">
            <a:extLst>
              <a:ext uri="{FF2B5EF4-FFF2-40B4-BE49-F238E27FC236}">
                <a16:creationId xmlns:a16="http://schemas.microsoft.com/office/drawing/2014/main" id="{55B562F2-24D6-1AE2-A452-3F562AD25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819400"/>
            <a:ext cx="8382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   </a:t>
            </a:r>
            <a:r>
              <a:rPr lang="en-US" altLang="zh-CN" sz="2400">
                <a:latin typeface="Times New Roman" panose="02020603050405020304" pitchFamily="18" charset="0"/>
              </a:rPr>
              <a:t>M</a:t>
            </a:r>
          </a:p>
        </p:txBody>
      </p:sp>
      <p:grpSp>
        <p:nvGrpSpPr>
          <p:cNvPr id="563216" name="Group 16">
            <a:extLst>
              <a:ext uri="{FF2B5EF4-FFF2-40B4-BE49-F238E27FC236}">
                <a16:creationId xmlns:a16="http://schemas.microsoft.com/office/drawing/2014/main" id="{64795A8A-CC81-B048-8545-01AF1898D245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3200400"/>
            <a:ext cx="5867400" cy="381000"/>
            <a:chOff x="1344" y="1968"/>
            <a:chExt cx="3696" cy="240"/>
          </a:xfrm>
        </p:grpSpPr>
        <p:sp>
          <p:nvSpPr>
            <p:cNvPr id="146473" name="Rectangle 17">
              <a:extLst>
                <a:ext uri="{FF2B5EF4-FFF2-40B4-BE49-F238E27FC236}">
                  <a16:creationId xmlns:a16="http://schemas.microsoft.com/office/drawing/2014/main" id="{D311FAB7-2490-21D2-EEC6-BA75759DCE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968"/>
              <a:ext cx="134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Times New Roman" panose="02020603050405020304" pitchFamily="18" charset="0"/>
                </a:rPr>
                <a:t>   </a:t>
              </a:r>
              <a:r>
                <a:rPr lang="en-US" altLang="zh-CN" sz="2400">
                  <a:latin typeface="Times New Roman" panose="02020603050405020304" pitchFamily="18" charset="0"/>
                </a:rPr>
                <a:t>JMP    1</a:t>
              </a:r>
              <a:r>
                <a:rPr lang="en-US" altLang="zh-CN" sz="2400" baseline="30000">
                  <a:latin typeface="Times New Roman" panose="02020603050405020304" pitchFamily="18" charset="0"/>
                </a:rPr>
                <a:t># </a:t>
              </a:r>
              <a:r>
                <a:rPr lang="en-US" altLang="zh-CN" sz="2400">
                  <a:latin typeface="Times New Roman" panose="02020603050405020304" pitchFamily="18" charset="0"/>
                </a:rPr>
                <a:t>SR</a:t>
              </a:r>
            </a:p>
          </p:txBody>
        </p:sp>
        <p:sp>
          <p:nvSpPr>
            <p:cNvPr id="146474" name="Rectangle 18">
              <a:extLst>
                <a:ext uri="{FF2B5EF4-FFF2-40B4-BE49-F238E27FC236}">
                  <a16:creationId xmlns:a16="http://schemas.microsoft.com/office/drawing/2014/main" id="{73D30113-EF67-4387-A48F-3064D10AB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968"/>
              <a:ext cx="206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Times New Roman" panose="02020603050405020304" pitchFamily="18" charset="0"/>
                </a:rPr>
                <a:t>1</a:t>
              </a:r>
              <a:r>
                <a:rPr lang="zh-CN" altLang="en-US" sz="2400" baseline="30000">
                  <a:latin typeface="Times New Roman" panose="02020603050405020304" pitchFamily="18" charset="0"/>
                </a:rPr>
                <a:t>#    </a:t>
              </a:r>
              <a:r>
                <a:rPr lang="en-US" altLang="zh-CN" sz="2400">
                  <a:latin typeface="Times New Roman" panose="02020603050405020304" pitchFamily="18" charset="0"/>
                </a:rPr>
                <a:t>D = 1 </a:t>
              </a:r>
              <a:r>
                <a:rPr lang="zh-CN" altLang="en-US" sz="2400">
                  <a:latin typeface="Times New Roman" panose="02020603050405020304" pitchFamily="18" charset="0"/>
                </a:rPr>
                <a:t>转1</a:t>
              </a:r>
              <a:r>
                <a:rPr lang="zh-CN" altLang="en-US" sz="2400" baseline="30000">
                  <a:latin typeface="Times New Roman" panose="02020603050405020304" pitchFamily="18" charset="0"/>
                </a:rPr>
                <a:t># </a:t>
              </a:r>
              <a:r>
                <a:rPr lang="zh-CN" altLang="en-US" sz="2400">
                  <a:latin typeface="Times New Roman" panose="02020603050405020304" pitchFamily="18" charset="0"/>
                </a:rPr>
                <a:t>服务程序</a:t>
              </a:r>
            </a:p>
          </p:txBody>
        </p:sp>
      </p:grpSp>
      <p:grpSp>
        <p:nvGrpSpPr>
          <p:cNvPr id="563219" name="Group 19">
            <a:extLst>
              <a:ext uri="{FF2B5EF4-FFF2-40B4-BE49-F238E27FC236}">
                <a16:creationId xmlns:a16="http://schemas.microsoft.com/office/drawing/2014/main" id="{84051535-2DD4-772F-CC74-C36FB2A00219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3657600"/>
            <a:ext cx="5867400" cy="762000"/>
            <a:chOff x="1344" y="2256"/>
            <a:chExt cx="3696" cy="480"/>
          </a:xfrm>
        </p:grpSpPr>
        <p:sp>
          <p:nvSpPr>
            <p:cNvPr id="146469" name="Rectangle 20">
              <a:extLst>
                <a:ext uri="{FF2B5EF4-FFF2-40B4-BE49-F238E27FC236}">
                  <a16:creationId xmlns:a16="http://schemas.microsoft.com/office/drawing/2014/main" id="{19DC70D0-5E90-D8B6-2297-5E96DFD81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256"/>
              <a:ext cx="134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   </a:t>
              </a:r>
              <a:r>
                <a:rPr lang="en-US" altLang="zh-CN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SKP</a:t>
              </a:r>
              <a:r>
                <a:rPr lang="en-US" altLang="zh-CN" sz="2400">
                  <a:latin typeface="Times New Roman" panose="02020603050405020304" pitchFamily="18" charset="0"/>
                </a:rPr>
                <a:t>    DZ 2</a:t>
              </a:r>
              <a:r>
                <a:rPr lang="en-US" altLang="zh-CN" sz="2400" baseline="30000">
                  <a:latin typeface="Times New Roman" panose="02020603050405020304" pitchFamily="18" charset="0"/>
                </a:rPr>
                <a:t>#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46470" name="Rectangle 21">
              <a:extLst>
                <a:ext uri="{FF2B5EF4-FFF2-40B4-BE49-F238E27FC236}">
                  <a16:creationId xmlns:a16="http://schemas.microsoft.com/office/drawing/2014/main" id="{9A22AF2E-C697-2F53-E524-DEEA89204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496"/>
              <a:ext cx="134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Times New Roman" panose="02020603050405020304" pitchFamily="18" charset="0"/>
                </a:rPr>
                <a:t>   </a:t>
              </a:r>
              <a:r>
                <a:rPr lang="en-US" altLang="zh-CN" sz="2400">
                  <a:latin typeface="Times New Roman" panose="02020603050405020304" pitchFamily="18" charset="0"/>
                </a:rPr>
                <a:t>JMP    2</a:t>
              </a:r>
              <a:r>
                <a:rPr lang="en-US" altLang="zh-CN" sz="2400" baseline="30000">
                  <a:latin typeface="Times New Roman" panose="02020603050405020304" pitchFamily="18" charset="0"/>
                </a:rPr>
                <a:t># </a:t>
              </a:r>
              <a:r>
                <a:rPr lang="en-US" altLang="zh-CN" sz="2400">
                  <a:latin typeface="Times New Roman" panose="02020603050405020304" pitchFamily="18" charset="0"/>
                </a:rPr>
                <a:t>SR</a:t>
              </a:r>
            </a:p>
          </p:txBody>
        </p:sp>
        <p:sp>
          <p:nvSpPr>
            <p:cNvPr id="146471" name="Rectangle 22">
              <a:extLst>
                <a:ext uri="{FF2B5EF4-FFF2-40B4-BE49-F238E27FC236}">
                  <a16:creationId xmlns:a16="http://schemas.microsoft.com/office/drawing/2014/main" id="{49491CE6-CEE3-087B-B2B1-59D5C4662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256"/>
              <a:ext cx="134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Times New Roman" panose="02020603050405020304" pitchFamily="18" charset="0"/>
                </a:rPr>
                <a:t>2</a:t>
              </a:r>
              <a:r>
                <a:rPr lang="zh-CN" altLang="en-US" sz="2400" baseline="30000">
                  <a:latin typeface="Times New Roman" panose="02020603050405020304" pitchFamily="18" charset="0"/>
                </a:rPr>
                <a:t>#    </a:t>
              </a:r>
              <a:r>
                <a:rPr lang="en-US" altLang="zh-CN" sz="2400">
                  <a:latin typeface="Times New Roman" panose="02020603050405020304" pitchFamily="18" charset="0"/>
                </a:rPr>
                <a:t>D = 0 </a:t>
              </a:r>
              <a:r>
                <a:rPr lang="zh-CN" altLang="en-US" sz="2400">
                  <a:latin typeface="Times New Roman" panose="02020603050405020304" pitchFamily="18" charset="0"/>
                </a:rPr>
                <a:t>跳</a:t>
              </a:r>
            </a:p>
          </p:txBody>
        </p:sp>
        <p:sp>
          <p:nvSpPr>
            <p:cNvPr id="146472" name="Rectangle 23">
              <a:extLst>
                <a:ext uri="{FF2B5EF4-FFF2-40B4-BE49-F238E27FC236}">
                  <a16:creationId xmlns:a16="http://schemas.microsoft.com/office/drawing/2014/main" id="{0AFE73F1-9D3B-D602-38BA-8B53460DC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496"/>
              <a:ext cx="206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Times New Roman" panose="02020603050405020304" pitchFamily="18" charset="0"/>
                </a:rPr>
                <a:t>2</a:t>
              </a:r>
              <a:r>
                <a:rPr lang="zh-CN" altLang="en-US" sz="2400" baseline="30000">
                  <a:latin typeface="Times New Roman" panose="02020603050405020304" pitchFamily="18" charset="0"/>
                </a:rPr>
                <a:t>#    </a:t>
              </a:r>
              <a:r>
                <a:rPr lang="en-US" altLang="zh-CN" sz="2400">
                  <a:latin typeface="Times New Roman" panose="02020603050405020304" pitchFamily="18" charset="0"/>
                </a:rPr>
                <a:t>D = 1 </a:t>
              </a:r>
              <a:r>
                <a:rPr lang="zh-CN" altLang="en-US" sz="2400">
                  <a:latin typeface="Times New Roman" panose="02020603050405020304" pitchFamily="18" charset="0"/>
                </a:rPr>
                <a:t>转2</a:t>
              </a:r>
              <a:r>
                <a:rPr lang="zh-CN" altLang="en-US" sz="2400" baseline="30000">
                  <a:latin typeface="Times New Roman" panose="02020603050405020304" pitchFamily="18" charset="0"/>
                </a:rPr>
                <a:t># </a:t>
              </a:r>
              <a:r>
                <a:rPr lang="zh-CN" altLang="en-US" sz="2400">
                  <a:latin typeface="Times New Roman" panose="02020603050405020304" pitchFamily="18" charset="0"/>
                </a:rPr>
                <a:t>服务程序</a:t>
              </a:r>
            </a:p>
          </p:txBody>
        </p:sp>
      </p:grpSp>
      <p:grpSp>
        <p:nvGrpSpPr>
          <p:cNvPr id="563224" name="Group 24">
            <a:extLst>
              <a:ext uri="{FF2B5EF4-FFF2-40B4-BE49-F238E27FC236}">
                <a16:creationId xmlns:a16="http://schemas.microsoft.com/office/drawing/2014/main" id="{9BBA100A-DABA-DE1E-53D9-DC8BF74CAABF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5486400"/>
            <a:ext cx="5867400" cy="762000"/>
            <a:chOff x="1344" y="3408"/>
            <a:chExt cx="3696" cy="480"/>
          </a:xfrm>
        </p:grpSpPr>
        <p:sp>
          <p:nvSpPr>
            <p:cNvPr id="146465" name="Rectangle 25">
              <a:extLst>
                <a:ext uri="{FF2B5EF4-FFF2-40B4-BE49-F238E27FC236}">
                  <a16:creationId xmlns:a16="http://schemas.microsoft.com/office/drawing/2014/main" id="{21B34B6B-B76F-0913-68D1-A5C9BEFD5B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3408"/>
              <a:ext cx="134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   </a:t>
              </a:r>
              <a:r>
                <a:rPr lang="en-US" altLang="zh-CN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SKP</a:t>
              </a:r>
              <a:r>
                <a:rPr lang="en-US" altLang="zh-CN" sz="2400">
                  <a:latin typeface="Times New Roman" panose="02020603050405020304" pitchFamily="18" charset="0"/>
                </a:rPr>
                <a:t>    DZ 8</a:t>
              </a:r>
              <a:r>
                <a:rPr lang="en-US" altLang="zh-CN" sz="2400" baseline="30000">
                  <a:latin typeface="Times New Roman" panose="02020603050405020304" pitchFamily="18" charset="0"/>
                </a:rPr>
                <a:t>#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46466" name="Rectangle 26">
              <a:extLst>
                <a:ext uri="{FF2B5EF4-FFF2-40B4-BE49-F238E27FC236}">
                  <a16:creationId xmlns:a16="http://schemas.microsoft.com/office/drawing/2014/main" id="{A372AC4C-ECBE-9624-7DFB-C9B11D980B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3648"/>
              <a:ext cx="134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Times New Roman" panose="02020603050405020304" pitchFamily="18" charset="0"/>
                </a:rPr>
                <a:t>   </a:t>
              </a:r>
              <a:r>
                <a:rPr lang="en-US" altLang="zh-CN" sz="2400">
                  <a:latin typeface="Times New Roman" panose="02020603050405020304" pitchFamily="18" charset="0"/>
                </a:rPr>
                <a:t>JMP    8</a:t>
              </a:r>
              <a:r>
                <a:rPr lang="en-US" altLang="zh-CN" sz="2400" baseline="30000">
                  <a:latin typeface="Times New Roman" panose="02020603050405020304" pitchFamily="18" charset="0"/>
                </a:rPr>
                <a:t># </a:t>
              </a:r>
              <a:r>
                <a:rPr lang="en-US" altLang="zh-CN" sz="2400">
                  <a:latin typeface="Times New Roman" panose="02020603050405020304" pitchFamily="18" charset="0"/>
                </a:rPr>
                <a:t>SR</a:t>
              </a:r>
            </a:p>
          </p:txBody>
        </p:sp>
        <p:sp>
          <p:nvSpPr>
            <p:cNvPr id="146467" name="Rectangle 27">
              <a:extLst>
                <a:ext uri="{FF2B5EF4-FFF2-40B4-BE49-F238E27FC236}">
                  <a16:creationId xmlns:a16="http://schemas.microsoft.com/office/drawing/2014/main" id="{6EFA944D-6EA4-CDC2-21C7-1D8A8BEBA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3408"/>
              <a:ext cx="134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Times New Roman" panose="02020603050405020304" pitchFamily="18" charset="0"/>
                </a:rPr>
                <a:t>8</a:t>
              </a:r>
              <a:r>
                <a:rPr lang="zh-CN" altLang="en-US" sz="2400" baseline="30000">
                  <a:latin typeface="Times New Roman" panose="02020603050405020304" pitchFamily="18" charset="0"/>
                </a:rPr>
                <a:t>#    </a:t>
              </a:r>
              <a:r>
                <a:rPr lang="en-US" altLang="zh-CN" sz="2400">
                  <a:latin typeface="Times New Roman" panose="02020603050405020304" pitchFamily="18" charset="0"/>
                </a:rPr>
                <a:t>D = 0 </a:t>
              </a:r>
              <a:r>
                <a:rPr lang="zh-CN" altLang="en-US" sz="2400">
                  <a:latin typeface="Times New Roman" panose="02020603050405020304" pitchFamily="18" charset="0"/>
                </a:rPr>
                <a:t>跳</a:t>
              </a:r>
            </a:p>
          </p:txBody>
        </p:sp>
        <p:sp>
          <p:nvSpPr>
            <p:cNvPr id="146468" name="Rectangle 28">
              <a:extLst>
                <a:ext uri="{FF2B5EF4-FFF2-40B4-BE49-F238E27FC236}">
                  <a16:creationId xmlns:a16="http://schemas.microsoft.com/office/drawing/2014/main" id="{828BB906-5FDE-4F3F-9D09-A9121DF70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3648"/>
              <a:ext cx="206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Times New Roman" panose="02020603050405020304" pitchFamily="18" charset="0"/>
                </a:rPr>
                <a:t>8</a:t>
              </a:r>
              <a:r>
                <a:rPr lang="zh-CN" altLang="en-US" sz="2400" baseline="30000">
                  <a:latin typeface="Times New Roman" panose="02020603050405020304" pitchFamily="18" charset="0"/>
                </a:rPr>
                <a:t>#    </a:t>
              </a:r>
              <a:r>
                <a:rPr lang="en-US" altLang="zh-CN" sz="2400">
                  <a:latin typeface="Times New Roman" panose="02020603050405020304" pitchFamily="18" charset="0"/>
                </a:rPr>
                <a:t>D = 1 </a:t>
              </a:r>
              <a:r>
                <a:rPr lang="zh-CN" altLang="en-US" sz="2400">
                  <a:latin typeface="Times New Roman" panose="02020603050405020304" pitchFamily="18" charset="0"/>
                </a:rPr>
                <a:t>转8</a:t>
              </a:r>
              <a:r>
                <a:rPr lang="zh-CN" altLang="en-US" sz="2400" baseline="30000">
                  <a:latin typeface="Times New Roman" panose="02020603050405020304" pitchFamily="18" charset="0"/>
                </a:rPr>
                <a:t># </a:t>
              </a:r>
              <a:r>
                <a:rPr lang="zh-CN" altLang="en-US" sz="2400">
                  <a:latin typeface="Times New Roman" panose="02020603050405020304" pitchFamily="18" charset="0"/>
                </a:rPr>
                <a:t>服务程序</a:t>
              </a:r>
            </a:p>
          </p:txBody>
        </p:sp>
      </p:grpSp>
      <p:grpSp>
        <p:nvGrpSpPr>
          <p:cNvPr id="563248" name="Group 48">
            <a:extLst>
              <a:ext uri="{FF2B5EF4-FFF2-40B4-BE49-F238E27FC236}">
                <a16:creationId xmlns:a16="http://schemas.microsoft.com/office/drawing/2014/main" id="{EEA8D3A2-9B7E-1EF6-52E9-DF3888EDE3CD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1066800"/>
            <a:ext cx="5181600" cy="533400"/>
            <a:chOff x="720" y="672"/>
            <a:chExt cx="3264" cy="336"/>
          </a:xfrm>
        </p:grpSpPr>
        <p:sp>
          <p:nvSpPr>
            <p:cNvPr id="146463" name="Rectangle 30">
              <a:extLst>
                <a:ext uri="{FF2B5EF4-FFF2-40B4-BE49-F238E27FC236}">
                  <a16:creationId xmlns:a16="http://schemas.microsoft.com/office/drawing/2014/main" id="{5B5ED4C6-CD45-2B27-BB9D-CC3121BDB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672"/>
              <a:ext cx="3264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Times New Roman" panose="02020603050405020304" pitchFamily="18" charset="0"/>
                </a:rPr>
                <a:t>八个中断源 1，2，          8 按 </a:t>
              </a:r>
              <a:r>
                <a:rPr lang="zh-CN" altLang="en-US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降序 </a:t>
              </a:r>
              <a:r>
                <a:rPr lang="zh-CN" altLang="en-US" sz="2400">
                  <a:latin typeface="Times New Roman" panose="02020603050405020304" pitchFamily="18" charset="0"/>
                </a:rPr>
                <a:t>排列</a:t>
              </a:r>
            </a:p>
          </p:txBody>
        </p:sp>
        <p:sp>
          <p:nvSpPr>
            <p:cNvPr id="146464" name="Text Box 31">
              <a:extLst>
                <a:ext uri="{FF2B5EF4-FFF2-40B4-BE49-F238E27FC236}">
                  <a16:creationId xmlns:a16="http://schemas.microsoft.com/office/drawing/2014/main" id="{61E18D6E-8F56-3003-7502-131104F570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0" y="672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Times New Roman" panose="02020603050405020304" pitchFamily="18" charset="0"/>
                </a:rPr>
                <a:t>…</a:t>
              </a:r>
            </a:p>
          </p:txBody>
        </p:sp>
      </p:grpSp>
      <p:sp>
        <p:nvSpPr>
          <p:cNvPr id="563232" name="Text Box 32">
            <a:extLst>
              <a:ext uri="{FF2B5EF4-FFF2-40B4-BE49-F238E27FC236}">
                <a16:creationId xmlns:a16="http://schemas.microsoft.com/office/drawing/2014/main" id="{1F533B7E-7A85-BBAD-80AC-7094E325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2763" y="4741863"/>
            <a:ext cx="55403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…</a:t>
            </a:r>
          </a:p>
        </p:txBody>
      </p:sp>
      <p:grpSp>
        <p:nvGrpSpPr>
          <p:cNvPr id="563234" name="Group 34">
            <a:extLst>
              <a:ext uri="{FF2B5EF4-FFF2-40B4-BE49-F238E27FC236}">
                <a16:creationId xmlns:a16="http://schemas.microsoft.com/office/drawing/2014/main" id="{91EFDA36-F41F-4564-6B51-B6E3EEB13A9A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2770188"/>
            <a:ext cx="7391400" cy="457200"/>
            <a:chOff x="1296" y="1745"/>
            <a:chExt cx="4656" cy="288"/>
          </a:xfrm>
        </p:grpSpPr>
        <p:grpSp>
          <p:nvGrpSpPr>
            <p:cNvPr id="146459" name="Group 35">
              <a:extLst>
                <a:ext uri="{FF2B5EF4-FFF2-40B4-BE49-F238E27FC236}">
                  <a16:creationId xmlns:a16="http://schemas.microsoft.com/office/drawing/2014/main" id="{4581AB92-E2D9-B4BB-C32F-91BACA6F56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1776"/>
              <a:ext cx="2976" cy="240"/>
              <a:chOff x="1296" y="1776"/>
              <a:chExt cx="2976" cy="240"/>
            </a:xfrm>
          </p:grpSpPr>
          <p:sp>
            <p:nvSpPr>
              <p:cNvPr id="146461" name="Rectangle 36">
                <a:extLst>
                  <a:ext uri="{FF2B5EF4-FFF2-40B4-BE49-F238E27FC236}">
                    <a16:creationId xmlns:a16="http://schemas.microsoft.com/office/drawing/2014/main" id="{16D6DCBF-FD8A-EBBA-901A-A830DE1BC6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1776"/>
                <a:ext cx="1344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   </a:t>
                </a:r>
                <a:r>
                  <a:rPr lang="en-US" altLang="zh-CN" sz="24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SKP</a:t>
                </a:r>
                <a:r>
                  <a:rPr lang="en-US" altLang="zh-CN" sz="2400">
                    <a:latin typeface="Times New Roman" panose="02020603050405020304" pitchFamily="18" charset="0"/>
                  </a:rPr>
                  <a:t>    DZ 1</a:t>
                </a:r>
                <a:r>
                  <a:rPr lang="en-US" altLang="zh-CN" sz="2400" baseline="30000">
                    <a:latin typeface="Times New Roman" panose="02020603050405020304" pitchFamily="18" charset="0"/>
                  </a:rPr>
                  <a:t>#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6462" name="Rectangle 37">
                <a:extLst>
                  <a:ext uri="{FF2B5EF4-FFF2-40B4-BE49-F238E27FC236}">
                    <a16:creationId xmlns:a16="http://schemas.microsoft.com/office/drawing/2014/main" id="{194737A1-EFB2-267B-9730-4BA3D3DC7C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1776"/>
                <a:ext cx="1344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>
                    <a:latin typeface="Times New Roman" panose="02020603050405020304" pitchFamily="18" charset="0"/>
                  </a:rPr>
                  <a:t>1</a:t>
                </a:r>
                <a:r>
                  <a:rPr lang="zh-CN" altLang="en-US" sz="2400" baseline="30000">
                    <a:latin typeface="Times New Roman" panose="02020603050405020304" pitchFamily="18" charset="0"/>
                  </a:rPr>
                  <a:t>#    </a:t>
                </a:r>
                <a:r>
                  <a:rPr lang="en-US" altLang="zh-CN" sz="2400">
                    <a:latin typeface="Times New Roman" panose="02020603050405020304" pitchFamily="18" charset="0"/>
                  </a:rPr>
                  <a:t>D = 0 </a:t>
                </a:r>
                <a:r>
                  <a:rPr lang="zh-CN" altLang="en-US" sz="2400">
                    <a:latin typeface="Times New Roman" panose="02020603050405020304" pitchFamily="18" charset="0"/>
                  </a:rPr>
                  <a:t>跳</a:t>
                </a:r>
              </a:p>
            </p:txBody>
          </p:sp>
        </p:grpSp>
        <p:sp>
          <p:nvSpPr>
            <p:cNvPr id="146460" name="Rectangle 38">
              <a:extLst>
                <a:ext uri="{FF2B5EF4-FFF2-40B4-BE49-F238E27FC236}">
                  <a16:creationId xmlns:a16="http://schemas.microsoft.com/office/drawing/2014/main" id="{508804B0-4153-29BF-5E37-F61F0FCD89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745"/>
              <a:ext cx="20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（D</a:t>
              </a:r>
              <a:r>
                <a:rPr lang="zh-CN" altLang="en-US" sz="2000">
                  <a:latin typeface="Times New Roman" panose="02020603050405020304" pitchFamily="18" charset="0"/>
                </a:rPr>
                <a:t>为完成触发器）</a:t>
              </a:r>
            </a:p>
          </p:txBody>
        </p:sp>
      </p:grpSp>
      <p:sp>
        <p:nvSpPr>
          <p:cNvPr id="146442" name="AutoShape 39">
            <a:extLst>
              <a:ext uri="{FF2B5EF4-FFF2-40B4-BE49-F238E27FC236}">
                <a16:creationId xmlns:a16="http://schemas.microsoft.com/office/drawing/2014/main" id="{22069234-B997-C0A8-20A1-DE1288FA2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209800"/>
            <a:ext cx="2209800" cy="5334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563247" name="Group 47">
            <a:extLst>
              <a:ext uri="{FF2B5EF4-FFF2-40B4-BE49-F238E27FC236}">
                <a16:creationId xmlns:a16="http://schemas.microsoft.com/office/drawing/2014/main" id="{DA52CB0C-FCC1-D279-ABE5-31CBDD91D0C3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1676400"/>
            <a:ext cx="7553325" cy="4648200"/>
            <a:chOff x="480" y="1056"/>
            <a:chExt cx="4758" cy="2928"/>
          </a:xfrm>
        </p:grpSpPr>
        <p:grpSp>
          <p:nvGrpSpPr>
            <p:cNvPr id="146444" name="Group 45">
              <a:extLst>
                <a:ext uri="{FF2B5EF4-FFF2-40B4-BE49-F238E27FC236}">
                  <a16:creationId xmlns:a16="http://schemas.microsoft.com/office/drawing/2014/main" id="{F227B983-45FC-E863-D289-F98DA062CA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56"/>
              <a:ext cx="4758" cy="2928"/>
              <a:chOff x="480" y="1056"/>
              <a:chExt cx="4758" cy="2928"/>
            </a:xfrm>
          </p:grpSpPr>
          <p:sp>
            <p:nvSpPr>
              <p:cNvPr id="146448" name="Rectangle 4">
                <a:extLst>
                  <a:ext uri="{FF2B5EF4-FFF2-40B4-BE49-F238E27FC236}">
                    <a16:creationId xmlns:a16="http://schemas.microsoft.com/office/drawing/2014/main" id="{DCB35963-0CDA-C717-E6EC-973B587AAB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1056"/>
                <a:ext cx="1584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rIns="0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中断识别程序</a:t>
                </a:r>
                <a:r>
                  <a:rPr lang="zh-CN" altLang="en-US" sz="2400">
                    <a:latin typeface="Times New Roman" panose="02020603050405020304" pitchFamily="18" charset="0"/>
                  </a:rPr>
                  <a:t>（入口地址 </a:t>
                </a:r>
                <a:r>
                  <a:rPr lang="en-US" altLang="zh-CN" sz="24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M</a:t>
                </a:r>
                <a:r>
                  <a:rPr lang="en-US" altLang="zh-CN" sz="2400">
                    <a:latin typeface="Times New Roman" panose="02020603050405020304" pitchFamily="18" charset="0"/>
                  </a:rPr>
                  <a:t>）</a:t>
                </a:r>
              </a:p>
            </p:txBody>
          </p:sp>
          <p:grpSp>
            <p:nvGrpSpPr>
              <p:cNvPr id="146449" name="Group 44">
                <a:extLst>
                  <a:ext uri="{FF2B5EF4-FFF2-40B4-BE49-F238E27FC236}">
                    <a16:creationId xmlns:a16="http://schemas.microsoft.com/office/drawing/2014/main" id="{DE60DD46-D743-DF5C-3B8B-725E37DA4E6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0" y="1368"/>
                <a:ext cx="4758" cy="2616"/>
                <a:chOff x="480" y="1368"/>
                <a:chExt cx="4758" cy="2616"/>
              </a:xfrm>
            </p:grpSpPr>
            <p:sp>
              <p:nvSpPr>
                <p:cNvPr id="146450" name="Freeform 6">
                  <a:extLst>
                    <a:ext uri="{FF2B5EF4-FFF2-40B4-BE49-F238E27FC236}">
                      <a16:creationId xmlns:a16="http://schemas.microsoft.com/office/drawing/2014/main" id="{5813F5AE-9EBC-94F7-5892-5E4530221EA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0" y="3980"/>
                  <a:ext cx="4752" cy="4"/>
                </a:xfrm>
                <a:custGeom>
                  <a:avLst/>
                  <a:gdLst>
                    <a:gd name="T0" fmla="*/ 0 w 4752"/>
                    <a:gd name="T1" fmla="*/ 4 h 4"/>
                    <a:gd name="T2" fmla="*/ 4752 w 4752"/>
                    <a:gd name="T3" fmla="*/ 0 h 4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4752" h="4">
                      <a:moveTo>
                        <a:pt x="0" y="4"/>
                      </a:moveTo>
                      <a:lnTo>
                        <a:pt x="4752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46451" name="Group 43">
                  <a:extLst>
                    <a:ext uri="{FF2B5EF4-FFF2-40B4-BE49-F238E27FC236}">
                      <a16:creationId xmlns:a16="http://schemas.microsoft.com/office/drawing/2014/main" id="{00B0245F-2EDB-FDDA-7842-33B7042A81D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80" y="1368"/>
                  <a:ext cx="4758" cy="2616"/>
                  <a:chOff x="480" y="1368"/>
                  <a:chExt cx="4758" cy="2616"/>
                </a:xfrm>
              </p:grpSpPr>
              <p:sp>
                <p:nvSpPr>
                  <p:cNvPr id="146452" name="Freeform 8">
                    <a:extLst>
                      <a:ext uri="{FF2B5EF4-FFF2-40B4-BE49-F238E27FC236}">
                        <a16:creationId xmlns:a16="http://schemas.microsoft.com/office/drawing/2014/main" id="{03B69484-4B89-8CB7-A546-4CC8FDCD194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0" y="1368"/>
                    <a:ext cx="4758" cy="6"/>
                  </a:xfrm>
                  <a:custGeom>
                    <a:avLst/>
                    <a:gdLst>
                      <a:gd name="T0" fmla="*/ 0 w 4758"/>
                      <a:gd name="T1" fmla="*/ 6 h 6"/>
                      <a:gd name="T2" fmla="*/ 4758 w 4758"/>
                      <a:gd name="T3" fmla="*/ 0 h 6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4758" h="6">
                        <a:moveTo>
                          <a:pt x="0" y="6"/>
                        </a:moveTo>
                        <a:lnTo>
                          <a:pt x="4758" y="0"/>
                        </a:ln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453" name="Freeform 9">
                    <a:extLst>
                      <a:ext uri="{FF2B5EF4-FFF2-40B4-BE49-F238E27FC236}">
                        <a16:creationId xmlns:a16="http://schemas.microsoft.com/office/drawing/2014/main" id="{A85EA761-794B-87D4-00AF-CC08CA8324D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0" y="1688"/>
                    <a:ext cx="4752" cy="1"/>
                  </a:xfrm>
                  <a:custGeom>
                    <a:avLst/>
                    <a:gdLst>
                      <a:gd name="T0" fmla="*/ 0 w 4752"/>
                      <a:gd name="T1" fmla="*/ 1 h 1"/>
                      <a:gd name="T2" fmla="*/ 4752 w 4752"/>
                      <a:gd name="T3" fmla="*/ 0 h 1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4752" h="1">
                        <a:moveTo>
                          <a:pt x="0" y="1"/>
                        </a:moveTo>
                        <a:lnTo>
                          <a:pt x="4752" y="0"/>
                        </a:ln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454" name="Rectangle 10">
                    <a:extLst>
                      <a:ext uri="{FF2B5EF4-FFF2-40B4-BE49-F238E27FC236}">
                        <a16:creationId xmlns:a16="http://schemas.microsoft.com/office/drawing/2014/main" id="{9032F7AE-93A1-F1AA-480F-2E95854652A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94" y="1419"/>
                    <a:ext cx="672" cy="25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0" tIns="0" rIns="0" bIns="0" anchor="ctr"/>
                  <a:lstStyle>
                    <a:lvl1pPr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defTabSz="4572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defTabSz="4572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defTabSz="4572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defTabSz="4572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lnSpc>
                        <a:spcPct val="100000"/>
                      </a:lnSpc>
                      <a:spcBef>
                        <a:spcPct val="0"/>
                      </a:spcBef>
                      <a:buFontTx/>
                      <a:buNone/>
                    </a:pPr>
                    <a:r>
                      <a:rPr lang="zh-CN" altLang="en-US" sz="2400">
                        <a:latin typeface="Times New Roman" panose="02020603050405020304" pitchFamily="18" charset="0"/>
                      </a:rPr>
                      <a:t>地  址</a:t>
                    </a:r>
                  </a:p>
                </p:txBody>
              </p:sp>
              <p:sp>
                <p:nvSpPr>
                  <p:cNvPr id="146455" name="Rectangle 11">
                    <a:extLst>
                      <a:ext uri="{FF2B5EF4-FFF2-40B4-BE49-F238E27FC236}">
                        <a16:creationId xmlns:a16="http://schemas.microsoft.com/office/drawing/2014/main" id="{53719D78-662C-84CC-9F92-1A52FFEC87D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1419"/>
                    <a:ext cx="768" cy="25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0" tIns="0" rIns="0" bIns="0" anchor="ctr"/>
                  <a:lstStyle>
                    <a:lvl1pPr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defTabSz="4572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defTabSz="4572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defTabSz="4572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defTabSz="4572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lnSpc>
                        <a:spcPct val="100000"/>
                      </a:lnSpc>
                      <a:spcBef>
                        <a:spcPct val="0"/>
                      </a:spcBef>
                      <a:buFontTx/>
                      <a:buNone/>
                    </a:pPr>
                    <a:r>
                      <a:rPr lang="zh-CN" altLang="en-US" sz="2400">
                        <a:latin typeface="Times New Roman" panose="02020603050405020304" pitchFamily="18" charset="0"/>
                      </a:rPr>
                      <a:t>说   明</a:t>
                    </a:r>
                  </a:p>
                </p:txBody>
              </p:sp>
              <p:sp>
                <p:nvSpPr>
                  <p:cNvPr id="146456" name="Rectangle 12">
                    <a:extLst>
                      <a:ext uri="{FF2B5EF4-FFF2-40B4-BE49-F238E27FC236}">
                        <a16:creationId xmlns:a16="http://schemas.microsoft.com/office/drawing/2014/main" id="{2E98BE79-C013-FEFB-BCDF-BAD027DE226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1419"/>
                    <a:ext cx="816" cy="25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0" tIns="0" rIns="0" bIns="0" anchor="ctr"/>
                  <a:lstStyle>
                    <a:lvl1pPr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defTabSz="4572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defTabSz="4572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defTabSz="4572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defTabSz="4572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lnSpc>
                        <a:spcPct val="100000"/>
                      </a:lnSpc>
                      <a:spcBef>
                        <a:spcPct val="0"/>
                      </a:spcBef>
                      <a:buFontTx/>
                      <a:buNone/>
                    </a:pPr>
                    <a:r>
                      <a:rPr lang="zh-CN" altLang="en-US" sz="2400">
                        <a:latin typeface="Times New Roman" panose="02020603050405020304" pitchFamily="18" charset="0"/>
                      </a:rPr>
                      <a:t>指   令</a:t>
                    </a:r>
                  </a:p>
                </p:txBody>
              </p:sp>
              <p:sp>
                <p:nvSpPr>
                  <p:cNvPr id="146457" name="Line 13">
                    <a:extLst>
                      <a:ext uri="{FF2B5EF4-FFF2-40B4-BE49-F238E27FC236}">
                        <a16:creationId xmlns:a16="http://schemas.microsoft.com/office/drawing/2014/main" id="{8E408331-78C7-C563-92D6-69DB668391C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00" y="1374"/>
                    <a:ext cx="0" cy="261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458" name="Line 14">
                    <a:extLst>
                      <a:ext uri="{FF2B5EF4-FFF2-40B4-BE49-F238E27FC236}">
                        <a16:creationId xmlns:a16="http://schemas.microsoft.com/office/drawing/2014/main" id="{58CD400B-D02F-C2A3-DF51-74EAA25D593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832" y="1374"/>
                    <a:ext cx="0" cy="261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146445" name="Group 46">
              <a:extLst>
                <a:ext uri="{FF2B5EF4-FFF2-40B4-BE49-F238E27FC236}">
                  <a16:creationId xmlns:a16="http://schemas.microsoft.com/office/drawing/2014/main" id="{055C7409-3E20-90ED-C34D-419A1CEC45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5" y="1374"/>
              <a:ext cx="4744" cy="2610"/>
              <a:chOff x="485" y="1374"/>
              <a:chExt cx="4744" cy="2610"/>
            </a:xfrm>
          </p:grpSpPr>
          <p:sp>
            <p:nvSpPr>
              <p:cNvPr id="146446" name="Line 41">
                <a:extLst>
                  <a:ext uri="{FF2B5EF4-FFF2-40B4-BE49-F238E27FC236}">
                    <a16:creationId xmlns:a16="http://schemas.microsoft.com/office/drawing/2014/main" id="{3DBA3228-EDC0-F0BB-4B95-086181FB18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5" y="1374"/>
                <a:ext cx="0" cy="261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6447" name="Line 42">
                <a:extLst>
                  <a:ext uri="{FF2B5EF4-FFF2-40B4-BE49-F238E27FC236}">
                    <a16:creationId xmlns:a16="http://schemas.microsoft.com/office/drawing/2014/main" id="{D1948D13-0A00-F52D-ECE4-AAF153E511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29" y="1374"/>
                <a:ext cx="0" cy="261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63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3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3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63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63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7" dur="500"/>
                                        <p:tgtEl>
                                          <p:spTgt spid="563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63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>
            <a:extLst>
              <a:ext uri="{FF2B5EF4-FFF2-40B4-BE49-F238E27FC236}">
                <a16:creationId xmlns:a16="http://schemas.microsoft.com/office/drawing/2014/main" id="{1D7053FF-7237-B3C9-8816-F8417E345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"/>
            <a:ext cx="6400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>
                <a:latin typeface="Times New Roman" panose="02020603050405020304" pitchFamily="18" charset="0"/>
              </a:rPr>
              <a:t>四、 控制单元 </a:t>
            </a:r>
            <a:r>
              <a:rPr lang="en-US" altLang="zh-CN" sz="3600">
                <a:latin typeface="Times New Roman" panose="02020603050405020304" pitchFamily="18" charset="0"/>
              </a:rPr>
              <a:t>CU </a:t>
            </a:r>
            <a:r>
              <a:rPr lang="zh-CN" altLang="en-US" sz="3600">
                <a:latin typeface="Times New Roman" panose="02020603050405020304" pitchFamily="18" charset="0"/>
              </a:rPr>
              <a:t>和中断系统</a:t>
            </a:r>
          </a:p>
        </p:txBody>
      </p:sp>
      <p:sp>
        <p:nvSpPr>
          <p:cNvPr id="529411" name="Text Box 3">
            <a:extLst>
              <a:ext uri="{FF2B5EF4-FFF2-40B4-BE49-F238E27FC236}">
                <a16:creationId xmlns:a16="http://schemas.microsoft.com/office/drawing/2014/main" id="{9C253BAC-438B-1CE6-6D60-1F7946B07C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600200"/>
            <a:ext cx="7696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>
                <a:latin typeface="Times New Roman" panose="02020603050405020304" pitchFamily="18" charset="0"/>
              </a:rPr>
              <a:t>1.  </a:t>
            </a:r>
            <a:r>
              <a:rPr lang="en-US" altLang="zh-CN" sz="3200">
                <a:latin typeface="Times New Roman" panose="02020603050405020304" pitchFamily="18" charset="0"/>
              </a:rPr>
              <a:t>CU    </a:t>
            </a:r>
            <a:r>
              <a:rPr lang="zh-CN" altLang="en-US" sz="3200">
                <a:latin typeface="Times New Roman" panose="02020603050405020304" pitchFamily="18" charset="0"/>
              </a:rPr>
              <a:t>产生全部指令的微操作命令序列</a:t>
            </a:r>
          </a:p>
        </p:txBody>
      </p:sp>
      <p:grpSp>
        <p:nvGrpSpPr>
          <p:cNvPr id="529412" name="Group 4">
            <a:extLst>
              <a:ext uri="{FF2B5EF4-FFF2-40B4-BE49-F238E27FC236}">
                <a16:creationId xmlns:a16="http://schemas.microsoft.com/office/drawing/2014/main" id="{22AF0AC3-E31F-8FD8-3F2B-B4FFCE5BA42E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2667000"/>
            <a:ext cx="3124200" cy="1295400"/>
            <a:chOff x="864" y="1680"/>
            <a:chExt cx="1968" cy="816"/>
          </a:xfrm>
        </p:grpSpPr>
        <p:sp>
          <p:nvSpPr>
            <p:cNvPr id="14349" name="Text Box 5">
              <a:extLst>
                <a:ext uri="{FF2B5EF4-FFF2-40B4-BE49-F238E27FC236}">
                  <a16:creationId xmlns:a16="http://schemas.microsoft.com/office/drawing/2014/main" id="{826D2E0B-0AAB-B2AE-8DAC-21CF270BD6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1680"/>
              <a:ext cx="19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>
                  <a:solidFill>
                    <a:schemeClr val="folHlink"/>
                  </a:solidFill>
                  <a:latin typeface="Times New Roman" panose="02020603050405020304" pitchFamily="18" charset="0"/>
                </a:rPr>
                <a:t>组合逻辑设计</a:t>
              </a:r>
            </a:p>
          </p:txBody>
        </p:sp>
        <p:sp>
          <p:nvSpPr>
            <p:cNvPr id="14350" name="Text Box 6">
              <a:extLst>
                <a:ext uri="{FF2B5EF4-FFF2-40B4-BE49-F238E27FC236}">
                  <a16:creationId xmlns:a16="http://schemas.microsoft.com/office/drawing/2014/main" id="{30C348D6-BB69-3F49-8DC5-3D6A3296D1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2169"/>
              <a:ext cx="18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>
                  <a:solidFill>
                    <a:schemeClr val="folHlink"/>
                  </a:solidFill>
                  <a:latin typeface="Times New Roman" panose="02020603050405020304" pitchFamily="18" charset="0"/>
                </a:rPr>
                <a:t>微程序设计</a:t>
              </a:r>
            </a:p>
          </p:txBody>
        </p:sp>
      </p:grpSp>
      <p:grpSp>
        <p:nvGrpSpPr>
          <p:cNvPr id="529415" name="Group 7">
            <a:extLst>
              <a:ext uri="{FF2B5EF4-FFF2-40B4-BE49-F238E27FC236}">
                <a16:creationId xmlns:a16="http://schemas.microsoft.com/office/drawing/2014/main" id="{86DF4D8A-A234-C1C1-54BF-8AFB1D9C8F2A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2681288"/>
            <a:ext cx="3276600" cy="1281112"/>
            <a:chOff x="2784" y="1689"/>
            <a:chExt cx="2064" cy="807"/>
          </a:xfrm>
        </p:grpSpPr>
        <p:sp>
          <p:nvSpPr>
            <p:cNvPr id="14347" name="Text Box 8">
              <a:extLst>
                <a:ext uri="{FF2B5EF4-FFF2-40B4-BE49-F238E27FC236}">
                  <a16:creationId xmlns:a16="http://schemas.microsoft.com/office/drawing/2014/main" id="{519E5CD8-939F-A97D-8228-B1C25BCBA8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1689"/>
              <a:ext cx="20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>
                  <a:latin typeface="Times New Roman" panose="02020603050405020304" pitchFamily="18" charset="0"/>
                </a:rPr>
                <a:t>硬连线逻辑</a:t>
              </a:r>
            </a:p>
          </p:txBody>
        </p:sp>
        <p:sp>
          <p:nvSpPr>
            <p:cNvPr id="14348" name="Text Box 9">
              <a:extLst>
                <a:ext uri="{FF2B5EF4-FFF2-40B4-BE49-F238E27FC236}">
                  <a16:creationId xmlns:a16="http://schemas.microsoft.com/office/drawing/2014/main" id="{C15552B9-E0FD-1E53-78FF-BA640875B5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2169"/>
              <a:ext cx="13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>
                  <a:latin typeface="Times New Roman" panose="02020603050405020304" pitchFamily="18" charset="0"/>
                </a:rPr>
                <a:t>存储逻辑</a:t>
              </a:r>
            </a:p>
          </p:txBody>
        </p:sp>
      </p:grpSp>
      <p:sp>
        <p:nvSpPr>
          <p:cNvPr id="529418" name="Text Box 10">
            <a:extLst>
              <a:ext uri="{FF2B5EF4-FFF2-40B4-BE49-F238E27FC236}">
                <a16:creationId xmlns:a16="http://schemas.microsoft.com/office/drawing/2014/main" id="{D91E3567-8C62-19F4-D827-C8891A064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449763"/>
            <a:ext cx="5715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>
                <a:latin typeface="Times New Roman" panose="02020603050405020304" pitchFamily="18" charset="0"/>
              </a:rPr>
              <a:t>2.  中断系统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29419" name="Text Box 11">
            <a:extLst>
              <a:ext uri="{FF2B5EF4-FFF2-40B4-BE49-F238E27FC236}">
                <a16:creationId xmlns:a16="http://schemas.microsoft.com/office/drawing/2014/main" id="{F8D8B33A-BC99-F010-F256-C4A1C73BB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3124200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参见  第４篇 </a:t>
            </a:r>
          </a:p>
        </p:txBody>
      </p:sp>
      <p:sp>
        <p:nvSpPr>
          <p:cNvPr id="529420" name="Text Box 12">
            <a:extLst>
              <a:ext uri="{FF2B5EF4-FFF2-40B4-BE49-F238E27FC236}">
                <a16:creationId xmlns:a16="http://schemas.microsoft.com/office/drawing/2014/main" id="{835F5B41-EA51-0BE6-5204-94F051D650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6019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3600">
                <a:latin typeface="Times New Roman" panose="02020603050405020304" pitchFamily="18" charset="0"/>
              </a:rPr>
              <a:t>五、</a:t>
            </a:r>
            <a:r>
              <a:rPr lang="en-US" altLang="zh-CN" sz="3600">
                <a:latin typeface="Times New Roman" panose="02020603050405020304" pitchFamily="18" charset="0"/>
              </a:rPr>
              <a:t>ALU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529421" name="Text Box 13">
            <a:extLst>
              <a:ext uri="{FF2B5EF4-FFF2-40B4-BE49-F238E27FC236}">
                <a16:creationId xmlns:a16="http://schemas.microsoft.com/office/drawing/2014/main" id="{00BE718E-53DA-3D16-4904-1D83FCF59F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4449763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参见  8.4 节</a:t>
            </a:r>
          </a:p>
        </p:txBody>
      </p:sp>
      <p:sp>
        <p:nvSpPr>
          <p:cNvPr id="529422" name="Text Box 14">
            <a:extLst>
              <a:ext uri="{FF2B5EF4-FFF2-40B4-BE49-F238E27FC236}">
                <a16:creationId xmlns:a16="http://schemas.microsoft.com/office/drawing/2014/main" id="{FF2BE3CE-22A0-D0F6-1325-75DA0D408C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5334000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参见  第６章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9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9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29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29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29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29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29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29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11" grpId="0" autoUpdateAnimBg="0"/>
      <p:bldP spid="529418" grpId="0" autoUpdateAnimBg="0"/>
      <p:bldP spid="529419" grpId="0" autoUpdateAnimBg="0"/>
      <p:bldP spid="529420" grpId="0" autoUpdateAnimBg="0"/>
      <p:bldP spid="529421" grpId="0" autoUpdateAnimBg="0"/>
      <p:bldP spid="529422" grpId="0" autoUpdateAnimBg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>
            <a:extLst>
              <a:ext uri="{FF2B5EF4-FFF2-40B4-BE49-F238E27FC236}">
                <a16:creationId xmlns:a16="http://schemas.microsoft.com/office/drawing/2014/main" id="{E78F7EE5-D451-A601-A9D3-9EB830694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81000"/>
            <a:ext cx="6324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>
                <a:latin typeface="Times New Roman" panose="02020603050405020304" pitchFamily="18" charset="0"/>
              </a:rPr>
              <a:t>四、中断响应</a:t>
            </a:r>
          </a:p>
        </p:txBody>
      </p:sp>
      <p:sp>
        <p:nvSpPr>
          <p:cNvPr id="564227" name="Rectangle 3">
            <a:extLst>
              <a:ext uri="{FF2B5EF4-FFF2-40B4-BE49-F238E27FC236}">
                <a16:creationId xmlns:a16="http://schemas.microsoft.com/office/drawing/2014/main" id="{FA2D0A14-A120-ECCE-25F6-F523AB2C3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066800"/>
            <a:ext cx="3886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000">
                <a:latin typeface="Times New Roman" panose="02020603050405020304" pitchFamily="18" charset="0"/>
              </a:rPr>
              <a:t>1. 响应中断的 </a:t>
            </a:r>
            <a:r>
              <a:rPr lang="zh-CN" altLang="en-US" sz="3000">
                <a:solidFill>
                  <a:schemeClr val="folHlink"/>
                </a:solidFill>
                <a:latin typeface="Times New Roman" panose="02020603050405020304" pitchFamily="18" charset="0"/>
              </a:rPr>
              <a:t>条件</a:t>
            </a:r>
          </a:p>
        </p:txBody>
      </p:sp>
      <p:sp>
        <p:nvSpPr>
          <p:cNvPr id="564228" name="Rectangle 4">
            <a:extLst>
              <a:ext uri="{FF2B5EF4-FFF2-40B4-BE49-F238E27FC236}">
                <a16:creationId xmlns:a16="http://schemas.microsoft.com/office/drawing/2014/main" id="{0AA7058F-03C2-1B2D-54D6-FBD639B7B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651000"/>
            <a:ext cx="3886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允许中断触发器   </a:t>
            </a: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EINT = 1</a:t>
            </a:r>
          </a:p>
        </p:txBody>
      </p:sp>
      <p:sp>
        <p:nvSpPr>
          <p:cNvPr id="564229" name="Rectangle 5">
            <a:extLst>
              <a:ext uri="{FF2B5EF4-FFF2-40B4-BE49-F238E27FC236}">
                <a16:creationId xmlns:a16="http://schemas.microsoft.com/office/drawing/2014/main" id="{7BA613F3-335A-F957-D525-6BD7E428E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235200"/>
            <a:ext cx="3886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000">
                <a:latin typeface="Times New Roman" panose="02020603050405020304" pitchFamily="18" charset="0"/>
              </a:rPr>
              <a:t>2. 响应中断的 </a:t>
            </a:r>
            <a:r>
              <a:rPr lang="zh-CN" altLang="en-US" sz="3000">
                <a:solidFill>
                  <a:schemeClr val="folHlink"/>
                </a:solidFill>
                <a:latin typeface="Times New Roman" panose="02020603050405020304" pitchFamily="18" charset="0"/>
              </a:rPr>
              <a:t>时间</a:t>
            </a:r>
          </a:p>
        </p:txBody>
      </p:sp>
      <p:sp>
        <p:nvSpPr>
          <p:cNvPr id="564230" name="Rectangle 6">
            <a:extLst>
              <a:ext uri="{FF2B5EF4-FFF2-40B4-BE49-F238E27FC236}">
                <a16:creationId xmlns:a16="http://schemas.microsoft.com/office/drawing/2014/main" id="{C3189A66-373F-8CBA-1904-1273BCD4B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819400"/>
            <a:ext cx="6705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指令执行周期结束时刻由</a:t>
            </a: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CPU 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发查询信号</a:t>
            </a:r>
          </a:p>
        </p:txBody>
      </p:sp>
      <p:grpSp>
        <p:nvGrpSpPr>
          <p:cNvPr id="564231" name="Group 7">
            <a:extLst>
              <a:ext uri="{FF2B5EF4-FFF2-40B4-BE49-F238E27FC236}">
                <a16:creationId xmlns:a16="http://schemas.microsoft.com/office/drawing/2014/main" id="{0AFED21A-61A1-F960-3183-7D8273C32A21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4083050"/>
            <a:ext cx="4495800" cy="457200"/>
            <a:chOff x="1536" y="2572"/>
            <a:chExt cx="2832" cy="288"/>
          </a:xfrm>
        </p:grpSpPr>
        <p:sp>
          <p:nvSpPr>
            <p:cNvPr id="147495" name="Line 8">
              <a:extLst>
                <a:ext uri="{FF2B5EF4-FFF2-40B4-BE49-F238E27FC236}">
                  <a16:creationId xmlns:a16="http://schemas.microsoft.com/office/drawing/2014/main" id="{01B6C6A0-A929-87CD-3FBA-F0F17C5AC7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36" y="257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496" name="Line 9">
              <a:extLst>
                <a:ext uri="{FF2B5EF4-FFF2-40B4-BE49-F238E27FC236}">
                  <a16:creationId xmlns:a16="http://schemas.microsoft.com/office/drawing/2014/main" id="{EAC555E4-92E0-C9A9-48F8-6FC76E3EB8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8" y="257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497" name="Line 10">
              <a:extLst>
                <a:ext uri="{FF2B5EF4-FFF2-40B4-BE49-F238E27FC236}">
                  <a16:creationId xmlns:a16="http://schemas.microsoft.com/office/drawing/2014/main" id="{E8C2D1AD-92F6-B482-B30D-B359DD31DC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68" y="257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64235" name="Group 11">
            <a:extLst>
              <a:ext uri="{FF2B5EF4-FFF2-40B4-BE49-F238E27FC236}">
                <a16:creationId xmlns:a16="http://schemas.microsoft.com/office/drawing/2014/main" id="{CAA44C59-787B-CF13-A638-563C8FF99AC4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5360988"/>
            <a:ext cx="5715000" cy="357187"/>
            <a:chOff x="1104" y="3377"/>
            <a:chExt cx="3600" cy="225"/>
          </a:xfrm>
        </p:grpSpPr>
        <p:sp>
          <p:nvSpPr>
            <p:cNvPr id="147492" name="Freeform 12">
              <a:extLst>
                <a:ext uri="{FF2B5EF4-FFF2-40B4-BE49-F238E27FC236}">
                  <a16:creationId xmlns:a16="http://schemas.microsoft.com/office/drawing/2014/main" id="{5BE1256F-BB0D-264B-BEBB-FAF83AC57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4" y="3380"/>
              <a:ext cx="3600" cy="222"/>
            </a:xfrm>
            <a:custGeom>
              <a:avLst/>
              <a:gdLst>
                <a:gd name="T0" fmla="*/ 0 w 3600"/>
                <a:gd name="T1" fmla="*/ 222 h 222"/>
                <a:gd name="T2" fmla="*/ 3600 w 3600"/>
                <a:gd name="T3" fmla="*/ 222 h 222"/>
                <a:gd name="T4" fmla="*/ 3600 w 3600"/>
                <a:gd name="T5" fmla="*/ 0 h 22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600" h="222">
                  <a:moveTo>
                    <a:pt x="0" y="222"/>
                  </a:moveTo>
                  <a:lnTo>
                    <a:pt x="3600" y="222"/>
                  </a:lnTo>
                  <a:lnTo>
                    <a:pt x="3600" y="0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493" name="Freeform 13">
              <a:extLst>
                <a:ext uri="{FF2B5EF4-FFF2-40B4-BE49-F238E27FC236}">
                  <a16:creationId xmlns:a16="http://schemas.microsoft.com/office/drawing/2014/main" id="{F991267B-0BC3-8883-4F5D-A19424AF27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2" y="3383"/>
              <a:ext cx="1" cy="219"/>
            </a:xfrm>
            <a:custGeom>
              <a:avLst/>
              <a:gdLst>
                <a:gd name="T0" fmla="*/ 0 w 1"/>
                <a:gd name="T1" fmla="*/ 0 h 219"/>
                <a:gd name="T2" fmla="*/ 1 w 1"/>
                <a:gd name="T3" fmla="*/ 219 h 21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219">
                  <a:moveTo>
                    <a:pt x="0" y="0"/>
                  </a:moveTo>
                  <a:lnTo>
                    <a:pt x="1" y="219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494" name="Freeform 14">
              <a:extLst>
                <a:ext uri="{FF2B5EF4-FFF2-40B4-BE49-F238E27FC236}">
                  <a16:creationId xmlns:a16="http://schemas.microsoft.com/office/drawing/2014/main" id="{AEE474BE-E06C-2738-F0D1-2D6C5A7251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4" y="3377"/>
              <a:ext cx="1" cy="225"/>
            </a:xfrm>
            <a:custGeom>
              <a:avLst/>
              <a:gdLst>
                <a:gd name="T0" fmla="*/ 0 w 1"/>
                <a:gd name="T1" fmla="*/ 0 h 225"/>
                <a:gd name="T2" fmla="*/ 1 w 1"/>
                <a:gd name="T3" fmla="*/ 225 h 2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225">
                  <a:moveTo>
                    <a:pt x="0" y="0"/>
                  </a:moveTo>
                  <a:lnTo>
                    <a:pt x="1" y="225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none" w="med" len="med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64239" name="Text Box 15">
            <a:extLst>
              <a:ext uri="{FF2B5EF4-FFF2-40B4-BE49-F238E27FC236}">
                <a16:creationId xmlns:a16="http://schemas.microsoft.com/office/drawing/2014/main" id="{7FB5B574-79E8-2115-7E4A-3A63F70D84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427663"/>
            <a:ext cx="1217613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     </a:t>
            </a:r>
            <a:r>
              <a:rPr lang="en-US" altLang="zh-CN" sz="2000">
                <a:solidFill>
                  <a:schemeClr val="folHlink"/>
                </a:solidFill>
                <a:latin typeface="Times New Roman" panose="02020603050405020304" pitchFamily="18" charset="0"/>
              </a:rPr>
              <a:t>CPU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chemeClr val="folHlink"/>
                </a:solidFill>
                <a:latin typeface="Times New Roman" panose="02020603050405020304" pitchFamily="18" charset="0"/>
              </a:rPr>
              <a:t>中断查询</a:t>
            </a:r>
          </a:p>
        </p:txBody>
      </p:sp>
      <p:sp>
        <p:nvSpPr>
          <p:cNvPr id="564240" name="AutoShape 16">
            <a:extLst>
              <a:ext uri="{FF2B5EF4-FFF2-40B4-BE49-F238E27FC236}">
                <a16:creationId xmlns:a16="http://schemas.microsoft.com/office/drawing/2014/main" id="{E6F0C7C1-3205-E8D1-FB7F-F740BF6CA8DA}"/>
              </a:ext>
            </a:extLst>
          </p:cNvPr>
          <p:cNvSpPr>
            <a:spLocks/>
          </p:cNvSpPr>
          <p:nvPr/>
        </p:nvSpPr>
        <p:spPr bwMode="auto">
          <a:xfrm rot="5400000">
            <a:off x="6096000" y="1679575"/>
            <a:ext cx="228600" cy="4495800"/>
          </a:xfrm>
          <a:prstGeom prst="leftBrace">
            <a:avLst>
              <a:gd name="adj1" fmla="val 163889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zh-CN" altLang="en-US" sz="800">
              <a:latin typeface="宋体" panose="02010600030101010101" pitchFamily="2" charset="-122"/>
            </a:endParaRPr>
          </a:p>
        </p:txBody>
      </p:sp>
      <p:grpSp>
        <p:nvGrpSpPr>
          <p:cNvPr id="564241" name="Group 17">
            <a:extLst>
              <a:ext uri="{FF2B5EF4-FFF2-40B4-BE49-F238E27FC236}">
                <a16:creationId xmlns:a16="http://schemas.microsoft.com/office/drawing/2014/main" id="{CD5B5B08-3775-0ABD-F464-017096317C0C}"/>
              </a:ext>
            </a:extLst>
          </p:cNvPr>
          <p:cNvGrpSpPr>
            <a:grpSpLocks/>
          </p:cNvGrpSpPr>
          <p:nvPr/>
        </p:nvGrpSpPr>
        <p:grpSpPr bwMode="auto">
          <a:xfrm>
            <a:off x="3489325" y="4498975"/>
            <a:ext cx="5807075" cy="2228850"/>
            <a:chOff x="1238" y="2834"/>
            <a:chExt cx="3658" cy="1404"/>
          </a:xfrm>
        </p:grpSpPr>
        <p:sp>
          <p:nvSpPr>
            <p:cNvPr id="147470" name="Text Box 18">
              <a:extLst>
                <a:ext uri="{FF2B5EF4-FFF2-40B4-BE49-F238E27FC236}">
                  <a16:creationId xmlns:a16="http://schemas.microsoft.com/office/drawing/2014/main" id="{6618845A-7233-5796-0F9C-BCC589D814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8" y="2998"/>
              <a:ext cx="57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INTR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47471" name="Rectangle 19">
              <a:extLst>
                <a:ext uri="{FF2B5EF4-FFF2-40B4-BE49-F238E27FC236}">
                  <a16:creationId xmlns:a16="http://schemas.microsoft.com/office/drawing/2014/main" id="{63C39095-7478-4FF1-CF25-94333DF3C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854"/>
              <a:ext cx="672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147472" name="Text Box 20">
              <a:extLst>
                <a:ext uri="{FF2B5EF4-FFF2-40B4-BE49-F238E27FC236}">
                  <a16:creationId xmlns:a16="http://schemas.microsoft.com/office/drawing/2014/main" id="{40DAAFEF-AC15-093E-FD8A-1A23FB10C0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4" y="3190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47473" name="Text Box 21">
              <a:extLst>
                <a:ext uri="{FF2B5EF4-FFF2-40B4-BE49-F238E27FC236}">
                  <a16:creationId xmlns:a16="http://schemas.microsoft.com/office/drawing/2014/main" id="{8F7670F5-C2BA-CB19-8DAC-B001F36870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2834"/>
              <a:ext cx="2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147474" name="AutoShape 22">
              <a:extLst>
                <a:ext uri="{FF2B5EF4-FFF2-40B4-BE49-F238E27FC236}">
                  <a16:creationId xmlns:a16="http://schemas.microsoft.com/office/drawing/2014/main" id="{B0CAB292-C9FC-20A9-2FD4-C6222461B4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286"/>
              <a:ext cx="96" cy="96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147475" name="Text Box 23">
              <a:extLst>
                <a:ext uri="{FF2B5EF4-FFF2-40B4-BE49-F238E27FC236}">
                  <a16:creationId xmlns:a16="http://schemas.microsoft.com/office/drawing/2014/main" id="{D1CD36C4-0CE0-1F53-E55D-02890A37CE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0" y="2998"/>
              <a:ext cx="57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INTR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47476" name="Rectangle 24">
              <a:extLst>
                <a:ext uri="{FF2B5EF4-FFF2-40B4-BE49-F238E27FC236}">
                  <a16:creationId xmlns:a16="http://schemas.microsoft.com/office/drawing/2014/main" id="{692031D8-AFEB-AEB7-CB85-2C7451824F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854"/>
              <a:ext cx="672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147477" name="Text Box 25">
              <a:extLst>
                <a:ext uri="{FF2B5EF4-FFF2-40B4-BE49-F238E27FC236}">
                  <a16:creationId xmlns:a16="http://schemas.microsoft.com/office/drawing/2014/main" id="{94603347-5676-5F2D-EF2F-483C27E6BE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6" y="3190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47478" name="Text Box 26">
              <a:extLst>
                <a:ext uri="{FF2B5EF4-FFF2-40B4-BE49-F238E27FC236}">
                  <a16:creationId xmlns:a16="http://schemas.microsoft.com/office/drawing/2014/main" id="{765DC8BE-AD63-44D9-B755-803F91CD4C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2834"/>
              <a:ext cx="2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147479" name="AutoShape 27">
              <a:extLst>
                <a:ext uri="{FF2B5EF4-FFF2-40B4-BE49-F238E27FC236}">
                  <a16:creationId xmlns:a16="http://schemas.microsoft.com/office/drawing/2014/main" id="{96F9E21C-45BC-35EE-369D-63D50423FB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3286"/>
              <a:ext cx="96" cy="96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147480" name="Text Box 28">
              <a:extLst>
                <a:ext uri="{FF2B5EF4-FFF2-40B4-BE49-F238E27FC236}">
                  <a16:creationId xmlns:a16="http://schemas.microsoft.com/office/drawing/2014/main" id="{4735EB30-7A31-6564-7A6B-8D6BF316C3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0" y="2998"/>
              <a:ext cx="58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INTR</a:t>
              </a:r>
              <a:r>
                <a:rPr lang="en-US" altLang="zh-CN" sz="2000" i="1" baseline="-25000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147481" name="Rectangle 29">
              <a:extLst>
                <a:ext uri="{FF2B5EF4-FFF2-40B4-BE49-F238E27FC236}">
                  <a16:creationId xmlns:a16="http://schemas.microsoft.com/office/drawing/2014/main" id="{6EFFAFAF-567E-FEC0-40BB-215128BCD8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854"/>
              <a:ext cx="672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147482" name="Text Box 30">
              <a:extLst>
                <a:ext uri="{FF2B5EF4-FFF2-40B4-BE49-F238E27FC236}">
                  <a16:creationId xmlns:a16="http://schemas.microsoft.com/office/drawing/2014/main" id="{B42BC7F3-2F2D-7627-45BF-C307075818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6" y="3190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47483" name="Text Box 31">
              <a:extLst>
                <a:ext uri="{FF2B5EF4-FFF2-40B4-BE49-F238E27FC236}">
                  <a16:creationId xmlns:a16="http://schemas.microsoft.com/office/drawing/2014/main" id="{1FF5043A-5A20-2A96-25C2-6268D856F8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2834"/>
              <a:ext cx="2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147484" name="AutoShape 32">
              <a:extLst>
                <a:ext uri="{FF2B5EF4-FFF2-40B4-BE49-F238E27FC236}">
                  <a16:creationId xmlns:a16="http://schemas.microsoft.com/office/drawing/2014/main" id="{FA806F86-4EEF-A2BD-2CE9-D384F706E4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3286"/>
              <a:ext cx="96" cy="96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147485" name="Freeform 33">
              <a:extLst>
                <a:ext uri="{FF2B5EF4-FFF2-40B4-BE49-F238E27FC236}">
                  <a16:creationId xmlns:a16="http://schemas.microsoft.com/office/drawing/2014/main" id="{6639DD1A-37CD-1909-1D2E-1E6308B91E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2" y="3386"/>
              <a:ext cx="1" cy="602"/>
            </a:xfrm>
            <a:custGeom>
              <a:avLst/>
              <a:gdLst>
                <a:gd name="T0" fmla="*/ 1 w 1"/>
                <a:gd name="T1" fmla="*/ 0 h 602"/>
                <a:gd name="T2" fmla="*/ 0 w 1"/>
                <a:gd name="T3" fmla="*/ 602 h 60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602">
                  <a:moveTo>
                    <a:pt x="1" y="0"/>
                  </a:moveTo>
                  <a:lnTo>
                    <a:pt x="0" y="602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486" name="Freeform 34">
              <a:extLst>
                <a:ext uri="{FF2B5EF4-FFF2-40B4-BE49-F238E27FC236}">
                  <a16:creationId xmlns:a16="http://schemas.microsoft.com/office/drawing/2014/main" id="{40D86BA1-5421-43E0-0BED-105649B4B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4" y="3383"/>
              <a:ext cx="1" cy="601"/>
            </a:xfrm>
            <a:custGeom>
              <a:avLst/>
              <a:gdLst>
                <a:gd name="T0" fmla="*/ 1 w 1"/>
                <a:gd name="T1" fmla="*/ 0 h 601"/>
                <a:gd name="T2" fmla="*/ 0 w 1"/>
                <a:gd name="T3" fmla="*/ 601 h 60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601">
                  <a:moveTo>
                    <a:pt x="1" y="0"/>
                  </a:moveTo>
                  <a:lnTo>
                    <a:pt x="0" y="601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487" name="Freeform 35">
              <a:extLst>
                <a:ext uri="{FF2B5EF4-FFF2-40B4-BE49-F238E27FC236}">
                  <a16:creationId xmlns:a16="http://schemas.microsoft.com/office/drawing/2014/main" id="{65825108-0661-7DED-111D-FB5B35EB3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4" y="3383"/>
              <a:ext cx="1" cy="601"/>
            </a:xfrm>
            <a:custGeom>
              <a:avLst/>
              <a:gdLst>
                <a:gd name="T0" fmla="*/ 1 w 1"/>
                <a:gd name="T1" fmla="*/ 0 h 601"/>
                <a:gd name="T2" fmla="*/ 0 w 1"/>
                <a:gd name="T3" fmla="*/ 601 h 60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601">
                  <a:moveTo>
                    <a:pt x="1" y="0"/>
                  </a:moveTo>
                  <a:lnTo>
                    <a:pt x="0" y="601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488" name="Text Box 36">
              <a:extLst>
                <a:ext uri="{FF2B5EF4-FFF2-40B4-BE49-F238E27FC236}">
                  <a16:creationId xmlns:a16="http://schemas.microsoft.com/office/drawing/2014/main" id="{ECFEF88A-7C91-E2BD-70A5-8644B73B66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8" y="3976"/>
              <a:ext cx="72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中断源 1</a:t>
              </a:r>
            </a:p>
          </p:txBody>
        </p:sp>
        <p:sp>
          <p:nvSpPr>
            <p:cNvPr id="147489" name="Text Box 37">
              <a:extLst>
                <a:ext uri="{FF2B5EF4-FFF2-40B4-BE49-F238E27FC236}">
                  <a16:creationId xmlns:a16="http://schemas.microsoft.com/office/drawing/2014/main" id="{6AB551FC-E718-D9BA-D955-00605B880F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1" y="3986"/>
              <a:ext cx="72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中断源 2</a:t>
              </a:r>
            </a:p>
          </p:txBody>
        </p:sp>
        <p:sp>
          <p:nvSpPr>
            <p:cNvPr id="147490" name="Text Box 38">
              <a:extLst>
                <a:ext uri="{FF2B5EF4-FFF2-40B4-BE49-F238E27FC236}">
                  <a16:creationId xmlns:a16="http://schemas.microsoft.com/office/drawing/2014/main" id="{2728599F-D90F-5DEB-BBF2-8608500A28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5" y="3986"/>
              <a:ext cx="73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中断源 </a:t>
              </a:r>
              <a:r>
                <a:rPr lang="en-US" altLang="zh-CN" sz="2000" i="1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147491" name="Text Box 39">
              <a:extLst>
                <a:ext uri="{FF2B5EF4-FFF2-40B4-BE49-F238E27FC236}">
                  <a16:creationId xmlns:a16="http://schemas.microsoft.com/office/drawing/2014/main" id="{FD14202D-E059-1590-FC39-EA50A2309F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4" y="2987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…</a:t>
              </a:r>
            </a:p>
          </p:txBody>
        </p:sp>
      </p:grpSp>
      <p:sp>
        <p:nvSpPr>
          <p:cNvPr id="564264" name="Text Box 40">
            <a:extLst>
              <a:ext uri="{FF2B5EF4-FFF2-40B4-BE49-F238E27FC236}">
                <a16:creationId xmlns:a16="http://schemas.microsoft.com/office/drawing/2014/main" id="{03E87C05-BF19-A756-A5A4-F32A79AE8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3352800"/>
            <a:ext cx="1206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至排队器</a:t>
            </a:r>
          </a:p>
        </p:txBody>
      </p:sp>
      <p:sp>
        <p:nvSpPr>
          <p:cNvPr id="147469" name="圆角矩形标注 1">
            <a:extLst>
              <a:ext uri="{FF2B5EF4-FFF2-40B4-BE49-F238E27FC236}">
                <a16:creationId xmlns:a16="http://schemas.microsoft.com/office/drawing/2014/main" id="{38AB1F6B-17DF-FD1D-5CE1-8734D3C08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6688" y="3581400"/>
            <a:ext cx="1317625" cy="511175"/>
          </a:xfrm>
          <a:prstGeom prst="wedgeRoundRectCallout">
            <a:avLst>
              <a:gd name="adj1" fmla="val -48741"/>
              <a:gd name="adj2" fmla="val 119773"/>
              <a:gd name="adj3" fmla="val 16667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altLang="zh-CN" sz="2400">
                <a:solidFill>
                  <a:schemeClr val="bg2"/>
                </a:solidFill>
                <a:latin typeface="宋体" panose="02010600030101010101" pitchFamily="2" charset="-122"/>
              </a:rPr>
              <a:t>D</a:t>
            </a:r>
            <a:r>
              <a:rPr lang="zh-CN" altLang="en-US" sz="2400">
                <a:solidFill>
                  <a:schemeClr val="bg2"/>
                </a:solidFill>
                <a:latin typeface="宋体" panose="02010600030101010101" pitchFamily="2" charset="-122"/>
              </a:rPr>
              <a:t>触发器</a:t>
            </a:r>
            <a:endParaRPr lang="en-US" altLang="zh-CN" sz="2400">
              <a:solidFill>
                <a:schemeClr val="bg2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4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4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4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4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564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64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6" dur="500"/>
                                        <p:tgtEl>
                                          <p:spTgt spid="564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564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564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64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27" grpId="0" autoUpdateAnimBg="0"/>
      <p:bldP spid="564228" grpId="0" autoUpdateAnimBg="0"/>
      <p:bldP spid="564229" grpId="0" autoUpdateAnimBg="0"/>
      <p:bldP spid="564230" grpId="0" autoUpdateAnimBg="0"/>
      <p:bldP spid="564239" grpId="0" autoUpdateAnimBg="0"/>
      <p:bldP spid="564240" grpId="0" animBg="1"/>
      <p:bldP spid="564264" grpId="0" autoUpdateAnimBg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>
            <a:extLst>
              <a:ext uri="{FF2B5EF4-FFF2-40B4-BE49-F238E27FC236}">
                <a16:creationId xmlns:a16="http://schemas.microsoft.com/office/drawing/2014/main" id="{F7789323-0D4F-A0D0-CEC3-DA764FE82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52400"/>
            <a:ext cx="3886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>
                <a:latin typeface="Times New Roman" panose="02020603050405020304" pitchFamily="18" charset="0"/>
              </a:rPr>
              <a:t>3. 中断隐指令（中断周期）</a:t>
            </a:r>
          </a:p>
        </p:txBody>
      </p:sp>
      <p:sp>
        <p:nvSpPr>
          <p:cNvPr id="565251" name="Rectangle 3">
            <a:extLst>
              <a:ext uri="{FF2B5EF4-FFF2-40B4-BE49-F238E27FC236}">
                <a16:creationId xmlns:a16="http://schemas.microsoft.com/office/drawing/2014/main" id="{EC9C9236-464E-5F90-B4CC-51FBD70C3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685800"/>
            <a:ext cx="6019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(1) 保护程序断点（</a:t>
            </a:r>
            <a:r>
              <a:rPr lang="en-US" altLang="zh-CN">
                <a:latin typeface="Times New Roman" panose="02020603050405020304" pitchFamily="18" charset="0"/>
              </a:rPr>
              <a:t>PC</a:t>
            </a:r>
            <a:r>
              <a:rPr lang="zh-CN" altLang="en-US">
                <a:latin typeface="Times New Roman" panose="02020603050405020304" pitchFamily="18" charset="0"/>
              </a:rPr>
              <a:t>）</a:t>
            </a:r>
          </a:p>
        </p:txBody>
      </p:sp>
      <p:sp>
        <p:nvSpPr>
          <p:cNvPr id="565252" name="Rectangle 4">
            <a:extLst>
              <a:ext uri="{FF2B5EF4-FFF2-40B4-BE49-F238E27FC236}">
                <a16:creationId xmlns:a16="http://schemas.microsoft.com/office/drawing/2014/main" id="{6EE7C81D-FD7B-EDA4-29D7-CC1BDD5DF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905000"/>
            <a:ext cx="6019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(2) 寻找服务程序入口地址</a:t>
            </a:r>
          </a:p>
        </p:txBody>
      </p:sp>
      <p:sp>
        <p:nvSpPr>
          <p:cNvPr id="565253" name="Rectangle 5">
            <a:extLst>
              <a:ext uri="{FF2B5EF4-FFF2-40B4-BE49-F238E27FC236}">
                <a16:creationId xmlns:a16="http://schemas.microsoft.com/office/drawing/2014/main" id="{6062E625-F7B0-2053-4D04-7E06527BB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581400"/>
            <a:ext cx="2667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(3) 硬件 </a:t>
            </a:r>
            <a:r>
              <a:rPr lang="zh-CN" altLang="en-US">
                <a:solidFill>
                  <a:schemeClr val="folHlink"/>
                </a:solidFill>
                <a:latin typeface="Times New Roman" panose="02020603050405020304" pitchFamily="18" charset="0"/>
              </a:rPr>
              <a:t>关中断</a:t>
            </a:r>
          </a:p>
        </p:txBody>
      </p:sp>
      <p:grpSp>
        <p:nvGrpSpPr>
          <p:cNvPr id="565254" name="Group 6">
            <a:extLst>
              <a:ext uri="{FF2B5EF4-FFF2-40B4-BE49-F238E27FC236}">
                <a16:creationId xmlns:a16="http://schemas.microsoft.com/office/drawing/2014/main" id="{50E8E503-F6B4-13B9-9E37-6EE2E2E16D18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4419600"/>
            <a:ext cx="1295400" cy="762000"/>
            <a:chOff x="2304" y="2784"/>
            <a:chExt cx="816" cy="480"/>
          </a:xfrm>
        </p:grpSpPr>
        <p:sp>
          <p:nvSpPr>
            <p:cNvPr id="148548" name="Text Box 7">
              <a:extLst>
                <a:ext uri="{FF2B5EF4-FFF2-40B4-BE49-F238E27FC236}">
                  <a16:creationId xmlns:a16="http://schemas.microsoft.com/office/drawing/2014/main" id="{B9D7986B-A52C-337F-A453-A3556BE714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4" y="2812"/>
              <a:ext cx="69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Times New Roman" panose="02020603050405020304" pitchFamily="18" charset="0"/>
                </a:rPr>
                <a:t>向量地址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Times New Roman" panose="02020603050405020304" pitchFamily="18" charset="0"/>
                </a:rPr>
                <a:t>形成部件</a:t>
              </a:r>
            </a:p>
          </p:txBody>
        </p:sp>
        <p:sp>
          <p:nvSpPr>
            <p:cNvPr id="148549" name="Rectangle 8">
              <a:extLst>
                <a:ext uri="{FF2B5EF4-FFF2-40B4-BE49-F238E27FC236}">
                  <a16:creationId xmlns:a16="http://schemas.microsoft.com/office/drawing/2014/main" id="{20A58D4F-B863-B5B8-A661-7C4AD9B32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784"/>
              <a:ext cx="81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</p:grpSp>
      <p:grpSp>
        <p:nvGrpSpPr>
          <p:cNvPr id="565257" name="Group 9">
            <a:extLst>
              <a:ext uri="{FF2B5EF4-FFF2-40B4-BE49-F238E27FC236}">
                <a16:creationId xmlns:a16="http://schemas.microsoft.com/office/drawing/2014/main" id="{F9CF4DA1-76CD-BA1D-B389-2632FE7376F3}"/>
              </a:ext>
            </a:extLst>
          </p:cNvPr>
          <p:cNvGrpSpPr>
            <a:grpSpLocks/>
          </p:cNvGrpSpPr>
          <p:nvPr/>
        </p:nvGrpSpPr>
        <p:grpSpPr bwMode="auto">
          <a:xfrm>
            <a:off x="7620000" y="3733800"/>
            <a:ext cx="1066800" cy="908050"/>
            <a:chOff x="3840" y="2352"/>
            <a:chExt cx="672" cy="572"/>
          </a:xfrm>
        </p:grpSpPr>
        <p:sp>
          <p:nvSpPr>
            <p:cNvPr id="148543" name="Text Box 10">
              <a:extLst>
                <a:ext uri="{FF2B5EF4-FFF2-40B4-BE49-F238E27FC236}">
                  <a16:creationId xmlns:a16="http://schemas.microsoft.com/office/drawing/2014/main" id="{60356324-F772-AA14-8D20-105ADAF614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5" y="2516"/>
              <a:ext cx="40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INT</a:t>
              </a:r>
              <a:endParaRPr lang="en-US" altLang="zh-CN" sz="20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48544" name="Rectangle 11">
              <a:extLst>
                <a:ext uri="{FF2B5EF4-FFF2-40B4-BE49-F238E27FC236}">
                  <a16:creationId xmlns:a16="http://schemas.microsoft.com/office/drawing/2014/main" id="{24D2F6C0-DA45-D4FF-6B1A-2BB69D828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372"/>
              <a:ext cx="672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148545" name="Text Box 12">
              <a:extLst>
                <a:ext uri="{FF2B5EF4-FFF2-40B4-BE49-F238E27FC236}">
                  <a16:creationId xmlns:a16="http://schemas.microsoft.com/office/drawing/2014/main" id="{71530185-40E7-26BA-CEC9-FED2FFF625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269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148546" name="Text Box 13">
              <a:extLst>
                <a:ext uri="{FF2B5EF4-FFF2-40B4-BE49-F238E27FC236}">
                  <a16:creationId xmlns:a16="http://schemas.microsoft.com/office/drawing/2014/main" id="{01D0FC73-5772-FD50-3A84-2E90F7EC59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2352"/>
              <a:ext cx="2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148547" name="Text Box 14">
              <a:extLst>
                <a:ext uri="{FF2B5EF4-FFF2-40B4-BE49-F238E27FC236}">
                  <a16:creationId xmlns:a16="http://schemas.microsoft.com/office/drawing/2014/main" id="{98AA160F-0A1B-9F17-7F46-94C2D5494A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2693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R</a:t>
              </a:r>
            </a:p>
          </p:txBody>
        </p:sp>
      </p:grpSp>
      <p:grpSp>
        <p:nvGrpSpPr>
          <p:cNvPr id="565263" name="Group 15">
            <a:extLst>
              <a:ext uri="{FF2B5EF4-FFF2-40B4-BE49-F238E27FC236}">
                <a16:creationId xmlns:a16="http://schemas.microsoft.com/office/drawing/2014/main" id="{08F71BD4-AFA7-69E3-68DE-4CAE2B2ABC98}"/>
              </a:ext>
            </a:extLst>
          </p:cNvPr>
          <p:cNvGrpSpPr>
            <a:grpSpLocks/>
          </p:cNvGrpSpPr>
          <p:nvPr/>
        </p:nvGrpSpPr>
        <p:grpSpPr bwMode="auto">
          <a:xfrm>
            <a:off x="9339263" y="3733800"/>
            <a:ext cx="1066800" cy="920750"/>
            <a:chOff x="4923" y="2352"/>
            <a:chExt cx="672" cy="580"/>
          </a:xfrm>
        </p:grpSpPr>
        <p:sp>
          <p:nvSpPr>
            <p:cNvPr id="148538" name="Text Box 16">
              <a:extLst>
                <a:ext uri="{FF2B5EF4-FFF2-40B4-BE49-F238E27FC236}">
                  <a16:creationId xmlns:a16="http://schemas.microsoft.com/office/drawing/2014/main" id="{6A3F1481-FB95-E8A2-8DCF-C4F40B888A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2" y="2516"/>
              <a:ext cx="5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EINT</a:t>
              </a:r>
              <a:endParaRPr lang="en-US" altLang="zh-CN" sz="20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48539" name="Rectangle 17">
              <a:extLst>
                <a:ext uri="{FF2B5EF4-FFF2-40B4-BE49-F238E27FC236}">
                  <a16:creationId xmlns:a16="http://schemas.microsoft.com/office/drawing/2014/main" id="{23025874-80BC-4341-8F8A-D04CFB618B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3" y="2372"/>
              <a:ext cx="672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148540" name="Text Box 18">
              <a:extLst>
                <a:ext uri="{FF2B5EF4-FFF2-40B4-BE49-F238E27FC236}">
                  <a16:creationId xmlns:a16="http://schemas.microsoft.com/office/drawing/2014/main" id="{6DDD1529-5F2D-871F-3C03-9CC5520785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1" y="269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148541" name="Text Box 19">
              <a:extLst>
                <a:ext uri="{FF2B5EF4-FFF2-40B4-BE49-F238E27FC236}">
                  <a16:creationId xmlns:a16="http://schemas.microsoft.com/office/drawing/2014/main" id="{246CACB0-82EE-F09B-96C8-075901E360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1" y="2352"/>
              <a:ext cx="2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148542" name="Text Box 20">
              <a:extLst>
                <a:ext uri="{FF2B5EF4-FFF2-40B4-BE49-F238E27FC236}">
                  <a16:creationId xmlns:a16="http://schemas.microsoft.com/office/drawing/2014/main" id="{FA20D915-0DFE-6FBD-D3E3-DA2BBCE6B7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8" y="2701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R</a:t>
              </a:r>
            </a:p>
          </p:txBody>
        </p:sp>
      </p:grpSp>
      <p:sp>
        <p:nvSpPr>
          <p:cNvPr id="565269" name="Rectangle 21">
            <a:extLst>
              <a:ext uri="{FF2B5EF4-FFF2-40B4-BE49-F238E27FC236}">
                <a16:creationId xmlns:a16="http://schemas.microsoft.com/office/drawing/2014/main" id="{DB72B81C-A69D-C7C4-698A-6D83B8DA6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810000"/>
            <a:ext cx="1295400" cy="304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PC</a:t>
            </a:r>
          </a:p>
        </p:txBody>
      </p:sp>
      <p:grpSp>
        <p:nvGrpSpPr>
          <p:cNvPr id="565270" name="Group 22">
            <a:extLst>
              <a:ext uri="{FF2B5EF4-FFF2-40B4-BE49-F238E27FC236}">
                <a16:creationId xmlns:a16="http://schemas.microsoft.com/office/drawing/2014/main" id="{F677A468-E0B1-3161-B06D-602C255104E3}"/>
              </a:ext>
            </a:extLst>
          </p:cNvPr>
          <p:cNvGrpSpPr>
            <a:grpSpLocks/>
          </p:cNvGrpSpPr>
          <p:nvPr/>
        </p:nvGrpSpPr>
        <p:grpSpPr bwMode="auto">
          <a:xfrm>
            <a:off x="9829800" y="4868863"/>
            <a:ext cx="609600" cy="377825"/>
            <a:chOff x="5232" y="3067"/>
            <a:chExt cx="384" cy="238"/>
          </a:xfrm>
        </p:grpSpPr>
        <p:sp>
          <p:nvSpPr>
            <p:cNvPr id="148535" name="Oval 23">
              <a:extLst>
                <a:ext uri="{FF2B5EF4-FFF2-40B4-BE49-F238E27FC236}">
                  <a16:creationId xmlns:a16="http://schemas.microsoft.com/office/drawing/2014/main" id="{D9C4E429-AA0A-C925-295C-821C6A90A2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4" y="3067"/>
              <a:ext cx="48" cy="35"/>
            </a:xfrm>
            <a:prstGeom prst="ellips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148536" name="Rectangle 24">
              <a:extLst>
                <a:ext uri="{FF2B5EF4-FFF2-40B4-BE49-F238E27FC236}">
                  <a16:creationId xmlns:a16="http://schemas.microsoft.com/office/drawing/2014/main" id="{27E40AED-845A-7C4A-5567-24F5721CE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2" y="3105"/>
              <a:ext cx="384" cy="177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148537" name="Text Box 25">
              <a:extLst>
                <a:ext uri="{FF2B5EF4-FFF2-40B4-BE49-F238E27FC236}">
                  <a16:creationId xmlns:a16="http://schemas.microsoft.com/office/drawing/2014/main" id="{42ADAE26-B823-7684-986B-FA535F2732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4" y="3074"/>
              <a:ext cx="2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Times New Roman" panose="02020603050405020304" pitchFamily="18" charset="0"/>
                </a:rPr>
                <a:t> </a:t>
              </a:r>
              <a:r>
                <a:rPr lang="zh-CN" altLang="en-US" sz="1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565274" name="Freeform 26">
            <a:extLst>
              <a:ext uri="{FF2B5EF4-FFF2-40B4-BE49-F238E27FC236}">
                <a16:creationId xmlns:a16="http://schemas.microsoft.com/office/drawing/2014/main" id="{0EDF5553-6F12-2812-6E6E-4FB4172FFF97}"/>
              </a:ext>
            </a:extLst>
          </p:cNvPr>
          <p:cNvSpPr>
            <a:spLocks/>
          </p:cNvSpPr>
          <p:nvPr/>
        </p:nvSpPr>
        <p:spPr bwMode="auto">
          <a:xfrm>
            <a:off x="10125075" y="4610100"/>
            <a:ext cx="1588" cy="280988"/>
          </a:xfrm>
          <a:custGeom>
            <a:avLst/>
            <a:gdLst>
              <a:gd name="T0" fmla="*/ 0 w 1"/>
              <a:gd name="T1" fmla="*/ 0 h 177"/>
              <a:gd name="T2" fmla="*/ 0 w 1"/>
              <a:gd name="T3" fmla="*/ 2147483646 h 177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77">
                <a:moveTo>
                  <a:pt x="0" y="0"/>
                </a:moveTo>
                <a:lnTo>
                  <a:pt x="0" y="177"/>
                </a:lnTo>
              </a:path>
            </a:pathLst>
          </a:custGeom>
          <a:noFill/>
          <a:ln w="28575" cmpd="sng">
            <a:solidFill>
              <a:schemeClr val="folHlink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65275" name="Group 27">
            <a:extLst>
              <a:ext uri="{FF2B5EF4-FFF2-40B4-BE49-F238E27FC236}">
                <a16:creationId xmlns:a16="http://schemas.microsoft.com/office/drawing/2014/main" id="{78C887F6-9AD8-0804-9447-6DD34E2D1AAD}"/>
              </a:ext>
            </a:extLst>
          </p:cNvPr>
          <p:cNvGrpSpPr>
            <a:grpSpLocks/>
          </p:cNvGrpSpPr>
          <p:nvPr/>
        </p:nvGrpSpPr>
        <p:grpSpPr bwMode="auto">
          <a:xfrm>
            <a:off x="7620000" y="4868863"/>
            <a:ext cx="609600" cy="373062"/>
            <a:chOff x="3840" y="3067"/>
            <a:chExt cx="384" cy="235"/>
          </a:xfrm>
        </p:grpSpPr>
        <p:sp>
          <p:nvSpPr>
            <p:cNvPr id="148532" name="Oval 28">
              <a:extLst>
                <a:ext uri="{FF2B5EF4-FFF2-40B4-BE49-F238E27FC236}">
                  <a16:creationId xmlns:a16="http://schemas.microsoft.com/office/drawing/2014/main" id="{8EE208F2-8CD7-E83D-3137-62B2B10BA3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7" y="3067"/>
              <a:ext cx="48" cy="3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148533" name="Rectangle 29">
              <a:extLst>
                <a:ext uri="{FF2B5EF4-FFF2-40B4-BE49-F238E27FC236}">
                  <a16:creationId xmlns:a16="http://schemas.microsoft.com/office/drawing/2014/main" id="{EBEFF73D-8E1D-0F88-0456-BBB1860AD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3105"/>
              <a:ext cx="384" cy="17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148534" name="Text Box 30">
              <a:extLst>
                <a:ext uri="{FF2B5EF4-FFF2-40B4-BE49-F238E27FC236}">
                  <a16:creationId xmlns:a16="http://schemas.microsoft.com/office/drawing/2014/main" id="{9724080A-71C3-876B-7C7F-E0EED6A33D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3071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Times New Roman" panose="02020603050405020304" pitchFamily="18" charset="0"/>
                </a:rPr>
                <a:t> &amp;</a:t>
              </a:r>
            </a:p>
          </p:txBody>
        </p:sp>
      </p:grpSp>
      <p:sp>
        <p:nvSpPr>
          <p:cNvPr id="565279" name="Freeform 31">
            <a:extLst>
              <a:ext uri="{FF2B5EF4-FFF2-40B4-BE49-F238E27FC236}">
                <a16:creationId xmlns:a16="http://schemas.microsoft.com/office/drawing/2014/main" id="{69D19A38-B551-D0AC-5993-52B89620F62A}"/>
              </a:ext>
            </a:extLst>
          </p:cNvPr>
          <p:cNvSpPr>
            <a:spLocks/>
          </p:cNvSpPr>
          <p:nvPr/>
        </p:nvSpPr>
        <p:spPr bwMode="auto">
          <a:xfrm>
            <a:off x="7923213" y="4595813"/>
            <a:ext cx="1587" cy="290512"/>
          </a:xfrm>
          <a:custGeom>
            <a:avLst/>
            <a:gdLst>
              <a:gd name="T0" fmla="*/ 0 w 1"/>
              <a:gd name="T1" fmla="*/ 0 h 183"/>
              <a:gd name="T2" fmla="*/ 0 w 1"/>
              <a:gd name="T3" fmla="*/ 2147483646 h 18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83">
                <a:moveTo>
                  <a:pt x="0" y="0"/>
                </a:moveTo>
                <a:lnTo>
                  <a:pt x="0" y="183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65280" name="Group 32">
            <a:extLst>
              <a:ext uri="{FF2B5EF4-FFF2-40B4-BE49-F238E27FC236}">
                <a16:creationId xmlns:a16="http://schemas.microsoft.com/office/drawing/2014/main" id="{26F1663B-F0C3-1724-4598-D8F39D0C3FD8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5459413"/>
            <a:ext cx="914400" cy="369887"/>
            <a:chOff x="3648" y="3439"/>
            <a:chExt cx="576" cy="233"/>
          </a:xfrm>
        </p:grpSpPr>
        <p:sp>
          <p:nvSpPr>
            <p:cNvPr id="148530" name="Text Box 33">
              <a:extLst>
                <a:ext uri="{FF2B5EF4-FFF2-40B4-BE49-F238E27FC236}">
                  <a16:creationId xmlns:a16="http://schemas.microsoft.com/office/drawing/2014/main" id="{1607F5C2-9AB6-3291-A77F-DFCD2F3F61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5" y="3439"/>
              <a:ext cx="26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Times New Roman" panose="02020603050405020304" pitchFamily="18" charset="0"/>
                </a:rPr>
                <a:t>≥1</a:t>
              </a:r>
            </a:p>
          </p:txBody>
        </p:sp>
        <p:sp>
          <p:nvSpPr>
            <p:cNvPr id="148531" name="Rectangle 34">
              <a:extLst>
                <a:ext uri="{FF2B5EF4-FFF2-40B4-BE49-F238E27FC236}">
                  <a16:creationId xmlns:a16="http://schemas.microsoft.com/office/drawing/2014/main" id="{9C70D890-200A-2FD3-1DC5-C47A500BD5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3456"/>
              <a:ext cx="576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</p:grpSp>
      <p:grpSp>
        <p:nvGrpSpPr>
          <p:cNvPr id="565283" name="Group 35">
            <a:extLst>
              <a:ext uri="{FF2B5EF4-FFF2-40B4-BE49-F238E27FC236}">
                <a16:creationId xmlns:a16="http://schemas.microsoft.com/office/drawing/2014/main" id="{25555B5E-3DBC-300D-9086-29497DD679E3}"/>
              </a:ext>
            </a:extLst>
          </p:cNvPr>
          <p:cNvGrpSpPr>
            <a:grpSpLocks/>
          </p:cNvGrpSpPr>
          <p:nvPr/>
        </p:nvGrpSpPr>
        <p:grpSpPr bwMode="auto">
          <a:xfrm>
            <a:off x="7354888" y="6384925"/>
            <a:ext cx="950912" cy="396875"/>
            <a:chOff x="3673" y="4070"/>
            <a:chExt cx="599" cy="250"/>
          </a:xfrm>
        </p:grpSpPr>
        <p:sp>
          <p:nvSpPr>
            <p:cNvPr id="148528" name="Text Box 36">
              <a:extLst>
                <a:ext uri="{FF2B5EF4-FFF2-40B4-BE49-F238E27FC236}">
                  <a16:creationId xmlns:a16="http://schemas.microsoft.com/office/drawing/2014/main" id="{E5F10957-9D95-0E6A-FF48-E5A0CE49D0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3" y="4070"/>
              <a:ext cx="5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排队器</a:t>
              </a:r>
            </a:p>
          </p:txBody>
        </p:sp>
        <p:sp>
          <p:nvSpPr>
            <p:cNvPr id="148529" name="Rectangle 37">
              <a:extLst>
                <a:ext uri="{FF2B5EF4-FFF2-40B4-BE49-F238E27FC236}">
                  <a16:creationId xmlns:a16="http://schemas.microsoft.com/office/drawing/2014/main" id="{2F4D0E6C-BCCF-180C-59B6-C7A77BEAA1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3" y="4070"/>
              <a:ext cx="576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</p:grpSp>
      <p:sp>
        <p:nvSpPr>
          <p:cNvPr id="565286" name="AutoShape 38">
            <a:extLst>
              <a:ext uri="{FF2B5EF4-FFF2-40B4-BE49-F238E27FC236}">
                <a16:creationId xmlns:a16="http://schemas.microsoft.com/office/drawing/2014/main" id="{497BCD17-3024-2722-8B2D-BA7FA2AEE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114800"/>
            <a:ext cx="152400" cy="304800"/>
          </a:xfrm>
          <a:prstGeom prst="upArrow">
            <a:avLst>
              <a:gd name="adj1" fmla="val 50000"/>
              <a:gd name="adj2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zh-CN" altLang="en-US" sz="800">
              <a:latin typeface="宋体" panose="02010600030101010101" pitchFamily="2" charset="-122"/>
            </a:endParaRPr>
          </a:p>
        </p:txBody>
      </p:sp>
      <p:grpSp>
        <p:nvGrpSpPr>
          <p:cNvPr id="565287" name="Group 39">
            <a:extLst>
              <a:ext uri="{FF2B5EF4-FFF2-40B4-BE49-F238E27FC236}">
                <a16:creationId xmlns:a16="http://schemas.microsoft.com/office/drawing/2014/main" id="{00321FFB-76EB-A3C8-E5C6-7326ECC70198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5181600"/>
            <a:ext cx="2800350" cy="1066800"/>
            <a:chOff x="2400" y="3312"/>
            <a:chExt cx="1764" cy="672"/>
          </a:xfrm>
        </p:grpSpPr>
        <p:sp>
          <p:nvSpPr>
            <p:cNvPr id="148524" name="Freeform 40">
              <a:extLst>
                <a:ext uri="{FF2B5EF4-FFF2-40B4-BE49-F238E27FC236}">
                  <a16:creationId xmlns:a16="http://schemas.microsoft.com/office/drawing/2014/main" id="{2B640110-2B66-D18F-5161-0F6036B56D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6" y="3312"/>
              <a:ext cx="1188" cy="480"/>
            </a:xfrm>
            <a:custGeom>
              <a:avLst/>
              <a:gdLst>
                <a:gd name="T0" fmla="*/ 0 w 1188"/>
                <a:gd name="T1" fmla="*/ 0 h 480"/>
                <a:gd name="T2" fmla="*/ 0 w 1188"/>
                <a:gd name="T3" fmla="*/ 480 h 480"/>
                <a:gd name="T4" fmla="*/ 1188 w 1188"/>
                <a:gd name="T5" fmla="*/ 477 h 48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88" h="480">
                  <a:moveTo>
                    <a:pt x="0" y="0"/>
                  </a:moveTo>
                  <a:lnTo>
                    <a:pt x="0" y="480"/>
                  </a:lnTo>
                  <a:lnTo>
                    <a:pt x="1188" y="477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stealth" w="med" len="med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25" name="Freeform 41">
              <a:extLst>
                <a:ext uri="{FF2B5EF4-FFF2-40B4-BE49-F238E27FC236}">
                  <a16:creationId xmlns:a16="http://schemas.microsoft.com/office/drawing/2014/main" id="{143041C4-88D5-2457-2446-9EEF109252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4" y="3312"/>
              <a:ext cx="1332" cy="576"/>
            </a:xfrm>
            <a:custGeom>
              <a:avLst/>
              <a:gdLst>
                <a:gd name="T0" fmla="*/ 0 w 1332"/>
                <a:gd name="T1" fmla="*/ 0 h 576"/>
                <a:gd name="T2" fmla="*/ 0 w 1332"/>
                <a:gd name="T3" fmla="*/ 576 h 576"/>
                <a:gd name="T4" fmla="*/ 1332 w 1332"/>
                <a:gd name="T5" fmla="*/ 576 h 57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332" h="576">
                  <a:moveTo>
                    <a:pt x="0" y="0"/>
                  </a:moveTo>
                  <a:lnTo>
                    <a:pt x="0" y="576"/>
                  </a:lnTo>
                  <a:lnTo>
                    <a:pt x="1332" y="57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stealth" w="med" len="med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26" name="Freeform 42">
              <a:extLst>
                <a:ext uri="{FF2B5EF4-FFF2-40B4-BE49-F238E27FC236}">
                  <a16:creationId xmlns:a16="http://schemas.microsoft.com/office/drawing/2014/main" id="{A0244DCB-AC07-868C-B39F-3968B93520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0" y="3312"/>
              <a:ext cx="1377" cy="672"/>
            </a:xfrm>
            <a:custGeom>
              <a:avLst/>
              <a:gdLst>
                <a:gd name="T0" fmla="*/ 0 w 1377"/>
                <a:gd name="T1" fmla="*/ 0 h 672"/>
                <a:gd name="T2" fmla="*/ 0 w 1377"/>
                <a:gd name="T3" fmla="*/ 672 h 672"/>
                <a:gd name="T4" fmla="*/ 1377 w 1377"/>
                <a:gd name="T5" fmla="*/ 672 h 67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377" h="672">
                  <a:moveTo>
                    <a:pt x="0" y="0"/>
                  </a:moveTo>
                  <a:lnTo>
                    <a:pt x="0" y="672"/>
                  </a:lnTo>
                  <a:lnTo>
                    <a:pt x="1377" y="672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stealth" w="med" len="med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27" name="Text Box 43">
              <a:extLst>
                <a:ext uri="{FF2B5EF4-FFF2-40B4-BE49-F238E27FC236}">
                  <a16:creationId xmlns:a16="http://schemas.microsoft.com/office/drawing/2014/main" id="{27495F9A-E546-78EE-A327-A5A1B9B96F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0" y="3465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…</a:t>
              </a:r>
            </a:p>
          </p:txBody>
        </p:sp>
      </p:grpSp>
      <p:grpSp>
        <p:nvGrpSpPr>
          <p:cNvPr id="565292" name="Group 44">
            <a:extLst>
              <a:ext uri="{FF2B5EF4-FFF2-40B4-BE49-F238E27FC236}">
                <a16:creationId xmlns:a16="http://schemas.microsoft.com/office/drawing/2014/main" id="{6E89BC3A-C2FC-2EDB-AB6E-6B1FEEF3BBF0}"/>
              </a:ext>
            </a:extLst>
          </p:cNvPr>
          <p:cNvGrpSpPr>
            <a:grpSpLocks/>
          </p:cNvGrpSpPr>
          <p:nvPr/>
        </p:nvGrpSpPr>
        <p:grpSpPr bwMode="auto">
          <a:xfrm>
            <a:off x="7519988" y="5786438"/>
            <a:ext cx="614362" cy="600075"/>
            <a:chOff x="3777" y="3645"/>
            <a:chExt cx="387" cy="378"/>
          </a:xfrm>
        </p:grpSpPr>
        <p:sp>
          <p:nvSpPr>
            <p:cNvPr id="148520" name="Freeform 45">
              <a:extLst>
                <a:ext uri="{FF2B5EF4-FFF2-40B4-BE49-F238E27FC236}">
                  <a16:creationId xmlns:a16="http://schemas.microsoft.com/office/drawing/2014/main" id="{1E1695F3-7BBF-68A0-04EE-668E8D8C01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7" y="3645"/>
              <a:ext cx="2" cy="375"/>
            </a:xfrm>
            <a:custGeom>
              <a:avLst/>
              <a:gdLst>
                <a:gd name="T0" fmla="*/ 0 w 2"/>
                <a:gd name="T1" fmla="*/ 0 h 375"/>
                <a:gd name="T2" fmla="*/ 2 w 2"/>
                <a:gd name="T3" fmla="*/ 375 h 37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" h="375">
                  <a:moveTo>
                    <a:pt x="0" y="0"/>
                  </a:moveTo>
                  <a:lnTo>
                    <a:pt x="2" y="375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21" name="Freeform 46">
              <a:extLst>
                <a:ext uri="{FF2B5EF4-FFF2-40B4-BE49-F238E27FC236}">
                  <a16:creationId xmlns:a16="http://schemas.microsoft.com/office/drawing/2014/main" id="{9106BDDB-0500-A911-7867-93F3274EDE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5" y="3648"/>
              <a:ext cx="1" cy="375"/>
            </a:xfrm>
            <a:custGeom>
              <a:avLst/>
              <a:gdLst>
                <a:gd name="T0" fmla="*/ 1 w 1"/>
                <a:gd name="T1" fmla="*/ 0 h 375"/>
                <a:gd name="T2" fmla="*/ 0 w 1"/>
                <a:gd name="T3" fmla="*/ 375 h 37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375">
                  <a:moveTo>
                    <a:pt x="1" y="0"/>
                  </a:moveTo>
                  <a:lnTo>
                    <a:pt x="0" y="375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22" name="Freeform 47">
              <a:extLst>
                <a:ext uri="{FF2B5EF4-FFF2-40B4-BE49-F238E27FC236}">
                  <a16:creationId xmlns:a16="http://schemas.microsoft.com/office/drawing/2014/main" id="{E9A913DB-86FC-77C9-9250-81061366D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0" y="3651"/>
              <a:ext cx="4" cy="372"/>
            </a:xfrm>
            <a:custGeom>
              <a:avLst/>
              <a:gdLst>
                <a:gd name="T0" fmla="*/ 4 w 4"/>
                <a:gd name="T1" fmla="*/ 0 h 372"/>
                <a:gd name="T2" fmla="*/ 0 w 4"/>
                <a:gd name="T3" fmla="*/ 372 h 37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372">
                  <a:moveTo>
                    <a:pt x="4" y="0"/>
                  </a:moveTo>
                  <a:lnTo>
                    <a:pt x="0" y="372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23" name="Text Box 48">
              <a:extLst>
                <a:ext uri="{FF2B5EF4-FFF2-40B4-BE49-F238E27FC236}">
                  <a16:creationId xmlns:a16="http://schemas.microsoft.com/office/drawing/2014/main" id="{9266B900-8DC5-ADCD-6A12-EF40ECCA4F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3753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…</a:t>
              </a:r>
            </a:p>
          </p:txBody>
        </p:sp>
      </p:grpSp>
      <p:sp>
        <p:nvSpPr>
          <p:cNvPr id="565297" name="Freeform 49">
            <a:extLst>
              <a:ext uri="{FF2B5EF4-FFF2-40B4-BE49-F238E27FC236}">
                <a16:creationId xmlns:a16="http://schemas.microsoft.com/office/drawing/2014/main" id="{E2DC62E1-9B7E-5CF5-436D-EAE7C73BFEF3}"/>
              </a:ext>
            </a:extLst>
          </p:cNvPr>
          <p:cNvSpPr>
            <a:spLocks/>
          </p:cNvSpPr>
          <p:nvPr/>
        </p:nvSpPr>
        <p:spPr bwMode="auto">
          <a:xfrm>
            <a:off x="7772400" y="5210175"/>
            <a:ext cx="1588" cy="276225"/>
          </a:xfrm>
          <a:custGeom>
            <a:avLst/>
            <a:gdLst>
              <a:gd name="T0" fmla="*/ 0 w 1"/>
              <a:gd name="T1" fmla="*/ 0 h 174"/>
              <a:gd name="T2" fmla="*/ 2147483646 w 1"/>
              <a:gd name="T3" fmla="*/ 2147483646 h 17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74">
                <a:moveTo>
                  <a:pt x="0" y="0"/>
                </a:moveTo>
                <a:lnTo>
                  <a:pt x="1" y="174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5298" name="Freeform 50">
            <a:extLst>
              <a:ext uri="{FF2B5EF4-FFF2-40B4-BE49-F238E27FC236}">
                <a16:creationId xmlns:a16="http://schemas.microsoft.com/office/drawing/2014/main" id="{65945183-1B17-425A-0FA7-C4B7FEB5DB02}"/>
              </a:ext>
            </a:extLst>
          </p:cNvPr>
          <p:cNvSpPr>
            <a:spLocks/>
          </p:cNvSpPr>
          <p:nvPr/>
        </p:nvSpPr>
        <p:spPr bwMode="auto">
          <a:xfrm>
            <a:off x="8077200" y="3509963"/>
            <a:ext cx="1528763" cy="1828800"/>
          </a:xfrm>
          <a:custGeom>
            <a:avLst/>
            <a:gdLst>
              <a:gd name="T0" fmla="*/ 0 w 963"/>
              <a:gd name="T1" fmla="*/ 2147483646 h 1152"/>
              <a:gd name="T2" fmla="*/ 0 w 963"/>
              <a:gd name="T3" fmla="*/ 2147483646 h 1152"/>
              <a:gd name="T4" fmla="*/ 2147483646 w 963"/>
              <a:gd name="T5" fmla="*/ 2147483646 h 1152"/>
              <a:gd name="T6" fmla="*/ 2147483646 w 963"/>
              <a:gd name="T7" fmla="*/ 2147483646 h 1152"/>
              <a:gd name="T8" fmla="*/ 2147483646 w 963"/>
              <a:gd name="T9" fmla="*/ 0 h 1152"/>
              <a:gd name="T10" fmla="*/ 2147483646 w 963"/>
              <a:gd name="T11" fmla="*/ 2147483646 h 115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63" h="1152">
                <a:moveTo>
                  <a:pt x="0" y="1071"/>
                </a:moveTo>
                <a:lnTo>
                  <a:pt x="0" y="1152"/>
                </a:lnTo>
                <a:lnTo>
                  <a:pt x="693" y="1149"/>
                </a:lnTo>
                <a:lnTo>
                  <a:pt x="693" y="3"/>
                </a:lnTo>
                <a:lnTo>
                  <a:pt x="963" y="0"/>
                </a:lnTo>
                <a:lnTo>
                  <a:pt x="963" y="156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5299" name="Freeform 51">
            <a:extLst>
              <a:ext uri="{FF2B5EF4-FFF2-40B4-BE49-F238E27FC236}">
                <a16:creationId xmlns:a16="http://schemas.microsoft.com/office/drawing/2014/main" id="{B361CAFE-F179-A747-AFAD-7637FDDA24D9}"/>
              </a:ext>
            </a:extLst>
          </p:cNvPr>
          <p:cNvSpPr>
            <a:spLocks/>
          </p:cNvSpPr>
          <p:nvPr/>
        </p:nvSpPr>
        <p:spPr bwMode="auto">
          <a:xfrm>
            <a:off x="7848600" y="3505200"/>
            <a:ext cx="2286000" cy="2133600"/>
          </a:xfrm>
          <a:custGeom>
            <a:avLst/>
            <a:gdLst>
              <a:gd name="T0" fmla="*/ 2147483646 w 1440"/>
              <a:gd name="T1" fmla="*/ 2147483646 h 1344"/>
              <a:gd name="T2" fmla="*/ 2147483646 w 1440"/>
              <a:gd name="T3" fmla="*/ 2147483646 h 1344"/>
              <a:gd name="T4" fmla="*/ 2147483646 w 1440"/>
              <a:gd name="T5" fmla="*/ 2147483646 h 1344"/>
              <a:gd name="T6" fmla="*/ 2147483646 w 1440"/>
              <a:gd name="T7" fmla="*/ 0 h 1344"/>
              <a:gd name="T8" fmla="*/ 0 w 1440"/>
              <a:gd name="T9" fmla="*/ 0 h 1344"/>
              <a:gd name="T10" fmla="*/ 0 w 1440"/>
              <a:gd name="T11" fmla="*/ 2147483646 h 13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40" h="1344">
                <a:moveTo>
                  <a:pt x="1440" y="1080"/>
                </a:moveTo>
                <a:lnTo>
                  <a:pt x="1440" y="1344"/>
                </a:lnTo>
                <a:lnTo>
                  <a:pt x="672" y="1344"/>
                </a:lnTo>
                <a:lnTo>
                  <a:pt x="672" y="0"/>
                </a:lnTo>
                <a:lnTo>
                  <a:pt x="0" y="0"/>
                </a:lnTo>
                <a:lnTo>
                  <a:pt x="0" y="168"/>
                </a:lnTo>
              </a:path>
            </a:pathLst>
          </a:custGeom>
          <a:noFill/>
          <a:ln w="28575" cmpd="sng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5300" name="Text Box 52">
            <a:extLst>
              <a:ext uri="{FF2B5EF4-FFF2-40B4-BE49-F238E27FC236}">
                <a16:creationId xmlns:a16="http://schemas.microsoft.com/office/drawing/2014/main" id="{B147DBDC-AD65-5590-676B-5057CA4838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295400"/>
            <a:ext cx="533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断点存于 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特定地址</a:t>
            </a:r>
            <a:r>
              <a:rPr lang="zh-CN" altLang="en-US" sz="2400">
                <a:latin typeface="Times New Roman" panose="02020603050405020304" pitchFamily="18" charset="0"/>
              </a:rPr>
              <a:t>（ 0 号地址） 内</a:t>
            </a:r>
          </a:p>
        </p:txBody>
      </p:sp>
      <p:sp>
        <p:nvSpPr>
          <p:cNvPr id="565301" name="Text Box 53">
            <a:extLst>
              <a:ext uri="{FF2B5EF4-FFF2-40B4-BE49-F238E27FC236}">
                <a16:creationId xmlns:a16="http://schemas.microsoft.com/office/drawing/2014/main" id="{EE9319FD-788E-93B0-C6E9-E84C82E4F2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1306513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断点 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进栈</a:t>
            </a:r>
          </a:p>
        </p:txBody>
      </p:sp>
      <p:sp>
        <p:nvSpPr>
          <p:cNvPr id="565302" name="Text Box 54">
            <a:extLst>
              <a:ext uri="{FF2B5EF4-FFF2-40B4-BE49-F238E27FC236}">
                <a16:creationId xmlns:a16="http://schemas.microsoft.com/office/drawing/2014/main" id="{F8FD0B6C-33A8-40CD-D9BD-B58614EF95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738688"/>
            <a:ext cx="1722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INT </a:t>
            </a:r>
            <a:r>
              <a:rPr lang="zh-CN" altLang="en-US" sz="2000">
                <a:latin typeface="Times New Roman" panose="02020603050405020304" pitchFamily="18" charset="0"/>
              </a:rPr>
              <a:t>中断标记</a:t>
            </a:r>
          </a:p>
        </p:txBody>
      </p:sp>
      <p:sp>
        <p:nvSpPr>
          <p:cNvPr id="565303" name="Text Box 55">
            <a:extLst>
              <a:ext uri="{FF2B5EF4-FFF2-40B4-BE49-F238E27FC236}">
                <a16:creationId xmlns:a16="http://schemas.microsoft.com/office/drawing/2014/main" id="{8D8B2733-C114-91BC-7226-7FA8EC1686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5310188"/>
            <a:ext cx="1892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EINT </a:t>
            </a:r>
            <a:r>
              <a:rPr lang="zh-CN" altLang="en-US" sz="2000">
                <a:latin typeface="Times New Roman" panose="02020603050405020304" pitchFamily="18" charset="0"/>
              </a:rPr>
              <a:t>允许中断</a:t>
            </a:r>
          </a:p>
        </p:txBody>
      </p:sp>
      <p:sp>
        <p:nvSpPr>
          <p:cNvPr id="565304" name="Text Box 56">
            <a:extLst>
              <a:ext uri="{FF2B5EF4-FFF2-40B4-BE49-F238E27FC236}">
                <a16:creationId xmlns:a16="http://schemas.microsoft.com/office/drawing/2014/main" id="{EBDB4F6C-C46D-EDB8-664E-2AA6390E3F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5856288"/>
            <a:ext cx="160813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R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zh-CN" sz="22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</a:rPr>
              <a:t>触发器</a:t>
            </a:r>
          </a:p>
        </p:txBody>
      </p:sp>
      <p:grpSp>
        <p:nvGrpSpPr>
          <p:cNvPr id="565306" name="Group 58">
            <a:extLst>
              <a:ext uri="{FF2B5EF4-FFF2-40B4-BE49-F238E27FC236}">
                <a16:creationId xmlns:a16="http://schemas.microsoft.com/office/drawing/2014/main" id="{9049A13A-B26B-BF2F-772A-6AEE44B3E7EF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2438400"/>
            <a:ext cx="6723063" cy="533400"/>
            <a:chOff x="720" y="1536"/>
            <a:chExt cx="4235" cy="336"/>
          </a:xfrm>
        </p:grpSpPr>
        <p:grpSp>
          <p:nvGrpSpPr>
            <p:cNvPr id="148515" name="Group 59">
              <a:extLst>
                <a:ext uri="{FF2B5EF4-FFF2-40B4-BE49-F238E27FC236}">
                  <a16:creationId xmlns:a16="http://schemas.microsoft.com/office/drawing/2014/main" id="{0DF7FCEB-4B06-C104-4926-B56DFE10FF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1536"/>
              <a:ext cx="1488" cy="336"/>
              <a:chOff x="720" y="1536"/>
              <a:chExt cx="1488" cy="336"/>
            </a:xfrm>
          </p:grpSpPr>
          <p:sp>
            <p:nvSpPr>
              <p:cNvPr id="148517" name="Rectangle 60">
                <a:extLst>
                  <a:ext uri="{FF2B5EF4-FFF2-40B4-BE49-F238E27FC236}">
                    <a16:creationId xmlns:a16="http://schemas.microsoft.com/office/drawing/2014/main" id="{BA54D89C-5555-46A0-863A-BECBAA6A78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1536"/>
                <a:ext cx="816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rIns="0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向量地址</a:t>
                </a:r>
              </a:p>
            </p:txBody>
          </p:sp>
          <p:sp>
            <p:nvSpPr>
              <p:cNvPr id="148518" name="Rectangle 61">
                <a:extLst>
                  <a:ext uri="{FF2B5EF4-FFF2-40B4-BE49-F238E27FC236}">
                    <a16:creationId xmlns:a16="http://schemas.microsoft.com/office/drawing/2014/main" id="{094BAF41-9507-1CA0-893D-23EA61CCCD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1536"/>
                <a:ext cx="288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rIns="0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PC</a:t>
                </a:r>
              </a:p>
            </p:txBody>
          </p:sp>
          <p:sp>
            <p:nvSpPr>
              <p:cNvPr id="148519" name="Line 62">
                <a:extLst>
                  <a:ext uri="{FF2B5EF4-FFF2-40B4-BE49-F238E27FC236}">
                    <a16:creationId xmlns:a16="http://schemas.microsoft.com/office/drawing/2014/main" id="{70E539C1-B447-9675-801B-6D98929292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1728"/>
                <a:ext cx="295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8516" name="Text Box 63">
              <a:extLst>
                <a:ext uri="{FF2B5EF4-FFF2-40B4-BE49-F238E27FC236}">
                  <a16:creationId xmlns:a16="http://schemas.microsoft.com/office/drawing/2014/main" id="{B3AD2A3B-133C-6D33-D26A-A970F3C3AC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7" y="1564"/>
              <a:ext cx="26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400">
                  <a:latin typeface="Times New Roman" panose="02020603050405020304" pitchFamily="18" charset="0"/>
                </a:rPr>
                <a:t>（硬件向量法）</a:t>
              </a:r>
            </a:p>
          </p:txBody>
        </p:sp>
      </p:grpSp>
      <p:grpSp>
        <p:nvGrpSpPr>
          <p:cNvPr id="565312" name="Group 64">
            <a:extLst>
              <a:ext uri="{FF2B5EF4-FFF2-40B4-BE49-F238E27FC236}">
                <a16:creationId xmlns:a16="http://schemas.microsoft.com/office/drawing/2014/main" id="{42DFFE7C-0710-F464-073B-A416A0BE4901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2933700"/>
            <a:ext cx="8991600" cy="571500"/>
            <a:chOff x="720" y="1848"/>
            <a:chExt cx="5664" cy="360"/>
          </a:xfrm>
        </p:grpSpPr>
        <p:grpSp>
          <p:nvGrpSpPr>
            <p:cNvPr id="148509" name="Group 65">
              <a:extLst>
                <a:ext uri="{FF2B5EF4-FFF2-40B4-BE49-F238E27FC236}">
                  <a16:creationId xmlns:a16="http://schemas.microsoft.com/office/drawing/2014/main" id="{53AD5531-93F0-08E4-CA46-8069AE99DF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1848"/>
              <a:ext cx="2976" cy="360"/>
              <a:chOff x="816" y="1872"/>
              <a:chExt cx="2976" cy="360"/>
            </a:xfrm>
          </p:grpSpPr>
          <p:sp>
            <p:nvSpPr>
              <p:cNvPr id="148511" name="Rectangle 66">
                <a:extLst>
                  <a:ext uri="{FF2B5EF4-FFF2-40B4-BE49-F238E27FC236}">
                    <a16:creationId xmlns:a16="http://schemas.microsoft.com/office/drawing/2014/main" id="{B2EB7783-6C57-9704-E5A5-FC72732443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872"/>
                <a:ext cx="2016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rIns="0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中断识别程序 </a:t>
                </a:r>
                <a:r>
                  <a:rPr lang="zh-CN" altLang="en-US" sz="2400">
                    <a:latin typeface="Times New Roman" panose="02020603050405020304" pitchFamily="18" charset="0"/>
                  </a:rPr>
                  <a:t>入口地址</a:t>
                </a:r>
              </a:p>
            </p:txBody>
          </p:sp>
          <p:sp>
            <p:nvSpPr>
              <p:cNvPr id="148512" name="Rectangle 67">
                <a:extLst>
                  <a:ext uri="{FF2B5EF4-FFF2-40B4-BE49-F238E27FC236}">
                    <a16:creationId xmlns:a16="http://schemas.microsoft.com/office/drawing/2014/main" id="{3E21A935-3AD5-950D-6917-E777CBB1ED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1896"/>
                <a:ext cx="288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rIns="0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M</a:t>
                </a:r>
              </a:p>
            </p:txBody>
          </p:sp>
          <p:sp>
            <p:nvSpPr>
              <p:cNvPr id="148513" name="Rectangle 68">
                <a:extLst>
                  <a:ext uri="{FF2B5EF4-FFF2-40B4-BE49-F238E27FC236}">
                    <a16:creationId xmlns:a16="http://schemas.microsoft.com/office/drawing/2014/main" id="{AB715899-6E2D-5B69-71D0-D4355F6D0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896"/>
                <a:ext cx="288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rIns="0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PC</a:t>
                </a:r>
              </a:p>
            </p:txBody>
          </p:sp>
          <p:sp>
            <p:nvSpPr>
              <p:cNvPr id="148514" name="Line 69">
                <a:extLst>
                  <a:ext uri="{FF2B5EF4-FFF2-40B4-BE49-F238E27FC236}">
                    <a16:creationId xmlns:a16="http://schemas.microsoft.com/office/drawing/2014/main" id="{84FA79D6-2E27-0082-C3AA-D56F2FAD62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0" y="2064"/>
                <a:ext cx="295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8510" name="Text Box 70">
              <a:extLst>
                <a:ext uri="{FF2B5EF4-FFF2-40B4-BE49-F238E27FC236}">
                  <a16:creationId xmlns:a16="http://schemas.microsoft.com/office/drawing/2014/main" id="{9BCED115-7A16-1635-0EA9-786A8FF59D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1872"/>
              <a:ext cx="26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400">
                  <a:latin typeface="Times New Roman" panose="02020603050405020304" pitchFamily="18" charset="0"/>
                </a:rPr>
                <a:t>（软件查询法）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5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5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65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65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65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565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6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565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6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6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7" dur="500"/>
                                        <p:tgtEl>
                                          <p:spTgt spid="56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2" dur="500"/>
                                        <p:tgtEl>
                                          <p:spTgt spid="565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7" dur="500"/>
                                        <p:tgtEl>
                                          <p:spTgt spid="565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2" dur="500"/>
                                        <p:tgtEl>
                                          <p:spTgt spid="565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7" dur="500"/>
                                        <p:tgtEl>
                                          <p:spTgt spid="565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1" dur="500"/>
                                        <p:tgtEl>
                                          <p:spTgt spid="565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6" dur="500"/>
                                        <p:tgtEl>
                                          <p:spTgt spid="565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1" dur="500"/>
                                        <p:tgtEl>
                                          <p:spTgt spid="56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6" dur="500"/>
                                        <p:tgtEl>
                                          <p:spTgt spid="565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0" dur="500"/>
                                        <p:tgtEl>
                                          <p:spTgt spid="565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15" dur="500"/>
                                        <p:tgtEl>
                                          <p:spTgt spid="565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0" dur="500"/>
                                        <p:tgtEl>
                                          <p:spTgt spid="565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25" dur="500"/>
                                        <p:tgtEl>
                                          <p:spTgt spid="565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9" dur="500"/>
                                        <p:tgtEl>
                                          <p:spTgt spid="565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5251" grpId="0" autoUpdateAnimBg="0"/>
      <p:bldP spid="565252" grpId="0" autoUpdateAnimBg="0"/>
      <p:bldP spid="565253" grpId="0" autoUpdateAnimBg="0"/>
      <p:bldP spid="565269" grpId="0" animBg="1" autoUpdateAnimBg="0"/>
      <p:bldP spid="565286" grpId="0" animBg="1"/>
      <p:bldP spid="565300" grpId="0" autoUpdateAnimBg="0"/>
      <p:bldP spid="565301" grpId="0" autoUpdateAnimBg="0"/>
      <p:bldP spid="565302" grpId="0" autoUpdateAnimBg="0"/>
      <p:bldP spid="565303" grpId="0" autoUpdateAnimBg="0"/>
      <p:bldP spid="565304" grpId="0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>
            <a:extLst>
              <a:ext uri="{FF2B5EF4-FFF2-40B4-BE49-F238E27FC236}">
                <a16:creationId xmlns:a16="http://schemas.microsoft.com/office/drawing/2014/main" id="{76C291A6-315C-1455-ECFB-4A99CEFCD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28600"/>
            <a:ext cx="6324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>
                <a:latin typeface="Times New Roman" panose="02020603050405020304" pitchFamily="18" charset="0"/>
              </a:rPr>
              <a:t>五、保护现场和恢复现场</a:t>
            </a:r>
          </a:p>
        </p:txBody>
      </p:sp>
      <p:sp>
        <p:nvSpPr>
          <p:cNvPr id="566275" name="Rectangle 3">
            <a:extLst>
              <a:ext uri="{FF2B5EF4-FFF2-40B4-BE49-F238E27FC236}">
                <a16:creationId xmlns:a16="http://schemas.microsoft.com/office/drawing/2014/main" id="{8DA84E46-99D1-D1F6-5E4A-9716FB741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1143000"/>
            <a:ext cx="1752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1. 保护现场</a:t>
            </a:r>
          </a:p>
        </p:txBody>
      </p:sp>
      <p:sp>
        <p:nvSpPr>
          <p:cNvPr id="566276" name="Rectangle 4">
            <a:extLst>
              <a:ext uri="{FF2B5EF4-FFF2-40B4-BE49-F238E27FC236}">
                <a16:creationId xmlns:a16="http://schemas.microsoft.com/office/drawing/2014/main" id="{59B43B2A-2E02-1288-91BC-E16A402F5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057400"/>
            <a:ext cx="1828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2. 恢复现场</a:t>
            </a:r>
          </a:p>
        </p:txBody>
      </p:sp>
      <p:grpSp>
        <p:nvGrpSpPr>
          <p:cNvPr id="566277" name="Group 5">
            <a:extLst>
              <a:ext uri="{FF2B5EF4-FFF2-40B4-BE49-F238E27FC236}">
                <a16:creationId xmlns:a16="http://schemas.microsoft.com/office/drawing/2014/main" id="{922492F2-6B98-E4A4-9026-DE5BD12EB5B6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914400"/>
            <a:ext cx="1981200" cy="1066800"/>
            <a:chOff x="1776" y="576"/>
            <a:chExt cx="1248" cy="672"/>
          </a:xfrm>
        </p:grpSpPr>
        <p:sp>
          <p:nvSpPr>
            <p:cNvPr id="149524" name="Rectangle 6">
              <a:extLst>
                <a:ext uri="{FF2B5EF4-FFF2-40B4-BE49-F238E27FC236}">
                  <a16:creationId xmlns:a16="http://schemas.microsoft.com/office/drawing/2014/main" id="{57731083-D361-A9F2-9355-EAFC39440F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912"/>
              <a:ext cx="1248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寄存器 </a:t>
              </a:r>
              <a:r>
                <a:rPr lang="zh-CN" altLang="en-US" sz="2400">
                  <a:latin typeface="Times New Roman" panose="02020603050405020304" pitchFamily="18" charset="0"/>
                </a:rPr>
                <a:t>内容</a:t>
              </a:r>
            </a:p>
          </p:txBody>
        </p:sp>
        <p:sp>
          <p:nvSpPr>
            <p:cNvPr id="149525" name="Rectangle 7">
              <a:extLst>
                <a:ext uri="{FF2B5EF4-FFF2-40B4-BE49-F238E27FC236}">
                  <a16:creationId xmlns:a16="http://schemas.microsoft.com/office/drawing/2014/main" id="{45F6359A-AECA-445D-5CCF-957E3F0E97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576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断点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566280" name="AutoShape 8">
            <a:extLst>
              <a:ext uri="{FF2B5EF4-FFF2-40B4-BE49-F238E27FC236}">
                <a16:creationId xmlns:a16="http://schemas.microsoft.com/office/drawing/2014/main" id="{2148020C-1F9A-D5B4-D197-5D8690ABEA22}"/>
              </a:ext>
            </a:extLst>
          </p:cNvPr>
          <p:cNvSpPr>
            <a:spLocks/>
          </p:cNvSpPr>
          <p:nvPr/>
        </p:nvSpPr>
        <p:spPr bwMode="auto">
          <a:xfrm>
            <a:off x="4121150" y="1066800"/>
            <a:ext cx="146050" cy="685800"/>
          </a:xfrm>
          <a:prstGeom prst="leftBrace">
            <a:avLst>
              <a:gd name="adj1" fmla="val 3913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zh-CN" altLang="en-US" sz="800">
              <a:latin typeface="宋体" panose="02010600030101010101" pitchFamily="2" charset="-122"/>
            </a:endParaRPr>
          </a:p>
        </p:txBody>
      </p:sp>
      <p:sp>
        <p:nvSpPr>
          <p:cNvPr id="566288" name="Text Box 16">
            <a:extLst>
              <a:ext uri="{FF2B5EF4-FFF2-40B4-BE49-F238E27FC236}">
                <a16:creationId xmlns:a16="http://schemas.microsoft.com/office/drawing/2014/main" id="{74B6DB63-CF5B-490B-727F-FC67D75FB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2078038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中断服务程序 </a:t>
            </a:r>
            <a:r>
              <a:rPr lang="zh-CN" altLang="en-US" sz="2400">
                <a:latin typeface="Times New Roman" panose="02020603050405020304" pitchFamily="18" charset="0"/>
              </a:rPr>
              <a:t>完成</a:t>
            </a:r>
          </a:p>
        </p:txBody>
      </p:sp>
      <p:sp>
        <p:nvSpPr>
          <p:cNvPr id="566291" name="Text Box 19">
            <a:extLst>
              <a:ext uri="{FF2B5EF4-FFF2-40B4-BE49-F238E27FC236}">
                <a16:creationId xmlns:a16="http://schemas.microsoft.com/office/drawing/2014/main" id="{DAFF8BEE-00F4-ECE7-E5B5-9C2AEE3AF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914400"/>
            <a:ext cx="327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中断隐指令 </a:t>
            </a:r>
            <a:r>
              <a:rPr lang="zh-CN" altLang="en-US" sz="2400">
                <a:latin typeface="Times New Roman" panose="02020603050405020304" pitchFamily="18" charset="0"/>
              </a:rPr>
              <a:t>完成</a:t>
            </a:r>
          </a:p>
        </p:txBody>
      </p:sp>
      <p:sp>
        <p:nvSpPr>
          <p:cNvPr id="566292" name="Rectangle 20">
            <a:extLst>
              <a:ext uri="{FF2B5EF4-FFF2-40B4-BE49-F238E27FC236}">
                <a16:creationId xmlns:a16="http://schemas.microsoft.com/office/drawing/2014/main" id="{56F6ED13-EEAF-C1AA-287A-B73966EA2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6525" y="1447800"/>
            <a:ext cx="3810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中断服务程序 </a:t>
            </a:r>
            <a:r>
              <a:rPr lang="zh-CN" altLang="en-US" sz="2400">
                <a:latin typeface="Times New Roman" panose="02020603050405020304" pitchFamily="18" charset="0"/>
              </a:rPr>
              <a:t>完成</a:t>
            </a: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86A127B8-3883-CC4B-B881-C4BD3D826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933701"/>
            <a:ext cx="1979613" cy="6477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保护现场</a:t>
            </a:r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33F73ED1-8BBE-1DAC-919E-E24561095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962401"/>
            <a:ext cx="1979613" cy="6477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latin typeface="Times New Roman" panose="02020603050405020304" pitchFamily="18" charset="0"/>
              </a:rPr>
              <a:t>其它服务程序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3B63726E-AC07-BF67-D423-BEE1389B6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953001"/>
            <a:ext cx="1979613" cy="6477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恢复现场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C0D79525-7510-948E-04BC-6AF1DC8CA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943601"/>
            <a:ext cx="1979613" cy="6477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latin typeface="Times New Roman" panose="02020603050405020304" pitchFamily="18" charset="0"/>
              </a:rPr>
              <a:t>中断返回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32B6A731-E59F-D770-F7CB-A35CCC2A8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009901"/>
            <a:ext cx="1905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Times New Roman" panose="02020603050405020304" pitchFamily="18" charset="0"/>
              </a:rPr>
              <a:t>PUSH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2EBC383B-99F1-EF0B-2E3F-3C281D9AC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000501"/>
            <a:ext cx="2590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视不同请求源而定</a:t>
            </a:r>
          </a:p>
        </p:txBody>
      </p:sp>
      <p:sp>
        <p:nvSpPr>
          <p:cNvPr id="8" name="Rectangle 15">
            <a:extLst>
              <a:ext uri="{FF2B5EF4-FFF2-40B4-BE49-F238E27FC236}">
                <a16:creationId xmlns:a16="http://schemas.microsoft.com/office/drawing/2014/main" id="{15E5957F-AA69-2BC9-C767-F843A5DFB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991101"/>
            <a:ext cx="1905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Times New Roman" panose="02020603050405020304" pitchFamily="18" charset="0"/>
              </a:rPr>
              <a:t>POP</a:t>
            </a:r>
          </a:p>
        </p:txBody>
      </p:sp>
      <p:sp>
        <p:nvSpPr>
          <p:cNvPr id="9" name="Text Box 17">
            <a:extLst>
              <a:ext uri="{FF2B5EF4-FFF2-40B4-BE49-F238E27FC236}">
                <a16:creationId xmlns:a16="http://schemas.microsoft.com/office/drawing/2014/main" id="{B0ACE926-F728-0709-33DA-CA054F751A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4663" y="3619501"/>
            <a:ext cx="490537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中</a:t>
            </a:r>
          </a:p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断</a:t>
            </a:r>
          </a:p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服</a:t>
            </a:r>
          </a:p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务</a:t>
            </a:r>
          </a:p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程</a:t>
            </a:r>
          </a:p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序</a:t>
            </a:r>
          </a:p>
        </p:txBody>
      </p:sp>
      <p:sp>
        <p:nvSpPr>
          <p:cNvPr id="10" name="AutoShape 18">
            <a:extLst>
              <a:ext uri="{FF2B5EF4-FFF2-40B4-BE49-F238E27FC236}">
                <a16:creationId xmlns:a16="http://schemas.microsoft.com/office/drawing/2014/main" id="{1884BC55-3E49-F7D2-9A00-5AFDB72A3905}"/>
              </a:ext>
            </a:extLst>
          </p:cNvPr>
          <p:cNvSpPr>
            <a:spLocks/>
          </p:cNvSpPr>
          <p:nvPr/>
        </p:nvSpPr>
        <p:spPr bwMode="auto">
          <a:xfrm>
            <a:off x="3581400" y="2933701"/>
            <a:ext cx="304800" cy="3657600"/>
          </a:xfrm>
          <a:prstGeom prst="leftBrace">
            <a:avLst>
              <a:gd name="adj1" fmla="val 10000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Rectangle 22">
            <a:extLst>
              <a:ext uri="{FF2B5EF4-FFF2-40B4-BE49-F238E27FC236}">
                <a16:creationId xmlns:a16="http://schemas.microsoft.com/office/drawing/2014/main" id="{EF7D366A-2C1C-6DDA-6F90-A77BF4A6C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981701"/>
            <a:ext cx="1905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Times New Roman" panose="02020603050405020304" pitchFamily="18" charset="0"/>
              </a:rPr>
              <a:t>IRET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6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566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66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66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66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66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66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75" grpId="0" autoUpdateAnimBg="0"/>
      <p:bldP spid="566276" grpId="0" autoUpdateAnimBg="0"/>
      <p:bldP spid="566280" grpId="0" animBg="1"/>
      <p:bldP spid="566288" grpId="0" autoUpdateAnimBg="0"/>
      <p:bldP spid="566291" grpId="0" autoUpdateAnimBg="0"/>
      <p:bldP spid="566292" grpId="0" autoUpdateAnimBg="0"/>
      <p:bldP spid="2" grpId="0" animBg="1" autoUpdateAnimBg="0"/>
      <p:bldP spid="3" grpId="0" animBg="1" autoUpdateAnimBg="0"/>
      <p:bldP spid="4" grpId="0" animBg="1" autoUpdateAnimBg="0"/>
      <p:bldP spid="5" grpId="0" animBg="1" autoUpdateAnimBg="0"/>
      <p:bldP spid="6" grpId="0" autoUpdateAnimBg="0"/>
      <p:bldP spid="7" grpId="0" autoUpdateAnimBg="0"/>
      <p:bldP spid="8" grpId="0" autoUpdateAnimBg="0"/>
      <p:bldP spid="9" grpId="0" autoUpdateAnimBg="0"/>
      <p:bldP spid="11" grpId="0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>
            <a:extLst>
              <a:ext uri="{FF2B5EF4-FFF2-40B4-BE49-F238E27FC236}">
                <a16:creationId xmlns:a16="http://schemas.microsoft.com/office/drawing/2014/main" id="{62A08DF1-9230-46D7-2394-BABEEEDB6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00" y="1244600"/>
            <a:ext cx="32385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>
                <a:latin typeface="Times New Roman" panose="02020603050405020304" pitchFamily="18" charset="0"/>
              </a:rPr>
              <a:t>1. 多重中断的概念</a:t>
            </a:r>
          </a:p>
        </p:txBody>
      </p:sp>
      <p:sp>
        <p:nvSpPr>
          <p:cNvPr id="567299" name="Line 3">
            <a:extLst>
              <a:ext uri="{FF2B5EF4-FFF2-40B4-BE49-F238E27FC236}">
                <a16:creationId xmlns:a16="http://schemas.microsoft.com/office/drawing/2014/main" id="{4273B0CD-D2BA-C9D9-0E32-2AF3C9A447E4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193925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7300" name="Line 4">
            <a:extLst>
              <a:ext uri="{FF2B5EF4-FFF2-40B4-BE49-F238E27FC236}">
                <a16:creationId xmlns:a16="http://schemas.microsoft.com/office/drawing/2014/main" id="{4B822E5A-283F-5B74-16E5-C02FBB8A672E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2193925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7301" name="Line 5">
            <a:extLst>
              <a:ext uri="{FF2B5EF4-FFF2-40B4-BE49-F238E27FC236}">
                <a16:creationId xmlns:a16="http://schemas.microsoft.com/office/drawing/2014/main" id="{681E4C04-AC3D-D55C-B959-597D0AA8C7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8200" y="2193925"/>
            <a:ext cx="9144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7302" name="Line 6">
            <a:extLst>
              <a:ext uri="{FF2B5EF4-FFF2-40B4-BE49-F238E27FC236}">
                <a16:creationId xmlns:a16="http://schemas.microsoft.com/office/drawing/2014/main" id="{4AF23212-40B5-8F89-8226-5BCA178CF1E9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2193925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7303" name="Line 7">
            <a:extLst>
              <a:ext uri="{FF2B5EF4-FFF2-40B4-BE49-F238E27FC236}">
                <a16:creationId xmlns:a16="http://schemas.microsoft.com/office/drawing/2014/main" id="{6A194C69-1C7D-104A-6247-BEBD777E30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2193925"/>
            <a:ext cx="9144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7304" name="Line 8">
            <a:extLst>
              <a:ext uri="{FF2B5EF4-FFF2-40B4-BE49-F238E27FC236}">
                <a16:creationId xmlns:a16="http://schemas.microsoft.com/office/drawing/2014/main" id="{F69A1EDB-7C23-A249-B6EE-51A4F6468106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2193925"/>
            <a:ext cx="0" cy="2209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7305" name="Line 9">
            <a:extLst>
              <a:ext uri="{FF2B5EF4-FFF2-40B4-BE49-F238E27FC236}">
                <a16:creationId xmlns:a16="http://schemas.microsoft.com/office/drawing/2014/main" id="{B02C6A91-A96D-576B-F851-4AE3380B65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7000" y="2193925"/>
            <a:ext cx="9144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7306" name="Line 10">
            <a:extLst>
              <a:ext uri="{FF2B5EF4-FFF2-40B4-BE49-F238E27FC236}">
                <a16:creationId xmlns:a16="http://schemas.microsoft.com/office/drawing/2014/main" id="{459F904C-C596-4FA9-DD64-E18B2697B5BE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6477000" y="3489325"/>
            <a:ext cx="9144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7307" name="Line 11">
            <a:extLst>
              <a:ext uri="{FF2B5EF4-FFF2-40B4-BE49-F238E27FC236}">
                <a16:creationId xmlns:a16="http://schemas.microsoft.com/office/drawing/2014/main" id="{A891E67D-3562-1F70-4574-10E248589A90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3489325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7308" name="Line 12">
            <a:extLst>
              <a:ext uri="{FF2B5EF4-FFF2-40B4-BE49-F238E27FC236}">
                <a16:creationId xmlns:a16="http://schemas.microsoft.com/office/drawing/2014/main" id="{680D5FB4-F072-2DD8-4959-F280F5279036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5562600" y="3489325"/>
            <a:ext cx="9144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7309" name="Line 13">
            <a:extLst>
              <a:ext uri="{FF2B5EF4-FFF2-40B4-BE49-F238E27FC236}">
                <a16:creationId xmlns:a16="http://schemas.microsoft.com/office/drawing/2014/main" id="{04D998E9-7BCD-320E-519E-B27EF3B21C7F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3489325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7310" name="Line 14">
            <a:extLst>
              <a:ext uri="{FF2B5EF4-FFF2-40B4-BE49-F238E27FC236}">
                <a16:creationId xmlns:a16="http://schemas.microsoft.com/office/drawing/2014/main" id="{5238C2E5-DBB1-365E-9A57-95297FFF3FAE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4648200" y="3489325"/>
            <a:ext cx="9144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7311" name="Line 15">
            <a:extLst>
              <a:ext uri="{FF2B5EF4-FFF2-40B4-BE49-F238E27FC236}">
                <a16:creationId xmlns:a16="http://schemas.microsoft.com/office/drawing/2014/main" id="{0A81A709-5BB8-2F05-2A29-11B6CD6F9B26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3489325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7312" name="Text Box 16">
            <a:extLst>
              <a:ext uri="{FF2B5EF4-FFF2-40B4-BE49-F238E27FC236}">
                <a16:creationId xmlns:a16="http://schemas.microsoft.com/office/drawing/2014/main" id="{F1D30A6E-17AA-BACF-F628-279415F2FA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289401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i="1">
                <a:latin typeface="Times New Roman" panose="02020603050405020304" pitchFamily="18" charset="0"/>
              </a:rPr>
              <a:t>k</a:t>
            </a:r>
          </a:p>
        </p:txBody>
      </p:sp>
      <p:sp>
        <p:nvSpPr>
          <p:cNvPr id="567313" name="Text Box 17">
            <a:extLst>
              <a:ext uri="{FF2B5EF4-FFF2-40B4-BE49-F238E27FC236}">
                <a16:creationId xmlns:a16="http://schemas.microsoft.com/office/drawing/2014/main" id="{35A740E3-EA4B-926D-25C7-4A75EC3C5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1925" y="2894013"/>
            <a:ext cx="25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i="1">
                <a:latin typeface="Times New Roman" panose="02020603050405020304" pitchFamily="18" charset="0"/>
              </a:rPr>
              <a:t>l</a:t>
            </a:r>
          </a:p>
        </p:txBody>
      </p:sp>
      <p:sp>
        <p:nvSpPr>
          <p:cNvPr id="567314" name="Text Box 18">
            <a:extLst>
              <a:ext uri="{FF2B5EF4-FFF2-40B4-BE49-F238E27FC236}">
                <a16:creationId xmlns:a16="http://schemas.microsoft.com/office/drawing/2014/main" id="{8CF5F699-0D13-CD02-02A1-7109CCB9E1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325" y="2894013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i="1"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567315" name="Text Box 19">
            <a:extLst>
              <a:ext uri="{FF2B5EF4-FFF2-40B4-BE49-F238E27FC236}">
                <a16:creationId xmlns:a16="http://schemas.microsoft.com/office/drawing/2014/main" id="{DA81964E-3897-9390-2490-71B93C4A18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1300" y="3351213"/>
            <a:ext cx="6334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i="1">
                <a:solidFill>
                  <a:schemeClr val="folHlink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sz="800" i="1">
                <a:solidFill>
                  <a:schemeClr val="folHlink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000">
                <a:solidFill>
                  <a:schemeClr val="folHlink"/>
                </a:solidFill>
                <a:latin typeface="Times New Roman" panose="02020603050405020304" pitchFamily="18" charset="0"/>
              </a:rPr>
              <a:t>+1</a:t>
            </a:r>
          </a:p>
        </p:txBody>
      </p:sp>
      <p:sp>
        <p:nvSpPr>
          <p:cNvPr id="567316" name="Text Box 20">
            <a:extLst>
              <a:ext uri="{FF2B5EF4-FFF2-40B4-BE49-F238E27FC236}">
                <a16:creationId xmlns:a16="http://schemas.microsoft.com/office/drawing/2014/main" id="{0A6A8655-28C2-80A9-BCFE-467847FE40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3325" y="3351213"/>
            <a:ext cx="576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i="1">
                <a:solidFill>
                  <a:schemeClr val="folHlink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800" i="1">
                <a:solidFill>
                  <a:schemeClr val="folHlink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000">
                <a:solidFill>
                  <a:schemeClr val="folHlink"/>
                </a:solidFill>
                <a:latin typeface="Times New Roman" panose="02020603050405020304" pitchFamily="18" charset="0"/>
              </a:rPr>
              <a:t>+1</a:t>
            </a:r>
          </a:p>
        </p:txBody>
      </p:sp>
      <p:sp>
        <p:nvSpPr>
          <p:cNvPr id="567317" name="Text Box 21">
            <a:extLst>
              <a:ext uri="{FF2B5EF4-FFF2-40B4-BE49-F238E27FC236}">
                <a16:creationId xmlns:a16="http://schemas.microsoft.com/office/drawing/2014/main" id="{FA7DBE32-E038-F860-6FF2-427D1A5C7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351213"/>
            <a:ext cx="703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i="1">
                <a:solidFill>
                  <a:schemeClr val="folHlink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800" i="1">
                <a:solidFill>
                  <a:schemeClr val="folHlink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000">
                <a:solidFill>
                  <a:schemeClr val="folHlink"/>
                </a:solidFill>
                <a:latin typeface="Times New Roman" panose="02020603050405020304" pitchFamily="18" charset="0"/>
              </a:rPr>
              <a:t>+1</a:t>
            </a:r>
          </a:p>
        </p:txBody>
      </p:sp>
      <p:grpSp>
        <p:nvGrpSpPr>
          <p:cNvPr id="567318" name="Group 22">
            <a:extLst>
              <a:ext uri="{FF2B5EF4-FFF2-40B4-BE49-F238E27FC236}">
                <a16:creationId xmlns:a16="http://schemas.microsoft.com/office/drawing/2014/main" id="{2A637EB1-3C21-8135-A521-4B39E1C583C0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4476750"/>
            <a:ext cx="3008313" cy="704850"/>
            <a:chOff x="1680" y="2820"/>
            <a:chExt cx="1895" cy="444"/>
          </a:xfrm>
        </p:grpSpPr>
        <p:sp>
          <p:nvSpPr>
            <p:cNvPr id="150553" name="Text Box 23">
              <a:extLst>
                <a:ext uri="{FF2B5EF4-FFF2-40B4-BE49-F238E27FC236}">
                  <a16:creationId xmlns:a16="http://schemas.microsoft.com/office/drawing/2014/main" id="{CE6C29C3-9DA0-8AAD-26F6-060B78CE2F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2820"/>
              <a:ext cx="599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第一次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 中断</a:t>
              </a:r>
            </a:p>
          </p:txBody>
        </p:sp>
        <p:sp>
          <p:nvSpPr>
            <p:cNvPr id="150554" name="Text Box 24">
              <a:extLst>
                <a:ext uri="{FF2B5EF4-FFF2-40B4-BE49-F238E27FC236}">
                  <a16:creationId xmlns:a16="http://schemas.microsoft.com/office/drawing/2014/main" id="{69009B6A-8ED0-78D1-EE61-7429093B8F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9" y="2822"/>
              <a:ext cx="599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第二次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 中断</a:t>
              </a:r>
            </a:p>
          </p:txBody>
        </p:sp>
        <p:sp>
          <p:nvSpPr>
            <p:cNvPr id="150555" name="Text Box 25">
              <a:extLst>
                <a:ext uri="{FF2B5EF4-FFF2-40B4-BE49-F238E27FC236}">
                  <a16:creationId xmlns:a16="http://schemas.microsoft.com/office/drawing/2014/main" id="{E9FFB5F7-2C61-D19A-3019-F3DBACE097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2822"/>
              <a:ext cx="599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第三次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 中断</a:t>
              </a:r>
            </a:p>
          </p:txBody>
        </p:sp>
      </p:grpSp>
      <p:sp>
        <p:nvSpPr>
          <p:cNvPr id="567322" name="Text Box 26">
            <a:extLst>
              <a:ext uri="{FF2B5EF4-FFF2-40B4-BE49-F238E27FC236}">
                <a16:creationId xmlns:a16="http://schemas.microsoft.com/office/drawing/2014/main" id="{DD6EC5B4-8397-834C-C6C2-FA042854AC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7938" y="5410200"/>
            <a:ext cx="4411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程序断点   </a:t>
            </a:r>
            <a:r>
              <a:rPr lang="en-US" altLang="zh-CN" sz="2400" i="1">
                <a:solidFill>
                  <a:schemeClr val="folHlink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+1 ,   </a:t>
            </a:r>
            <a:r>
              <a:rPr lang="en-US" altLang="zh-CN" sz="2400" i="1">
                <a:solidFill>
                  <a:schemeClr val="folHlink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+1 ,   </a:t>
            </a:r>
            <a:r>
              <a:rPr lang="en-US" altLang="zh-CN" sz="2400" i="1">
                <a:solidFill>
                  <a:schemeClr val="folHlink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+1</a:t>
            </a:r>
          </a:p>
        </p:txBody>
      </p:sp>
      <p:sp>
        <p:nvSpPr>
          <p:cNvPr id="150552" name="Text Box 27">
            <a:extLst>
              <a:ext uri="{FF2B5EF4-FFF2-40B4-BE49-F238E27FC236}">
                <a16:creationId xmlns:a16="http://schemas.microsoft.com/office/drawing/2014/main" id="{869F5C8A-050E-B910-E295-CC51D26818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49250"/>
            <a:ext cx="3854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>
                <a:latin typeface="Times New Roman" panose="02020603050405020304" pitchFamily="18" charset="0"/>
              </a:rPr>
              <a:t>六、中断屏蔽技术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7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567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7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" dur="500"/>
                                        <p:tgtEl>
                                          <p:spTgt spid="567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567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67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5" dur="500"/>
                                        <p:tgtEl>
                                          <p:spTgt spid="567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" dur="500"/>
                                        <p:tgtEl>
                                          <p:spTgt spid="567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67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9" dur="500"/>
                                        <p:tgtEl>
                                          <p:spTgt spid="567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3" dur="500"/>
                                        <p:tgtEl>
                                          <p:spTgt spid="567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7" dur="500"/>
                                        <p:tgtEl>
                                          <p:spTgt spid="567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67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7" dur="500"/>
                                        <p:tgtEl>
                                          <p:spTgt spid="567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1" dur="500"/>
                                        <p:tgtEl>
                                          <p:spTgt spid="567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567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1" dur="500"/>
                                        <p:tgtEl>
                                          <p:spTgt spid="567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85" dur="500"/>
                                        <p:tgtEl>
                                          <p:spTgt spid="567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567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5" dur="500"/>
                                        <p:tgtEl>
                                          <p:spTgt spid="567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567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567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7298" grpId="0" autoUpdateAnimBg="0"/>
      <p:bldP spid="567312" grpId="0" autoUpdateAnimBg="0"/>
      <p:bldP spid="567313" grpId="0" autoUpdateAnimBg="0"/>
      <p:bldP spid="567314" grpId="0" autoUpdateAnimBg="0"/>
      <p:bldP spid="567315" grpId="0" autoUpdateAnimBg="0"/>
      <p:bldP spid="567316" grpId="0" autoUpdateAnimBg="0"/>
      <p:bldP spid="567317" grpId="0" autoUpdateAnimBg="0"/>
      <p:bldP spid="567322" grpId="0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>
            <a:extLst>
              <a:ext uri="{FF2B5EF4-FFF2-40B4-BE49-F238E27FC236}">
                <a16:creationId xmlns:a16="http://schemas.microsoft.com/office/drawing/2014/main" id="{FC69F839-717F-7C77-73E8-926D06720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54000"/>
            <a:ext cx="5399088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>
                <a:latin typeface="Times New Roman" panose="02020603050405020304" pitchFamily="18" charset="0"/>
              </a:rPr>
              <a:t>2.  实现多重中断的条件</a:t>
            </a:r>
          </a:p>
        </p:txBody>
      </p:sp>
      <p:sp>
        <p:nvSpPr>
          <p:cNvPr id="568323" name="Line 3">
            <a:extLst>
              <a:ext uri="{FF2B5EF4-FFF2-40B4-BE49-F238E27FC236}">
                <a16:creationId xmlns:a16="http://schemas.microsoft.com/office/drawing/2014/main" id="{3AD6E31C-1BB3-D4A5-AAB8-CD05ED2CDF4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3170238"/>
            <a:ext cx="0" cy="6540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568324" name="Group 4">
            <a:extLst>
              <a:ext uri="{FF2B5EF4-FFF2-40B4-BE49-F238E27FC236}">
                <a16:creationId xmlns:a16="http://schemas.microsoft.com/office/drawing/2014/main" id="{FBFCF220-6643-C7E0-CB13-01C1AA152ED8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3824288"/>
            <a:ext cx="2743200" cy="0"/>
            <a:chOff x="1296" y="2409"/>
            <a:chExt cx="1728" cy="0"/>
          </a:xfrm>
        </p:grpSpPr>
        <p:sp>
          <p:nvSpPr>
            <p:cNvPr id="151614" name="Line 5">
              <a:extLst>
                <a:ext uri="{FF2B5EF4-FFF2-40B4-BE49-F238E27FC236}">
                  <a16:creationId xmlns:a16="http://schemas.microsoft.com/office/drawing/2014/main" id="{C9E225EE-D922-7EA0-E9CD-A2A1CAC864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409"/>
              <a:ext cx="17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1615" name="Line 6">
              <a:extLst>
                <a:ext uri="{FF2B5EF4-FFF2-40B4-BE49-F238E27FC236}">
                  <a16:creationId xmlns:a16="http://schemas.microsoft.com/office/drawing/2014/main" id="{8A73883E-49AE-2406-3F70-1660EBE8CD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2409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68327" name="Group 7">
            <a:extLst>
              <a:ext uri="{FF2B5EF4-FFF2-40B4-BE49-F238E27FC236}">
                <a16:creationId xmlns:a16="http://schemas.microsoft.com/office/drawing/2014/main" id="{087041A6-D9A2-F636-2CA5-21FDFCD68A9A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4217988"/>
            <a:ext cx="2743200" cy="0"/>
            <a:chOff x="1296" y="2657"/>
            <a:chExt cx="1728" cy="0"/>
          </a:xfrm>
        </p:grpSpPr>
        <p:sp>
          <p:nvSpPr>
            <p:cNvPr id="151612" name="Line 8">
              <a:extLst>
                <a:ext uri="{FF2B5EF4-FFF2-40B4-BE49-F238E27FC236}">
                  <a16:creationId xmlns:a16="http://schemas.microsoft.com/office/drawing/2014/main" id="{2B79F6B2-2B2A-91FE-CE71-06D7527C7D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657"/>
              <a:ext cx="17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1613" name="Line 9">
              <a:extLst>
                <a:ext uri="{FF2B5EF4-FFF2-40B4-BE49-F238E27FC236}">
                  <a16:creationId xmlns:a16="http://schemas.microsoft.com/office/drawing/2014/main" id="{BB4A5B3F-F99F-99CA-0120-F7E114058A8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2352" y="2657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68330" name="Group 10">
            <a:extLst>
              <a:ext uri="{FF2B5EF4-FFF2-40B4-BE49-F238E27FC236}">
                <a16:creationId xmlns:a16="http://schemas.microsoft.com/office/drawing/2014/main" id="{1C927325-B13F-1A18-7D99-8A6E9106B2A0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4545013"/>
            <a:ext cx="4114800" cy="0"/>
            <a:chOff x="1296" y="2863"/>
            <a:chExt cx="2592" cy="0"/>
          </a:xfrm>
        </p:grpSpPr>
        <p:sp>
          <p:nvSpPr>
            <p:cNvPr id="151610" name="Line 11">
              <a:extLst>
                <a:ext uri="{FF2B5EF4-FFF2-40B4-BE49-F238E27FC236}">
                  <a16:creationId xmlns:a16="http://schemas.microsoft.com/office/drawing/2014/main" id="{8ABB62C1-0B14-981B-E9E5-C94E6AD7FB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863"/>
              <a:ext cx="25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1611" name="Line 12">
              <a:extLst>
                <a:ext uri="{FF2B5EF4-FFF2-40B4-BE49-F238E27FC236}">
                  <a16:creationId xmlns:a16="http://schemas.microsoft.com/office/drawing/2014/main" id="{E48B846D-DE47-2F0B-1D92-53A97C0F81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863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68333" name="Group 13">
            <a:extLst>
              <a:ext uri="{FF2B5EF4-FFF2-40B4-BE49-F238E27FC236}">
                <a16:creationId xmlns:a16="http://schemas.microsoft.com/office/drawing/2014/main" id="{76F23E9A-9173-CFE4-2A22-D4DC7376826A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4937125"/>
            <a:ext cx="4114800" cy="0"/>
            <a:chOff x="1296" y="3110"/>
            <a:chExt cx="2592" cy="0"/>
          </a:xfrm>
        </p:grpSpPr>
        <p:sp>
          <p:nvSpPr>
            <p:cNvPr id="151608" name="Line 14">
              <a:extLst>
                <a:ext uri="{FF2B5EF4-FFF2-40B4-BE49-F238E27FC236}">
                  <a16:creationId xmlns:a16="http://schemas.microsoft.com/office/drawing/2014/main" id="{33AD218B-EACB-8773-24E4-68CA20FD9A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3110"/>
              <a:ext cx="25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1609" name="Line 15">
              <a:extLst>
                <a:ext uri="{FF2B5EF4-FFF2-40B4-BE49-F238E27FC236}">
                  <a16:creationId xmlns:a16="http://schemas.microsoft.com/office/drawing/2014/main" id="{C61DC392-E18B-2D78-15A9-ECEA1E86107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3216" y="3110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68336" name="Freeform 16">
            <a:extLst>
              <a:ext uri="{FF2B5EF4-FFF2-40B4-BE49-F238E27FC236}">
                <a16:creationId xmlns:a16="http://schemas.microsoft.com/office/drawing/2014/main" id="{9148EC16-89B4-E9B9-64BF-845B3110A831}"/>
              </a:ext>
            </a:extLst>
          </p:cNvPr>
          <p:cNvSpPr>
            <a:spLocks/>
          </p:cNvSpPr>
          <p:nvPr/>
        </p:nvSpPr>
        <p:spPr bwMode="auto">
          <a:xfrm>
            <a:off x="3589338" y="4217988"/>
            <a:ext cx="1587" cy="315912"/>
          </a:xfrm>
          <a:custGeom>
            <a:avLst/>
            <a:gdLst>
              <a:gd name="T0" fmla="*/ 0 w 1"/>
              <a:gd name="T1" fmla="*/ 0 h 199"/>
              <a:gd name="T2" fmla="*/ 0 w 1"/>
              <a:gd name="T3" fmla="*/ 2147483646 h 199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99">
                <a:moveTo>
                  <a:pt x="0" y="0"/>
                </a:moveTo>
                <a:lnTo>
                  <a:pt x="0" y="199"/>
                </a:lnTo>
              </a:path>
            </a:pathLst>
          </a:custGeom>
          <a:noFill/>
          <a:ln w="57150" cmpd="sng">
            <a:solidFill>
              <a:schemeClr val="tx1"/>
            </a:solidFill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568337" name="Group 17">
            <a:extLst>
              <a:ext uri="{FF2B5EF4-FFF2-40B4-BE49-F238E27FC236}">
                <a16:creationId xmlns:a16="http://schemas.microsoft.com/office/drawing/2014/main" id="{410F2E69-85B3-83D4-6592-F0C3F468C8E0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5265738"/>
            <a:ext cx="5486400" cy="0"/>
            <a:chOff x="1296" y="3317"/>
            <a:chExt cx="3456" cy="0"/>
          </a:xfrm>
        </p:grpSpPr>
        <p:sp>
          <p:nvSpPr>
            <p:cNvPr id="151606" name="Line 18">
              <a:extLst>
                <a:ext uri="{FF2B5EF4-FFF2-40B4-BE49-F238E27FC236}">
                  <a16:creationId xmlns:a16="http://schemas.microsoft.com/office/drawing/2014/main" id="{3FCB84D4-F594-8ACC-A941-4E3FC051CA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3317"/>
              <a:ext cx="34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1607" name="Line 19">
              <a:extLst>
                <a:ext uri="{FF2B5EF4-FFF2-40B4-BE49-F238E27FC236}">
                  <a16:creationId xmlns:a16="http://schemas.microsoft.com/office/drawing/2014/main" id="{83AB6C10-3857-D9B3-5F6E-89EC4D9404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3317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68340" name="Group 20">
            <a:extLst>
              <a:ext uri="{FF2B5EF4-FFF2-40B4-BE49-F238E27FC236}">
                <a16:creationId xmlns:a16="http://schemas.microsoft.com/office/drawing/2014/main" id="{16C9EB0C-D1ED-8D84-D89D-556CAD48F132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657850"/>
            <a:ext cx="4114800" cy="0"/>
            <a:chOff x="2160" y="3564"/>
            <a:chExt cx="2592" cy="0"/>
          </a:xfrm>
        </p:grpSpPr>
        <p:sp>
          <p:nvSpPr>
            <p:cNvPr id="151604" name="Line 21">
              <a:extLst>
                <a:ext uri="{FF2B5EF4-FFF2-40B4-BE49-F238E27FC236}">
                  <a16:creationId xmlns:a16="http://schemas.microsoft.com/office/drawing/2014/main" id="{8511CE26-D73B-3718-74BD-E174815C3D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3564"/>
              <a:ext cx="25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1605" name="Line 22">
              <a:extLst>
                <a:ext uri="{FF2B5EF4-FFF2-40B4-BE49-F238E27FC236}">
                  <a16:creationId xmlns:a16="http://schemas.microsoft.com/office/drawing/2014/main" id="{92481A9F-4C2B-5B28-C9F5-1A8BD8AED96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3888" y="3564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68343" name="Freeform 23">
            <a:extLst>
              <a:ext uri="{FF2B5EF4-FFF2-40B4-BE49-F238E27FC236}">
                <a16:creationId xmlns:a16="http://schemas.microsoft.com/office/drawing/2014/main" id="{921F2A85-7B55-1B63-4DFE-746CA07BE7AF}"/>
              </a:ext>
            </a:extLst>
          </p:cNvPr>
          <p:cNvSpPr>
            <a:spLocks/>
          </p:cNvSpPr>
          <p:nvPr/>
        </p:nvSpPr>
        <p:spPr bwMode="auto">
          <a:xfrm>
            <a:off x="3589338" y="4937125"/>
            <a:ext cx="1587" cy="315913"/>
          </a:xfrm>
          <a:custGeom>
            <a:avLst/>
            <a:gdLst>
              <a:gd name="T0" fmla="*/ 0 w 1"/>
              <a:gd name="T1" fmla="*/ 0 h 199"/>
              <a:gd name="T2" fmla="*/ 0 w 1"/>
              <a:gd name="T3" fmla="*/ 2147483646 h 199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99">
                <a:moveTo>
                  <a:pt x="0" y="0"/>
                </a:moveTo>
                <a:lnTo>
                  <a:pt x="0" y="199"/>
                </a:lnTo>
              </a:path>
            </a:pathLst>
          </a:custGeom>
          <a:noFill/>
          <a:ln w="57150" cmpd="sng">
            <a:solidFill>
              <a:schemeClr val="tx1"/>
            </a:solidFill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568344" name="Group 24">
            <a:extLst>
              <a:ext uri="{FF2B5EF4-FFF2-40B4-BE49-F238E27FC236}">
                <a16:creationId xmlns:a16="http://schemas.microsoft.com/office/drawing/2014/main" id="{76860CED-2E72-D269-303D-23A6C9568F3E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984875"/>
            <a:ext cx="4114800" cy="0"/>
            <a:chOff x="2160" y="3770"/>
            <a:chExt cx="2592" cy="0"/>
          </a:xfrm>
        </p:grpSpPr>
        <p:sp>
          <p:nvSpPr>
            <p:cNvPr id="151602" name="Line 25">
              <a:extLst>
                <a:ext uri="{FF2B5EF4-FFF2-40B4-BE49-F238E27FC236}">
                  <a16:creationId xmlns:a16="http://schemas.microsoft.com/office/drawing/2014/main" id="{F1F26824-BB04-C471-DDA0-5A287F3029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3770"/>
              <a:ext cx="25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1603" name="Line 26">
              <a:extLst>
                <a:ext uri="{FF2B5EF4-FFF2-40B4-BE49-F238E27FC236}">
                  <a16:creationId xmlns:a16="http://schemas.microsoft.com/office/drawing/2014/main" id="{3560789F-F112-8581-F9D6-FED5BB6B06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3770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68347" name="Group 27">
            <a:extLst>
              <a:ext uri="{FF2B5EF4-FFF2-40B4-BE49-F238E27FC236}">
                <a16:creationId xmlns:a16="http://schemas.microsoft.com/office/drawing/2014/main" id="{E23CBCE9-28DB-EA30-098A-890D944A9CC7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6378575"/>
            <a:ext cx="5486400" cy="0"/>
            <a:chOff x="1296" y="4018"/>
            <a:chExt cx="3456" cy="0"/>
          </a:xfrm>
        </p:grpSpPr>
        <p:sp>
          <p:nvSpPr>
            <p:cNvPr id="151600" name="Line 28">
              <a:extLst>
                <a:ext uri="{FF2B5EF4-FFF2-40B4-BE49-F238E27FC236}">
                  <a16:creationId xmlns:a16="http://schemas.microsoft.com/office/drawing/2014/main" id="{AC09E2B6-7082-BE12-B7C1-0079DA7AAF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4018"/>
              <a:ext cx="34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1601" name="Line 29">
              <a:extLst>
                <a:ext uri="{FF2B5EF4-FFF2-40B4-BE49-F238E27FC236}">
                  <a16:creationId xmlns:a16="http://schemas.microsoft.com/office/drawing/2014/main" id="{4ABFDD25-A25C-65AB-098E-00625326F7E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3216" y="4018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68350" name="Freeform 30">
            <a:extLst>
              <a:ext uri="{FF2B5EF4-FFF2-40B4-BE49-F238E27FC236}">
                <a16:creationId xmlns:a16="http://schemas.microsoft.com/office/drawing/2014/main" id="{D11261F7-6A77-B40D-703D-231F09A84128}"/>
              </a:ext>
            </a:extLst>
          </p:cNvPr>
          <p:cNvSpPr>
            <a:spLocks/>
          </p:cNvSpPr>
          <p:nvPr/>
        </p:nvSpPr>
        <p:spPr bwMode="auto">
          <a:xfrm>
            <a:off x="3589338" y="6388100"/>
            <a:ext cx="1587" cy="298450"/>
          </a:xfrm>
          <a:custGeom>
            <a:avLst/>
            <a:gdLst>
              <a:gd name="T0" fmla="*/ 0 w 1"/>
              <a:gd name="T1" fmla="*/ 0 h 188"/>
              <a:gd name="T2" fmla="*/ 0 w 1"/>
              <a:gd name="T3" fmla="*/ 2147483646 h 18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88">
                <a:moveTo>
                  <a:pt x="0" y="0"/>
                </a:moveTo>
                <a:lnTo>
                  <a:pt x="0" y="188"/>
                </a:lnTo>
              </a:path>
            </a:pathLst>
          </a:custGeom>
          <a:noFill/>
          <a:ln w="57150" cmpd="sng">
            <a:solidFill>
              <a:schemeClr val="tx1"/>
            </a:solidFill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568386" name="Group 66">
            <a:extLst>
              <a:ext uri="{FF2B5EF4-FFF2-40B4-BE49-F238E27FC236}">
                <a16:creationId xmlns:a16="http://schemas.microsoft.com/office/drawing/2014/main" id="{5AB2D5D3-E384-9C48-4D88-FC894CE9ABA1}"/>
              </a:ext>
            </a:extLst>
          </p:cNvPr>
          <p:cNvGrpSpPr>
            <a:grpSpLocks/>
          </p:cNvGrpSpPr>
          <p:nvPr/>
        </p:nvGrpSpPr>
        <p:grpSpPr bwMode="auto">
          <a:xfrm>
            <a:off x="2117725" y="3640138"/>
            <a:ext cx="1296988" cy="396875"/>
            <a:chOff x="374" y="2293"/>
            <a:chExt cx="817" cy="250"/>
          </a:xfrm>
        </p:grpSpPr>
        <p:sp>
          <p:nvSpPr>
            <p:cNvPr id="151598" name="Line 32">
              <a:extLst>
                <a:ext uri="{FF2B5EF4-FFF2-40B4-BE49-F238E27FC236}">
                  <a16:creationId xmlns:a16="http://schemas.microsoft.com/office/drawing/2014/main" id="{5E7A7D22-150A-5107-FCC9-1BEA6C0521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3" y="2409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1599" name="Text Box 33">
              <a:extLst>
                <a:ext uri="{FF2B5EF4-FFF2-40B4-BE49-F238E27FC236}">
                  <a16:creationId xmlns:a16="http://schemas.microsoft.com/office/drawing/2014/main" id="{CCA609DB-F312-C7F2-A58F-0445EA0DEF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" y="2293"/>
              <a:ext cx="5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B</a:t>
              </a:r>
              <a:r>
                <a:rPr lang="zh-CN" altLang="en-US" sz="2000">
                  <a:latin typeface="Times New Roman" panose="02020603050405020304" pitchFamily="18" charset="0"/>
                </a:rPr>
                <a:t>、</a:t>
              </a:r>
              <a:r>
                <a:rPr lang="en-US" altLang="zh-CN" sz="2000">
                  <a:latin typeface="Times New Roman" panose="02020603050405020304" pitchFamily="18" charset="0"/>
                </a:rPr>
                <a:t>C</a:t>
              </a:r>
            </a:p>
          </p:txBody>
        </p:sp>
      </p:grpSp>
      <p:grpSp>
        <p:nvGrpSpPr>
          <p:cNvPr id="568354" name="Group 34">
            <a:extLst>
              <a:ext uri="{FF2B5EF4-FFF2-40B4-BE49-F238E27FC236}">
                <a16:creationId xmlns:a16="http://schemas.microsoft.com/office/drawing/2014/main" id="{8A9729CA-682D-3D31-E994-668806942BC6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5562600"/>
            <a:ext cx="2362200" cy="396875"/>
            <a:chOff x="672" y="3504"/>
            <a:chExt cx="1488" cy="250"/>
          </a:xfrm>
        </p:grpSpPr>
        <p:sp>
          <p:nvSpPr>
            <p:cNvPr id="151594" name="Line 35">
              <a:extLst>
                <a:ext uri="{FF2B5EF4-FFF2-40B4-BE49-F238E27FC236}">
                  <a16:creationId xmlns:a16="http://schemas.microsoft.com/office/drawing/2014/main" id="{C375DC2A-19E7-B45D-0C4C-EF3D17F65E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6" y="3564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51595" name="Group 36">
              <a:extLst>
                <a:ext uri="{FF2B5EF4-FFF2-40B4-BE49-F238E27FC236}">
                  <a16:creationId xmlns:a16="http://schemas.microsoft.com/office/drawing/2014/main" id="{CF02445B-8F04-08B9-E5D6-6C34DCCFC0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3504"/>
              <a:ext cx="528" cy="250"/>
              <a:chOff x="672" y="3489"/>
              <a:chExt cx="528" cy="250"/>
            </a:xfrm>
          </p:grpSpPr>
          <p:sp>
            <p:nvSpPr>
              <p:cNvPr id="151596" name="Line 37">
                <a:extLst>
                  <a:ext uri="{FF2B5EF4-FFF2-40B4-BE49-F238E27FC236}">
                    <a16:creationId xmlns:a16="http://schemas.microsoft.com/office/drawing/2014/main" id="{D15CD58E-263F-F85B-9C51-F6799EF76F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3564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1597" name="Text Box 38">
                <a:extLst>
                  <a:ext uri="{FF2B5EF4-FFF2-40B4-BE49-F238E27FC236}">
                    <a16:creationId xmlns:a16="http://schemas.microsoft.com/office/drawing/2014/main" id="{6D4C83E6-8CAE-D6F6-96AF-D0F27FB29A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2" y="3489"/>
                <a:ext cx="23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A</a:t>
                </a:r>
              </a:p>
            </p:txBody>
          </p:sp>
        </p:grpSp>
      </p:grpSp>
      <p:sp>
        <p:nvSpPr>
          <p:cNvPr id="568359" name="Text Box 39">
            <a:extLst>
              <a:ext uri="{FF2B5EF4-FFF2-40B4-BE49-F238E27FC236}">
                <a16:creationId xmlns:a16="http://schemas.microsoft.com/office/drawing/2014/main" id="{2613B417-BB70-5B85-3862-86E63DD99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6938" y="2955925"/>
            <a:ext cx="6953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中断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请求</a:t>
            </a:r>
          </a:p>
        </p:txBody>
      </p:sp>
      <p:sp>
        <p:nvSpPr>
          <p:cNvPr id="568360" name="Text Box 40">
            <a:extLst>
              <a:ext uri="{FF2B5EF4-FFF2-40B4-BE49-F238E27FC236}">
                <a16:creationId xmlns:a16="http://schemas.microsoft.com/office/drawing/2014/main" id="{B266C8CE-758D-6E47-B6EB-99F4C63D7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7688" y="2133600"/>
            <a:ext cx="9509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主程序</a:t>
            </a:r>
          </a:p>
        </p:txBody>
      </p:sp>
      <p:sp>
        <p:nvSpPr>
          <p:cNvPr id="568361" name="Text Box 41">
            <a:extLst>
              <a:ext uri="{FF2B5EF4-FFF2-40B4-BE49-F238E27FC236}">
                <a16:creationId xmlns:a16="http://schemas.microsoft.com/office/drawing/2014/main" id="{12915036-039C-4A1C-2D95-32200623C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5338" y="1524000"/>
            <a:ext cx="8145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(2) 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优先级别高 </a:t>
            </a:r>
            <a:r>
              <a:rPr lang="zh-CN" altLang="en-US" sz="2400">
                <a:latin typeface="Times New Roman" panose="02020603050405020304" pitchFamily="18" charset="0"/>
              </a:rPr>
              <a:t>的中断源 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有权中断优先级别低 </a:t>
            </a:r>
            <a:r>
              <a:rPr lang="zh-CN" altLang="en-US" sz="2400">
                <a:latin typeface="Times New Roman" panose="02020603050405020304" pitchFamily="18" charset="0"/>
              </a:rPr>
              <a:t>的中断源</a:t>
            </a:r>
          </a:p>
        </p:txBody>
      </p:sp>
      <p:sp>
        <p:nvSpPr>
          <p:cNvPr id="568362" name="Text Box 42">
            <a:extLst>
              <a:ext uri="{FF2B5EF4-FFF2-40B4-BE49-F238E27FC236}">
                <a16:creationId xmlns:a16="http://schemas.microsoft.com/office/drawing/2014/main" id="{EFDF744D-5F4D-830C-44E8-528563626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5338" y="914400"/>
            <a:ext cx="4106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(1) 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提前 </a:t>
            </a:r>
            <a:r>
              <a:rPr lang="zh-CN" altLang="en-US" sz="2400">
                <a:latin typeface="Times New Roman" panose="02020603050405020304" pitchFamily="18" charset="0"/>
              </a:rPr>
              <a:t>设置 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开中断 </a:t>
            </a:r>
            <a:r>
              <a:rPr lang="zh-CN" altLang="en-US" sz="2400">
                <a:latin typeface="Times New Roman" panose="02020603050405020304" pitchFamily="18" charset="0"/>
              </a:rPr>
              <a:t>指令</a:t>
            </a:r>
          </a:p>
        </p:txBody>
      </p:sp>
      <p:grpSp>
        <p:nvGrpSpPr>
          <p:cNvPr id="568363" name="Group 43">
            <a:extLst>
              <a:ext uri="{FF2B5EF4-FFF2-40B4-BE49-F238E27FC236}">
                <a16:creationId xmlns:a16="http://schemas.microsoft.com/office/drawing/2014/main" id="{0D363636-E5AB-E043-1212-4461C9B7B80B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2133600"/>
            <a:ext cx="4610100" cy="3883025"/>
            <a:chOff x="2016" y="1344"/>
            <a:chExt cx="2904" cy="2446"/>
          </a:xfrm>
        </p:grpSpPr>
        <p:sp>
          <p:nvSpPr>
            <p:cNvPr id="151583" name="Line 44">
              <a:extLst>
                <a:ext uri="{FF2B5EF4-FFF2-40B4-BE49-F238E27FC236}">
                  <a16:creationId xmlns:a16="http://schemas.microsoft.com/office/drawing/2014/main" id="{0BC9E8C9-102B-4076-FEC0-4C5555CDB5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2162"/>
              <a:ext cx="0" cy="16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1584" name="Line 45">
              <a:extLst>
                <a:ext uri="{FF2B5EF4-FFF2-40B4-BE49-F238E27FC236}">
                  <a16:creationId xmlns:a16="http://schemas.microsoft.com/office/drawing/2014/main" id="{295520BE-0FB1-99B9-52B3-AE25DBBC8E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162"/>
              <a:ext cx="0" cy="16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1585" name="Line 46">
              <a:extLst>
                <a:ext uri="{FF2B5EF4-FFF2-40B4-BE49-F238E27FC236}">
                  <a16:creationId xmlns:a16="http://schemas.microsoft.com/office/drawing/2014/main" id="{EB70F826-F816-C698-4ED3-57F8FDE5D3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2162"/>
              <a:ext cx="0" cy="16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1586" name="Line 47">
              <a:extLst>
                <a:ext uri="{FF2B5EF4-FFF2-40B4-BE49-F238E27FC236}">
                  <a16:creationId xmlns:a16="http://schemas.microsoft.com/office/drawing/2014/main" id="{F7748910-067F-AAD3-4762-54C16A5422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2162"/>
              <a:ext cx="0" cy="16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1587" name="Text Box 48">
              <a:extLst>
                <a:ext uri="{FF2B5EF4-FFF2-40B4-BE49-F238E27FC236}">
                  <a16:creationId xmlns:a16="http://schemas.microsoft.com/office/drawing/2014/main" id="{6FFAD01C-3DEE-C566-8B6E-48366D8B98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4" y="1963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51588" name="Text Box 49">
              <a:extLst>
                <a:ext uri="{FF2B5EF4-FFF2-40B4-BE49-F238E27FC236}">
                  <a16:creationId xmlns:a16="http://schemas.microsoft.com/office/drawing/2014/main" id="{6C01557E-A27B-9462-5357-B9060C4171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1963"/>
              <a:ext cx="2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51589" name="Text Box 50">
              <a:extLst>
                <a:ext uri="{FF2B5EF4-FFF2-40B4-BE49-F238E27FC236}">
                  <a16:creationId xmlns:a16="http://schemas.microsoft.com/office/drawing/2014/main" id="{68A35F5F-703D-9562-0452-FB4C9A70DA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2" y="1963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51590" name="Text Box 51">
              <a:extLst>
                <a:ext uri="{FF2B5EF4-FFF2-40B4-BE49-F238E27FC236}">
                  <a16:creationId xmlns:a16="http://schemas.microsoft.com/office/drawing/2014/main" id="{F87D3512-DE02-76E8-4A97-AAB944178A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6" y="1963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51591" name="AutoShape 52">
              <a:extLst>
                <a:ext uri="{FF2B5EF4-FFF2-40B4-BE49-F238E27FC236}">
                  <a16:creationId xmlns:a16="http://schemas.microsoft.com/office/drawing/2014/main" id="{D893B786-C825-3B70-B668-0F5285BB7BB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394" y="598"/>
              <a:ext cx="123" cy="2592"/>
            </a:xfrm>
            <a:prstGeom prst="leftBrace">
              <a:avLst>
                <a:gd name="adj1" fmla="val 175610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151592" name="Text Box 53">
              <a:extLst>
                <a:ext uri="{FF2B5EF4-FFF2-40B4-BE49-F238E27FC236}">
                  <a16:creationId xmlns:a16="http://schemas.microsoft.com/office/drawing/2014/main" id="{6B805DC1-FE0E-C6B1-DDC9-A23B38DCD6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2" y="1344"/>
              <a:ext cx="108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中断服务程序</a:t>
              </a:r>
            </a:p>
          </p:txBody>
        </p:sp>
        <p:sp>
          <p:nvSpPr>
            <p:cNvPr id="151593" name="Text Box 54">
              <a:extLst>
                <a:ext uri="{FF2B5EF4-FFF2-40B4-BE49-F238E27FC236}">
                  <a16:creationId xmlns:a16="http://schemas.microsoft.com/office/drawing/2014/main" id="{A18F8B9C-588F-95FB-AE0D-53F4571BAA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584"/>
              <a:ext cx="29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（ </a:t>
              </a:r>
              <a:r>
                <a:rPr lang="en-US" altLang="zh-CN" sz="2000">
                  <a:latin typeface="Times New Roman" panose="02020603050405020304" pitchFamily="18" charset="0"/>
                </a:rPr>
                <a:t>A、B、 C、 D </a:t>
              </a:r>
              <a:r>
                <a:rPr lang="zh-CN" altLang="en-US" sz="2000">
                  <a:latin typeface="Times New Roman" panose="02020603050405020304" pitchFamily="18" charset="0"/>
                </a:rPr>
                <a:t>优先级按 </a:t>
              </a:r>
              <a:r>
                <a: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降序 </a:t>
              </a:r>
              <a:r>
                <a:rPr lang="zh-CN" altLang="en-US" sz="2000">
                  <a:latin typeface="Times New Roman" panose="02020603050405020304" pitchFamily="18" charset="0"/>
                </a:rPr>
                <a:t>排列）</a:t>
              </a:r>
            </a:p>
          </p:txBody>
        </p:sp>
      </p:grpSp>
      <p:sp>
        <p:nvSpPr>
          <p:cNvPr id="568375" name="Line 55">
            <a:extLst>
              <a:ext uri="{FF2B5EF4-FFF2-40B4-BE49-F238E27FC236}">
                <a16:creationId xmlns:a16="http://schemas.microsoft.com/office/drawing/2014/main" id="{A8EB441B-F0A7-8D7B-0F2A-D8CA0CAE099B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3824288"/>
            <a:ext cx="0" cy="3937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8376" name="Line 56">
            <a:extLst>
              <a:ext uri="{FF2B5EF4-FFF2-40B4-BE49-F238E27FC236}">
                <a16:creationId xmlns:a16="http://schemas.microsoft.com/office/drawing/2014/main" id="{D37CE7C1-FC5F-B329-3122-8DD4568CC2A9}"/>
              </a:ext>
            </a:extLst>
          </p:cNvPr>
          <p:cNvSpPr>
            <a:spLocks noChangeShapeType="1"/>
          </p:cNvSpPr>
          <p:nvPr/>
        </p:nvSpPr>
        <p:spPr bwMode="auto">
          <a:xfrm>
            <a:off x="9067800" y="5265738"/>
            <a:ext cx="0" cy="392112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8377" name="Freeform 57">
            <a:extLst>
              <a:ext uri="{FF2B5EF4-FFF2-40B4-BE49-F238E27FC236}">
                <a16:creationId xmlns:a16="http://schemas.microsoft.com/office/drawing/2014/main" id="{FE452E94-80DA-EE43-5108-8E0C456E88BB}"/>
              </a:ext>
            </a:extLst>
          </p:cNvPr>
          <p:cNvSpPr>
            <a:spLocks/>
          </p:cNvSpPr>
          <p:nvPr/>
        </p:nvSpPr>
        <p:spPr bwMode="auto">
          <a:xfrm>
            <a:off x="4953000" y="5657850"/>
            <a:ext cx="1588" cy="319088"/>
          </a:xfrm>
          <a:custGeom>
            <a:avLst/>
            <a:gdLst>
              <a:gd name="T0" fmla="*/ 0 w 1"/>
              <a:gd name="T1" fmla="*/ 0 h 201"/>
              <a:gd name="T2" fmla="*/ 0 w 1"/>
              <a:gd name="T3" fmla="*/ 2147483646 h 20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201">
                <a:moveTo>
                  <a:pt x="0" y="0"/>
                </a:moveTo>
                <a:lnTo>
                  <a:pt x="0" y="201"/>
                </a:lnTo>
              </a:path>
            </a:pathLst>
          </a:custGeom>
          <a:noFill/>
          <a:ln w="57150" cmpd="sng">
            <a:solidFill>
              <a:schemeClr val="folHlink"/>
            </a:solidFill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8378" name="Line 58">
            <a:extLst>
              <a:ext uri="{FF2B5EF4-FFF2-40B4-BE49-F238E27FC236}">
                <a16:creationId xmlns:a16="http://schemas.microsoft.com/office/drawing/2014/main" id="{47213E8F-AD2A-BFC2-0AEA-57649A5F7550}"/>
              </a:ext>
            </a:extLst>
          </p:cNvPr>
          <p:cNvSpPr>
            <a:spLocks noChangeShapeType="1"/>
          </p:cNvSpPr>
          <p:nvPr/>
        </p:nvSpPr>
        <p:spPr bwMode="auto">
          <a:xfrm>
            <a:off x="9067800" y="5984875"/>
            <a:ext cx="0" cy="3937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8379" name="Line 59">
            <a:extLst>
              <a:ext uri="{FF2B5EF4-FFF2-40B4-BE49-F238E27FC236}">
                <a16:creationId xmlns:a16="http://schemas.microsoft.com/office/drawing/2014/main" id="{8EAE01B0-710C-4421-2CE0-9E1903E3AD44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4724400"/>
            <a:ext cx="0" cy="24765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568380" name="Group 60">
            <a:extLst>
              <a:ext uri="{FF2B5EF4-FFF2-40B4-BE49-F238E27FC236}">
                <a16:creationId xmlns:a16="http://schemas.microsoft.com/office/drawing/2014/main" id="{8F0AA8DC-0CBF-AA86-28BE-DAB01114DC92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4556125"/>
            <a:ext cx="838200" cy="396875"/>
            <a:chOff x="672" y="2870"/>
            <a:chExt cx="528" cy="250"/>
          </a:xfrm>
        </p:grpSpPr>
        <p:sp>
          <p:nvSpPr>
            <p:cNvPr id="151581" name="Line 61">
              <a:extLst>
                <a:ext uri="{FF2B5EF4-FFF2-40B4-BE49-F238E27FC236}">
                  <a16:creationId xmlns:a16="http://schemas.microsoft.com/office/drawing/2014/main" id="{6FA274D1-E192-2CB7-0DC9-CE4493A9EE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987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1582" name="Text Box 62">
              <a:extLst>
                <a:ext uri="{FF2B5EF4-FFF2-40B4-BE49-F238E27FC236}">
                  <a16:creationId xmlns:a16="http://schemas.microsoft.com/office/drawing/2014/main" id="{91092010-655C-27D0-0F98-0D5DF1DBAB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2870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D</a:t>
              </a:r>
            </a:p>
          </p:txBody>
        </p:sp>
      </p:grpSp>
      <p:sp>
        <p:nvSpPr>
          <p:cNvPr id="568383" name="Freeform 63">
            <a:extLst>
              <a:ext uri="{FF2B5EF4-FFF2-40B4-BE49-F238E27FC236}">
                <a16:creationId xmlns:a16="http://schemas.microsoft.com/office/drawing/2014/main" id="{A215529D-F70D-9411-6461-9413F3086AEB}"/>
              </a:ext>
            </a:extLst>
          </p:cNvPr>
          <p:cNvSpPr>
            <a:spLocks/>
          </p:cNvSpPr>
          <p:nvPr/>
        </p:nvSpPr>
        <p:spPr bwMode="auto">
          <a:xfrm>
            <a:off x="7696200" y="4548188"/>
            <a:ext cx="1588" cy="176212"/>
          </a:xfrm>
          <a:custGeom>
            <a:avLst/>
            <a:gdLst>
              <a:gd name="T0" fmla="*/ 0 w 1"/>
              <a:gd name="T1" fmla="*/ 0 h 111"/>
              <a:gd name="T2" fmla="*/ 2147483646 w 1"/>
              <a:gd name="T3" fmla="*/ 2147483646 h 11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11">
                <a:moveTo>
                  <a:pt x="0" y="0"/>
                </a:moveTo>
                <a:lnTo>
                  <a:pt x="1" y="111"/>
                </a:lnTo>
              </a:path>
            </a:pathLst>
          </a:custGeom>
          <a:noFill/>
          <a:ln w="57150" cmpd="sng">
            <a:solidFill>
              <a:schemeClr val="folHlink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8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8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568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8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6" dur="500"/>
                                        <p:tgtEl>
                                          <p:spTgt spid="568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68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68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0" dur="500"/>
                                        <p:tgtEl>
                                          <p:spTgt spid="568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5" dur="500"/>
                                        <p:tgtEl>
                                          <p:spTgt spid="56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0" dur="500"/>
                                        <p:tgtEl>
                                          <p:spTgt spid="568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5" dur="500"/>
                                        <p:tgtEl>
                                          <p:spTgt spid="568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0" dur="500"/>
                                        <p:tgtEl>
                                          <p:spTgt spid="568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5" dur="500"/>
                                        <p:tgtEl>
                                          <p:spTgt spid="568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568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3" dur="500"/>
                                        <p:tgtEl>
                                          <p:spTgt spid="56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8" dur="500"/>
                                        <p:tgtEl>
                                          <p:spTgt spid="568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3" dur="500"/>
                                        <p:tgtEl>
                                          <p:spTgt spid="568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8" dur="500"/>
                                        <p:tgtEl>
                                          <p:spTgt spid="568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3" dur="500"/>
                                        <p:tgtEl>
                                          <p:spTgt spid="56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568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3" dur="500"/>
                                        <p:tgtEl>
                                          <p:spTgt spid="568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8" dur="500"/>
                                        <p:tgtEl>
                                          <p:spTgt spid="56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3" dur="500"/>
                                        <p:tgtEl>
                                          <p:spTgt spid="568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8" dur="500"/>
                                        <p:tgtEl>
                                          <p:spTgt spid="56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3" dur="500"/>
                                        <p:tgtEl>
                                          <p:spTgt spid="568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8" dur="500"/>
                                        <p:tgtEl>
                                          <p:spTgt spid="568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8359" grpId="0" autoUpdateAnimBg="0"/>
      <p:bldP spid="568360" grpId="0" autoUpdateAnimBg="0"/>
      <p:bldP spid="568361" grpId="0" autoUpdateAnimBg="0"/>
      <p:bldP spid="568362" grpId="0" autoUpdateAnimBg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9346" name="Group 2">
            <a:extLst>
              <a:ext uri="{FF2B5EF4-FFF2-40B4-BE49-F238E27FC236}">
                <a16:creationId xmlns:a16="http://schemas.microsoft.com/office/drawing/2014/main" id="{1E544EC5-C2A7-A374-3550-692BB79B9B9F}"/>
              </a:ext>
            </a:extLst>
          </p:cNvPr>
          <p:cNvGrpSpPr>
            <a:grpSpLocks/>
          </p:cNvGrpSpPr>
          <p:nvPr/>
        </p:nvGrpSpPr>
        <p:grpSpPr bwMode="auto">
          <a:xfrm>
            <a:off x="2557463" y="3817938"/>
            <a:ext cx="685800" cy="398462"/>
            <a:chOff x="651" y="2405"/>
            <a:chExt cx="432" cy="251"/>
          </a:xfrm>
        </p:grpSpPr>
        <p:sp>
          <p:nvSpPr>
            <p:cNvPr id="152680" name="Text Box 3">
              <a:extLst>
                <a:ext uri="{FF2B5EF4-FFF2-40B4-BE49-F238E27FC236}">
                  <a16:creationId xmlns:a16="http://schemas.microsoft.com/office/drawing/2014/main" id="{D5278727-531C-E483-296C-0CEC197B4C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9" y="2425"/>
              <a:ext cx="2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Times New Roman" panose="02020603050405020304" pitchFamily="18" charset="0"/>
                </a:rPr>
                <a:t> </a:t>
              </a:r>
              <a:r>
                <a:rPr lang="zh-CN" altLang="en-US" sz="1000">
                  <a:latin typeface="Times New Roman" panose="02020603050405020304" pitchFamily="18" charset="0"/>
                </a:rPr>
                <a:t> </a:t>
              </a:r>
              <a:r>
                <a:rPr lang="zh-CN" altLang="en-US" sz="1800">
                  <a:latin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152681" name="Rectangle 4">
              <a:extLst>
                <a:ext uri="{FF2B5EF4-FFF2-40B4-BE49-F238E27FC236}">
                  <a16:creationId xmlns:a16="http://schemas.microsoft.com/office/drawing/2014/main" id="{DCA5E0A5-0191-CDBD-FB12-57AC69E21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" y="2459"/>
              <a:ext cx="432" cy="17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152682" name="Oval 5">
              <a:extLst>
                <a:ext uri="{FF2B5EF4-FFF2-40B4-BE49-F238E27FC236}">
                  <a16:creationId xmlns:a16="http://schemas.microsoft.com/office/drawing/2014/main" id="{4F2647F8-18B2-6437-6C59-DC62FB2E3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" y="2405"/>
              <a:ext cx="48" cy="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zh-CN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52579" name="Rectangle 6">
            <a:extLst>
              <a:ext uri="{FF2B5EF4-FFF2-40B4-BE49-F238E27FC236}">
                <a16:creationId xmlns:a16="http://schemas.microsoft.com/office/drawing/2014/main" id="{275DD736-7565-255E-ACFD-C5B90476A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413" y="330200"/>
            <a:ext cx="32385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>
                <a:latin typeface="Times New Roman" panose="02020603050405020304" pitchFamily="18" charset="0"/>
              </a:rPr>
              <a:t>3. 屏蔽技术</a:t>
            </a:r>
          </a:p>
        </p:txBody>
      </p:sp>
      <p:sp>
        <p:nvSpPr>
          <p:cNvPr id="569351" name="Rectangle 7">
            <a:extLst>
              <a:ext uri="{FF2B5EF4-FFF2-40B4-BE49-F238E27FC236}">
                <a16:creationId xmlns:a16="http://schemas.microsoft.com/office/drawing/2014/main" id="{5D9FCBA8-5D2E-5434-BAF3-0C1B9697F1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3" y="1066800"/>
            <a:ext cx="5399087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(1) 屏蔽触发器的作用</a:t>
            </a:r>
          </a:p>
        </p:txBody>
      </p:sp>
      <p:sp>
        <p:nvSpPr>
          <p:cNvPr id="569352" name="Rectangle 8">
            <a:extLst>
              <a:ext uri="{FF2B5EF4-FFF2-40B4-BE49-F238E27FC236}">
                <a16:creationId xmlns:a16="http://schemas.microsoft.com/office/drawing/2014/main" id="{C3EB6523-FEF4-22A3-3BB0-6608154F9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588000"/>
            <a:ext cx="34290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MASK = 0（</a:t>
            </a:r>
            <a:r>
              <a:rPr lang="zh-CN" altLang="en-US" sz="2400">
                <a:latin typeface="Times New Roman" panose="02020603050405020304" pitchFamily="18" charset="0"/>
              </a:rPr>
              <a:t>未屏蔽）</a:t>
            </a:r>
          </a:p>
        </p:txBody>
      </p:sp>
      <p:sp>
        <p:nvSpPr>
          <p:cNvPr id="569353" name="Rectangle 9">
            <a:extLst>
              <a:ext uri="{FF2B5EF4-FFF2-40B4-BE49-F238E27FC236}">
                <a16:creationId xmlns:a16="http://schemas.microsoft.com/office/drawing/2014/main" id="{F339D54D-E22B-6906-50B9-C18381EE5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6096000"/>
            <a:ext cx="28797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INTR   </a:t>
            </a:r>
            <a:r>
              <a:rPr lang="zh-CN" altLang="en-US" sz="2400">
                <a:latin typeface="Times New Roman" panose="02020603050405020304" pitchFamily="18" charset="0"/>
              </a:rPr>
              <a:t>能被置 “1”</a:t>
            </a:r>
          </a:p>
        </p:txBody>
      </p:sp>
      <p:grpSp>
        <p:nvGrpSpPr>
          <p:cNvPr id="569354" name="Group 10">
            <a:extLst>
              <a:ext uri="{FF2B5EF4-FFF2-40B4-BE49-F238E27FC236}">
                <a16:creationId xmlns:a16="http://schemas.microsoft.com/office/drawing/2014/main" id="{F58A95D1-369F-C05A-CBC0-5D95627A8627}"/>
              </a:ext>
            </a:extLst>
          </p:cNvPr>
          <p:cNvGrpSpPr>
            <a:grpSpLocks/>
          </p:cNvGrpSpPr>
          <p:nvPr/>
        </p:nvGrpSpPr>
        <p:grpSpPr bwMode="auto">
          <a:xfrm>
            <a:off x="4984750" y="1776413"/>
            <a:ext cx="5075238" cy="2933700"/>
            <a:chOff x="2180" y="1119"/>
            <a:chExt cx="3197" cy="1848"/>
          </a:xfrm>
        </p:grpSpPr>
        <p:sp>
          <p:nvSpPr>
            <p:cNvPr id="152630" name="Freeform 11">
              <a:extLst>
                <a:ext uri="{FF2B5EF4-FFF2-40B4-BE49-F238E27FC236}">
                  <a16:creationId xmlns:a16="http://schemas.microsoft.com/office/drawing/2014/main" id="{42FF3A73-574F-0A23-C271-C89573B409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5" y="1772"/>
              <a:ext cx="1" cy="256"/>
            </a:xfrm>
            <a:custGeom>
              <a:avLst/>
              <a:gdLst>
                <a:gd name="T0" fmla="*/ 0 w 1"/>
                <a:gd name="T1" fmla="*/ 0 h 345"/>
                <a:gd name="T2" fmla="*/ 0 w 1"/>
                <a:gd name="T3" fmla="*/ 1 h 34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345">
                  <a:moveTo>
                    <a:pt x="0" y="0"/>
                  </a:moveTo>
                  <a:lnTo>
                    <a:pt x="0" y="345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2631" name="Rectangle 12">
              <a:extLst>
                <a:ext uri="{FF2B5EF4-FFF2-40B4-BE49-F238E27FC236}">
                  <a16:creationId xmlns:a16="http://schemas.microsoft.com/office/drawing/2014/main" id="{F5A499F9-060B-D048-9A3D-F7C242369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2" y="2055"/>
              <a:ext cx="323" cy="17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152632" name="Freeform 13">
              <a:extLst>
                <a:ext uri="{FF2B5EF4-FFF2-40B4-BE49-F238E27FC236}">
                  <a16:creationId xmlns:a16="http://schemas.microsoft.com/office/drawing/2014/main" id="{11838DA9-3EF2-B419-3F4A-5197072CF4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2" y="1772"/>
              <a:ext cx="1" cy="256"/>
            </a:xfrm>
            <a:custGeom>
              <a:avLst/>
              <a:gdLst>
                <a:gd name="T0" fmla="*/ 0 w 1"/>
                <a:gd name="T1" fmla="*/ 0 h 345"/>
                <a:gd name="T2" fmla="*/ 0 w 1"/>
                <a:gd name="T3" fmla="*/ 1 h 34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345">
                  <a:moveTo>
                    <a:pt x="0" y="0"/>
                  </a:moveTo>
                  <a:lnTo>
                    <a:pt x="0" y="345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2633" name="Rectangle 14">
              <a:extLst>
                <a:ext uri="{FF2B5EF4-FFF2-40B4-BE49-F238E27FC236}">
                  <a16:creationId xmlns:a16="http://schemas.microsoft.com/office/drawing/2014/main" id="{8A3FCF02-1FFE-7108-E882-353D5286E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9" y="2055"/>
              <a:ext cx="323" cy="17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152634" name="Rectangle 15">
              <a:extLst>
                <a:ext uri="{FF2B5EF4-FFF2-40B4-BE49-F238E27FC236}">
                  <a16:creationId xmlns:a16="http://schemas.microsoft.com/office/drawing/2014/main" id="{50B8C998-38FC-80BA-84B6-8ADCC5B41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0" y="2055"/>
              <a:ext cx="322" cy="17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152635" name="Freeform 16">
              <a:extLst>
                <a:ext uri="{FF2B5EF4-FFF2-40B4-BE49-F238E27FC236}">
                  <a16:creationId xmlns:a16="http://schemas.microsoft.com/office/drawing/2014/main" id="{481A5252-B4FF-BCEF-424B-15481E17CA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3" y="1772"/>
              <a:ext cx="1" cy="256"/>
            </a:xfrm>
            <a:custGeom>
              <a:avLst/>
              <a:gdLst>
                <a:gd name="T0" fmla="*/ 0 w 1"/>
                <a:gd name="T1" fmla="*/ 0 h 345"/>
                <a:gd name="T2" fmla="*/ 0 w 1"/>
                <a:gd name="T3" fmla="*/ 1 h 34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345">
                  <a:moveTo>
                    <a:pt x="0" y="0"/>
                  </a:moveTo>
                  <a:lnTo>
                    <a:pt x="0" y="345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2636" name="Text Box 17">
              <a:extLst>
                <a:ext uri="{FF2B5EF4-FFF2-40B4-BE49-F238E27FC236}">
                  <a16:creationId xmlns:a16="http://schemas.microsoft.com/office/drawing/2014/main" id="{11F95833-F1F5-9C54-2B23-16BAC399CF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9" y="2040"/>
              <a:ext cx="33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800">
                  <a:latin typeface="Times New Roman" panose="02020603050405020304" pitchFamily="18" charset="0"/>
                </a:rPr>
                <a:t>       </a:t>
              </a:r>
              <a:r>
                <a:rPr lang="zh-CN" altLang="en-US" sz="1600">
                  <a:latin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152637" name="Text Box 18">
              <a:extLst>
                <a:ext uri="{FF2B5EF4-FFF2-40B4-BE49-F238E27FC236}">
                  <a16:creationId xmlns:a16="http://schemas.microsoft.com/office/drawing/2014/main" id="{298E30E4-F58B-962C-B8CD-463C4D2569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9" y="2023"/>
              <a:ext cx="3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Times New Roman" panose="02020603050405020304" pitchFamily="18" charset="0"/>
                </a:rPr>
                <a:t>  </a:t>
              </a:r>
              <a:r>
                <a:rPr lang="zh-CN" altLang="en-US" sz="1000">
                  <a:latin typeface="Times New Roman" panose="02020603050405020304" pitchFamily="18" charset="0"/>
                </a:rPr>
                <a:t> </a:t>
              </a:r>
              <a:r>
                <a:rPr lang="zh-CN" altLang="en-US" sz="1800">
                  <a:latin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152638" name="Text Box 19">
              <a:extLst>
                <a:ext uri="{FF2B5EF4-FFF2-40B4-BE49-F238E27FC236}">
                  <a16:creationId xmlns:a16="http://schemas.microsoft.com/office/drawing/2014/main" id="{72F16F21-2A7B-0300-F847-D4269D5F9C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5" y="2004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  </a:t>
              </a:r>
              <a:r>
                <a:rPr lang="zh-CN" altLang="en-US" sz="1000">
                  <a:latin typeface="Times New Roman" panose="02020603050405020304" pitchFamily="18" charset="0"/>
                </a:rPr>
                <a:t> </a:t>
              </a:r>
              <a:r>
                <a:rPr lang="zh-CN" altLang="en-US" sz="1800">
                  <a:latin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152639" name="Freeform 20">
              <a:extLst>
                <a:ext uri="{FF2B5EF4-FFF2-40B4-BE49-F238E27FC236}">
                  <a16:creationId xmlns:a16="http://schemas.microsoft.com/office/drawing/2014/main" id="{91A6764F-B3B0-4474-2048-8BEE8BA7B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2" y="1772"/>
              <a:ext cx="1" cy="256"/>
            </a:xfrm>
            <a:custGeom>
              <a:avLst/>
              <a:gdLst>
                <a:gd name="T0" fmla="*/ 0 w 1"/>
                <a:gd name="T1" fmla="*/ 0 h 345"/>
                <a:gd name="T2" fmla="*/ 0 w 1"/>
                <a:gd name="T3" fmla="*/ 1 h 34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345">
                  <a:moveTo>
                    <a:pt x="0" y="0"/>
                  </a:moveTo>
                  <a:lnTo>
                    <a:pt x="0" y="345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2640" name="Rectangle 21">
              <a:extLst>
                <a:ext uri="{FF2B5EF4-FFF2-40B4-BE49-F238E27FC236}">
                  <a16:creationId xmlns:a16="http://schemas.microsoft.com/office/drawing/2014/main" id="{84DA9B62-2FB9-F32A-C514-F53F6A16C2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9" y="2055"/>
              <a:ext cx="322" cy="17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152641" name="Text Box 22">
              <a:extLst>
                <a:ext uri="{FF2B5EF4-FFF2-40B4-BE49-F238E27FC236}">
                  <a16:creationId xmlns:a16="http://schemas.microsoft.com/office/drawing/2014/main" id="{2BF4C469-D642-39CE-8855-314990669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2023"/>
              <a:ext cx="3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Times New Roman" panose="02020603050405020304" pitchFamily="18" charset="0"/>
                </a:rPr>
                <a:t>  </a:t>
              </a:r>
              <a:r>
                <a:rPr lang="zh-CN" altLang="en-US" sz="1000">
                  <a:latin typeface="Times New Roman" panose="02020603050405020304" pitchFamily="18" charset="0"/>
                </a:rPr>
                <a:t> </a:t>
              </a:r>
              <a:r>
                <a:rPr lang="zh-CN" altLang="en-US" sz="1800">
                  <a:latin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152642" name="Oval 23">
              <a:extLst>
                <a:ext uri="{FF2B5EF4-FFF2-40B4-BE49-F238E27FC236}">
                  <a16:creationId xmlns:a16="http://schemas.microsoft.com/office/drawing/2014/main" id="{49D67AEB-2C05-AB2C-9128-DFF161FA09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0" y="2017"/>
              <a:ext cx="40" cy="3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152643" name="Rectangle 24">
              <a:extLst>
                <a:ext uri="{FF2B5EF4-FFF2-40B4-BE49-F238E27FC236}">
                  <a16:creationId xmlns:a16="http://schemas.microsoft.com/office/drawing/2014/main" id="{ABACDCB7-D5EC-E0BB-4C69-8F291C1E9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0" y="1597"/>
              <a:ext cx="322" cy="17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152644" name="Text Box 25">
              <a:extLst>
                <a:ext uri="{FF2B5EF4-FFF2-40B4-BE49-F238E27FC236}">
                  <a16:creationId xmlns:a16="http://schemas.microsoft.com/office/drawing/2014/main" id="{44437FB8-40EC-6BCD-5CCB-AE5D0247F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9" y="1555"/>
              <a:ext cx="2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  </a:t>
              </a:r>
              <a:r>
                <a:rPr lang="zh-CN" altLang="en-US" sz="1000">
                  <a:latin typeface="Times New Roman" panose="02020603050405020304" pitchFamily="18" charset="0"/>
                </a:rPr>
                <a:t> </a:t>
              </a:r>
              <a:r>
                <a:rPr lang="zh-CN" altLang="en-US" sz="2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2645" name="Oval 26">
              <a:extLst>
                <a:ext uri="{FF2B5EF4-FFF2-40B4-BE49-F238E27FC236}">
                  <a16:creationId xmlns:a16="http://schemas.microsoft.com/office/drawing/2014/main" id="{63BC388A-BF4F-082D-C1A3-DD027F011D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0" y="1562"/>
              <a:ext cx="40" cy="3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152646" name="Freeform 27">
              <a:extLst>
                <a:ext uri="{FF2B5EF4-FFF2-40B4-BE49-F238E27FC236}">
                  <a16:creationId xmlns:a16="http://schemas.microsoft.com/office/drawing/2014/main" id="{1526D32D-4B8D-AB55-49E5-C3ED8B0046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0" y="1344"/>
              <a:ext cx="3" cy="218"/>
            </a:xfrm>
            <a:custGeom>
              <a:avLst/>
              <a:gdLst>
                <a:gd name="T0" fmla="*/ 0 w 3"/>
                <a:gd name="T1" fmla="*/ 1 h 294"/>
                <a:gd name="T2" fmla="*/ 3 w 3"/>
                <a:gd name="T3" fmla="*/ 0 h 29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" h="294">
                  <a:moveTo>
                    <a:pt x="0" y="294"/>
                  </a:moveTo>
                  <a:lnTo>
                    <a:pt x="3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2647" name="Line 28">
              <a:extLst>
                <a:ext uri="{FF2B5EF4-FFF2-40B4-BE49-F238E27FC236}">
                  <a16:creationId xmlns:a16="http://schemas.microsoft.com/office/drawing/2014/main" id="{F780B9A0-0451-EC28-7970-F30158579F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" y="2234"/>
              <a:ext cx="0" cy="5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648" name="Oval 29">
              <a:extLst>
                <a:ext uri="{FF2B5EF4-FFF2-40B4-BE49-F238E27FC236}">
                  <a16:creationId xmlns:a16="http://schemas.microsoft.com/office/drawing/2014/main" id="{5CBA9AE4-C8CB-BAA5-6E8C-647F856E61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0" y="2017"/>
              <a:ext cx="40" cy="3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152649" name="Rectangle 30">
              <a:extLst>
                <a:ext uri="{FF2B5EF4-FFF2-40B4-BE49-F238E27FC236}">
                  <a16:creationId xmlns:a16="http://schemas.microsoft.com/office/drawing/2014/main" id="{A9856024-40F3-1A64-5035-F8D29F8F78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9" y="1597"/>
              <a:ext cx="323" cy="17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152650" name="Text Box 31">
              <a:extLst>
                <a:ext uri="{FF2B5EF4-FFF2-40B4-BE49-F238E27FC236}">
                  <a16:creationId xmlns:a16="http://schemas.microsoft.com/office/drawing/2014/main" id="{EB5D9012-FA7A-9791-CC66-97A98100F4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9" y="1555"/>
              <a:ext cx="2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  </a:t>
              </a:r>
              <a:r>
                <a:rPr lang="zh-CN" altLang="en-US" sz="1000">
                  <a:latin typeface="Times New Roman" panose="02020603050405020304" pitchFamily="18" charset="0"/>
                </a:rPr>
                <a:t> </a:t>
              </a:r>
              <a:r>
                <a:rPr lang="zh-CN" altLang="en-US" sz="2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2651" name="Oval 32">
              <a:extLst>
                <a:ext uri="{FF2B5EF4-FFF2-40B4-BE49-F238E27FC236}">
                  <a16:creationId xmlns:a16="http://schemas.microsoft.com/office/drawing/2014/main" id="{AE5356C2-0F84-B5CA-CB42-8EFC95B19A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0" y="1562"/>
              <a:ext cx="40" cy="3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152652" name="Freeform 33">
              <a:extLst>
                <a:ext uri="{FF2B5EF4-FFF2-40B4-BE49-F238E27FC236}">
                  <a16:creationId xmlns:a16="http://schemas.microsoft.com/office/drawing/2014/main" id="{1B6AF04C-10E9-DE8D-59B7-C979A65AD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0" y="1344"/>
              <a:ext cx="2" cy="218"/>
            </a:xfrm>
            <a:custGeom>
              <a:avLst/>
              <a:gdLst>
                <a:gd name="T0" fmla="*/ 0 w 3"/>
                <a:gd name="T1" fmla="*/ 1 h 294"/>
                <a:gd name="T2" fmla="*/ 1 w 3"/>
                <a:gd name="T3" fmla="*/ 0 h 29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" h="294">
                  <a:moveTo>
                    <a:pt x="0" y="294"/>
                  </a:moveTo>
                  <a:lnTo>
                    <a:pt x="3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2653" name="Oval 34">
              <a:extLst>
                <a:ext uri="{FF2B5EF4-FFF2-40B4-BE49-F238E27FC236}">
                  <a16:creationId xmlns:a16="http://schemas.microsoft.com/office/drawing/2014/main" id="{5C466816-185C-DE7D-D09D-FFFEFB299B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" y="2017"/>
              <a:ext cx="40" cy="3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152654" name="Rectangle 35">
              <a:extLst>
                <a:ext uri="{FF2B5EF4-FFF2-40B4-BE49-F238E27FC236}">
                  <a16:creationId xmlns:a16="http://schemas.microsoft.com/office/drawing/2014/main" id="{0D7A1482-92B4-7336-6FF6-6D5DCECD9E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2" y="1597"/>
              <a:ext cx="323" cy="17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152655" name="Text Box 36">
              <a:extLst>
                <a:ext uri="{FF2B5EF4-FFF2-40B4-BE49-F238E27FC236}">
                  <a16:creationId xmlns:a16="http://schemas.microsoft.com/office/drawing/2014/main" id="{5C9BC4BD-98BE-A8AB-F5E9-7617DC3B4D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2" y="1555"/>
              <a:ext cx="2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  </a:t>
              </a:r>
              <a:r>
                <a:rPr lang="zh-CN" altLang="en-US" sz="1000">
                  <a:latin typeface="Times New Roman" panose="02020603050405020304" pitchFamily="18" charset="0"/>
                </a:rPr>
                <a:t> </a:t>
              </a:r>
              <a:r>
                <a:rPr lang="zh-CN" altLang="en-US" sz="2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2656" name="Oval 37">
              <a:extLst>
                <a:ext uri="{FF2B5EF4-FFF2-40B4-BE49-F238E27FC236}">
                  <a16:creationId xmlns:a16="http://schemas.microsoft.com/office/drawing/2014/main" id="{466B945B-00BF-6F99-FE7F-4098D48AF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" y="1562"/>
              <a:ext cx="40" cy="3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152657" name="Freeform 38">
              <a:extLst>
                <a:ext uri="{FF2B5EF4-FFF2-40B4-BE49-F238E27FC236}">
                  <a16:creationId xmlns:a16="http://schemas.microsoft.com/office/drawing/2014/main" id="{E6FBF0BD-5DE8-6425-1ACC-D30FF03C2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3" y="1344"/>
              <a:ext cx="2" cy="218"/>
            </a:xfrm>
            <a:custGeom>
              <a:avLst/>
              <a:gdLst>
                <a:gd name="T0" fmla="*/ 0 w 3"/>
                <a:gd name="T1" fmla="*/ 1 h 294"/>
                <a:gd name="T2" fmla="*/ 1 w 3"/>
                <a:gd name="T3" fmla="*/ 0 h 29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" h="294">
                  <a:moveTo>
                    <a:pt x="0" y="294"/>
                  </a:moveTo>
                  <a:lnTo>
                    <a:pt x="3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2658" name="Oval 39">
              <a:extLst>
                <a:ext uri="{FF2B5EF4-FFF2-40B4-BE49-F238E27FC236}">
                  <a16:creationId xmlns:a16="http://schemas.microsoft.com/office/drawing/2014/main" id="{78E6299F-FBB7-8C86-068C-90AAFD364E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" y="2017"/>
              <a:ext cx="40" cy="3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152659" name="Rectangle 40">
              <a:extLst>
                <a:ext uri="{FF2B5EF4-FFF2-40B4-BE49-F238E27FC236}">
                  <a16:creationId xmlns:a16="http://schemas.microsoft.com/office/drawing/2014/main" id="{CFDA7B81-8F6B-5C29-184B-310F53F1D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9" y="1597"/>
              <a:ext cx="322" cy="17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152660" name="Text Box 41">
              <a:extLst>
                <a:ext uri="{FF2B5EF4-FFF2-40B4-BE49-F238E27FC236}">
                  <a16:creationId xmlns:a16="http://schemas.microsoft.com/office/drawing/2014/main" id="{06BF08D1-C0C7-8968-CEEB-79D328820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1555"/>
              <a:ext cx="2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  </a:t>
              </a:r>
              <a:r>
                <a:rPr lang="zh-CN" altLang="en-US" sz="1000">
                  <a:latin typeface="Times New Roman" panose="02020603050405020304" pitchFamily="18" charset="0"/>
                </a:rPr>
                <a:t> </a:t>
              </a:r>
              <a:r>
                <a:rPr lang="zh-CN" altLang="en-US" sz="2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2661" name="Oval 42">
              <a:extLst>
                <a:ext uri="{FF2B5EF4-FFF2-40B4-BE49-F238E27FC236}">
                  <a16:creationId xmlns:a16="http://schemas.microsoft.com/office/drawing/2014/main" id="{ADA78EF7-22CF-47DA-FF35-9D9F53287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" y="1562"/>
              <a:ext cx="40" cy="3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152662" name="Freeform 43">
              <a:extLst>
                <a:ext uri="{FF2B5EF4-FFF2-40B4-BE49-F238E27FC236}">
                  <a16:creationId xmlns:a16="http://schemas.microsoft.com/office/drawing/2014/main" id="{5BFA06DE-A3DE-3FCD-9308-870D543F0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9" y="1344"/>
              <a:ext cx="3" cy="218"/>
            </a:xfrm>
            <a:custGeom>
              <a:avLst/>
              <a:gdLst>
                <a:gd name="T0" fmla="*/ 0 w 3"/>
                <a:gd name="T1" fmla="*/ 1 h 294"/>
                <a:gd name="T2" fmla="*/ 3 w 3"/>
                <a:gd name="T3" fmla="*/ 0 h 29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" h="294">
                  <a:moveTo>
                    <a:pt x="0" y="294"/>
                  </a:moveTo>
                  <a:lnTo>
                    <a:pt x="3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2663" name="Freeform 44">
              <a:extLst>
                <a:ext uri="{FF2B5EF4-FFF2-40B4-BE49-F238E27FC236}">
                  <a16:creationId xmlns:a16="http://schemas.microsoft.com/office/drawing/2014/main" id="{26D87321-3843-72B6-62DF-6D3CEA8F2BB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1" y="1920"/>
              <a:ext cx="2249" cy="480"/>
            </a:xfrm>
            <a:custGeom>
              <a:avLst/>
              <a:gdLst>
                <a:gd name="T0" fmla="*/ 0 w 2249"/>
                <a:gd name="T1" fmla="*/ 0 h 480"/>
                <a:gd name="T2" fmla="*/ 370 w 2249"/>
                <a:gd name="T3" fmla="*/ 0 h 480"/>
                <a:gd name="T4" fmla="*/ 370 w 2249"/>
                <a:gd name="T5" fmla="*/ 480 h 480"/>
                <a:gd name="T6" fmla="*/ 2249 w 2249"/>
                <a:gd name="T7" fmla="*/ 474 h 480"/>
                <a:gd name="T8" fmla="*/ 2249 w 2249"/>
                <a:gd name="T9" fmla="*/ 312 h 4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49" h="480">
                  <a:moveTo>
                    <a:pt x="0" y="0"/>
                  </a:moveTo>
                  <a:lnTo>
                    <a:pt x="370" y="0"/>
                  </a:lnTo>
                  <a:lnTo>
                    <a:pt x="370" y="480"/>
                  </a:lnTo>
                  <a:lnTo>
                    <a:pt x="2249" y="474"/>
                  </a:lnTo>
                  <a:lnTo>
                    <a:pt x="2249" y="312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oval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664" name="Freeform 45">
              <a:extLst>
                <a:ext uri="{FF2B5EF4-FFF2-40B4-BE49-F238E27FC236}">
                  <a16:creationId xmlns:a16="http://schemas.microsoft.com/office/drawing/2014/main" id="{EB285F4B-D514-D021-F52E-10345AEEDE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" y="2229"/>
              <a:ext cx="1" cy="171"/>
            </a:xfrm>
            <a:custGeom>
              <a:avLst/>
              <a:gdLst>
                <a:gd name="T0" fmla="*/ 1 w 2"/>
                <a:gd name="T1" fmla="*/ 0 h 171"/>
                <a:gd name="T2" fmla="*/ 0 w 2"/>
                <a:gd name="T3" fmla="*/ 171 h 17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" h="171">
                  <a:moveTo>
                    <a:pt x="2" y="0"/>
                  </a:moveTo>
                  <a:lnTo>
                    <a:pt x="0" y="171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665" name="Freeform 46">
              <a:extLst>
                <a:ext uri="{FF2B5EF4-FFF2-40B4-BE49-F238E27FC236}">
                  <a16:creationId xmlns:a16="http://schemas.microsoft.com/office/drawing/2014/main" id="{9C244C54-D67C-77B9-B92A-71DEA5B265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1" y="2229"/>
              <a:ext cx="2" cy="171"/>
            </a:xfrm>
            <a:custGeom>
              <a:avLst/>
              <a:gdLst>
                <a:gd name="T0" fmla="*/ 2 w 2"/>
                <a:gd name="T1" fmla="*/ 0 h 171"/>
                <a:gd name="T2" fmla="*/ 0 w 2"/>
                <a:gd name="T3" fmla="*/ 171 h 17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" h="171">
                  <a:moveTo>
                    <a:pt x="2" y="0"/>
                  </a:moveTo>
                  <a:lnTo>
                    <a:pt x="0" y="171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666" name="Freeform 47">
              <a:extLst>
                <a:ext uri="{FF2B5EF4-FFF2-40B4-BE49-F238E27FC236}">
                  <a16:creationId xmlns:a16="http://schemas.microsoft.com/office/drawing/2014/main" id="{9B37E50C-4C88-30A0-5AEE-95738DBB8D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0" y="1920"/>
              <a:ext cx="1530" cy="624"/>
            </a:xfrm>
            <a:custGeom>
              <a:avLst/>
              <a:gdLst>
                <a:gd name="T0" fmla="*/ 0 w 1821"/>
                <a:gd name="T1" fmla="*/ 0 h 624"/>
                <a:gd name="T2" fmla="*/ 3 w 1821"/>
                <a:gd name="T3" fmla="*/ 0 h 624"/>
                <a:gd name="T4" fmla="*/ 3 w 1821"/>
                <a:gd name="T5" fmla="*/ 624 h 624"/>
                <a:gd name="T6" fmla="*/ 3 w 1821"/>
                <a:gd name="T7" fmla="*/ 624 h 624"/>
                <a:gd name="T8" fmla="*/ 3 w 1821"/>
                <a:gd name="T9" fmla="*/ 315 h 6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21" h="624">
                  <a:moveTo>
                    <a:pt x="0" y="0"/>
                  </a:moveTo>
                  <a:lnTo>
                    <a:pt x="417" y="0"/>
                  </a:lnTo>
                  <a:lnTo>
                    <a:pt x="417" y="624"/>
                  </a:lnTo>
                  <a:lnTo>
                    <a:pt x="1821" y="624"/>
                  </a:lnTo>
                  <a:lnTo>
                    <a:pt x="1821" y="315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oval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667" name="Freeform 48">
              <a:extLst>
                <a:ext uri="{FF2B5EF4-FFF2-40B4-BE49-F238E27FC236}">
                  <a16:creationId xmlns:a16="http://schemas.microsoft.com/office/drawing/2014/main" id="{672B43D3-2EB9-F5B9-9C8A-4AD094247B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4" y="1920"/>
              <a:ext cx="799" cy="720"/>
            </a:xfrm>
            <a:custGeom>
              <a:avLst/>
              <a:gdLst>
                <a:gd name="T0" fmla="*/ 0 w 799"/>
                <a:gd name="T1" fmla="*/ 0 h 720"/>
                <a:gd name="T2" fmla="*/ 403 w 799"/>
                <a:gd name="T3" fmla="*/ 0 h 720"/>
                <a:gd name="T4" fmla="*/ 403 w 799"/>
                <a:gd name="T5" fmla="*/ 720 h 720"/>
                <a:gd name="T6" fmla="*/ 799 w 799"/>
                <a:gd name="T7" fmla="*/ 720 h 720"/>
                <a:gd name="T8" fmla="*/ 799 w 799"/>
                <a:gd name="T9" fmla="*/ 315 h 7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99" h="720">
                  <a:moveTo>
                    <a:pt x="0" y="0"/>
                  </a:moveTo>
                  <a:lnTo>
                    <a:pt x="403" y="0"/>
                  </a:lnTo>
                  <a:lnTo>
                    <a:pt x="403" y="720"/>
                  </a:lnTo>
                  <a:lnTo>
                    <a:pt x="799" y="720"/>
                  </a:lnTo>
                  <a:lnTo>
                    <a:pt x="799" y="315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oval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668" name="Freeform 49">
              <a:extLst>
                <a:ext uri="{FF2B5EF4-FFF2-40B4-BE49-F238E27FC236}">
                  <a16:creationId xmlns:a16="http://schemas.microsoft.com/office/drawing/2014/main" id="{23D90C9B-DFA0-B32A-FD58-0C28B3D60F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2" y="2232"/>
              <a:ext cx="1" cy="312"/>
            </a:xfrm>
            <a:custGeom>
              <a:avLst/>
              <a:gdLst>
                <a:gd name="T0" fmla="*/ 1 w 2"/>
                <a:gd name="T1" fmla="*/ 0 h 312"/>
                <a:gd name="T2" fmla="*/ 0 w 2"/>
                <a:gd name="T3" fmla="*/ 312 h 31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" h="312">
                  <a:moveTo>
                    <a:pt x="2" y="0"/>
                  </a:moveTo>
                  <a:lnTo>
                    <a:pt x="0" y="312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669" name="Freeform 50">
              <a:extLst>
                <a:ext uri="{FF2B5EF4-FFF2-40B4-BE49-F238E27FC236}">
                  <a16:creationId xmlns:a16="http://schemas.microsoft.com/office/drawing/2014/main" id="{F2D22695-BF90-8234-1FB9-E23D7207FD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5" y="2238"/>
              <a:ext cx="3" cy="562"/>
            </a:xfrm>
            <a:custGeom>
              <a:avLst/>
              <a:gdLst>
                <a:gd name="T0" fmla="*/ 0 w 3"/>
                <a:gd name="T1" fmla="*/ 0 h 562"/>
                <a:gd name="T2" fmla="*/ 3 w 3"/>
                <a:gd name="T3" fmla="*/ 562 h 56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" h="562">
                  <a:moveTo>
                    <a:pt x="0" y="0"/>
                  </a:moveTo>
                  <a:lnTo>
                    <a:pt x="3" y="562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670" name="Line 51">
              <a:extLst>
                <a:ext uri="{FF2B5EF4-FFF2-40B4-BE49-F238E27FC236}">
                  <a16:creationId xmlns:a16="http://schemas.microsoft.com/office/drawing/2014/main" id="{BD52C9AF-1428-4A3A-629F-47593B556A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4" y="2242"/>
              <a:ext cx="0" cy="5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671" name="Line 52">
              <a:extLst>
                <a:ext uri="{FF2B5EF4-FFF2-40B4-BE49-F238E27FC236}">
                  <a16:creationId xmlns:a16="http://schemas.microsoft.com/office/drawing/2014/main" id="{89AB38A9-C8EA-47B2-1507-2E3F0C83D5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9" y="2242"/>
              <a:ext cx="0" cy="5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672" name="Text Box 53">
              <a:extLst>
                <a:ext uri="{FF2B5EF4-FFF2-40B4-BE49-F238E27FC236}">
                  <a16:creationId xmlns:a16="http://schemas.microsoft.com/office/drawing/2014/main" id="{DF316D6C-4442-07C7-B667-3B94341297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9" y="1128"/>
              <a:ext cx="5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INTP</a:t>
              </a:r>
              <a:r>
                <a:rPr lang="en-US" altLang="zh-CN" sz="1800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2673" name="Text Box 54">
              <a:extLst>
                <a:ext uri="{FF2B5EF4-FFF2-40B4-BE49-F238E27FC236}">
                  <a16:creationId xmlns:a16="http://schemas.microsoft.com/office/drawing/2014/main" id="{496EE668-187A-782F-E962-23FB9146C5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6" y="1119"/>
              <a:ext cx="5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INTP</a:t>
              </a:r>
              <a:r>
                <a:rPr lang="en-US" altLang="zh-CN" sz="1800" baseline="-250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2674" name="Text Box 55">
              <a:extLst>
                <a:ext uri="{FF2B5EF4-FFF2-40B4-BE49-F238E27FC236}">
                  <a16:creationId xmlns:a16="http://schemas.microsoft.com/office/drawing/2014/main" id="{3802D017-35D2-EB1A-11F7-4BF8EF599C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2" y="1119"/>
              <a:ext cx="5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INTP</a:t>
              </a:r>
              <a:r>
                <a:rPr lang="en-US" altLang="zh-CN" sz="1800" baseline="-250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52675" name="Text Box 56">
              <a:extLst>
                <a:ext uri="{FF2B5EF4-FFF2-40B4-BE49-F238E27FC236}">
                  <a16:creationId xmlns:a16="http://schemas.microsoft.com/office/drawing/2014/main" id="{E6643E4E-1CA5-2493-F530-BA995994BF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9" y="1119"/>
              <a:ext cx="5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INTP</a:t>
              </a:r>
              <a:r>
                <a:rPr lang="en-US" altLang="zh-CN" sz="1800" baseline="-250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52676" name="Text Box 57">
              <a:extLst>
                <a:ext uri="{FF2B5EF4-FFF2-40B4-BE49-F238E27FC236}">
                  <a16:creationId xmlns:a16="http://schemas.microsoft.com/office/drawing/2014/main" id="{8079C187-4A18-EE65-3B7C-AB0329998F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0" y="2736"/>
              <a:ext cx="5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INTR</a:t>
              </a:r>
              <a:r>
                <a:rPr lang="en-US" altLang="zh-CN" sz="1800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2677" name="Text Box 58">
              <a:extLst>
                <a:ext uri="{FF2B5EF4-FFF2-40B4-BE49-F238E27FC236}">
                  <a16:creationId xmlns:a16="http://schemas.microsoft.com/office/drawing/2014/main" id="{8AE2B4DA-7FB8-46EE-0CED-682C31D1B0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6" y="2736"/>
              <a:ext cx="5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INTR</a:t>
              </a:r>
              <a:r>
                <a:rPr lang="en-US" altLang="zh-CN" sz="1800" baseline="-250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2678" name="Text Box 59">
              <a:extLst>
                <a:ext uri="{FF2B5EF4-FFF2-40B4-BE49-F238E27FC236}">
                  <a16:creationId xmlns:a16="http://schemas.microsoft.com/office/drawing/2014/main" id="{662A4729-A0F2-B0DD-E902-27CBAB7ED3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0" y="2736"/>
              <a:ext cx="5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INTR</a:t>
              </a:r>
              <a:r>
                <a:rPr lang="en-US" altLang="zh-CN" sz="1800" baseline="-250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52679" name="Text Box 60">
              <a:extLst>
                <a:ext uri="{FF2B5EF4-FFF2-40B4-BE49-F238E27FC236}">
                  <a16:creationId xmlns:a16="http://schemas.microsoft.com/office/drawing/2014/main" id="{08C4F2DB-DFFA-7018-414D-A6B4300B00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6" y="2736"/>
              <a:ext cx="5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INTR</a:t>
              </a:r>
              <a:r>
                <a:rPr lang="en-US" altLang="zh-CN" sz="1800" baseline="-25000">
                  <a:latin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569405" name="Group 61">
            <a:extLst>
              <a:ext uri="{FF2B5EF4-FFF2-40B4-BE49-F238E27FC236}">
                <a16:creationId xmlns:a16="http://schemas.microsoft.com/office/drawing/2014/main" id="{E6BD4034-663C-BC7C-DBA2-5223CB7D3865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3546475"/>
            <a:ext cx="4953000" cy="1787525"/>
            <a:chOff x="2592" y="2234"/>
            <a:chExt cx="3120" cy="1126"/>
          </a:xfrm>
        </p:grpSpPr>
        <p:sp>
          <p:nvSpPr>
            <p:cNvPr id="152618" name="Line 62">
              <a:extLst>
                <a:ext uri="{FF2B5EF4-FFF2-40B4-BE49-F238E27FC236}">
                  <a16:creationId xmlns:a16="http://schemas.microsoft.com/office/drawing/2014/main" id="{96FCC58A-5207-15BB-CE21-FCBB2029C4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8" y="2234"/>
              <a:ext cx="0" cy="861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619" name="Freeform 63">
              <a:extLst>
                <a:ext uri="{FF2B5EF4-FFF2-40B4-BE49-F238E27FC236}">
                  <a16:creationId xmlns:a16="http://schemas.microsoft.com/office/drawing/2014/main" id="{9AE4A8D2-156B-C73D-32FD-6CB4EBC0F5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5" y="2234"/>
              <a:ext cx="0" cy="861"/>
            </a:xfrm>
            <a:custGeom>
              <a:avLst/>
              <a:gdLst>
                <a:gd name="T0" fmla="*/ 0 w 1"/>
                <a:gd name="T1" fmla="*/ 0 h 499"/>
                <a:gd name="T2" fmla="*/ 0 w 1"/>
                <a:gd name="T3" fmla="*/ 2147483646 h 49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499">
                  <a:moveTo>
                    <a:pt x="0" y="0"/>
                  </a:moveTo>
                  <a:lnTo>
                    <a:pt x="0" y="499"/>
                  </a:lnTo>
                </a:path>
              </a:pathLst>
            </a:custGeom>
            <a:noFill/>
            <a:ln w="38100" cmpd="sng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620" name="Freeform 64">
              <a:extLst>
                <a:ext uri="{FF2B5EF4-FFF2-40B4-BE49-F238E27FC236}">
                  <a16:creationId xmlns:a16="http://schemas.microsoft.com/office/drawing/2014/main" id="{DD9E0AEE-EFF5-0823-BE83-025D81B81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9" y="2234"/>
              <a:ext cx="2" cy="861"/>
            </a:xfrm>
            <a:custGeom>
              <a:avLst/>
              <a:gdLst>
                <a:gd name="T0" fmla="*/ 1 w 3"/>
                <a:gd name="T1" fmla="*/ 0 h 499"/>
                <a:gd name="T2" fmla="*/ 0 w 3"/>
                <a:gd name="T3" fmla="*/ 2147483646 h 49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" h="499">
                  <a:moveTo>
                    <a:pt x="3" y="0"/>
                  </a:moveTo>
                  <a:lnTo>
                    <a:pt x="0" y="499"/>
                  </a:lnTo>
                </a:path>
              </a:pathLst>
            </a:custGeom>
            <a:noFill/>
            <a:ln w="38100" cmpd="sng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621" name="Line 65">
              <a:extLst>
                <a:ext uri="{FF2B5EF4-FFF2-40B4-BE49-F238E27FC236}">
                  <a16:creationId xmlns:a16="http://schemas.microsoft.com/office/drawing/2014/main" id="{B12E0DFC-A6D2-8CB8-47B1-61C89ADC15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2" y="2242"/>
              <a:ext cx="0" cy="861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622" name="Text Box 66">
              <a:extLst>
                <a:ext uri="{FF2B5EF4-FFF2-40B4-BE49-F238E27FC236}">
                  <a16:creationId xmlns:a16="http://schemas.microsoft.com/office/drawing/2014/main" id="{E40B9844-5A24-2D56-13ED-70A6D2037A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3129"/>
              <a:ext cx="5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MASK</a:t>
              </a:r>
              <a:r>
                <a:rPr lang="en-US" altLang="zh-CN" sz="1800" baseline="-2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2623" name="Line 67">
              <a:extLst>
                <a:ext uri="{FF2B5EF4-FFF2-40B4-BE49-F238E27FC236}">
                  <a16:creationId xmlns:a16="http://schemas.microsoft.com/office/drawing/2014/main" id="{9FA1D7D7-225D-E86A-258D-04511E9C95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9" y="3153"/>
              <a:ext cx="453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2624" name="Text Box 68">
              <a:extLst>
                <a:ext uri="{FF2B5EF4-FFF2-40B4-BE49-F238E27FC236}">
                  <a16:creationId xmlns:a16="http://schemas.microsoft.com/office/drawing/2014/main" id="{35F3E8A2-DC20-950B-9BC4-583F7063C4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3" y="3120"/>
              <a:ext cx="5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MASK</a:t>
              </a:r>
              <a:r>
                <a:rPr lang="en-US" altLang="zh-CN" sz="1800" baseline="-2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2625" name="Line 69">
              <a:extLst>
                <a:ext uri="{FF2B5EF4-FFF2-40B4-BE49-F238E27FC236}">
                  <a16:creationId xmlns:a16="http://schemas.microsoft.com/office/drawing/2014/main" id="{B950B386-6BFD-452A-BB90-4ECEB66457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9" y="3144"/>
              <a:ext cx="453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2626" name="Text Box 70">
              <a:extLst>
                <a:ext uri="{FF2B5EF4-FFF2-40B4-BE49-F238E27FC236}">
                  <a16:creationId xmlns:a16="http://schemas.microsoft.com/office/drawing/2014/main" id="{783534B5-7AC6-DB59-186D-CE35D09E84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5" y="3120"/>
              <a:ext cx="5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MASK</a:t>
              </a:r>
              <a:r>
                <a:rPr lang="en-US" altLang="zh-CN" sz="1800" baseline="-2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52627" name="Line 71">
              <a:extLst>
                <a:ext uri="{FF2B5EF4-FFF2-40B4-BE49-F238E27FC236}">
                  <a16:creationId xmlns:a16="http://schemas.microsoft.com/office/drawing/2014/main" id="{6DD9EBDE-3E60-A2AC-1AEA-60AE90F07E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3144"/>
              <a:ext cx="453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2628" name="Text Box 72">
              <a:extLst>
                <a:ext uri="{FF2B5EF4-FFF2-40B4-BE49-F238E27FC236}">
                  <a16:creationId xmlns:a16="http://schemas.microsoft.com/office/drawing/2014/main" id="{4DAC74EB-C696-E029-1E83-B1C1C31A46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6" y="3120"/>
              <a:ext cx="5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MASK</a:t>
              </a:r>
              <a:r>
                <a:rPr lang="en-US" altLang="zh-CN" sz="1800" baseline="-2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52629" name="Line 73">
              <a:extLst>
                <a:ext uri="{FF2B5EF4-FFF2-40B4-BE49-F238E27FC236}">
                  <a16:creationId xmlns:a16="http://schemas.microsoft.com/office/drawing/2014/main" id="{76305AA9-FF20-9C34-8A53-55A91F5A3F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42" y="3144"/>
              <a:ext cx="453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69418" name="Group 74">
            <a:extLst>
              <a:ext uri="{FF2B5EF4-FFF2-40B4-BE49-F238E27FC236}">
                <a16:creationId xmlns:a16="http://schemas.microsoft.com/office/drawing/2014/main" id="{7AF7C7FB-8AD8-1021-01B9-573E191D7945}"/>
              </a:ext>
            </a:extLst>
          </p:cNvPr>
          <p:cNvGrpSpPr>
            <a:grpSpLocks/>
          </p:cNvGrpSpPr>
          <p:nvPr/>
        </p:nvGrpSpPr>
        <p:grpSpPr bwMode="auto">
          <a:xfrm>
            <a:off x="2557463" y="4572000"/>
            <a:ext cx="1008062" cy="565150"/>
            <a:chOff x="1488" y="3504"/>
            <a:chExt cx="635" cy="356"/>
          </a:xfrm>
        </p:grpSpPr>
        <p:sp>
          <p:nvSpPr>
            <p:cNvPr id="152615" name="Rectangle 75">
              <a:extLst>
                <a:ext uri="{FF2B5EF4-FFF2-40B4-BE49-F238E27FC236}">
                  <a16:creationId xmlns:a16="http://schemas.microsoft.com/office/drawing/2014/main" id="{A76B2275-58A8-0CBC-D0C6-0E7B9AB5B7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3520"/>
              <a:ext cx="635" cy="3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152616" name="Text Box 76">
              <a:extLst>
                <a:ext uri="{FF2B5EF4-FFF2-40B4-BE49-F238E27FC236}">
                  <a16:creationId xmlns:a16="http://schemas.microsoft.com/office/drawing/2014/main" id="{7F164731-91EA-C84E-4580-8D731B842F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8" y="3620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52617" name="Text Box 77">
              <a:extLst>
                <a:ext uri="{FF2B5EF4-FFF2-40B4-BE49-F238E27FC236}">
                  <a16:creationId xmlns:a16="http://schemas.microsoft.com/office/drawing/2014/main" id="{9097DDCC-2957-F4F5-97B9-15728A7EF8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2" y="3504"/>
              <a:ext cx="2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Times New Roman" panose="02020603050405020304" pitchFamily="18" charset="0"/>
                </a:rPr>
                <a:t>Q</a:t>
              </a:r>
            </a:p>
          </p:txBody>
        </p:sp>
      </p:grpSp>
      <p:sp>
        <p:nvSpPr>
          <p:cNvPr id="569422" name="Freeform 78">
            <a:extLst>
              <a:ext uri="{FF2B5EF4-FFF2-40B4-BE49-F238E27FC236}">
                <a16:creationId xmlns:a16="http://schemas.microsoft.com/office/drawing/2014/main" id="{3334DD92-E916-1595-3691-A4AFBE871846}"/>
              </a:ext>
            </a:extLst>
          </p:cNvPr>
          <p:cNvSpPr>
            <a:spLocks/>
          </p:cNvSpPr>
          <p:nvPr/>
        </p:nvSpPr>
        <p:spPr bwMode="auto">
          <a:xfrm>
            <a:off x="2784475" y="4191000"/>
            <a:ext cx="1588" cy="409575"/>
          </a:xfrm>
          <a:custGeom>
            <a:avLst/>
            <a:gdLst>
              <a:gd name="T0" fmla="*/ 0 w 1"/>
              <a:gd name="T1" fmla="*/ 0 h 258"/>
              <a:gd name="T2" fmla="*/ 2147483646 w 1"/>
              <a:gd name="T3" fmla="*/ 2147483646 h 25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258">
                <a:moveTo>
                  <a:pt x="0" y="0"/>
                </a:moveTo>
                <a:lnTo>
                  <a:pt x="1" y="258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569423" name="Group 79">
            <a:extLst>
              <a:ext uri="{FF2B5EF4-FFF2-40B4-BE49-F238E27FC236}">
                <a16:creationId xmlns:a16="http://schemas.microsoft.com/office/drawing/2014/main" id="{E0F30989-EC0F-81F0-136D-3BBCD8CE5600}"/>
              </a:ext>
            </a:extLst>
          </p:cNvPr>
          <p:cNvGrpSpPr>
            <a:grpSpLocks/>
          </p:cNvGrpSpPr>
          <p:nvPr/>
        </p:nvGrpSpPr>
        <p:grpSpPr bwMode="auto">
          <a:xfrm>
            <a:off x="2557463" y="3200400"/>
            <a:ext cx="685800" cy="396875"/>
            <a:chOff x="651" y="2016"/>
            <a:chExt cx="432" cy="250"/>
          </a:xfrm>
        </p:grpSpPr>
        <p:sp>
          <p:nvSpPr>
            <p:cNvPr id="152612" name="Text Box 80">
              <a:extLst>
                <a:ext uri="{FF2B5EF4-FFF2-40B4-BE49-F238E27FC236}">
                  <a16:creationId xmlns:a16="http://schemas.microsoft.com/office/drawing/2014/main" id="{6940F842-A64A-3129-A950-414F4766E9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5" y="2035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Times New Roman" panose="02020603050405020304" pitchFamily="18" charset="0"/>
                </a:rPr>
                <a:t>  1</a:t>
              </a:r>
            </a:p>
          </p:txBody>
        </p:sp>
        <p:sp>
          <p:nvSpPr>
            <p:cNvPr id="152613" name="Rectangle 81">
              <a:extLst>
                <a:ext uri="{FF2B5EF4-FFF2-40B4-BE49-F238E27FC236}">
                  <a16:creationId xmlns:a16="http://schemas.microsoft.com/office/drawing/2014/main" id="{73111F93-A404-5665-3F55-52BC39A51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" y="2068"/>
              <a:ext cx="432" cy="17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152614" name="Oval 82">
              <a:extLst>
                <a:ext uri="{FF2B5EF4-FFF2-40B4-BE49-F238E27FC236}">
                  <a16:creationId xmlns:a16="http://schemas.microsoft.com/office/drawing/2014/main" id="{91FF5F13-876A-F1AC-2018-B1D5520561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" y="2016"/>
              <a:ext cx="48" cy="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zh-CN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569427" name="Freeform 83">
            <a:extLst>
              <a:ext uri="{FF2B5EF4-FFF2-40B4-BE49-F238E27FC236}">
                <a16:creationId xmlns:a16="http://schemas.microsoft.com/office/drawing/2014/main" id="{AA9E2715-5D09-6454-9240-883B036FBC60}"/>
              </a:ext>
            </a:extLst>
          </p:cNvPr>
          <p:cNvSpPr>
            <a:spLocks/>
          </p:cNvSpPr>
          <p:nvPr/>
        </p:nvSpPr>
        <p:spPr bwMode="auto">
          <a:xfrm>
            <a:off x="2901950" y="2890838"/>
            <a:ext cx="1588" cy="333375"/>
          </a:xfrm>
          <a:custGeom>
            <a:avLst/>
            <a:gdLst>
              <a:gd name="T0" fmla="*/ 0 w 1"/>
              <a:gd name="T1" fmla="*/ 0 h 210"/>
              <a:gd name="T2" fmla="*/ 0 w 1"/>
              <a:gd name="T3" fmla="*/ 2147483646 h 21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210">
                <a:moveTo>
                  <a:pt x="0" y="0"/>
                </a:moveTo>
                <a:lnTo>
                  <a:pt x="0" y="210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9428" name="Freeform 84">
            <a:extLst>
              <a:ext uri="{FF2B5EF4-FFF2-40B4-BE49-F238E27FC236}">
                <a16:creationId xmlns:a16="http://schemas.microsoft.com/office/drawing/2014/main" id="{80B1E097-96AC-D34F-A74F-7942C7ACE1CA}"/>
              </a:ext>
            </a:extLst>
          </p:cNvPr>
          <p:cNvSpPr>
            <a:spLocks/>
          </p:cNvSpPr>
          <p:nvPr/>
        </p:nvSpPr>
        <p:spPr bwMode="auto">
          <a:xfrm>
            <a:off x="2901950" y="3562350"/>
            <a:ext cx="1588" cy="266700"/>
          </a:xfrm>
          <a:custGeom>
            <a:avLst/>
            <a:gdLst>
              <a:gd name="T0" fmla="*/ 0 w 1"/>
              <a:gd name="T1" fmla="*/ 0 h 168"/>
              <a:gd name="T2" fmla="*/ 0 w 1"/>
              <a:gd name="T3" fmla="*/ 2147483646 h 16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68">
                <a:moveTo>
                  <a:pt x="0" y="0"/>
                </a:moveTo>
                <a:lnTo>
                  <a:pt x="0" y="168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9429" name="Freeform 85">
            <a:extLst>
              <a:ext uri="{FF2B5EF4-FFF2-40B4-BE49-F238E27FC236}">
                <a16:creationId xmlns:a16="http://schemas.microsoft.com/office/drawing/2014/main" id="{B6AEB3D1-AFAE-3184-E29B-EF99E87B194E}"/>
              </a:ext>
            </a:extLst>
          </p:cNvPr>
          <p:cNvSpPr>
            <a:spLocks/>
          </p:cNvSpPr>
          <p:nvPr/>
        </p:nvSpPr>
        <p:spPr bwMode="auto">
          <a:xfrm>
            <a:off x="3021013" y="1981200"/>
            <a:ext cx="1749425" cy="2438400"/>
          </a:xfrm>
          <a:custGeom>
            <a:avLst/>
            <a:gdLst>
              <a:gd name="T0" fmla="*/ 0 w 1102"/>
              <a:gd name="T1" fmla="*/ 2147483646 h 1536"/>
              <a:gd name="T2" fmla="*/ 2147483646 w 1102"/>
              <a:gd name="T3" fmla="*/ 2147483646 h 1536"/>
              <a:gd name="T4" fmla="*/ 2147483646 w 1102"/>
              <a:gd name="T5" fmla="*/ 2147483646 h 1536"/>
              <a:gd name="T6" fmla="*/ 2147483646 w 1102"/>
              <a:gd name="T7" fmla="*/ 0 h 1536"/>
              <a:gd name="T8" fmla="*/ 2147483646 w 1102"/>
              <a:gd name="T9" fmla="*/ 0 h 1536"/>
              <a:gd name="T10" fmla="*/ 2147483646 w 1102"/>
              <a:gd name="T11" fmla="*/ 2147483646 h 153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02" h="1536">
                <a:moveTo>
                  <a:pt x="0" y="1392"/>
                </a:moveTo>
                <a:lnTo>
                  <a:pt x="1" y="1536"/>
                </a:lnTo>
                <a:lnTo>
                  <a:pt x="483" y="1536"/>
                </a:lnTo>
                <a:lnTo>
                  <a:pt x="482" y="0"/>
                </a:lnTo>
                <a:lnTo>
                  <a:pt x="1102" y="0"/>
                </a:lnTo>
                <a:lnTo>
                  <a:pt x="1101" y="189"/>
                </a:lnTo>
              </a:path>
            </a:pathLst>
          </a:custGeom>
          <a:noFill/>
          <a:ln w="38100" cmpd="sng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569430" name="Group 86">
            <a:extLst>
              <a:ext uri="{FF2B5EF4-FFF2-40B4-BE49-F238E27FC236}">
                <a16:creationId xmlns:a16="http://schemas.microsoft.com/office/drawing/2014/main" id="{217755D1-F9E4-96E1-2579-8FA648EF53D3}"/>
              </a:ext>
            </a:extLst>
          </p:cNvPr>
          <p:cNvGrpSpPr>
            <a:grpSpLocks/>
          </p:cNvGrpSpPr>
          <p:nvPr/>
        </p:nvGrpSpPr>
        <p:grpSpPr bwMode="auto">
          <a:xfrm>
            <a:off x="2557463" y="2328863"/>
            <a:ext cx="1008062" cy="598487"/>
            <a:chOff x="651" y="1467"/>
            <a:chExt cx="635" cy="377"/>
          </a:xfrm>
        </p:grpSpPr>
        <p:sp>
          <p:nvSpPr>
            <p:cNvPr id="152606" name="Text Box 87">
              <a:extLst>
                <a:ext uri="{FF2B5EF4-FFF2-40B4-BE49-F238E27FC236}">
                  <a16:creationId xmlns:a16="http://schemas.microsoft.com/office/drawing/2014/main" id="{26F32BDA-6AC7-E03B-803B-00B63A5FB2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5" y="1632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Times New Roman" panose="02020603050405020304" pitchFamily="18" charset="0"/>
                </a:rPr>
                <a:t> D</a:t>
              </a:r>
            </a:p>
          </p:txBody>
        </p:sp>
        <p:grpSp>
          <p:nvGrpSpPr>
            <p:cNvPr id="152607" name="Group 88">
              <a:extLst>
                <a:ext uri="{FF2B5EF4-FFF2-40B4-BE49-F238E27FC236}">
                  <a16:creationId xmlns:a16="http://schemas.microsoft.com/office/drawing/2014/main" id="{CCB40693-5AC8-694D-A8B9-0BBA8565DB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1" y="1467"/>
              <a:ext cx="635" cy="352"/>
              <a:chOff x="651" y="1467"/>
              <a:chExt cx="635" cy="352"/>
            </a:xfrm>
          </p:grpSpPr>
          <p:grpSp>
            <p:nvGrpSpPr>
              <p:cNvPr id="152608" name="Group 89">
                <a:extLst>
                  <a:ext uri="{FF2B5EF4-FFF2-40B4-BE49-F238E27FC236}">
                    <a16:creationId xmlns:a16="http://schemas.microsoft.com/office/drawing/2014/main" id="{4EC6CA10-4FD4-5E2F-791D-5D3988DEBB7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1" y="1467"/>
                <a:ext cx="635" cy="352"/>
                <a:chOff x="651" y="1467"/>
                <a:chExt cx="635" cy="352"/>
              </a:xfrm>
            </p:grpSpPr>
            <p:sp>
              <p:nvSpPr>
                <p:cNvPr id="152610" name="Text Box 90">
                  <a:extLst>
                    <a:ext uri="{FF2B5EF4-FFF2-40B4-BE49-F238E27FC236}">
                      <a16:creationId xmlns:a16="http://schemas.microsoft.com/office/drawing/2014/main" id="{E222179C-39AD-B26F-E77C-C6B253173CC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51" y="1467"/>
                  <a:ext cx="47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defTabSz="4572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defTabSz="4572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defTabSz="4572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defTabSz="4572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>
                      <a:latin typeface="Times New Roman" panose="02020603050405020304" pitchFamily="18" charset="0"/>
                    </a:rPr>
                    <a:t>INTR</a:t>
                  </a:r>
                </a:p>
              </p:txBody>
            </p:sp>
            <p:sp>
              <p:nvSpPr>
                <p:cNvPr id="152611" name="Rectangle 91">
                  <a:extLst>
                    <a:ext uri="{FF2B5EF4-FFF2-40B4-BE49-F238E27FC236}">
                      <a16:creationId xmlns:a16="http://schemas.microsoft.com/office/drawing/2014/main" id="{4CE63F0F-943E-1DA6-3335-725B271ADD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1" y="1479"/>
                  <a:ext cx="635" cy="34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defTabSz="4572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defTabSz="4572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defTabSz="4572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defTabSz="4572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20000"/>
                    </a:spcBef>
                    <a:buFontTx/>
                    <a:buNone/>
                  </a:pPr>
                  <a:endParaRPr lang="zh-CN" altLang="en-US" sz="800">
                    <a:latin typeface="宋体" panose="02010600030101010101" pitchFamily="2" charset="-122"/>
                  </a:endParaRPr>
                </a:p>
              </p:txBody>
            </p:sp>
          </p:grpSp>
          <p:sp>
            <p:nvSpPr>
              <p:cNvPr id="152609" name="AutoShape 92">
                <a:extLst>
                  <a:ext uri="{FF2B5EF4-FFF2-40B4-BE49-F238E27FC236}">
                    <a16:creationId xmlns:a16="http://schemas.microsoft.com/office/drawing/2014/main" id="{FDC8BE9F-3E96-E89D-378D-B65F2DA13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3" y="1707"/>
                <a:ext cx="120" cy="112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20000"/>
                  </a:spcBef>
                  <a:buFontTx/>
                  <a:buNone/>
                </a:pPr>
                <a:endParaRPr lang="zh-CN" altLang="en-US" sz="800">
                  <a:latin typeface="宋体" panose="02010600030101010101" pitchFamily="2" charset="-122"/>
                </a:endParaRPr>
              </a:p>
            </p:txBody>
          </p:sp>
        </p:grpSp>
      </p:grpSp>
      <p:grpSp>
        <p:nvGrpSpPr>
          <p:cNvPr id="569437" name="Group 93">
            <a:extLst>
              <a:ext uri="{FF2B5EF4-FFF2-40B4-BE49-F238E27FC236}">
                <a16:creationId xmlns:a16="http://schemas.microsoft.com/office/drawing/2014/main" id="{8E135DC9-66F4-FF57-9032-DFCC39678A2D}"/>
              </a:ext>
            </a:extLst>
          </p:cNvPr>
          <p:cNvGrpSpPr>
            <a:grpSpLocks/>
          </p:cNvGrpSpPr>
          <p:nvPr/>
        </p:nvGrpSpPr>
        <p:grpSpPr bwMode="auto">
          <a:xfrm>
            <a:off x="3929063" y="2273300"/>
            <a:ext cx="1023937" cy="619125"/>
            <a:chOff x="1382" y="1344"/>
            <a:chExt cx="645" cy="390"/>
          </a:xfrm>
        </p:grpSpPr>
        <p:sp>
          <p:nvSpPr>
            <p:cNvPr id="152598" name="Text Box 94">
              <a:extLst>
                <a:ext uri="{FF2B5EF4-FFF2-40B4-BE49-F238E27FC236}">
                  <a16:creationId xmlns:a16="http://schemas.microsoft.com/office/drawing/2014/main" id="{C73490ED-17B5-0FDC-896B-8F318893CD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3" y="1503"/>
              <a:ext cx="5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800">
                  <a:latin typeface="Times New Roman" panose="02020603050405020304" pitchFamily="18" charset="0"/>
                </a:rPr>
                <a:t> </a:t>
              </a:r>
              <a:r>
                <a:rPr lang="en-US" altLang="zh-CN" sz="1800">
                  <a:latin typeface="Times New Roman" panose="02020603050405020304" pitchFamily="18" charset="0"/>
                </a:rPr>
                <a:t>MASK</a:t>
              </a:r>
            </a:p>
          </p:txBody>
        </p:sp>
        <p:sp>
          <p:nvSpPr>
            <p:cNvPr id="152599" name="Rectangle 95">
              <a:extLst>
                <a:ext uri="{FF2B5EF4-FFF2-40B4-BE49-F238E27FC236}">
                  <a16:creationId xmlns:a16="http://schemas.microsoft.com/office/drawing/2014/main" id="{71C6B47F-3DEB-C2D6-00E1-9AD7D0A379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2" y="1392"/>
              <a:ext cx="635" cy="3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152600" name="Oval 96">
              <a:extLst>
                <a:ext uri="{FF2B5EF4-FFF2-40B4-BE49-F238E27FC236}">
                  <a16:creationId xmlns:a16="http://schemas.microsoft.com/office/drawing/2014/main" id="{C89B2F6E-6F6C-70D9-4FD1-DD4E0F5D8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4" y="1344"/>
              <a:ext cx="48" cy="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zh-CN" sz="20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52601" name="Group 97">
              <a:extLst>
                <a:ext uri="{FF2B5EF4-FFF2-40B4-BE49-F238E27FC236}">
                  <a16:creationId xmlns:a16="http://schemas.microsoft.com/office/drawing/2014/main" id="{147F1013-FBDC-22C5-92BD-4AE64A5B76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11" y="1392"/>
              <a:ext cx="216" cy="212"/>
              <a:chOff x="3096" y="1660"/>
              <a:chExt cx="216" cy="212"/>
            </a:xfrm>
          </p:grpSpPr>
          <p:grpSp>
            <p:nvGrpSpPr>
              <p:cNvPr id="152602" name="Group 98">
                <a:extLst>
                  <a:ext uri="{FF2B5EF4-FFF2-40B4-BE49-F238E27FC236}">
                    <a16:creationId xmlns:a16="http://schemas.microsoft.com/office/drawing/2014/main" id="{E681E4DE-B8DC-64AB-6DCA-147D210D97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96" y="1660"/>
                <a:ext cx="216" cy="212"/>
                <a:chOff x="3120" y="2044"/>
                <a:chExt cx="216" cy="212"/>
              </a:xfrm>
            </p:grpSpPr>
            <p:sp>
              <p:nvSpPr>
                <p:cNvPr id="152604" name="Text Box 99">
                  <a:extLst>
                    <a:ext uri="{FF2B5EF4-FFF2-40B4-BE49-F238E27FC236}">
                      <a16:creationId xmlns:a16="http://schemas.microsoft.com/office/drawing/2014/main" id="{B9C3C8BA-55CB-2729-C3BD-072B6D30416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20" y="2044"/>
                  <a:ext cx="216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defTabSz="4572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defTabSz="4572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defTabSz="4572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defTabSz="4572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600">
                      <a:latin typeface="Times New Roman" panose="02020603050405020304" pitchFamily="18" charset="0"/>
                    </a:rPr>
                    <a:t>Q</a:t>
                  </a:r>
                </a:p>
              </p:txBody>
            </p:sp>
            <p:sp>
              <p:nvSpPr>
                <p:cNvPr id="152605" name="Line 100">
                  <a:extLst>
                    <a:ext uri="{FF2B5EF4-FFF2-40B4-BE49-F238E27FC236}">
                      <a16:creationId xmlns:a16="http://schemas.microsoft.com/office/drawing/2014/main" id="{1858E972-70EB-DB6C-E435-0759A1E1404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68" y="2064"/>
                  <a:ext cx="144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152603" name="Line 101">
                <a:extLst>
                  <a:ext uri="{FF2B5EF4-FFF2-40B4-BE49-F238E27FC236}">
                    <a16:creationId xmlns:a16="http://schemas.microsoft.com/office/drawing/2014/main" id="{45110363-CCF0-5568-46BF-32F6373317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44" y="1700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569446" name="Group 102">
            <a:extLst>
              <a:ext uri="{FF2B5EF4-FFF2-40B4-BE49-F238E27FC236}">
                <a16:creationId xmlns:a16="http://schemas.microsoft.com/office/drawing/2014/main" id="{A966A70D-5197-CE49-6136-551114ED4A73}"/>
              </a:ext>
            </a:extLst>
          </p:cNvPr>
          <p:cNvGrpSpPr>
            <a:grpSpLocks/>
          </p:cNvGrpSpPr>
          <p:nvPr/>
        </p:nvGrpSpPr>
        <p:grpSpPr bwMode="auto">
          <a:xfrm>
            <a:off x="1887538" y="2649538"/>
            <a:ext cx="1466850" cy="777875"/>
            <a:chOff x="229" y="1669"/>
            <a:chExt cx="924" cy="490"/>
          </a:xfrm>
        </p:grpSpPr>
        <p:sp>
          <p:nvSpPr>
            <p:cNvPr id="152596" name="Freeform 103">
              <a:extLst>
                <a:ext uri="{FF2B5EF4-FFF2-40B4-BE49-F238E27FC236}">
                  <a16:creationId xmlns:a16="http://schemas.microsoft.com/office/drawing/2014/main" id="{F7722EC6-153C-B8FA-E95A-8866CBA5F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" y="1818"/>
              <a:ext cx="828" cy="105"/>
            </a:xfrm>
            <a:custGeom>
              <a:avLst/>
              <a:gdLst>
                <a:gd name="T0" fmla="*/ 0 w 828"/>
                <a:gd name="T1" fmla="*/ 102 h 105"/>
                <a:gd name="T2" fmla="*/ 825 w 828"/>
                <a:gd name="T3" fmla="*/ 105 h 105"/>
                <a:gd name="T4" fmla="*/ 828 w 828"/>
                <a:gd name="T5" fmla="*/ 0 h 10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28" h="105">
                  <a:moveTo>
                    <a:pt x="0" y="102"/>
                  </a:moveTo>
                  <a:lnTo>
                    <a:pt x="825" y="105"/>
                  </a:lnTo>
                  <a:lnTo>
                    <a:pt x="828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2597" name="Text Box 104">
              <a:extLst>
                <a:ext uri="{FF2B5EF4-FFF2-40B4-BE49-F238E27FC236}">
                  <a16:creationId xmlns:a16="http://schemas.microsoft.com/office/drawing/2014/main" id="{FBA0B5BC-7126-B15A-DC6A-6A81A774CD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" y="1669"/>
              <a:ext cx="412" cy="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25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CPU</a:t>
              </a:r>
            </a:p>
            <a:p>
              <a:pPr eaLnBrk="1" hangingPunct="1">
                <a:lnSpc>
                  <a:spcPct val="125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查询</a:t>
              </a:r>
            </a:p>
          </p:txBody>
        </p:sp>
      </p:grpSp>
      <p:sp>
        <p:nvSpPr>
          <p:cNvPr id="569449" name="Text Box 105">
            <a:extLst>
              <a:ext uri="{FF2B5EF4-FFF2-40B4-BE49-F238E27FC236}">
                <a16:creationId xmlns:a16="http://schemas.microsoft.com/office/drawing/2014/main" id="{FB078352-7405-BC07-C550-D7B6A00999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588000"/>
            <a:ext cx="335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MASK</a:t>
            </a:r>
            <a:r>
              <a:rPr lang="en-US" altLang="zh-CN" sz="2400" i="1" baseline="-15000">
                <a:latin typeface="Times New Roman" panose="02020603050405020304" pitchFamily="18" charset="0"/>
              </a:rPr>
              <a:t>i</a:t>
            </a:r>
            <a:r>
              <a:rPr lang="en-US" altLang="zh-CN" sz="2400" i="1">
                <a:latin typeface="Times New Roman" panose="02020603050405020304" pitchFamily="18" charset="0"/>
              </a:rPr>
              <a:t> </a:t>
            </a:r>
            <a:r>
              <a:rPr lang="en-US" altLang="zh-CN" sz="2400">
                <a:latin typeface="Times New Roman" panose="02020603050405020304" pitchFamily="18" charset="0"/>
              </a:rPr>
              <a:t>= 1 （</a:t>
            </a:r>
            <a:r>
              <a:rPr lang="zh-CN" altLang="en-US" sz="2400">
                <a:latin typeface="Times New Roman" panose="02020603050405020304" pitchFamily="18" charset="0"/>
              </a:rPr>
              <a:t>屏蔽）</a:t>
            </a:r>
          </a:p>
        </p:txBody>
      </p:sp>
      <p:sp>
        <p:nvSpPr>
          <p:cNvPr id="569450" name="Text Box 106">
            <a:extLst>
              <a:ext uri="{FF2B5EF4-FFF2-40B4-BE49-F238E27FC236}">
                <a16:creationId xmlns:a16="http://schemas.microsoft.com/office/drawing/2014/main" id="{C23B0834-B1D6-F4C9-0DF4-CB481299F8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6096000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INTP</a:t>
            </a:r>
            <a:r>
              <a:rPr lang="en-US" altLang="zh-CN" sz="2400" i="1" baseline="-15000">
                <a:latin typeface="Times New Roman" panose="02020603050405020304" pitchFamily="18" charset="0"/>
              </a:rPr>
              <a:t>i</a:t>
            </a:r>
            <a:r>
              <a:rPr lang="en-US" altLang="zh-CN" sz="2400">
                <a:latin typeface="Times New Roman" panose="02020603050405020304" pitchFamily="18" charset="0"/>
              </a:rPr>
              <a:t>   </a:t>
            </a:r>
            <a:r>
              <a:rPr lang="en-US" altLang="zh-CN" sz="1200">
                <a:latin typeface="Times New Roman" panose="02020603050405020304" pitchFamily="18" charset="0"/>
              </a:rPr>
              <a:t> </a:t>
            </a:r>
            <a:r>
              <a:rPr lang="en-US" altLang="zh-CN" sz="2400">
                <a:latin typeface="Times New Roman" panose="02020603050405020304" pitchFamily="18" charset="0"/>
              </a:rPr>
              <a:t>= 0 （</a:t>
            </a:r>
            <a:r>
              <a:rPr lang="zh-CN" altLang="en-US" sz="2400">
                <a:latin typeface="Times New Roman" panose="02020603050405020304" pitchFamily="18" charset="0"/>
              </a:rPr>
              <a:t>不能被排队选中）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9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69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569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569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569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569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569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569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569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" dur="500"/>
                                        <p:tgtEl>
                                          <p:spTgt spid="569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5" dur="500"/>
                                        <p:tgtEl>
                                          <p:spTgt spid="569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569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569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0" dur="500"/>
                                        <p:tgtEl>
                                          <p:spTgt spid="569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5" dur="500"/>
                                        <p:tgtEl>
                                          <p:spTgt spid="569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569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569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9351" grpId="0" autoUpdateAnimBg="0"/>
      <p:bldP spid="569352" grpId="0" autoUpdateAnimBg="0"/>
      <p:bldP spid="569353" grpId="0" autoUpdateAnimBg="0"/>
      <p:bldP spid="569449" grpId="0" autoUpdateAnimBg="0"/>
      <p:bldP spid="569450" grpId="0" autoUpdateAnimBg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>
            <a:extLst>
              <a:ext uri="{FF2B5EF4-FFF2-40B4-BE49-F238E27FC236}">
                <a16:creationId xmlns:a16="http://schemas.microsoft.com/office/drawing/2014/main" id="{9DDD54F8-13FE-DC5B-8B9D-67C350DBE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57200"/>
            <a:ext cx="5399088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>
                <a:latin typeface="Times New Roman" panose="02020603050405020304" pitchFamily="18" charset="0"/>
              </a:rPr>
              <a:t>(2)  屏蔽字</a:t>
            </a:r>
          </a:p>
        </p:txBody>
      </p:sp>
      <p:grpSp>
        <p:nvGrpSpPr>
          <p:cNvPr id="570406" name="Group 38">
            <a:extLst>
              <a:ext uri="{FF2B5EF4-FFF2-40B4-BE49-F238E27FC236}">
                <a16:creationId xmlns:a16="http://schemas.microsoft.com/office/drawing/2014/main" id="{3FC9F4BF-FE30-96C3-3952-A4B561911A72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1893888"/>
            <a:ext cx="6848475" cy="4583112"/>
            <a:chOff x="768" y="1193"/>
            <a:chExt cx="4314" cy="2887"/>
          </a:xfrm>
        </p:grpSpPr>
        <p:grpSp>
          <p:nvGrpSpPr>
            <p:cNvPr id="154631" name="Group 37">
              <a:extLst>
                <a:ext uri="{FF2B5EF4-FFF2-40B4-BE49-F238E27FC236}">
                  <a16:creationId xmlns:a16="http://schemas.microsoft.com/office/drawing/2014/main" id="{752A3C6F-1DC8-2DB2-0338-9DD86BA323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1193"/>
              <a:ext cx="4314" cy="2887"/>
              <a:chOff x="768" y="1193"/>
              <a:chExt cx="4314" cy="2887"/>
            </a:xfrm>
          </p:grpSpPr>
          <p:sp>
            <p:nvSpPr>
              <p:cNvPr id="154634" name="Text Box 4">
                <a:extLst>
                  <a:ext uri="{FF2B5EF4-FFF2-40B4-BE49-F238E27FC236}">
                    <a16:creationId xmlns:a16="http://schemas.microsoft.com/office/drawing/2014/main" id="{E99BA157-FB1B-7B03-D363-2AAA6EAB38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0" y="1213"/>
                <a:ext cx="76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800">
                    <a:latin typeface="Times New Roman" panose="02020603050405020304" pitchFamily="18" charset="0"/>
                  </a:rPr>
                  <a:t>　</a:t>
                </a:r>
                <a:r>
                  <a:rPr lang="zh-CN" altLang="en-US" sz="2400">
                    <a:latin typeface="Times New Roman" panose="02020603050405020304" pitchFamily="18" charset="0"/>
                  </a:rPr>
                  <a:t>优先级</a:t>
                </a:r>
              </a:p>
            </p:txBody>
          </p:sp>
          <p:sp>
            <p:nvSpPr>
              <p:cNvPr id="154635" name="Text Box 5">
                <a:extLst>
                  <a:ext uri="{FF2B5EF4-FFF2-40B4-BE49-F238E27FC236}">
                    <a16:creationId xmlns:a16="http://schemas.microsoft.com/office/drawing/2014/main" id="{2B02A7BA-E3A6-E235-9362-37891A910A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90" y="1226"/>
                <a:ext cx="205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>
                    <a:latin typeface="Times New Roman" panose="02020603050405020304" pitchFamily="18" charset="0"/>
                  </a:rPr>
                  <a:t>屏              蔽             字 </a:t>
                </a:r>
              </a:p>
            </p:txBody>
          </p:sp>
          <p:sp>
            <p:nvSpPr>
              <p:cNvPr id="154636" name="Line 6">
                <a:extLst>
                  <a:ext uri="{FF2B5EF4-FFF2-40B4-BE49-F238E27FC236}">
                    <a16:creationId xmlns:a16="http://schemas.microsoft.com/office/drawing/2014/main" id="{FA4BAB18-23BE-F750-F82C-347B0FBC38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8" y="1193"/>
                <a:ext cx="431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4637" name="Text Box 7">
                <a:extLst>
                  <a:ext uri="{FF2B5EF4-FFF2-40B4-BE49-F238E27FC236}">
                    <a16:creationId xmlns:a16="http://schemas.microsoft.com/office/drawing/2014/main" id="{6F8E421D-A994-E83D-F7DB-EDF9B00216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31" y="1505"/>
                <a:ext cx="309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>
                    <a:latin typeface="Times New Roman" panose="02020603050405020304" pitchFamily="18" charset="0"/>
                  </a:rPr>
                  <a:t>1  1  1  1  1  1  1  1  1  1  1  1  1  1  1  1</a:t>
                </a:r>
              </a:p>
            </p:txBody>
          </p:sp>
          <p:sp>
            <p:nvSpPr>
              <p:cNvPr id="154638" name="Text Box 8">
                <a:extLst>
                  <a:ext uri="{FF2B5EF4-FFF2-40B4-BE49-F238E27FC236}">
                    <a16:creationId xmlns:a16="http://schemas.microsoft.com/office/drawing/2014/main" id="{8B1C33A2-AD3B-ADAE-23B7-9EE1A311F4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31" y="1771"/>
                <a:ext cx="309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0</a:t>
                </a:r>
                <a:r>
                  <a:rPr lang="zh-CN" altLang="en-US" sz="2400">
                    <a:latin typeface="Times New Roman" panose="02020603050405020304" pitchFamily="18" charset="0"/>
                  </a:rPr>
                  <a:t>  1  1  1  1  1  1  1  1  1  1  1  1  1  1  1</a:t>
                </a:r>
              </a:p>
            </p:txBody>
          </p:sp>
          <p:sp>
            <p:nvSpPr>
              <p:cNvPr id="154639" name="Text Box 9">
                <a:extLst>
                  <a:ext uri="{FF2B5EF4-FFF2-40B4-BE49-F238E27FC236}">
                    <a16:creationId xmlns:a16="http://schemas.microsoft.com/office/drawing/2014/main" id="{533F2DDA-215C-6633-146E-57BBB3C905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31" y="2042"/>
                <a:ext cx="309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0  0</a:t>
                </a:r>
                <a:r>
                  <a:rPr lang="zh-CN" altLang="en-US" sz="2400">
                    <a:latin typeface="Times New Roman" panose="02020603050405020304" pitchFamily="18" charset="0"/>
                  </a:rPr>
                  <a:t>  1  1  1  1  1  1  1  1  1  1  1  1  1  1</a:t>
                </a:r>
              </a:p>
            </p:txBody>
          </p:sp>
          <p:sp>
            <p:nvSpPr>
              <p:cNvPr id="154640" name="Text Box 10">
                <a:extLst>
                  <a:ext uri="{FF2B5EF4-FFF2-40B4-BE49-F238E27FC236}">
                    <a16:creationId xmlns:a16="http://schemas.microsoft.com/office/drawing/2014/main" id="{01FC060C-5A13-7253-073B-9122D0A302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31" y="2305"/>
                <a:ext cx="309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0  0  0</a:t>
                </a:r>
                <a:r>
                  <a:rPr lang="zh-CN" altLang="en-US" sz="2400">
                    <a:latin typeface="Times New Roman" panose="02020603050405020304" pitchFamily="18" charset="0"/>
                  </a:rPr>
                  <a:t>  1  1  1  1  1  1  1  1  1  1  1  1  1</a:t>
                </a:r>
              </a:p>
            </p:txBody>
          </p:sp>
          <p:sp>
            <p:nvSpPr>
              <p:cNvPr id="154641" name="Text Box 11">
                <a:extLst>
                  <a:ext uri="{FF2B5EF4-FFF2-40B4-BE49-F238E27FC236}">
                    <a16:creationId xmlns:a16="http://schemas.microsoft.com/office/drawing/2014/main" id="{5EA22238-3AB0-4A40-FF52-63EF20A1BF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31" y="2572"/>
                <a:ext cx="309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0  0  0  0</a:t>
                </a:r>
                <a:r>
                  <a:rPr lang="zh-CN" altLang="en-US" sz="2400">
                    <a:latin typeface="Times New Roman" panose="02020603050405020304" pitchFamily="18" charset="0"/>
                  </a:rPr>
                  <a:t>  1  1  1  1  1  1  1  1  1  1  1  1</a:t>
                </a:r>
              </a:p>
            </p:txBody>
          </p:sp>
          <p:sp>
            <p:nvSpPr>
              <p:cNvPr id="154642" name="Text Box 12">
                <a:extLst>
                  <a:ext uri="{FF2B5EF4-FFF2-40B4-BE49-F238E27FC236}">
                    <a16:creationId xmlns:a16="http://schemas.microsoft.com/office/drawing/2014/main" id="{B0E61F83-0E05-F463-99DE-40CB709A8D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31" y="2839"/>
                <a:ext cx="309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0  0  0  0  0</a:t>
                </a:r>
                <a:r>
                  <a:rPr lang="zh-CN" altLang="en-US" sz="2400">
                    <a:latin typeface="Times New Roman" panose="02020603050405020304" pitchFamily="18" charset="0"/>
                  </a:rPr>
                  <a:t>  1  1  1  1  1  1  1  1  1  1  1</a:t>
                </a:r>
              </a:p>
            </p:txBody>
          </p:sp>
          <p:sp>
            <p:nvSpPr>
              <p:cNvPr id="154643" name="Text Box 13">
                <a:extLst>
                  <a:ext uri="{FF2B5EF4-FFF2-40B4-BE49-F238E27FC236}">
                    <a16:creationId xmlns:a16="http://schemas.microsoft.com/office/drawing/2014/main" id="{77C2B18D-27B7-2682-A83D-6D79525AE2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4" y="3218"/>
                <a:ext cx="34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>
                    <a:latin typeface="Times New Roman" panose="02020603050405020304" pitchFamily="18" charset="0"/>
                  </a:rPr>
                  <a:t>…</a:t>
                </a:r>
              </a:p>
            </p:txBody>
          </p:sp>
          <p:sp>
            <p:nvSpPr>
              <p:cNvPr id="154644" name="Text Box 14">
                <a:extLst>
                  <a:ext uri="{FF2B5EF4-FFF2-40B4-BE49-F238E27FC236}">
                    <a16:creationId xmlns:a16="http://schemas.microsoft.com/office/drawing/2014/main" id="{304C44AC-8D73-5472-4B18-528325F4DF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31" y="3552"/>
                <a:ext cx="309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0  0  0  0  0  0  0  0  0  0  0  0  0  0</a:t>
                </a:r>
                <a:r>
                  <a:rPr lang="zh-CN" altLang="en-US" sz="2400">
                    <a:latin typeface="Times New Roman" panose="02020603050405020304" pitchFamily="18" charset="0"/>
                  </a:rPr>
                  <a:t>  1  1</a:t>
                </a:r>
              </a:p>
            </p:txBody>
          </p:sp>
          <p:sp>
            <p:nvSpPr>
              <p:cNvPr id="154645" name="Text Box 15">
                <a:extLst>
                  <a:ext uri="{FF2B5EF4-FFF2-40B4-BE49-F238E27FC236}">
                    <a16:creationId xmlns:a16="http://schemas.microsoft.com/office/drawing/2014/main" id="{191AC17E-69DE-6BB5-3C2E-8654766166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31" y="3785"/>
                <a:ext cx="309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0  0  0  0  0  0  0  0  0  0  0  0  0  0  0</a:t>
                </a:r>
                <a:r>
                  <a:rPr lang="zh-CN" altLang="en-US" sz="2400">
                    <a:latin typeface="Times New Roman" panose="02020603050405020304" pitchFamily="18" charset="0"/>
                  </a:rPr>
                  <a:t>  1</a:t>
                </a:r>
              </a:p>
            </p:txBody>
          </p:sp>
          <p:sp>
            <p:nvSpPr>
              <p:cNvPr id="154646" name="Line 16">
                <a:extLst>
                  <a:ext uri="{FF2B5EF4-FFF2-40B4-BE49-F238E27FC236}">
                    <a16:creationId xmlns:a16="http://schemas.microsoft.com/office/drawing/2014/main" id="{8B822950-5964-E26B-D8FB-627F9582F4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8" y="1529"/>
                <a:ext cx="431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4647" name="Line 17">
                <a:extLst>
                  <a:ext uri="{FF2B5EF4-FFF2-40B4-BE49-F238E27FC236}">
                    <a16:creationId xmlns:a16="http://schemas.microsoft.com/office/drawing/2014/main" id="{FB329419-2CF0-D299-CBCB-A91A1E3D2C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8" y="4080"/>
                <a:ext cx="431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4648" name="Freeform 18">
                <a:extLst>
                  <a:ext uri="{FF2B5EF4-FFF2-40B4-BE49-F238E27FC236}">
                    <a16:creationId xmlns:a16="http://schemas.microsoft.com/office/drawing/2014/main" id="{5BFE94DD-DF73-E8D6-1F37-BA4660282A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4" y="1200"/>
                <a:ext cx="1" cy="2880"/>
              </a:xfrm>
              <a:custGeom>
                <a:avLst/>
                <a:gdLst>
                  <a:gd name="T0" fmla="*/ 1 w 1"/>
                  <a:gd name="T1" fmla="*/ 0 h 2880"/>
                  <a:gd name="T2" fmla="*/ 0 w 1"/>
                  <a:gd name="T3" fmla="*/ 2880 h 288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" h="2880">
                    <a:moveTo>
                      <a:pt x="1" y="0"/>
                    </a:moveTo>
                    <a:lnTo>
                      <a:pt x="0" y="288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4649" name="Text Box 19">
                <a:extLst>
                  <a:ext uri="{FF2B5EF4-FFF2-40B4-BE49-F238E27FC236}">
                    <a16:creationId xmlns:a16="http://schemas.microsoft.com/office/drawing/2014/main" id="{137F2213-CD75-9CE4-3DF8-2824E98C67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2" y="1505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54650" name="Text Box 20">
                <a:extLst>
                  <a:ext uri="{FF2B5EF4-FFF2-40B4-BE49-F238E27FC236}">
                    <a16:creationId xmlns:a16="http://schemas.microsoft.com/office/drawing/2014/main" id="{6E2057C0-EAC3-F806-23FD-D26FA40214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2" y="1771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54651" name="Text Box 21">
                <a:extLst>
                  <a:ext uri="{FF2B5EF4-FFF2-40B4-BE49-F238E27FC236}">
                    <a16:creationId xmlns:a16="http://schemas.microsoft.com/office/drawing/2014/main" id="{5948902F-8BD8-668B-B72C-458E6E477C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2" y="204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154652" name="Text Box 22">
                <a:extLst>
                  <a:ext uri="{FF2B5EF4-FFF2-40B4-BE49-F238E27FC236}">
                    <a16:creationId xmlns:a16="http://schemas.microsoft.com/office/drawing/2014/main" id="{874AD19B-0C58-CF4D-CC6A-45AFBF4B8A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2" y="2305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>
                    <a:latin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154653" name="Text Box 23">
                <a:extLst>
                  <a:ext uri="{FF2B5EF4-FFF2-40B4-BE49-F238E27FC236}">
                    <a16:creationId xmlns:a16="http://schemas.microsoft.com/office/drawing/2014/main" id="{26CAFCF3-E16F-6536-4A30-1F3391622D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2" y="257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>
                    <a:latin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154654" name="Text Box 24">
                <a:extLst>
                  <a:ext uri="{FF2B5EF4-FFF2-40B4-BE49-F238E27FC236}">
                    <a16:creationId xmlns:a16="http://schemas.microsoft.com/office/drawing/2014/main" id="{118A82B8-313F-F9E4-1B96-ACAE3F5CBE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2" y="2839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>
                    <a:latin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154655" name="Text Box 25">
                <a:extLst>
                  <a:ext uri="{FF2B5EF4-FFF2-40B4-BE49-F238E27FC236}">
                    <a16:creationId xmlns:a16="http://schemas.microsoft.com/office/drawing/2014/main" id="{538A72A0-8190-E8B6-861B-814B7B10C5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4" y="3552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>
                    <a:latin typeface="Times New Roman" panose="02020603050405020304" pitchFamily="18" charset="0"/>
                  </a:rPr>
                  <a:t>15</a:t>
                </a:r>
              </a:p>
            </p:txBody>
          </p:sp>
          <p:sp>
            <p:nvSpPr>
              <p:cNvPr id="154656" name="Text Box 26">
                <a:extLst>
                  <a:ext uri="{FF2B5EF4-FFF2-40B4-BE49-F238E27FC236}">
                    <a16:creationId xmlns:a16="http://schemas.microsoft.com/office/drawing/2014/main" id="{4900317C-01A6-DB23-47D5-771F3AC1B6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4" y="3792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>
                    <a:latin typeface="Times New Roman" panose="02020603050405020304" pitchFamily="18" charset="0"/>
                  </a:rPr>
                  <a:t>16</a:t>
                </a:r>
              </a:p>
            </p:txBody>
          </p:sp>
          <p:sp>
            <p:nvSpPr>
              <p:cNvPr id="154657" name="Text Box 27">
                <a:extLst>
                  <a:ext uri="{FF2B5EF4-FFF2-40B4-BE49-F238E27FC236}">
                    <a16:creationId xmlns:a16="http://schemas.microsoft.com/office/drawing/2014/main" id="{69931C3A-72DF-A7B1-34AD-CE4F8C5985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2" y="3218"/>
                <a:ext cx="34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>
                    <a:latin typeface="Times New Roman" panose="02020603050405020304" pitchFamily="18" charset="0"/>
                  </a:rPr>
                  <a:t>…</a:t>
                </a:r>
              </a:p>
            </p:txBody>
          </p:sp>
        </p:grpSp>
        <p:sp>
          <p:nvSpPr>
            <p:cNvPr id="154632" name="Freeform 31">
              <a:extLst>
                <a:ext uri="{FF2B5EF4-FFF2-40B4-BE49-F238E27FC236}">
                  <a16:creationId xmlns:a16="http://schemas.microsoft.com/office/drawing/2014/main" id="{F02A78A1-DC09-7232-5D32-3696F05DA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" y="1200"/>
              <a:ext cx="1" cy="2880"/>
            </a:xfrm>
            <a:custGeom>
              <a:avLst/>
              <a:gdLst>
                <a:gd name="T0" fmla="*/ 1 w 1"/>
                <a:gd name="T1" fmla="*/ 0 h 2880"/>
                <a:gd name="T2" fmla="*/ 0 w 1"/>
                <a:gd name="T3" fmla="*/ 2880 h 28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2880">
                  <a:moveTo>
                    <a:pt x="1" y="0"/>
                  </a:moveTo>
                  <a:lnTo>
                    <a:pt x="0" y="288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4633" name="Freeform 32">
              <a:extLst>
                <a:ext uri="{FF2B5EF4-FFF2-40B4-BE49-F238E27FC236}">
                  <a16:creationId xmlns:a16="http://schemas.microsoft.com/office/drawing/2014/main" id="{5D4D6AED-B815-5BA9-B7A8-C5F7EF8955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4" y="1200"/>
              <a:ext cx="1" cy="2880"/>
            </a:xfrm>
            <a:custGeom>
              <a:avLst/>
              <a:gdLst>
                <a:gd name="T0" fmla="*/ 1 w 1"/>
                <a:gd name="T1" fmla="*/ 0 h 2880"/>
                <a:gd name="T2" fmla="*/ 0 w 1"/>
                <a:gd name="T3" fmla="*/ 2880 h 28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2880">
                  <a:moveTo>
                    <a:pt x="1" y="0"/>
                  </a:moveTo>
                  <a:lnTo>
                    <a:pt x="0" y="288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70408" name="Group 40">
            <a:extLst>
              <a:ext uri="{FF2B5EF4-FFF2-40B4-BE49-F238E27FC236}">
                <a16:creationId xmlns:a16="http://schemas.microsoft.com/office/drawing/2014/main" id="{41C77BC3-FCDB-A125-FF18-8DE8008A1A1A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1017588"/>
            <a:ext cx="6781800" cy="628650"/>
            <a:chOff x="864" y="641"/>
            <a:chExt cx="4272" cy="396"/>
          </a:xfrm>
        </p:grpSpPr>
        <p:sp>
          <p:nvSpPr>
            <p:cNvPr id="154629" name="Text Box 28">
              <a:extLst>
                <a:ext uri="{FF2B5EF4-FFF2-40B4-BE49-F238E27FC236}">
                  <a16:creationId xmlns:a16="http://schemas.microsoft.com/office/drawing/2014/main" id="{464C0D91-AC8F-6754-FA76-C5A745A29F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672"/>
              <a:ext cx="42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16</a:t>
              </a:r>
              <a:r>
                <a:rPr lang="zh-CN" altLang="en-US" sz="2400">
                  <a:latin typeface="Times New Roman" panose="02020603050405020304" pitchFamily="18" charset="0"/>
                </a:rPr>
                <a:t>个中断源 1，2，3 ，</a:t>
              </a:r>
              <a:r>
                <a:rPr lang="zh-CN" altLang="en-US" sz="3200">
                  <a:latin typeface="Times New Roman" panose="02020603050405020304" pitchFamily="18" charset="0"/>
                </a:rPr>
                <a:t>   </a:t>
              </a:r>
              <a:r>
                <a:rPr lang="zh-CN" altLang="en-US" sz="2400" baseline="18000">
                  <a:latin typeface="Times New Roman" panose="02020603050405020304" pitchFamily="18" charset="0"/>
                </a:rPr>
                <a:t> </a:t>
              </a:r>
              <a:r>
                <a:rPr lang="zh-CN" altLang="en-US" sz="2400">
                  <a:latin typeface="Times New Roman" panose="02020603050405020304" pitchFamily="18" charset="0"/>
                </a:rPr>
                <a:t>16 按 </a:t>
              </a:r>
              <a:r>
                <a:rPr lang="zh-CN" altLang="en-US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降序 </a:t>
              </a:r>
              <a:r>
                <a:rPr lang="zh-CN" altLang="en-US" sz="2400">
                  <a:latin typeface="Times New Roman" panose="02020603050405020304" pitchFamily="18" charset="0"/>
                </a:rPr>
                <a:t>排列</a:t>
              </a:r>
            </a:p>
          </p:txBody>
        </p:sp>
        <p:sp>
          <p:nvSpPr>
            <p:cNvPr id="154630" name="Text Box 39">
              <a:extLst>
                <a:ext uri="{FF2B5EF4-FFF2-40B4-BE49-F238E27FC236}">
                  <a16:creationId xmlns:a16="http://schemas.microsoft.com/office/drawing/2014/main" id="{BFBF5A9A-C9BF-A3FE-E416-F1B556EB70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4" y="641"/>
              <a:ext cx="5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…</a:t>
              </a:r>
              <a:endParaRPr lang="en-US" altLang="zh-CN">
                <a:latin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0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70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6">
            <a:extLst>
              <a:ext uri="{FF2B5EF4-FFF2-40B4-BE49-F238E27FC236}">
                <a16:creationId xmlns:a16="http://schemas.microsoft.com/office/drawing/2014/main" id="{D5727607-14F4-51ED-AE06-62D22202F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075" y="109538"/>
            <a:ext cx="71342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>
                <a:latin typeface="Times New Roman" panose="02020603050405020304" pitchFamily="18" charset="0"/>
              </a:rPr>
              <a:t>(</a:t>
            </a:r>
            <a:r>
              <a:rPr lang="en-US" altLang="zh-CN" sz="3200">
                <a:latin typeface="Times New Roman" panose="02020603050405020304" pitchFamily="18" charset="0"/>
              </a:rPr>
              <a:t>3)  </a:t>
            </a:r>
            <a:r>
              <a:rPr lang="zh-CN" altLang="en-US" sz="3200">
                <a:latin typeface="Times New Roman" panose="02020603050405020304" pitchFamily="18" charset="0"/>
              </a:rPr>
              <a:t>新屏蔽字的设置</a:t>
            </a:r>
          </a:p>
        </p:txBody>
      </p:sp>
      <p:grpSp>
        <p:nvGrpSpPr>
          <p:cNvPr id="667697" name="Group 49">
            <a:extLst>
              <a:ext uri="{FF2B5EF4-FFF2-40B4-BE49-F238E27FC236}">
                <a16:creationId xmlns:a16="http://schemas.microsoft.com/office/drawing/2014/main" id="{ACC42A56-0D0E-B858-2C55-F5C67941E61C}"/>
              </a:ext>
            </a:extLst>
          </p:cNvPr>
          <p:cNvGrpSpPr>
            <a:grpSpLocks/>
          </p:cNvGrpSpPr>
          <p:nvPr/>
        </p:nvGrpSpPr>
        <p:grpSpPr bwMode="auto">
          <a:xfrm>
            <a:off x="7175500" y="1011238"/>
            <a:ext cx="1728788" cy="5630862"/>
            <a:chOff x="2154" y="637"/>
            <a:chExt cx="1089" cy="3547"/>
          </a:xfrm>
        </p:grpSpPr>
        <p:sp>
          <p:nvSpPr>
            <p:cNvPr id="155709" name="Text Box 26">
              <a:extLst>
                <a:ext uri="{FF2B5EF4-FFF2-40B4-BE49-F238E27FC236}">
                  <a16:creationId xmlns:a16="http://schemas.microsoft.com/office/drawing/2014/main" id="{CE9BC539-291B-02E1-7CA4-911774BC50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4" y="637"/>
              <a:ext cx="1089" cy="23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21600" r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000">
                  <a:latin typeface="宋体" panose="02010600030101010101" pitchFamily="2" charset="-122"/>
                </a:rPr>
                <a:t>  保护现场</a:t>
              </a:r>
            </a:p>
          </p:txBody>
        </p:sp>
        <p:sp>
          <p:nvSpPr>
            <p:cNvPr id="155710" name="Text Box 27">
              <a:extLst>
                <a:ext uri="{FF2B5EF4-FFF2-40B4-BE49-F238E27FC236}">
                  <a16:creationId xmlns:a16="http://schemas.microsoft.com/office/drawing/2014/main" id="{B12F323D-FADC-7802-6D36-B7ECCFCF52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4" y="1050"/>
              <a:ext cx="1089" cy="23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21600" r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000">
                  <a:latin typeface="宋体" panose="02010600030101010101" pitchFamily="2" charset="-122"/>
                </a:rPr>
                <a:t>  置屏蔽字</a:t>
              </a:r>
            </a:p>
          </p:txBody>
        </p:sp>
        <p:sp>
          <p:nvSpPr>
            <p:cNvPr id="155711" name="Text Box 28">
              <a:extLst>
                <a:ext uri="{FF2B5EF4-FFF2-40B4-BE49-F238E27FC236}">
                  <a16:creationId xmlns:a16="http://schemas.microsoft.com/office/drawing/2014/main" id="{27C2C598-71FC-0BF4-6BF5-747D8DC997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4" y="1464"/>
              <a:ext cx="1089" cy="23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21600" r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000">
                  <a:latin typeface="宋体" panose="02010600030101010101" pitchFamily="2" charset="-122"/>
                </a:rPr>
                <a:t>   开中断</a:t>
              </a:r>
            </a:p>
          </p:txBody>
        </p:sp>
        <p:sp>
          <p:nvSpPr>
            <p:cNvPr id="155712" name="Text Box 29">
              <a:extLst>
                <a:ext uri="{FF2B5EF4-FFF2-40B4-BE49-F238E27FC236}">
                  <a16:creationId xmlns:a16="http://schemas.microsoft.com/office/drawing/2014/main" id="{09EA84E7-2154-2E8C-96AF-5D66051F25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4" y="1878"/>
              <a:ext cx="1089" cy="23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21600" r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000">
                  <a:latin typeface="宋体" panose="02010600030101010101" pitchFamily="2" charset="-122"/>
                </a:rPr>
                <a:t>  中断服务</a:t>
              </a:r>
            </a:p>
          </p:txBody>
        </p:sp>
        <p:sp>
          <p:nvSpPr>
            <p:cNvPr id="155713" name="Text Box 30">
              <a:extLst>
                <a:ext uri="{FF2B5EF4-FFF2-40B4-BE49-F238E27FC236}">
                  <a16:creationId xmlns:a16="http://schemas.microsoft.com/office/drawing/2014/main" id="{10A97530-E2D0-532C-7897-B1D6D8E786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4" y="2292"/>
              <a:ext cx="1089" cy="23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21600" r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000">
                  <a:latin typeface="宋体" panose="02010600030101010101" pitchFamily="2" charset="-122"/>
                </a:rPr>
                <a:t>   关中断</a:t>
              </a:r>
            </a:p>
          </p:txBody>
        </p:sp>
        <p:sp>
          <p:nvSpPr>
            <p:cNvPr id="155714" name="Text Box 31">
              <a:extLst>
                <a:ext uri="{FF2B5EF4-FFF2-40B4-BE49-F238E27FC236}">
                  <a16:creationId xmlns:a16="http://schemas.microsoft.com/office/drawing/2014/main" id="{405A5C8B-1664-84CE-3FD9-401625AA45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4" y="2705"/>
              <a:ext cx="1089" cy="23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21600" r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000">
                  <a:latin typeface="宋体" panose="02010600030101010101" pitchFamily="2" charset="-122"/>
                </a:rPr>
                <a:t>  恢复现场</a:t>
              </a:r>
            </a:p>
          </p:txBody>
        </p:sp>
        <p:sp>
          <p:nvSpPr>
            <p:cNvPr id="155715" name="Text Box 32">
              <a:extLst>
                <a:ext uri="{FF2B5EF4-FFF2-40B4-BE49-F238E27FC236}">
                  <a16:creationId xmlns:a16="http://schemas.microsoft.com/office/drawing/2014/main" id="{17A497DC-DA0A-A36C-D92E-36507F282F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4" y="3119"/>
              <a:ext cx="1089" cy="23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21600" r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000">
                  <a:latin typeface="宋体" panose="02010600030101010101" pitchFamily="2" charset="-122"/>
                </a:rPr>
                <a:t> 恢复屏蔽字</a:t>
              </a:r>
            </a:p>
          </p:txBody>
        </p:sp>
        <p:sp>
          <p:nvSpPr>
            <p:cNvPr id="155716" name="Text Box 33">
              <a:extLst>
                <a:ext uri="{FF2B5EF4-FFF2-40B4-BE49-F238E27FC236}">
                  <a16:creationId xmlns:a16="http://schemas.microsoft.com/office/drawing/2014/main" id="{9B41B4E8-0AB9-9405-0533-FCE83592ED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4" y="3533"/>
              <a:ext cx="1089" cy="23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21600" r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000">
                  <a:latin typeface="宋体" panose="02010600030101010101" pitchFamily="2" charset="-122"/>
                </a:rPr>
                <a:t>   开中断</a:t>
              </a:r>
            </a:p>
          </p:txBody>
        </p:sp>
        <p:sp>
          <p:nvSpPr>
            <p:cNvPr id="155717" name="Text Box 34">
              <a:extLst>
                <a:ext uri="{FF2B5EF4-FFF2-40B4-BE49-F238E27FC236}">
                  <a16:creationId xmlns:a16="http://schemas.microsoft.com/office/drawing/2014/main" id="{23EC5BC4-4EE3-0D99-48F0-FC9646C1F2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4" y="3947"/>
              <a:ext cx="1089" cy="23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21600" r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000">
                  <a:latin typeface="宋体" panose="02010600030101010101" pitchFamily="2" charset="-122"/>
                </a:rPr>
                <a:t>  中断返回</a:t>
              </a:r>
            </a:p>
          </p:txBody>
        </p:sp>
        <p:sp>
          <p:nvSpPr>
            <p:cNvPr id="155718" name="Freeform 35">
              <a:extLst>
                <a:ext uri="{FF2B5EF4-FFF2-40B4-BE49-F238E27FC236}">
                  <a16:creationId xmlns:a16="http://schemas.microsoft.com/office/drawing/2014/main" id="{DEDF1265-905F-6E5B-7132-18112F2C12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7" y="896"/>
              <a:ext cx="3" cy="136"/>
            </a:xfrm>
            <a:custGeom>
              <a:avLst/>
              <a:gdLst>
                <a:gd name="T0" fmla="*/ 0 w 3"/>
                <a:gd name="T1" fmla="*/ 0 h 157"/>
                <a:gd name="T2" fmla="*/ 3 w 3"/>
                <a:gd name="T3" fmla="*/ 118 h 15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" h="157">
                  <a:moveTo>
                    <a:pt x="0" y="0"/>
                  </a:moveTo>
                  <a:lnTo>
                    <a:pt x="3" y="157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5719" name="Freeform 36">
              <a:extLst>
                <a:ext uri="{FF2B5EF4-FFF2-40B4-BE49-F238E27FC236}">
                  <a16:creationId xmlns:a16="http://schemas.microsoft.com/office/drawing/2014/main" id="{FA0AA9F9-7B31-8193-CBE8-4BFF2AB497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7" y="1298"/>
              <a:ext cx="3" cy="136"/>
            </a:xfrm>
            <a:custGeom>
              <a:avLst/>
              <a:gdLst>
                <a:gd name="T0" fmla="*/ 0 w 3"/>
                <a:gd name="T1" fmla="*/ 0 h 157"/>
                <a:gd name="T2" fmla="*/ 3 w 3"/>
                <a:gd name="T3" fmla="*/ 118 h 15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" h="157">
                  <a:moveTo>
                    <a:pt x="0" y="0"/>
                  </a:moveTo>
                  <a:lnTo>
                    <a:pt x="3" y="157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5720" name="Freeform 37">
              <a:extLst>
                <a:ext uri="{FF2B5EF4-FFF2-40B4-BE49-F238E27FC236}">
                  <a16:creationId xmlns:a16="http://schemas.microsoft.com/office/drawing/2014/main" id="{D9315243-9F35-E354-F704-879075ED6E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7" y="1715"/>
              <a:ext cx="3" cy="136"/>
            </a:xfrm>
            <a:custGeom>
              <a:avLst/>
              <a:gdLst>
                <a:gd name="T0" fmla="*/ 0 w 3"/>
                <a:gd name="T1" fmla="*/ 0 h 157"/>
                <a:gd name="T2" fmla="*/ 3 w 3"/>
                <a:gd name="T3" fmla="*/ 118 h 15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" h="157">
                  <a:moveTo>
                    <a:pt x="0" y="0"/>
                  </a:moveTo>
                  <a:lnTo>
                    <a:pt x="3" y="157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5721" name="Freeform 38">
              <a:extLst>
                <a:ext uri="{FF2B5EF4-FFF2-40B4-BE49-F238E27FC236}">
                  <a16:creationId xmlns:a16="http://schemas.microsoft.com/office/drawing/2014/main" id="{B67FABD9-ACC2-0304-CE3D-BE80E7F336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7" y="2133"/>
              <a:ext cx="3" cy="136"/>
            </a:xfrm>
            <a:custGeom>
              <a:avLst/>
              <a:gdLst>
                <a:gd name="T0" fmla="*/ 0 w 3"/>
                <a:gd name="T1" fmla="*/ 0 h 157"/>
                <a:gd name="T2" fmla="*/ 3 w 3"/>
                <a:gd name="T3" fmla="*/ 118 h 15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" h="157">
                  <a:moveTo>
                    <a:pt x="0" y="0"/>
                  </a:moveTo>
                  <a:lnTo>
                    <a:pt x="3" y="157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5722" name="Freeform 40">
              <a:extLst>
                <a:ext uri="{FF2B5EF4-FFF2-40B4-BE49-F238E27FC236}">
                  <a16:creationId xmlns:a16="http://schemas.microsoft.com/office/drawing/2014/main" id="{6EAC39C4-CEC4-ABA7-5C59-15E897F20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7" y="2550"/>
              <a:ext cx="3" cy="136"/>
            </a:xfrm>
            <a:custGeom>
              <a:avLst/>
              <a:gdLst>
                <a:gd name="T0" fmla="*/ 0 w 3"/>
                <a:gd name="T1" fmla="*/ 0 h 157"/>
                <a:gd name="T2" fmla="*/ 3 w 3"/>
                <a:gd name="T3" fmla="*/ 118 h 15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" h="157">
                  <a:moveTo>
                    <a:pt x="0" y="0"/>
                  </a:moveTo>
                  <a:lnTo>
                    <a:pt x="3" y="157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5723" name="Freeform 41">
              <a:extLst>
                <a:ext uri="{FF2B5EF4-FFF2-40B4-BE49-F238E27FC236}">
                  <a16:creationId xmlns:a16="http://schemas.microsoft.com/office/drawing/2014/main" id="{112354B8-3236-81D7-053E-26CA02A4DA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7" y="2967"/>
              <a:ext cx="3" cy="136"/>
            </a:xfrm>
            <a:custGeom>
              <a:avLst/>
              <a:gdLst>
                <a:gd name="T0" fmla="*/ 0 w 3"/>
                <a:gd name="T1" fmla="*/ 0 h 157"/>
                <a:gd name="T2" fmla="*/ 3 w 3"/>
                <a:gd name="T3" fmla="*/ 118 h 15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" h="157">
                  <a:moveTo>
                    <a:pt x="0" y="0"/>
                  </a:moveTo>
                  <a:lnTo>
                    <a:pt x="3" y="157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5724" name="Freeform 42">
              <a:extLst>
                <a:ext uri="{FF2B5EF4-FFF2-40B4-BE49-F238E27FC236}">
                  <a16:creationId xmlns:a16="http://schemas.microsoft.com/office/drawing/2014/main" id="{249B7A11-6D4F-BBC9-2D61-04AF69D038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7" y="3376"/>
              <a:ext cx="3" cy="136"/>
            </a:xfrm>
            <a:custGeom>
              <a:avLst/>
              <a:gdLst>
                <a:gd name="T0" fmla="*/ 0 w 3"/>
                <a:gd name="T1" fmla="*/ 0 h 157"/>
                <a:gd name="T2" fmla="*/ 3 w 3"/>
                <a:gd name="T3" fmla="*/ 118 h 15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" h="157">
                  <a:moveTo>
                    <a:pt x="0" y="0"/>
                  </a:moveTo>
                  <a:lnTo>
                    <a:pt x="3" y="157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5725" name="Freeform 43">
              <a:extLst>
                <a:ext uri="{FF2B5EF4-FFF2-40B4-BE49-F238E27FC236}">
                  <a16:creationId xmlns:a16="http://schemas.microsoft.com/office/drawing/2014/main" id="{199559CA-C7EC-4DAC-66FB-D286D82FF4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7" y="3793"/>
              <a:ext cx="3" cy="136"/>
            </a:xfrm>
            <a:custGeom>
              <a:avLst/>
              <a:gdLst>
                <a:gd name="T0" fmla="*/ 0 w 3"/>
                <a:gd name="T1" fmla="*/ 0 h 157"/>
                <a:gd name="T2" fmla="*/ 3 w 3"/>
                <a:gd name="T3" fmla="*/ 118 h 15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" h="157">
                  <a:moveTo>
                    <a:pt x="0" y="0"/>
                  </a:moveTo>
                  <a:lnTo>
                    <a:pt x="3" y="157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67692" name="Text Box 44">
            <a:extLst>
              <a:ext uri="{FF2B5EF4-FFF2-40B4-BE49-F238E27FC236}">
                <a16:creationId xmlns:a16="http://schemas.microsoft.com/office/drawing/2014/main" id="{123E25DD-5C71-4ECE-D05D-CB71EA6FAD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7088" y="1666875"/>
            <a:ext cx="1728787" cy="376238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21600" r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000">
                <a:solidFill>
                  <a:schemeClr val="folHlink"/>
                </a:solidFill>
                <a:latin typeface="宋体" panose="02010600030101010101" pitchFamily="2" charset="-122"/>
              </a:rPr>
              <a:t>  置屏蔽字</a:t>
            </a:r>
          </a:p>
        </p:txBody>
      </p:sp>
      <p:sp>
        <p:nvSpPr>
          <p:cNvPr id="667693" name="Text Box 45">
            <a:extLst>
              <a:ext uri="{FF2B5EF4-FFF2-40B4-BE49-F238E27FC236}">
                <a16:creationId xmlns:a16="http://schemas.microsoft.com/office/drawing/2014/main" id="{A18F05D6-1E9B-74C5-BE73-B005BBFC9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5500" y="4951413"/>
            <a:ext cx="1728788" cy="376237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21600" r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000">
                <a:solidFill>
                  <a:schemeClr val="folHlink"/>
                </a:solidFill>
                <a:latin typeface="宋体" panose="02010600030101010101" pitchFamily="2" charset="-122"/>
              </a:rPr>
              <a:t> 恢复屏蔽字</a:t>
            </a:r>
          </a:p>
        </p:txBody>
      </p:sp>
      <p:sp>
        <p:nvSpPr>
          <p:cNvPr id="667694" name="Text Box 46">
            <a:extLst>
              <a:ext uri="{FF2B5EF4-FFF2-40B4-BE49-F238E27FC236}">
                <a16:creationId xmlns:a16="http://schemas.microsoft.com/office/drawing/2014/main" id="{7E7E0E1C-0A42-7FC2-D243-E38D1AD941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5500" y="3638550"/>
            <a:ext cx="1728788" cy="376238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21600" r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000">
                <a:solidFill>
                  <a:schemeClr val="folHlink"/>
                </a:solidFill>
                <a:latin typeface="宋体" panose="02010600030101010101" pitchFamily="2" charset="-122"/>
              </a:rPr>
              <a:t>   关中断</a:t>
            </a:r>
          </a:p>
        </p:txBody>
      </p:sp>
      <p:sp>
        <p:nvSpPr>
          <p:cNvPr id="667695" name="Text Box 47">
            <a:extLst>
              <a:ext uri="{FF2B5EF4-FFF2-40B4-BE49-F238E27FC236}">
                <a16:creationId xmlns:a16="http://schemas.microsoft.com/office/drawing/2014/main" id="{188E8180-261A-E84A-5FA3-4BA787CD99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5500" y="5608638"/>
            <a:ext cx="1728788" cy="376237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21600" r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000">
                <a:solidFill>
                  <a:schemeClr val="folHlink"/>
                </a:solidFill>
                <a:latin typeface="宋体" panose="02010600030101010101" pitchFamily="2" charset="-122"/>
              </a:rPr>
              <a:t>   开中断</a:t>
            </a:r>
          </a:p>
        </p:txBody>
      </p:sp>
      <p:grpSp>
        <p:nvGrpSpPr>
          <p:cNvPr id="155656" name="组合 26">
            <a:extLst>
              <a:ext uri="{FF2B5EF4-FFF2-40B4-BE49-F238E27FC236}">
                <a16:creationId xmlns:a16="http://schemas.microsoft.com/office/drawing/2014/main" id="{2F020385-25D3-19CB-285C-E6E034372DB0}"/>
              </a:ext>
            </a:extLst>
          </p:cNvPr>
          <p:cNvGrpSpPr>
            <a:grpSpLocks/>
          </p:cNvGrpSpPr>
          <p:nvPr/>
        </p:nvGrpSpPr>
        <p:grpSpPr bwMode="auto">
          <a:xfrm>
            <a:off x="1835150" y="769938"/>
            <a:ext cx="4306888" cy="6080125"/>
            <a:chOff x="4124001" y="771525"/>
            <a:chExt cx="3724599" cy="6010275"/>
          </a:xfrm>
        </p:grpSpPr>
        <p:grpSp>
          <p:nvGrpSpPr>
            <p:cNvPr id="155661" name="Group 38">
              <a:extLst>
                <a:ext uri="{FF2B5EF4-FFF2-40B4-BE49-F238E27FC236}">
                  <a16:creationId xmlns:a16="http://schemas.microsoft.com/office/drawing/2014/main" id="{E7CE8090-D1FE-9476-D228-B255F46DE4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34000" y="4224339"/>
              <a:ext cx="1828800" cy="2419350"/>
              <a:chOff x="3360" y="2661"/>
              <a:chExt cx="1152" cy="1524"/>
            </a:xfrm>
          </p:grpSpPr>
          <p:sp>
            <p:nvSpPr>
              <p:cNvPr id="155696" name="Text Box 39">
                <a:extLst>
                  <a:ext uri="{FF2B5EF4-FFF2-40B4-BE49-F238E27FC236}">
                    <a16:creationId xmlns:a16="http://schemas.microsoft.com/office/drawing/2014/main" id="{5502CBB5-7D45-1AFE-9499-B8A9F4B49A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52" y="3936"/>
                <a:ext cx="663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latin typeface="Times New Roman" panose="02020603050405020304" pitchFamily="18" charset="0"/>
                  </a:rPr>
                  <a:t>中断返回</a:t>
                </a:r>
              </a:p>
            </p:txBody>
          </p:sp>
          <p:sp>
            <p:nvSpPr>
              <p:cNvPr id="155697" name="Line 40">
                <a:extLst>
                  <a:ext uri="{FF2B5EF4-FFF2-40B4-BE49-F238E27FC236}">
                    <a16:creationId xmlns:a16="http://schemas.microsoft.com/office/drawing/2014/main" id="{BAA30EA5-FC70-84B9-CC80-772F3C3153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6" y="3221"/>
                <a:ext cx="0" cy="8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155698" name="Group 41">
                <a:extLst>
                  <a:ext uri="{FF2B5EF4-FFF2-40B4-BE49-F238E27FC236}">
                    <a16:creationId xmlns:a16="http://schemas.microsoft.com/office/drawing/2014/main" id="{94AA4C13-4DA7-BC30-9C88-FAE66F1C100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60" y="2661"/>
                <a:ext cx="1152" cy="1519"/>
                <a:chOff x="3360" y="2661"/>
                <a:chExt cx="1152" cy="1519"/>
              </a:xfrm>
            </p:grpSpPr>
            <p:sp>
              <p:nvSpPr>
                <p:cNvPr id="155699" name="Rectangle 42">
                  <a:extLst>
                    <a:ext uri="{FF2B5EF4-FFF2-40B4-BE49-F238E27FC236}">
                      <a16:creationId xmlns:a16="http://schemas.microsoft.com/office/drawing/2014/main" id="{D4F44590-9B9C-9D96-59FF-1DBE0A81FC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60" y="2661"/>
                  <a:ext cx="1152" cy="257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defTabSz="4572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defTabSz="4572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defTabSz="4572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defTabSz="4572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000">
                      <a:latin typeface="Times New Roman" panose="02020603050405020304" pitchFamily="18" charset="0"/>
                    </a:rPr>
                    <a:t>保护现场</a:t>
                  </a:r>
                </a:p>
              </p:txBody>
            </p:sp>
            <p:sp>
              <p:nvSpPr>
                <p:cNvPr id="155700" name="Rectangle 43">
                  <a:extLst>
                    <a:ext uri="{FF2B5EF4-FFF2-40B4-BE49-F238E27FC236}">
                      <a16:creationId xmlns:a16="http://schemas.microsoft.com/office/drawing/2014/main" id="{A099778B-4CDB-E7D4-B038-6B4C9E8BE8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60" y="3295"/>
                  <a:ext cx="1152" cy="257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defTabSz="4572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defTabSz="4572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defTabSz="4572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defTabSz="4572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000">
                      <a:latin typeface="Times New Roman" panose="02020603050405020304" pitchFamily="18" charset="0"/>
                    </a:rPr>
                    <a:t>设备服务</a:t>
                  </a:r>
                </a:p>
              </p:txBody>
            </p:sp>
            <p:sp>
              <p:nvSpPr>
                <p:cNvPr id="155701" name="Rectangle 44">
                  <a:extLst>
                    <a:ext uri="{FF2B5EF4-FFF2-40B4-BE49-F238E27FC236}">
                      <a16:creationId xmlns:a16="http://schemas.microsoft.com/office/drawing/2014/main" id="{FF860AC4-37C6-75A2-7AFB-FF9D7BCF50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60" y="3629"/>
                  <a:ext cx="1152" cy="257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defTabSz="4572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defTabSz="4572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defTabSz="4572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defTabSz="4572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000">
                      <a:latin typeface="Times New Roman" panose="02020603050405020304" pitchFamily="18" charset="0"/>
                    </a:rPr>
                    <a:t>恢复现场</a:t>
                  </a:r>
                </a:p>
              </p:txBody>
            </p:sp>
            <p:sp>
              <p:nvSpPr>
                <p:cNvPr id="155702" name="Rectangle 45">
                  <a:extLst>
                    <a:ext uri="{FF2B5EF4-FFF2-40B4-BE49-F238E27FC236}">
                      <a16:creationId xmlns:a16="http://schemas.microsoft.com/office/drawing/2014/main" id="{50F49189-6855-9F57-E254-9FCAB92C1A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60" y="3964"/>
                  <a:ext cx="1152" cy="21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defTabSz="4572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defTabSz="4572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defTabSz="4572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defTabSz="4572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endParaRPr lang="zh-CN" altLang="en-US" sz="800">
                    <a:latin typeface="宋体" panose="02010600030101010101" pitchFamily="2" charset="-122"/>
                  </a:endParaRPr>
                </a:p>
              </p:txBody>
            </p:sp>
            <p:grpSp>
              <p:nvGrpSpPr>
                <p:cNvPr id="155703" name="Group 46">
                  <a:extLst>
                    <a:ext uri="{FF2B5EF4-FFF2-40B4-BE49-F238E27FC236}">
                      <a16:creationId xmlns:a16="http://schemas.microsoft.com/office/drawing/2014/main" id="{B42E9E6A-F7E0-1BA9-2F15-16B9B2CD004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60" y="2976"/>
                  <a:ext cx="1152" cy="249"/>
                  <a:chOff x="3360" y="2976"/>
                  <a:chExt cx="1152" cy="249"/>
                </a:xfrm>
              </p:grpSpPr>
              <p:sp>
                <p:nvSpPr>
                  <p:cNvPr id="155707" name="Text Box 47">
                    <a:extLst>
                      <a:ext uri="{FF2B5EF4-FFF2-40B4-BE49-F238E27FC236}">
                        <a16:creationId xmlns:a16="http://schemas.microsoft.com/office/drawing/2014/main" id="{E60BC4C5-F3FA-FA05-4027-75CA3B760AD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73" y="2976"/>
                    <a:ext cx="522" cy="2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defTabSz="4572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defTabSz="4572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defTabSz="4572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defTabSz="4572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lnSpc>
                        <a:spcPct val="100000"/>
                      </a:lnSpc>
                      <a:spcBef>
                        <a:spcPct val="0"/>
                      </a:spcBef>
                      <a:buFontTx/>
                      <a:buNone/>
                    </a:pPr>
                    <a:r>
                      <a:rPr lang="zh-CN" altLang="en-US" sz="2000">
                        <a:latin typeface="Times New Roman" panose="02020603050405020304" pitchFamily="18" charset="0"/>
                      </a:rPr>
                      <a:t>开中断</a:t>
                    </a:r>
                  </a:p>
                </p:txBody>
              </p:sp>
              <p:sp>
                <p:nvSpPr>
                  <p:cNvPr id="155708" name="Rectangle 48">
                    <a:extLst>
                      <a:ext uri="{FF2B5EF4-FFF2-40B4-BE49-F238E27FC236}">
                        <a16:creationId xmlns:a16="http://schemas.microsoft.com/office/drawing/2014/main" id="{C6D3EDCD-3025-8B5F-F7D8-E7522E6825E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2997"/>
                    <a:ext cx="1152" cy="214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defTabSz="4572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defTabSz="4572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defTabSz="4572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defTabSz="4572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lnSpc>
                        <a:spcPct val="100000"/>
                      </a:lnSpc>
                      <a:spcBef>
                        <a:spcPct val="0"/>
                      </a:spcBef>
                      <a:buFontTx/>
                      <a:buNone/>
                    </a:pPr>
                    <a:endParaRPr lang="zh-CN" altLang="en-US" sz="800">
                      <a:latin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155704" name="Line 49">
                  <a:extLst>
                    <a:ext uri="{FF2B5EF4-FFF2-40B4-BE49-F238E27FC236}">
                      <a16:creationId xmlns:a16="http://schemas.microsoft.com/office/drawing/2014/main" id="{0D7E83F3-9287-375A-1644-CBFAA8FF687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36" y="2922"/>
                  <a:ext cx="0" cy="8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55705" name="Line 50">
                  <a:extLst>
                    <a:ext uri="{FF2B5EF4-FFF2-40B4-BE49-F238E27FC236}">
                      <a16:creationId xmlns:a16="http://schemas.microsoft.com/office/drawing/2014/main" id="{69CA3F65-1A5D-6815-5CF3-C26D6368516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36" y="3544"/>
                  <a:ext cx="0" cy="8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55706" name="Line 51">
                  <a:extLst>
                    <a:ext uri="{FF2B5EF4-FFF2-40B4-BE49-F238E27FC236}">
                      <a16:creationId xmlns:a16="http://schemas.microsoft.com/office/drawing/2014/main" id="{9FB743FC-A683-F585-D492-8C8B65F7D7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36" y="3887"/>
                  <a:ext cx="0" cy="8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55662" name="AutoShape 56">
              <a:extLst>
                <a:ext uri="{FF2B5EF4-FFF2-40B4-BE49-F238E27FC236}">
                  <a16:creationId xmlns:a16="http://schemas.microsoft.com/office/drawing/2014/main" id="{070DE3A7-A8E1-07AA-1D5F-16B9A41343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4001" y="2589213"/>
              <a:ext cx="527376" cy="1634802"/>
            </a:xfrm>
            <a:prstGeom prst="wedgeRoundRectCallout">
              <a:avLst>
                <a:gd name="adj1" fmla="val 81454"/>
                <a:gd name="adj2" fmla="val 227"/>
                <a:gd name="adj3" fmla="val 16667"/>
              </a:avLst>
            </a:prstGeom>
            <a:noFill/>
            <a:ln w="1905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126000" rIns="5400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Times New Roman" panose="02020603050405020304" pitchFamily="18" charset="0"/>
                </a:rPr>
                <a:t>中断隐指令</a:t>
              </a:r>
            </a:p>
          </p:txBody>
        </p:sp>
        <p:grpSp>
          <p:nvGrpSpPr>
            <p:cNvPr id="155663" name="Group 60">
              <a:extLst>
                <a:ext uri="{FF2B5EF4-FFF2-40B4-BE49-F238E27FC236}">
                  <a16:creationId xmlns:a16="http://schemas.microsoft.com/office/drawing/2014/main" id="{3D2C058C-4F82-05E2-3AB2-49F16CC040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34000" y="771525"/>
              <a:ext cx="1828800" cy="1389063"/>
              <a:chOff x="912" y="486"/>
              <a:chExt cx="1152" cy="875"/>
            </a:xfrm>
          </p:grpSpPr>
          <p:sp>
            <p:nvSpPr>
              <p:cNvPr id="155691" name="Rectangle 61">
                <a:extLst>
                  <a:ext uri="{FF2B5EF4-FFF2-40B4-BE49-F238E27FC236}">
                    <a16:creationId xmlns:a16="http://schemas.microsoft.com/office/drawing/2014/main" id="{DA8B9A15-C634-76E1-57E7-3B87DE7344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633"/>
                <a:ext cx="1152" cy="25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latin typeface="Times New Roman" panose="02020603050405020304" pitchFamily="18" charset="0"/>
                  </a:rPr>
                  <a:t>取指令</a:t>
                </a:r>
              </a:p>
            </p:txBody>
          </p:sp>
          <p:sp>
            <p:nvSpPr>
              <p:cNvPr id="155692" name="Rectangle 62">
                <a:extLst>
                  <a:ext uri="{FF2B5EF4-FFF2-40B4-BE49-F238E27FC236}">
                    <a16:creationId xmlns:a16="http://schemas.microsoft.com/office/drawing/2014/main" id="{986232F4-3ECE-58C2-C32A-992D9250E0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999"/>
                <a:ext cx="1152" cy="25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latin typeface="Times New Roman" panose="02020603050405020304" pitchFamily="18" charset="0"/>
                  </a:rPr>
                  <a:t>执行指令</a:t>
                </a:r>
              </a:p>
            </p:txBody>
          </p:sp>
          <p:sp>
            <p:nvSpPr>
              <p:cNvPr id="155693" name="Line 63">
                <a:extLst>
                  <a:ext uri="{FF2B5EF4-FFF2-40B4-BE49-F238E27FC236}">
                    <a16:creationId xmlns:a16="http://schemas.microsoft.com/office/drawing/2014/main" id="{FD99D633-F49A-BA24-D3AD-AD7398F9B5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1256"/>
                <a:ext cx="0" cy="10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5694" name="Line 64">
                <a:extLst>
                  <a:ext uri="{FF2B5EF4-FFF2-40B4-BE49-F238E27FC236}">
                    <a16:creationId xmlns:a16="http://schemas.microsoft.com/office/drawing/2014/main" id="{EF333023-FF51-E861-1A57-655AC08E27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890"/>
                <a:ext cx="0" cy="10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5695" name="Freeform 65">
                <a:extLst>
                  <a:ext uri="{FF2B5EF4-FFF2-40B4-BE49-F238E27FC236}">
                    <a16:creationId xmlns:a16="http://schemas.microsoft.com/office/drawing/2014/main" id="{10303FBF-E888-164A-470D-C81C835DE6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8" y="486"/>
                <a:ext cx="1" cy="147"/>
              </a:xfrm>
              <a:custGeom>
                <a:avLst/>
                <a:gdLst>
                  <a:gd name="T0" fmla="*/ 0 w 1"/>
                  <a:gd name="T1" fmla="*/ 0 h 147"/>
                  <a:gd name="T2" fmla="*/ 0 w 1"/>
                  <a:gd name="T3" fmla="*/ 147 h 147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" h="147">
                    <a:moveTo>
                      <a:pt x="0" y="0"/>
                    </a:moveTo>
                    <a:lnTo>
                      <a:pt x="0" y="147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55664" name="Group 66">
              <a:extLst>
                <a:ext uri="{FF2B5EF4-FFF2-40B4-BE49-F238E27FC236}">
                  <a16:creationId xmlns:a16="http://schemas.microsoft.com/office/drawing/2014/main" id="{8F935FBF-B839-9677-1897-EF1E2AF53F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10200" y="2166938"/>
              <a:ext cx="1676400" cy="542925"/>
              <a:chOff x="960" y="1365"/>
              <a:chExt cx="1056" cy="342"/>
            </a:xfrm>
          </p:grpSpPr>
          <p:sp>
            <p:nvSpPr>
              <p:cNvPr id="155689" name="Text Box 67">
                <a:extLst>
                  <a:ext uri="{FF2B5EF4-FFF2-40B4-BE49-F238E27FC236}">
                    <a16:creationId xmlns:a16="http://schemas.microsoft.com/office/drawing/2014/main" id="{10EE3DA2-1A42-CF09-529B-059F1892B7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42" y="1406"/>
                <a:ext cx="663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latin typeface="Times New Roman" panose="02020603050405020304" pitchFamily="18" charset="0"/>
                  </a:rPr>
                  <a:t>中断否？</a:t>
                </a:r>
              </a:p>
            </p:txBody>
          </p:sp>
          <p:sp>
            <p:nvSpPr>
              <p:cNvPr id="155690" name="AutoShape 68">
                <a:extLst>
                  <a:ext uri="{FF2B5EF4-FFF2-40B4-BE49-F238E27FC236}">
                    <a16:creationId xmlns:a16="http://schemas.microsoft.com/office/drawing/2014/main" id="{87BDEB30-4440-4893-FF39-8139824ED4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1365"/>
                <a:ext cx="1056" cy="342"/>
              </a:xfrm>
              <a:prstGeom prst="diamond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800">
                  <a:latin typeface="宋体" panose="02010600030101010101" pitchFamily="2" charset="-122"/>
                </a:endParaRPr>
              </a:p>
            </p:txBody>
          </p:sp>
        </p:grpSp>
        <p:grpSp>
          <p:nvGrpSpPr>
            <p:cNvPr id="155665" name="Group 69">
              <a:extLst>
                <a:ext uri="{FF2B5EF4-FFF2-40B4-BE49-F238E27FC236}">
                  <a16:creationId xmlns:a16="http://schemas.microsoft.com/office/drawing/2014/main" id="{FB40C9BB-B5DA-7021-A19E-FDF1613B30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8400" y="838200"/>
              <a:ext cx="1600200" cy="1600200"/>
              <a:chOff x="1488" y="528"/>
              <a:chExt cx="1008" cy="1008"/>
            </a:xfrm>
          </p:grpSpPr>
          <p:sp>
            <p:nvSpPr>
              <p:cNvPr id="155687" name="Text Box 70">
                <a:extLst>
                  <a:ext uri="{FF2B5EF4-FFF2-40B4-BE49-F238E27FC236}">
                    <a16:creationId xmlns:a16="http://schemas.microsoft.com/office/drawing/2014/main" id="{F710861C-ADEF-2955-D60C-3988B4F805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6" y="1305"/>
                <a:ext cx="227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800">
                    <a:latin typeface="Times New Roman" panose="02020603050405020304" pitchFamily="18" charset="0"/>
                  </a:rPr>
                  <a:t>否</a:t>
                </a:r>
              </a:p>
            </p:txBody>
          </p:sp>
          <p:sp>
            <p:nvSpPr>
              <p:cNvPr id="155688" name="Freeform 71">
                <a:extLst>
                  <a:ext uri="{FF2B5EF4-FFF2-40B4-BE49-F238E27FC236}">
                    <a16:creationId xmlns:a16="http://schemas.microsoft.com/office/drawing/2014/main" id="{3B238972-71C1-166E-1F32-71BC66B1DA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8" y="528"/>
                <a:ext cx="1008" cy="1008"/>
              </a:xfrm>
              <a:custGeom>
                <a:avLst/>
                <a:gdLst>
                  <a:gd name="T0" fmla="*/ 528 w 1008"/>
                  <a:gd name="T1" fmla="*/ 1008 h 1008"/>
                  <a:gd name="T2" fmla="*/ 1008 w 1008"/>
                  <a:gd name="T3" fmla="*/ 1008 h 1008"/>
                  <a:gd name="T4" fmla="*/ 1008 w 1008"/>
                  <a:gd name="T5" fmla="*/ 0 h 1008"/>
                  <a:gd name="T6" fmla="*/ 0 w 1008"/>
                  <a:gd name="T7" fmla="*/ 0 h 100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008" h="1008">
                    <a:moveTo>
                      <a:pt x="528" y="1008"/>
                    </a:moveTo>
                    <a:lnTo>
                      <a:pt x="1008" y="1008"/>
                    </a:lnTo>
                    <a:lnTo>
                      <a:pt x="1008" y="0"/>
                    </a:lnTo>
                    <a:lnTo>
                      <a:pt x="0" y="0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 type="none" w="med" len="med"/>
                <a:tailEnd type="stealth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55666" name="Group 72">
              <a:extLst>
                <a:ext uri="{FF2B5EF4-FFF2-40B4-BE49-F238E27FC236}">
                  <a16:creationId xmlns:a16="http://schemas.microsoft.com/office/drawing/2014/main" id="{FAC66F1B-8A29-B27B-24C1-A2ADC2FD3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86400" y="2852738"/>
              <a:ext cx="1530350" cy="1217612"/>
              <a:chOff x="3456" y="1797"/>
              <a:chExt cx="964" cy="767"/>
            </a:xfrm>
          </p:grpSpPr>
          <p:sp>
            <p:nvSpPr>
              <p:cNvPr id="155685" name="Text Box 73">
                <a:extLst>
                  <a:ext uri="{FF2B5EF4-FFF2-40B4-BE49-F238E27FC236}">
                    <a16:creationId xmlns:a16="http://schemas.microsoft.com/office/drawing/2014/main" id="{DD5AF31A-212C-19B0-01A8-8DC8906EFD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56" y="1797"/>
                <a:ext cx="964" cy="7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latin typeface="Times New Roman" panose="02020603050405020304" pitchFamily="18" charset="0"/>
                  </a:rPr>
                  <a:t>    </a:t>
                </a:r>
                <a:r>
                  <a:rPr lang="zh-CN" altLang="en-US" sz="1800">
                    <a:latin typeface="Times New Roman" panose="02020603050405020304" pitchFamily="18" charset="0"/>
                  </a:rPr>
                  <a:t>中断响应</a:t>
                </a: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800">
                    <a:latin typeface="Times New Roman" panose="02020603050405020304" pitchFamily="18" charset="0"/>
                  </a:rPr>
                  <a:t> 程序断点进栈</a:t>
                </a: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800">
                    <a:latin typeface="Times New Roman" panose="02020603050405020304" pitchFamily="18" charset="0"/>
                  </a:rPr>
                  <a:t>      关中断</a:t>
                </a: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800">
                    <a:latin typeface="Times New Roman" panose="02020603050405020304" pitchFamily="18" charset="0"/>
                  </a:rPr>
                  <a:t>向量地址      </a:t>
                </a:r>
                <a:r>
                  <a:rPr lang="en-US" altLang="zh-CN" sz="1800">
                    <a:latin typeface="Times New Roman" panose="02020603050405020304" pitchFamily="18" charset="0"/>
                  </a:rPr>
                  <a:t>PC</a:t>
                </a:r>
              </a:p>
            </p:txBody>
          </p:sp>
          <p:sp>
            <p:nvSpPr>
              <p:cNvPr id="155686" name="Line 74">
                <a:extLst>
                  <a:ext uri="{FF2B5EF4-FFF2-40B4-BE49-F238E27FC236}">
                    <a16:creationId xmlns:a16="http://schemas.microsoft.com/office/drawing/2014/main" id="{FD62DA1D-3D22-DADC-27A0-0E7C4F3205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17" y="2448"/>
                <a:ext cx="1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55667" name="Group 75">
              <a:extLst>
                <a:ext uri="{FF2B5EF4-FFF2-40B4-BE49-F238E27FC236}">
                  <a16:creationId xmlns:a16="http://schemas.microsoft.com/office/drawing/2014/main" id="{5E2CAE19-D0F1-70CE-B621-AE1590E23C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64100" y="2528888"/>
              <a:ext cx="2346325" cy="1700212"/>
              <a:chOff x="596" y="1593"/>
              <a:chExt cx="1478" cy="1071"/>
            </a:xfrm>
          </p:grpSpPr>
          <p:sp>
            <p:nvSpPr>
              <p:cNvPr id="155678" name="Line 76">
                <a:extLst>
                  <a:ext uri="{FF2B5EF4-FFF2-40B4-BE49-F238E27FC236}">
                    <a16:creationId xmlns:a16="http://schemas.microsoft.com/office/drawing/2014/main" id="{D46EDD7B-F4C4-B9B0-A3D3-252406664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2538"/>
                <a:ext cx="0" cy="12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155679" name="Group 77">
                <a:extLst>
                  <a:ext uri="{FF2B5EF4-FFF2-40B4-BE49-F238E27FC236}">
                    <a16:creationId xmlns:a16="http://schemas.microsoft.com/office/drawing/2014/main" id="{F177CF0D-F445-D0E3-BF25-A8856BCC91C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6" y="1593"/>
                <a:ext cx="1478" cy="970"/>
                <a:chOff x="596" y="1593"/>
                <a:chExt cx="1478" cy="970"/>
              </a:xfrm>
            </p:grpSpPr>
            <p:sp>
              <p:nvSpPr>
                <p:cNvPr id="155680" name="Rectangle 78">
                  <a:extLst>
                    <a:ext uri="{FF2B5EF4-FFF2-40B4-BE49-F238E27FC236}">
                      <a16:creationId xmlns:a16="http://schemas.microsoft.com/office/drawing/2014/main" id="{7EFD73F5-8DE7-0DB5-D335-09E0E830B9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22" y="1818"/>
                  <a:ext cx="1152" cy="727"/>
                </a:xfrm>
                <a:prstGeom prst="rect">
                  <a:avLst/>
                </a:prstGeom>
                <a:noFill/>
                <a:ln w="28575">
                  <a:solidFill>
                    <a:schemeClr val="folHlink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defTabSz="4572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defTabSz="4572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defTabSz="4572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defTabSz="4572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endParaRPr lang="zh-CN" altLang="en-US" sz="800">
                    <a:latin typeface="宋体" panose="02010600030101010101" pitchFamily="2" charset="-122"/>
                  </a:endParaRPr>
                </a:p>
              </p:txBody>
            </p:sp>
            <p:sp>
              <p:nvSpPr>
                <p:cNvPr id="155681" name="Line 79">
                  <a:extLst>
                    <a:ext uri="{FF2B5EF4-FFF2-40B4-BE49-F238E27FC236}">
                      <a16:creationId xmlns:a16="http://schemas.microsoft.com/office/drawing/2014/main" id="{CB0FC0E9-2D3D-AF65-086D-8CEDAB9146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88" y="1703"/>
                  <a:ext cx="0" cy="10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55682" name="Text Box 80">
                  <a:extLst>
                    <a:ext uri="{FF2B5EF4-FFF2-40B4-BE49-F238E27FC236}">
                      <a16:creationId xmlns:a16="http://schemas.microsoft.com/office/drawing/2014/main" id="{1D10873B-7FDA-B239-FED0-A48A63F1B7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96" y="1875"/>
                  <a:ext cx="268" cy="6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defTabSz="4572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defTabSz="4572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defTabSz="4572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defTabSz="4572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000">
                      <a:latin typeface="Times New Roman" panose="02020603050405020304" pitchFamily="18" charset="0"/>
                    </a:rPr>
                    <a:t>中断周期</a:t>
                  </a:r>
                </a:p>
              </p:txBody>
            </p:sp>
            <p:sp>
              <p:nvSpPr>
                <p:cNvPr id="155683" name="AutoShape 81">
                  <a:extLst>
                    <a:ext uri="{FF2B5EF4-FFF2-40B4-BE49-F238E27FC236}">
                      <a16:creationId xmlns:a16="http://schemas.microsoft.com/office/drawing/2014/main" id="{7BF61A20-530C-F591-B2B8-E71ED4A444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6" y="1789"/>
                  <a:ext cx="96" cy="771"/>
                </a:xfrm>
                <a:prstGeom prst="leftBrace">
                  <a:avLst>
                    <a:gd name="adj1" fmla="val 66927"/>
                    <a:gd name="adj2" fmla="val 50000"/>
                  </a:avLst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defTabSz="4572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defTabSz="4572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defTabSz="4572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defTabSz="4572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endParaRPr lang="zh-CN" altLang="en-US" sz="800">
                    <a:latin typeface="宋体" panose="02010600030101010101" pitchFamily="2" charset="-122"/>
                  </a:endParaRPr>
                </a:p>
              </p:txBody>
            </p:sp>
            <p:sp>
              <p:nvSpPr>
                <p:cNvPr id="155684" name="Text Box 82">
                  <a:extLst>
                    <a:ext uri="{FF2B5EF4-FFF2-40B4-BE49-F238E27FC236}">
                      <a16:creationId xmlns:a16="http://schemas.microsoft.com/office/drawing/2014/main" id="{08339556-5B92-8F32-6D45-C7F06E8F641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32" y="1593"/>
                  <a:ext cx="227" cy="2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defTabSz="4572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defTabSz="4572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defTabSz="4572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defTabSz="4572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800">
                      <a:latin typeface="Times New Roman" panose="02020603050405020304" pitchFamily="18" charset="0"/>
                    </a:rPr>
                    <a:t>是</a:t>
                  </a:r>
                </a:p>
              </p:txBody>
            </p:sp>
          </p:grpSp>
        </p:grpSp>
        <p:grpSp>
          <p:nvGrpSpPr>
            <p:cNvPr id="155668" name="Group 83">
              <a:extLst>
                <a:ext uri="{FF2B5EF4-FFF2-40B4-BE49-F238E27FC236}">
                  <a16:creationId xmlns:a16="http://schemas.microsoft.com/office/drawing/2014/main" id="{A26D344F-057E-CA8E-1A84-1070D25A2D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24400" y="4198938"/>
              <a:ext cx="533400" cy="2379662"/>
              <a:chOff x="528" y="2645"/>
              <a:chExt cx="336" cy="1499"/>
            </a:xfrm>
          </p:grpSpPr>
          <p:sp>
            <p:nvSpPr>
              <p:cNvPr id="155673" name="Line 84">
                <a:extLst>
                  <a:ext uri="{FF2B5EF4-FFF2-40B4-BE49-F238E27FC236}">
                    <a16:creationId xmlns:a16="http://schemas.microsoft.com/office/drawing/2014/main" id="{D21E692D-9F9D-7A34-996A-A989CC6146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8" y="2645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5674" name="Line 85">
                <a:extLst>
                  <a:ext uri="{FF2B5EF4-FFF2-40B4-BE49-F238E27FC236}">
                    <a16:creationId xmlns:a16="http://schemas.microsoft.com/office/drawing/2014/main" id="{2F6C7A5F-26D1-A3A7-4B7D-17CA100318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8" y="4144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5675" name="Text Box 86">
                <a:extLst>
                  <a:ext uri="{FF2B5EF4-FFF2-40B4-BE49-F238E27FC236}">
                    <a16:creationId xmlns:a16="http://schemas.microsoft.com/office/drawing/2014/main" id="{C173E30A-4FBD-1ED9-75BA-2D4F192B0F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9" y="2880"/>
                <a:ext cx="268" cy="10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中断服务程序</a:t>
                </a:r>
              </a:p>
            </p:txBody>
          </p:sp>
          <p:sp>
            <p:nvSpPr>
              <p:cNvPr id="155676" name="Line 87">
                <a:extLst>
                  <a:ext uri="{FF2B5EF4-FFF2-40B4-BE49-F238E27FC236}">
                    <a16:creationId xmlns:a16="http://schemas.microsoft.com/office/drawing/2014/main" id="{FA3F0E72-43BF-7C6E-ABB9-540658A1D6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2" y="3930"/>
                <a:ext cx="0" cy="214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5677" name="Line 88">
                <a:extLst>
                  <a:ext uri="{FF2B5EF4-FFF2-40B4-BE49-F238E27FC236}">
                    <a16:creationId xmlns:a16="http://schemas.microsoft.com/office/drawing/2014/main" id="{A85C1F71-4174-63DA-E3DD-22BF892B06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672" y="2645"/>
                <a:ext cx="0" cy="214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55669" name="Text Box 95">
              <a:extLst>
                <a:ext uri="{FF2B5EF4-FFF2-40B4-BE49-F238E27FC236}">
                  <a16:creationId xmlns:a16="http://schemas.microsoft.com/office/drawing/2014/main" id="{9F148570-442E-9EC2-EE12-56C6421964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3400" y="990600"/>
              <a:ext cx="914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400">
                  <a:latin typeface="Times New Roman" panose="02020603050405020304" pitchFamily="18" charset="0"/>
                </a:rPr>
                <a:t>多重 </a:t>
              </a:r>
            </a:p>
          </p:txBody>
        </p:sp>
        <p:grpSp>
          <p:nvGrpSpPr>
            <p:cNvPr id="155670" name="Group 96">
              <a:extLst>
                <a:ext uri="{FF2B5EF4-FFF2-40B4-BE49-F238E27FC236}">
                  <a16:creationId xmlns:a16="http://schemas.microsoft.com/office/drawing/2014/main" id="{0F79EB8C-D74F-01A5-08AE-7170F0A5A8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8400" y="838200"/>
              <a:ext cx="1600200" cy="5943600"/>
              <a:chOff x="3936" y="528"/>
              <a:chExt cx="1008" cy="3744"/>
            </a:xfrm>
          </p:grpSpPr>
          <p:sp>
            <p:nvSpPr>
              <p:cNvPr id="155671" name="Freeform 97">
                <a:extLst>
                  <a:ext uri="{FF2B5EF4-FFF2-40B4-BE49-F238E27FC236}">
                    <a16:creationId xmlns:a16="http://schemas.microsoft.com/office/drawing/2014/main" id="{A780FCBA-FAB8-AD2B-F5A6-3401CC0899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528"/>
                <a:ext cx="1008" cy="3744"/>
              </a:xfrm>
              <a:custGeom>
                <a:avLst/>
                <a:gdLst>
                  <a:gd name="T0" fmla="*/ 0 w 1008"/>
                  <a:gd name="T1" fmla="*/ 3648 h 3744"/>
                  <a:gd name="T2" fmla="*/ 0 w 1008"/>
                  <a:gd name="T3" fmla="*/ 3744 h 3744"/>
                  <a:gd name="T4" fmla="*/ 1008 w 1008"/>
                  <a:gd name="T5" fmla="*/ 3744 h 3744"/>
                  <a:gd name="T6" fmla="*/ 1008 w 1008"/>
                  <a:gd name="T7" fmla="*/ 0 h 3744"/>
                  <a:gd name="T8" fmla="*/ 0 w 1008"/>
                  <a:gd name="T9" fmla="*/ 0 h 37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08" h="3744">
                    <a:moveTo>
                      <a:pt x="0" y="3648"/>
                    </a:moveTo>
                    <a:lnTo>
                      <a:pt x="0" y="3744"/>
                    </a:lnTo>
                    <a:lnTo>
                      <a:pt x="1008" y="3744"/>
                    </a:lnTo>
                    <a:lnTo>
                      <a:pt x="1008" y="0"/>
                    </a:lnTo>
                    <a:lnTo>
                      <a:pt x="0" y="0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5672" name="Line 98">
                <a:extLst>
                  <a:ext uri="{FF2B5EF4-FFF2-40B4-BE49-F238E27FC236}">
                    <a16:creationId xmlns:a16="http://schemas.microsoft.com/office/drawing/2014/main" id="{E86248A9-CB5D-0A7F-75DA-68D5E73E53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48" y="1536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cxnSp>
        <p:nvCxnSpPr>
          <p:cNvPr id="155657" name="直接箭头连接符 2">
            <a:extLst>
              <a:ext uri="{FF2B5EF4-FFF2-40B4-BE49-F238E27FC236}">
                <a16:creationId xmlns:a16="http://schemas.microsoft.com/office/drawing/2014/main" id="{699ABFC1-8F6B-E297-11D3-16B2FAA65B1C}"/>
              </a:ext>
            </a:extLst>
          </p:cNvPr>
          <p:cNvCxnSpPr>
            <a:cxnSpLocks noChangeShapeType="1"/>
            <a:endCxn id="155709" idx="1"/>
          </p:cNvCxnSpPr>
          <p:nvPr/>
        </p:nvCxnSpPr>
        <p:spPr bwMode="auto">
          <a:xfrm flipV="1">
            <a:off x="5348288" y="1200150"/>
            <a:ext cx="1827212" cy="3062288"/>
          </a:xfrm>
          <a:prstGeom prst="straightConnector1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5658" name="直接箭头连接符 4">
            <a:extLst>
              <a:ext uri="{FF2B5EF4-FFF2-40B4-BE49-F238E27FC236}">
                <a16:creationId xmlns:a16="http://schemas.microsoft.com/office/drawing/2014/main" id="{8A1C17D0-623A-D8C6-8DD2-BEF334CDE83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48288" y="1006475"/>
            <a:ext cx="1827212" cy="3287713"/>
          </a:xfrm>
          <a:prstGeom prst="straightConnector1">
            <a:avLst/>
          </a:prstGeom>
          <a:noFill/>
          <a:ln w="19050" algn="ctr">
            <a:solidFill>
              <a:schemeClr val="folHlink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5659" name="直接箭头连接符 6">
            <a:extLst>
              <a:ext uri="{FF2B5EF4-FFF2-40B4-BE49-F238E27FC236}">
                <a16:creationId xmlns:a16="http://schemas.microsoft.com/office/drawing/2014/main" id="{CD6CDC4A-CFD7-1D48-66DF-BB20A4A1030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888163" y="1773238"/>
            <a:ext cx="914400" cy="914400"/>
          </a:xfrm>
          <a:prstGeom prst="straightConnector1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5660" name="直接箭头连接符 10">
            <a:extLst>
              <a:ext uri="{FF2B5EF4-FFF2-40B4-BE49-F238E27FC236}">
                <a16:creationId xmlns:a16="http://schemas.microsoft.com/office/drawing/2014/main" id="{155F0E0A-5B45-897C-94E0-00457547F56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48288" y="6667500"/>
            <a:ext cx="1827212" cy="44450"/>
          </a:xfrm>
          <a:prstGeom prst="straightConnector1">
            <a:avLst/>
          </a:prstGeom>
          <a:noFill/>
          <a:ln w="19050" algn="ctr">
            <a:solidFill>
              <a:schemeClr val="folHlink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67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667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667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667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667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7692" grpId="0" animBg="1"/>
      <p:bldP spid="667693" grpId="0" animBg="1"/>
      <p:bldP spid="667694" grpId="0" animBg="1"/>
      <p:bldP spid="667695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>
            <a:extLst>
              <a:ext uri="{FF2B5EF4-FFF2-40B4-BE49-F238E27FC236}">
                <a16:creationId xmlns:a16="http://schemas.microsoft.com/office/drawing/2014/main" id="{61F72E56-1CE1-42AB-995D-1E68BE72F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33375"/>
            <a:ext cx="6846888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>
                <a:latin typeface="Times New Roman" panose="02020603050405020304" pitchFamily="18" charset="0"/>
              </a:rPr>
              <a:t>(</a:t>
            </a:r>
            <a:r>
              <a:rPr lang="en-US" altLang="zh-CN" sz="3200">
                <a:latin typeface="Times New Roman" panose="02020603050405020304" pitchFamily="18" charset="0"/>
              </a:rPr>
              <a:t>4</a:t>
            </a:r>
            <a:r>
              <a:rPr lang="zh-CN" altLang="en-US" sz="3200">
                <a:latin typeface="Times New Roman" panose="02020603050405020304" pitchFamily="18" charset="0"/>
              </a:rPr>
              <a:t>)  屏蔽技术可改变处理优先等级</a:t>
            </a:r>
          </a:p>
        </p:txBody>
      </p:sp>
      <p:sp>
        <p:nvSpPr>
          <p:cNvPr id="571395" name="Rectangle 3">
            <a:extLst>
              <a:ext uri="{FF2B5EF4-FFF2-40B4-BE49-F238E27FC236}">
                <a16:creationId xmlns:a16="http://schemas.microsoft.com/office/drawing/2014/main" id="{450E9746-2B96-539C-1075-96AD01F8D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2888" y="1196975"/>
            <a:ext cx="21431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响应优先级</a:t>
            </a:r>
          </a:p>
        </p:txBody>
      </p:sp>
      <p:sp>
        <p:nvSpPr>
          <p:cNvPr id="571396" name="Rectangle 4">
            <a:extLst>
              <a:ext uri="{FF2B5EF4-FFF2-40B4-BE49-F238E27FC236}">
                <a16:creationId xmlns:a16="http://schemas.microsoft.com/office/drawing/2014/main" id="{FF41ED2A-4056-8B97-1EF4-D467DC3E2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2888" y="5229225"/>
            <a:ext cx="63373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响应优先级  </a:t>
            </a:r>
            <a:r>
              <a:rPr lang="en-US" altLang="zh-CN">
                <a:solidFill>
                  <a:schemeClr val="folHlink"/>
                </a:solidFill>
                <a:latin typeface="Times New Roman" panose="02020603050405020304" pitchFamily="18" charset="0"/>
              </a:rPr>
              <a:t>A→B→C→D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</a:rPr>
              <a:t>降序排列 </a:t>
            </a:r>
          </a:p>
        </p:txBody>
      </p:sp>
      <p:sp>
        <p:nvSpPr>
          <p:cNvPr id="571398" name="Rectangle 6">
            <a:extLst>
              <a:ext uri="{FF2B5EF4-FFF2-40B4-BE49-F238E27FC236}">
                <a16:creationId xmlns:a16="http://schemas.microsoft.com/office/drawing/2014/main" id="{3EB6E9C0-A143-2C4B-0DF1-6D3A304FC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8" y="1196975"/>
            <a:ext cx="21431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不可改变</a:t>
            </a:r>
          </a:p>
        </p:txBody>
      </p:sp>
      <p:sp>
        <p:nvSpPr>
          <p:cNvPr id="571399" name="Rectangle 7">
            <a:extLst>
              <a:ext uri="{FF2B5EF4-FFF2-40B4-BE49-F238E27FC236}">
                <a16:creationId xmlns:a16="http://schemas.microsoft.com/office/drawing/2014/main" id="{0DF0678D-7FA6-6848-37F9-D615A9E13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2888" y="1917700"/>
            <a:ext cx="21431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处理优先级</a:t>
            </a:r>
          </a:p>
        </p:txBody>
      </p:sp>
      <p:sp>
        <p:nvSpPr>
          <p:cNvPr id="571400" name="Rectangle 8">
            <a:extLst>
              <a:ext uri="{FF2B5EF4-FFF2-40B4-BE49-F238E27FC236}">
                <a16:creationId xmlns:a16="http://schemas.microsoft.com/office/drawing/2014/main" id="{13C686A6-9234-1966-8126-316C276C7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8" y="1917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可改变（通过重新设置屏蔽字）</a:t>
            </a:r>
          </a:p>
        </p:txBody>
      </p:sp>
      <p:graphicFrame>
        <p:nvGraphicFramePr>
          <p:cNvPr id="571427" name="Group 35">
            <a:extLst>
              <a:ext uri="{FF2B5EF4-FFF2-40B4-BE49-F238E27FC236}">
                <a16:creationId xmlns:a16="http://schemas.microsoft.com/office/drawing/2014/main" id="{558EE216-45B0-5E54-C43B-6327567910C5}"/>
              </a:ext>
            </a:extLst>
          </p:cNvPr>
          <p:cNvGraphicFramePr>
            <a:graphicFrameLocks noGrp="1"/>
          </p:cNvGraphicFramePr>
          <p:nvPr/>
        </p:nvGraphicFramePr>
        <p:xfrm>
          <a:off x="3503613" y="2854325"/>
          <a:ext cx="5184775" cy="1943100"/>
        </p:xfrm>
        <a:graphic>
          <a:graphicData uri="http://schemas.openxmlformats.org/drawingml/2006/table">
            <a:tbl>
              <a:tblPr/>
              <a:tblGrid>
                <a:gridCol w="138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3238"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中断源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原屏蔽字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新屏蔽字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9862"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 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1  1  1  1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0  1  1  1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0  0  1  1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0  0  0  1 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1  1  1  1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0  1  0  0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0  1  1  0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0  1  1  1 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71416" name="Rectangle 24">
            <a:extLst>
              <a:ext uri="{FF2B5EF4-FFF2-40B4-BE49-F238E27FC236}">
                <a16:creationId xmlns:a16="http://schemas.microsoft.com/office/drawing/2014/main" id="{920E35B8-E213-EB44-0B60-E8198780D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2888" y="6021388"/>
            <a:ext cx="65532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处理优先级  </a:t>
            </a:r>
            <a:r>
              <a:rPr lang="en-US" altLang="zh-CN">
                <a:solidFill>
                  <a:schemeClr val="folHlink"/>
                </a:solidFill>
                <a:latin typeface="Times New Roman" panose="02020603050405020304" pitchFamily="18" charset="0"/>
              </a:rPr>
              <a:t>A→D→C→B </a:t>
            </a:r>
            <a:r>
              <a:rPr lang="zh-CN" altLang="en-US">
                <a:latin typeface="Times New Roman" panose="02020603050405020304" pitchFamily="18" charset="0"/>
              </a:rPr>
              <a:t>降序排列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71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71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71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571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7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71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395" grpId="0" autoUpdateAnimBg="0"/>
      <p:bldP spid="571396" grpId="0" autoUpdateAnimBg="0"/>
      <p:bldP spid="571398" grpId="0" autoUpdateAnimBg="0"/>
      <p:bldP spid="571399" grpId="0" autoUpdateAnimBg="0"/>
      <p:bldP spid="571400" grpId="0" autoUpdateAnimBg="0"/>
      <p:bldP spid="571416" grpId="0" autoUpdateAnimBg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>
            <a:extLst>
              <a:ext uri="{FF2B5EF4-FFF2-40B4-BE49-F238E27FC236}">
                <a16:creationId xmlns:a16="http://schemas.microsoft.com/office/drawing/2014/main" id="{3ACD933A-75FA-35CA-3DC5-AE0BAEC3A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04813"/>
            <a:ext cx="6630988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>
                <a:latin typeface="Times New Roman" panose="02020603050405020304" pitchFamily="18" charset="0"/>
              </a:rPr>
              <a:t>(</a:t>
            </a:r>
            <a:r>
              <a:rPr lang="en-US" altLang="zh-CN" sz="3200">
                <a:latin typeface="Times New Roman" panose="02020603050405020304" pitchFamily="18" charset="0"/>
              </a:rPr>
              <a:t>4</a:t>
            </a:r>
            <a:r>
              <a:rPr lang="zh-CN" altLang="en-US" sz="3200">
                <a:latin typeface="Times New Roman" panose="02020603050405020304" pitchFamily="18" charset="0"/>
              </a:rPr>
              <a:t>)  屏蔽技术可改变处理优先等级</a:t>
            </a:r>
          </a:p>
        </p:txBody>
      </p:sp>
      <p:grpSp>
        <p:nvGrpSpPr>
          <p:cNvPr id="572420" name="Group 4">
            <a:extLst>
              <a:ext uri="{FF2B5EF4-FFF2-40B4-BE49-F238E27FC236}">
                <a16:creationId xmlns:a16="http://schemas.microsoft.com/office/drawing/2014/main" id="{D2EC099D-314D-4547-DF21-C6B30AB3EB2E}"/>
              </a:ext>
            </a:extLst>
          </p:cNvPr>
          <p:cNvGrpSpPr>
            <a:grpSpLocks/>
          </p:cNvGrpSpPr>
          <p:nvPr/>
        </p:nvGrpSpPr>
        <p:grpSpPr bwMode="auto">
          <a:xfrm>
            <a:off x="2711450" y="1484313"/>
            <a:ext cx="6913563" cy="4130675"/>
            <a:chOff x="748" y="935"/>
            <a:chExt cx="4355" cy="2602"/>
          </a:xfrm>
        </p:grpSpPr>
        <p:grpSp>
          <p:nvGrpSpPr>
            <p:cNvPr id="157700" name="Group 5">
              <a:extLst>
                <a:ext uri="{FF2B5EF4-FFF2-40B4-BE49-F238E27FC236}">
                  <a16:creationId xmlns:a16="http://schemas.microsoft.com/office/drawing/2014/main" id="{0C2AF735-ACA6-F33F-3B9E-DEEEC234F8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8" y="935"/>
              <a:ext cx="4355" cy="1912"/>
              <a:chOff x="748" y="935"/>
              <a:chExt cx="4355" cy="1912"/>
            </a:xfrm>
          </p:grpSpPr>
          <p:sp>
            <p:nvSpPr>
              <p:cNvPr id="157702" name="Text Box 6">
                <a:extLst>
                  <a:ext uri="{FF2B5EF4-FFF2-40B4-BE49-F238E27FC236}">
                    <a16:creationId xmlns:a16="http://schemas.microsoft.com/office/drawing/2014/main" id="{B9B76C0D-2BFD-6021-6792-7AA5076672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0" y="935"/>
                <a:ext cx="787" cy="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800">
                    <a:latin typeface="Times New Roman" panose="02020603050405020304" pitchFamily="18" charset="0"/>
                  </a:rPr>
                  <a:t>服务程序</a:t>
                </a:r>
              </a:p>
            </p:txBody>
          </p:sp>
          <p:sp>
            <p:nvSpPr>
              <p:cNvPr id="157703" name="Text Box 7">
                <a:extLst>
                  <a:ext uri="{FF2B5EF4-FFF2-40B4-BE49-F238E27FC236}">
                    <a16:creationId xmlns:a16="http://schemas.microsoft.com/office/drawing/2014/main" id="{93ECFE83-8A7F-CA64-FA3B-CE127E3089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71" y="2341"/>
                <a:ext cx="702" cy="1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Times New Roman" panose="02020603050405020304" pitchFamily="18" charset="0"/>
                  </a:rPr>
                  <a:t>B</a:t>
                </a:r>
                <a:r>
                  <a:rPr lang="zh-CN" altLang="en-US" sz="1800">
                    <a:latin typeface="Times New Roman" panose="02020603050405020304" pitchFamily="18" charset="0"/>
                  </a:rPr>
                  <a:t>处理完</a:t>
                </a:r>
              </a:p>
            </p:txBody>
          </p:sp>
          <p:sp>
            <p:nvSpPr>
              <p:cNvPr id="157704" name="Text Box 8">
                <a:extLst>
                  <a:ext uri="{FF2B5EF4-FFF2-40B4-BE49-F238E27FC236}">
                    <a16:creationId xmlns:a16="http://schemas.microsoft.com/office/drawing/2014/main" id="{949F9E87-182A-E4D2-64E2-F8F05E1DBB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40" y="2516"/>
                <a:ext cx="692" cy="2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Times New Roman" panose="02020603050405020304" pitchFamily="18" charset="0"/>
                  </a:rPr>
                  <a:t>C</a:t>
                </a:r>
                <a:r>
                  <a:rPr lang="zh-CN" altLang="en-US" sz="1800">
                    <a:latin typeface="Times New Roman" panose="02020603050405020304" pitchFamily="18" charset="0"/>
                  </a:rPr>
                  <a:t>处理完</a:t>
                </a:r>
              </a:p>
            </p:txBody>
          </p:sp>
          <p:sp>
            <p:nvSpPr>
              <p:cNvPr id="157705" name="Text Box 9">
                <a:extLst>
                  <a:ext uri="{FF2B5EF4-FFF2-40B4-BE49-F238E27FC236}">
                    <a16:creationId xmlns:a16="http://schemas.microsoft.com/office/drawing/2014/main" id="{A7E61286-5275-4CBB-6405-C7A609CF67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4" y="2341"/>
                <a:ext cx="630" cy="2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Times New Roman" panose="02020603050405020304" pitchFamily="18" charset="0"/>
                  </a:rPr>
                  <a:t>D</a:t>
                </a:r>
                <a:r>
                  <a:rPr lang="zh-CN" altLang="en-US" sz="1800">
                    <a:latin typeface="Times New Roman" panose="02020603050405020304" pitchFamily="18" charset="0"/>
                  </a:rPr>
                  <a:t>处理完</a:t>
                </a:r>
              </a:p>
            </p:txBody>
          </p:sp>
          <p:sp>
            <p:nvSpPr>
              <p:cNvPr id="157706" name="Text Box 10">
                <a:extLst>
                  <a:ext uri="{FF2B5EF4-FFF2-40B4-BE49-F238E27FC236}">
                    <a16:creationId xmlns:a16="http://schemas.microsoft.com/office/drawing/2014/main" id="{0FFD112B-40B6-DD2F-3455-486CB308F7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5" y="2341"/>
                <a:ext cx="630" cy="2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Times New Roman" panose="02020603050405020304" pitchFamily="18" charset="0"/>
                  </a:rPr>
                  <a:t>A</a:t>
                </a:r>
                <a:r>
                  <a:rPr lang="zh-CN" altLang="en-US" sz="1800">
                    <a:latin typeface="Times New Roman" panose="02020603050405020304" pitchFamily="18" charset="0"/>
                  </a:rPr>
                  <a:t>处理完</a:t>
                </a:r>
              </a:p>
            </p:txBody>
          </p:sp>
          <p:sp>
            <p:nvSpPr>
              <p:cNvPr id="157707" name="Text Box 11">
                <a:extLst>
                  <a:ext uri="{FF2B5EF4-FFF2-40B4-BE49-F238E27FC236}">
                    <a16:creationId xmlns:a16="http://schemas.microsoft.com/office/drawing/2014/main" id="{4D18CA2D-567E-946F-697A-1E88E8CE1B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11" y="2206"/>
                <a:ext cx="29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Times New Roman" panose="02020603050405020304" pitchFamily="18" charset="0"/>
                  </a:rPr>
                  <a:t>t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7708" name="Line 12">
                <a:extLst>
                  <a:ext uri="{FF2B5EF4-FFF2-40B4-BE49-F238E27FC236}">
                    <a16:creationId xmlns:a16="http://schemas.microsoft.com/office/drawing/2014/main" id="{95D8ACB4-6D39-ECB2-17A7-13C273BBA1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89" y="2341"/>
                <a:ext cx="35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709" name="Line 13">
                <a:extLst>
                  <a:ext uri="{FF2B5EF4-FFF2-40B4-BE49-F238E27FC236}">
                    <a16:creationId xmlns:a16="http://schemas.microsoft.com/office/drawing/2014/main" id="{ED1A2A63-C1B3-38C1-EFD5-0FCF17C5ED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89" y="1099"/>
                <a:ext cx="0" cy="123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stealth" w="sm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710" name="Line 14">
                <a:extLst>
                  <a:ext uri="{FF2B5EF4-FFF2-40B4-BE49-F238E27FC236}">
                    <a16:creationId xmlns:a16="http://schemas.microsoft.com/office/drawing/2014/main" id="{D10E4C33-7F75-EBA2-C7CA-47C748E9DD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00" y="1372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711" name="Text Box 15">
                <a:extLst>
                  <a:ext uri="{FF2B5EF4-FFF2-40B4-BE49-F238E27FC236}">
                    <a16:creationId xmlns:a16="http://schemas.microsoft.com/office/drawing/2014/main" id="{038349E0-FED7-1888-00D0-697B657811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8" y="2165"/>
                <a:ext cx="511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800">
                    <a:latin typeface="Times New Roman" panose="02020603050405020304" pitchFamily="18" charset="0"/>
                  </a:rPr>
                  <a:t>主程序</a:t>
                </a:r>
              </a:p>
            </p:txBody>
          </p:sp>
          <p:sp>
            <p:nvSpPr>
              <p:cNvPr id="157712" name="Text Box 16">
                <a:extLst>
                  <a:ext uri="{FF2B5EF4-FFF2-40B4-BE49-F238E27FC236}">
                    <a16:creationId xmlns:a16="http://schemas.microsoft.com/office/drawing/2014/main" id="{6DC48526-F037-061D-C036-30DA4A173C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8" y="1868"/>
                <a:ext cx="511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Times New Roman" panose="02020603050405020304" pitchFamily="18" charset="0"/>
                  </a:rPr>
                  <a:t>A</a:t>
                </a:r>
                <a:r>
                  <a:rPr lang="zh-CN" altLang="en-US" sz="1800">
                    <a:latin typeface="Times New Roman" panose="02020603050405020304" pitchFamily="18" charset="0"/>
                  </a:rPr>
                  <a:t>程序</a:t>
                </a:r>
              </a:p>
            </p:txBody>
          </p:sp>
          <p:sp>
            <p:nvSpPr>
              <p:cNvPr id="157713" name="Text Box 17">
                <a:extLst>
                  <a:ext uri="{FF2B5EF4-FFF2-40B4-BE49-F238E27FC236}">
                    <a16:creationId xmlns:a16="http://schemas.microsoft.com/office/drawing/2014/main" id="{3FD1BE7C-D068-2B85-4EB9-AD584048C5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8" y="1649"/>
                <a:ext cx="511" cy="2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Times New Roman" panose="02020603050405020304" pitchFamily="18" charset="0"/>
                  </a:rPr>
                  <a:t>B</a:t>
                </a:r>
                <a:r>
                  <a:rPr lang="zh-CN" altLang="en-US" sz="1800">
                    <a:latin typeface="Times New Roman" panose="02020603050405020304" pitchFamily="18" charset="0"/>
                  </a:rPr>
                  <a:t>程序</a:t>
                </a:r>
              </a:p>
            </p:txBody>
          </p:sp>
          <p:sp>
            <p:nvSpPr>
              <p:cNvPr id="157714" name="Text Box 18">
                <a:extLst>
                  <a:ext uri="{FF2B5EF4-FFF2-40B4-BE49-F238E27FC236}">
                    <a16:creationId xmlns:a16="http://schemas.microsoft.com/office/drawing/2014/main" id="{1F128C0B-26AB-2AB3-FB23-4D20903E5C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8" y="1411"/>
                <a:ext cx="511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Times New Roman" panose="02020603050405020304" pitchFamily="18" charset="0"/>
                  </a:rPr>
                  <a:t>C</a:t>
                </a:r>
                <a:r>
                  <a:rPr lang="zh-CN" altLang="en-US" sz="1800">
                    <a:latin typeface="Times New Roman" panose="02020603050405020304" pitchFamily="18" charset="0"/>
                  </a:rPr>
                  <a:t>程序</a:t>
                </a:r>
              </a:p>
            </p:txBody>
          </p:sp>
          <p:sp>
            <p:nvSpPr>
              <p:cNvPr id="157715" name="Text Box 19">
                <a:extLst>
                  <a:ext uri="{FF2B5EF4-FFF2-40B4-BE49-F238E27FC236}">
                    <a16:creationId xmlns:a16="http://schemas.microsoft.com/office/drawing/2014/main" id="{E740E0B8-8982-756E-2405-D7B00E2A28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8" y="1158"/>
                <a:ext cx="511" cy="2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Times New Roman" panose="02020603050405020304" pitchFamily="18" charset="0"/>
                  </a:rPr>
                  <a:t>D</a:t>
                </a:r>
                <a:r>
                  <a:rPr lang="zh-CN" altLang="en-US" sz="1800">
                    <a:latin typeface="Times New Roman" panose="02020603050405020304" pitchFamily="18" charset="0"/>
                  </a:rPr>
                  <a:t>程序</a:t>
                </a:r>
              </a:p>
            </p:txBody>
          </p:sp>
          <p:sp>
            <p:nvSpPr>
              <p:cNvPr id="157716" name="Line 20">
                <a:extLst>
                  <a:ext uri="{FF2B5EF4-FFF2-40B4-BE49-F238E27FC236}">
                    <a16:creationId xmlns:a16="http://schemas.microsoft.com/office/drawing/2014/main" id="{3F7949F4-8647-B087-7AF6-0373AD37D1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42" y="2081"/>
                <a:ext cx="0" cy="25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717" name="Line 21">
                <a:extLst>
                  <a:ext uri="{FF2B5EF4-FFF2-40B4-BE49-F238E27FC236}">
                    <a16:creationId xmlns:a16="http://schemas.microsoft.com/office/drawing/2014/main" id="{D78092CA-E643-9CC0-7A3E-56BF132B75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34" y="2081"/>
                <a:ext cx="0" cy="25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718" name="Line 22">
                <a:extLst>
                  <a:ext uri="{FF2B5EF4-FFF2-40B4-BE49-F238E27FC236}">
                    <a16:creationId xmlns:a16="http://schemas.microsoft.com/office/drawing/2014/main" id="{20D51349-EE01-74AF-411A-6F77549910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2136" y="1787"/>
                <a:ext cx="0" cy="58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719" name="Line 23">
                <a:extLst>
                  <a:ext uri="{FF2B5EF4-FFF2-40B4-BE49-F238E27FC236}">
                    <a16:creationId xmlns:a16="http://schemas.microsoft.com/office/drawing/2014/main" id="{695202B5-C4FC-759E-DE6C-367D2A99A3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68" y="1849"/>
                <a:ext cx="0" cy="4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720" name="Line 24">
                <a:extLst>
                  <a:ext uri="{FF2B5EF4-FFF2-40B4-BE49-F238E27FC236}">
                    <a16:creationId xmlns:a16="http://schemas.microsoft.com/office/drawing/2014/main" id="{4CD39E61-6BB1-C2CA-68D1-A599F3817E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90" y="1851"/>
                <a:ext cx="0" cy="4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721" name="Line 25">
                <a:extLst>
                  <a:ext uri="{FF2B5EF4-FFF2-40B4-BE49-F238E27FC236}">
                    <a16:creationId xmlns:a16="http://schemas.microsoft.com/office/drawing/2014/main" id="{3F06AE5E-7336-B4EF-3388-35A04BA032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2879" y="1441"/>
                <a:ext cx="0" cy="81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722" name="Line 26">
                <a:extLst>
                  <a:ext uri="{FF2B5EF4-FFF2-40B4-BE49-F238E27FC236}">
                    <a16:creationId xmlns:a16="http://schemas.microsoft.com/office/drawing/2014/main" id="{2E070828-ED3A-1954-6132-EC97E99231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3537" y="1402"/>
                <a:ext cx="0" cy="4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723" name="Line 27">
                <a:extLst>
                  <a:ext uri="{FF2B5EF4-FFF2-40B4-BE49-F238E27FC236}">
                    <a16:creationId xmlns:a16="http://schemas.microsoft.com/office/drawing/2014/main" id="{717E8179-5B76-AB22-F137-7B12AA209F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7" y="1615"/>
                <a:ext cx="0" cy="73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724" name="Line 28">
                <a:extLst>
                  <a:ext uri="{FF2B5EF4-FFF2-40B4-BE49-F238E27FC236}">
                    <a16:creationId xmlns:a16="http://schemas.microsoft.com/office/drawing/2014/main" id="{8A0800DB-97EB-6B70-BABA-72B971F96E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0" y="1615"/>
                <a:ext cx="0" cy="7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725" name="Line 29">
                <a:extLst>
                  <a:ext uri="{FF2B5EF4-FFF2-40B4-BE49-F238E27FC236}">
                    <a16:creationId xmlns:a16="http://schemas.microsoft.com/office/drawing/2014/main" id="{E43911D2-ED40-9B97-D92B-EB31FCD178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4065" y="1100"/>
                <a:ext cx="0" cy="54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726" name="Line 30">
                <a:extLst>
                  <a:ext uri="{FF2B5EF4-FFF2-40B4-BE49-F238E27FC236}">
                    <a16:creationId xmlns:a16="http://schemas.microsoft.com/office/drawing/2014/main" id="{517C2BEF-9ADB-0BC2-A04B-0BB283A0EC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43" y="1374"/>
                <a:ext cx="0" cy="9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727" name="Line 31">
                <a:extLst>
                  <a:ext uri="{FF2B5EF4-FFF2-40B4-BE49-F238E27FC236}">
                    <a16:creationId xmlns:a16="http://schemas.microsoft.com/office/drawing/2014/main" id="{23721043-E340-72BE-3E57-820458C167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1" y="1374"/>
                <a:ext cx="0" cy="9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728" name="Line 32">
                <a:extLst>
                  <a:ext uri="{FF2B5EF4-FFF2-40B4-BE49-F238E27FC236}">
                    <a16:creationId xmlns:a16="http://schemas.microsoft.com/office/drawing/2014/main" id="{A064C396-CC84-9DB4-F3B0-515937FF01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42" y="2343"/>
                <a:ext cx="0" cy="1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stealth" w="sm" len="med"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729" name="Text Box 33">
                <a:extLst>
                  <a:ext uri="{FF2B5EF4-FFF2-40B4-BE49-F238E27FC236}">
                    <a16:creationId xmlns:a16="http://schemas.microsoft.com/office/drawing/2014/main" id="{B6FF94BD-AA02-52DB-4079-E07D7B2D2D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35" y="2516"/>
                <a:ext cx="876" cy="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Times New Roman" panose="02020603050405020304" pitchFamily="18" charset="0"/>
                  </a:rPr>
                  <a:t>A</a:t>
                </a:r>
                <a:r>
                  <a:rPr lang="zh-CN" altLang="en-US" sz="1800">
                    <a:latin typeface="Times New Roman" panose="02020603050405020304" pitchFamily="18" charset="0"/>
                  </a:rPr>
                  <a:t>、</a:t>
                </a:r>
                <a:r>
                  <a:rPr lang="en-US" altLang="zh-CN" sz="1800">
                    <a:latin typeface="Times New Roman" panose="02020603050405020304" pitchFamily="18" charset="0"/>
                  </a:rPr>
                  <a:t>B</a:t>
                </a:r>
                <a:r>
                  <a:rPr lang="zh-CN" altLang="en-US" sz="1800">
                    <a:latin typeface="Times New Roman" panose="02020603050405020304" pitchFamily="18" charset="0"/>
                  </a:rPr>
                  <a:t>、</a:t>
                </a:r>
                <a:r>
                  <a:rPr lang="en-US" altLang="zh-CN" sz="1800">
                    <a:latin typeface="Times New Roman" panose="02020603050405020304" pitchFamily="18" charset="0"/>
                  </a:rPr>
                  <a:t>C</a:t>
                </a:r>
                <a:r>
                  <a:rPr lang="zh-CN" altLang="en-US" sz="1800">
                    <a:latin typeface="Times New Roman" panose="02020603050405020304" pitchFamily="18" charset="0"/>
                  </a:rPr>
                  <a:t>、</a:t>
                </a:r>
                <a:r>
                  <a:rPr lang="en-US" altLang="zh-CN" sz="1800">
                    <a:latin typeface="Times New Roman" panose="02020603050405020304" pitchFamily="18" charset="0"/>
                  </a:rPr>
                  <a:t>D</a:t>
                </a: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800">
                    <a:latin typeface="Times New Roman" panose="02020603050405020304" pitchFamily="18" charset="0"/>
                  </a:rPr>
                  <a:t>同时请求中断</a:t>
                </a:r>
              </a:p>
            </p:txBody>
          </p:sp>
          <p:sp>
            <p:nvSpPr>
              <p:cNvPr id="157730" name="Line 34">
                <a:extLst>
                  <a:ext uri="{FF2B5EF4-FFF2-40B4-BE49-F238E27FC236}">
                    <a16:creationId xmlns:a16="http://schemas.microsoft.com/office/drawing/2014/main" id="{3243BED9-5207-861E-9091-A246115527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8" y="2343"/>
                <a:ext cx="0" cy="1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stealth" w="sm" len="med"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731" name="Line 35">
                <a:extLst>
                  <a:ext uri="{FF2B5EF4-FFF2-40B4-BE49-F238E27FC236}">
                    <a16:creationId xmlns:a16="http://schemas.microsoft.com/office/drawing/2014/main" id="{9FD79512-1C18-20B1-3594-267D158456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00" y="207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732" name="Line 36">
                <a:extLst>
                  <a:ext uri="{FF2B5EF4-FFF2-40B4-BE49-F238E27FC236}">
                    <a16:creationId xmlns:a16="http://schemas.microsoft.com/office/drawing/2014/main" id="{7A6A6A75-AF00-7781-6CD6-7099BEB495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00" y="1851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733" name="Line 37">
                <a:extLst>
                  <a:ext uri="{FF2B5EF4-FFF2-40B4-BE49-F238E27FC236}">
                    <a16:creationId xmlns:a16="http://schemas.microsoft.com/office/drawing/2014/main" id="{3C3F5B39-318A-610B-1107-84487A100E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00" y="1621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7701" name="Text Box 38">
              <a:extLst>
                <a:ext uri="{FF2B5EF4-FFF2-40B4-BE49-F238E27FC236}">
                  <a16:creationId xmlns:a16="http://schemas.microsoft.com/office/drawing/2014/main" id="{8031FDF4-EB73-1168-2134-9ED9073A63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5" y="3249"/>
              <a:ext cx="3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CPU </a:t>
              </a:r>
              <a:r>
                <a:rPr lang="zh-CN" altLang="en-US" sz="2400">
                  <a:latin typeface="Times New Roman" panose="02020603050405020304" pitchFamily="18" charset="0"/>
                </a:rPr>
                <a:t>执行程序轨迹（原屏蔽字）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72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3D0E9C11-1E5C-83C9-8A71-D904C3EE51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109538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b="1"/>
              <a:t>8.2   指 令 周 期</a:t>
            </a:r>
          </a:p>
        </p:txBody>
      </p:sp>
      <p:sp>
        <p:nvSpPr>
          <p:cNvPr id="530435" name="Text Box 3">
            <a:extLst>
              <a:ext uri="{FF2B5EF4-FFF2-40B4-BE49-F238E27FC236}">
                <a16:creationId xmlns:a16="http://schemas.microsoft.com/office/drawing/2014/main" id="{7793EF59-A29B-1739-116E-50C14E4BB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355725"/>
            <a:ext cx="5715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>
                <a:latin typeface="Times New Roman" panose="02020603050405020304" pitchFamily="18" charset="0"/>
              </a:rPr>
              <a:t>一、 指令周期的基本概念</a:t>
            </a:r>
          </a:p>
        </p:txBody>
      </p:sp>
      <p:sp>
        <p:nvSpPr>
          <p:cNvPr id="530436" name="Text Box 4">
            <a:extLst>
              <a:ext uri="{FF2B5EF4-FFF2-40B4-BE49-F238E27FC236}">
                <a16:creationId xmlns:a16="http://schemas.microsoft.com/office/drawing/2014/main" id="{8BF8B475-2BBF-251B-0C1D-D5CA61FB5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133600"/>
            <a:ext cx="571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1 .  指令周期</a:t>
            </a:r>
          </a:p>
        </p:txBody>
      </p:sp>
      <p:sp>
        <p:nvSpPr>
          <p:cNvPr id="530437" name="Text Box 5">
            <a:extLst>
              <a:ext uri="{FF2B5EF4-FFF2-40B4-BE49-F238E27FC236}">
                <a16:creationId xmlns:a16="http://schemas.microsoft.com/office/drawing/2014/main" id="{A952A47A-89F2-3994-028E-91EF325D8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819400"/>
            <a:ext cx="571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取出并执行一条指令所需的全部时间</a:t>
            </a:r>
          </a:p>
        </p:txBody>
      </p:sp>
      <p:sp>
        <p:nvSpPr>
          <p:cNvPr id="530438" name="Text Box 6">
            <a:extLst>
              <a:ext uri="{FF2B5EF4-FFF2-40B4-BE49-F238E27FC236}">
                <a16:creationId xmlns:a16="http://schemas.microsoft.com/office/drawing/2014/main" id="{AB94BA00-5A41-2330-FD43-18B3C40F91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3886200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完成一条指令</a:t>
            </a:r>
          </a:p>
        </p:txBody>
      </p:sp>
      <p:sp>
        <p:nvSpPr>
          <p:cNvPr id="530439" name="AutoShape 7">
            <a:extLst>
              <a:ext uri="{FF2B5EF4-FFF2-40B4-BE49-F238E27FC236}">
                <a16:creationId xmlns:a16="http://schemas.microsoft.com/office/drawing/2014/main" id="{F1243B03-7E26-1196-56B5-588CA706102B}"/>
              </a:ext>
            </a:extLst>
          </p:cNvPr>
          <p:cNvSpPr>
            <a:spLocks/>
          </p:cNvSpPr>
          <p:nvPr/>
        </p:nvSpPr>
        <p:spPr bwMode="auto">
          <a:xfrm>
            <a:off x="5024438" y="3754438"/>
            <a:ext cx="63500" cy="754062"/>
          </a:xfrm>
          <a:prstGeom prst="leftBrace">
            <a:avLst>
              <a:gd name="adj1" fmla="val 3491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zh-CN" altLang="en-US" sz="800">
              <a:latin typeface="宋体" panose="02010600030101010101" pitchFamily="2" charset="-122"/>
            </a:endParaRPr>
          </a:p>
        </p:txBody>
      </p:sp>
      <p:sp>
        <p:nvSpPr>
          <p:cNvPr id="530440" name="Text Box 8">
            <a:extLst>
              <a:ext uri="{FF2B5EF4-FFF2-40B4-BE49-F238E27FC236}">
                <a16:creationId xmlns:a16="http://schemas.microsoft.com/office/drawing/2014/main" id="{0515E568-2DFC-4F8D-8A47-1865323BF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9213" y="4191000"/>
            <a:ext cx="1576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执行</a:t>
            </a:r>
          </a:p>
        </p:txBody>
      </p:sp>
      <p:sp>
        <p:nvSpPr>
          <p:cNvPr id="530441" name="Text Box 9">
            <a:extLst>
              <a:ext uri="{FF2B5EF4-FFF2-40B4-BE49-F238E27FC236}">
                <a16:creationId xmlns:a16="http://schemas.microsoft.com/office/drawing/2014/main" id="{1C401360-E751-FEF4-619F-B01930BDD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5814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取指、分析</a:t>
            </a:r>
          </a:p>
        </p:txBody>
      </p:sp>
      <p:grpSp>
        <p:nvGrpSpPr>
          <p:cNvPr id="530442" name="Group 10">
            <a:extLst>
              <a:ext uri="{FF2B5EF4-FFF2-40B4-BE49-F238E27FC236}">
                <a16:creationId xmlns:a16="http://schemas.microsoft.com/office/drawing/2014/main" id="{64537E1D-387E-6BEA-A877-49A056CED044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5029200"/>
            <a:ext cx="3886200" cy="1530350"/>
            <a:chOff x="1680" y="3168"/>
            <a:chExt cx="2448" cy="964"/>
          </a:xfrm>
        </p:grpSpPr>
        <p:sp>
          <p:nvSpPr>
            <p:cNvPr id="15373" name="Text Box 11">
              <a:extLst>
                <a:ext uri="{FF2B5EF4-FFF2-40B4-BE49-F238E27FC236}">
                  <a16:creationId xmlns:a16="http://schemas.microsoft.com/office/drawing/2014/main" id="{6152BF7B-0691-935B-0EC2-1FB271070D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0" y="3168"/>
              <a:ext cx="76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取指阶段</a:t>
              </a:r>
            </a:p>
          </p:txBody>
        </p:sp>
        <p:sp>
          <p:nvSpPr>
            <p:cNvPr id="15374" name="Text Box 12">
              <a:extLst>
                <a:ext uri="{FF2B5EF4-FFF2-40B4-BE49-F238E27FC236}">
                  <a16:creationId xmlns:a16="http://schemas.microsoft.com/office/drawing/2014/main" id="{4C1A6908-BC34-2EE8-B26E-E325B03E40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3400"/>
              <a:ext cx="76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取指周期</a:t>
              </a:r>
            </a:p>
          </p:txBody>
        </p:sp>
        <p:sp>
          <p:nvSpPr>
            <p:cNvPr id="15375" name="Text Box 13">
              <a:extLst>
                <a:ext uri="{FF2B5EF4-FFF2-40B4-BE49-F238E27FC236}">
                  <a16:creationId xmlns:a16="http://schemas.microsoft.com/office/drawing/2014/main" id="{00D2940B-B92A-D3BC-10E2-9238A41F9B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3170"/>
              <a:ext cx="76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执行阶段</a:t>
              </a:r>
            </a:p>
          </p:txBody>
        </p:sp>
        <p:sp>
          <p:nvSpPr>
            <p:cNvPr id="15376" name="Text Box 14">
              <a:extLst>
                <a:ext uri="{FF2B5EF4-FFF2-40B4-BE49-F238E27FC236}">
                  <a16:creationId xmlns:a16="http://schemas.microsoft.com/office/drawing/2014/main" id="{44346633-12F6-F7C5-5D9A-D4404420B5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0" y="3402"/>
              <a:ext cx="76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执行周期</a:t>
              </a:r>
            </a:p>
          </p:txBody>
        </p:sp>
        <p:sp>
          <p:nvSpPr>
            <p:cNvPr id="15377" name="Text Box 15">
              <a:extLst>
                <a:ext uri="{FF2B5EF4-FFF2-40B4-BE49-F238E27FC236}">
                  <a16:creationId xmlns:a16="http://schemas.microsoft.com/office/drawing/2014/main" id="{62937FD4-2C4B-2914-A7A5-638F1132E5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3592"/>
              <a:ext cx="125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（取指、分析）</a:t>
              </a:r>
            </a:p>
          </p:txBody>
        </p:sp>
        <p:sp>
          <p:nvSpPr>
            <p:cNvPr id="15378" name="Text Box 16">
              <a:extLst>
                <a:ext uri="{FF2B5EF4-FFF2-40B4-BE49-F238E27FC236}">
                  <a16:creationId xmlns:a16="http://schemas.microsoft.com/office/drawing/2014/main" id="{2BDC74D6-1952-A327-D8B3-B40D38961B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3592"/>
              <a:ext cx="109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（执行指令）</a:t>
              </a:r>
            </a:p>
          </p:txBody>
        </p:sp>
        <p:sp>
          <p:nvSpPr>
            <p:cNvPr id="15379" name="Line 17">
              <a:extLst>
                <a:ext uri="{FF2B5EF4-FFF2-40B4-BE49-F238E27FC236}">
                  <a16:creationId xmlns:a16="http://schemas.microsoft.com/office/drawing/2014/main" id="{D8499307-582F-CCB9-491A-63D139AB5D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3410"/>
              <a:ext cx="24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80" name="Line 18">
              <a:extLst>
                <a:ext uri="{FF2B5EF4-FFF2-40B4-BE49-F238E27FC236}">
                  <a16:creationId xmlns:a16="http://schemas.microsoft.com/office/drawing/2014/main" id="{95944CE5-8D83-04E2-7602-B918581DD3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3170"/>
              <a:ext cx="0" cy="9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81" name="Line 19">
              <a:extLst>
                <a:ext uri="{FF2B5EF4-FFF2-40B4-BE49-F238E27FC236}">
                  <a16:creationId xmlns:a16="http://schemas.microsoft.com/office/drawing/2014/main" id="{053AA777-C794-74C1-8E2D-6D8A6FBBCD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3170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82" name="Line 20">
              <a:extLst>
                <a:ext uri="{FF2B5EF4-FFF2-40B4-BE49-F238E27FC236}">
                  <a16:creationId xmlns:a16="http://schemas.microsoft.com/office/drawing/2014/main" id="{534BBF3B-D29C-BAF8-CAAC-2BC10A6FC0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3170"/>
              <a:ext cx="0" cy="9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83" name="Line 21">
              <a:extLst>
                <a:ext uri="{FF2B5EF4-FFF2-40B4-BE49-F238E27FC236}">
                  <a16:creationId xmlns:a16="http://schemas.microsoft.com/office/drawing/2014/main" id="{7C6B8EFE-8C82-8100-F7D3-AC4FEEED68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80" y="350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84" name="Line 22">
              <a:extLst>
                <a:ext uri="{FF2B5EF4-FFF2-40B4-BE49-F238E27FC236}">
                  <a16:creationId xmlns:a16="http://schemas.microsoft.com/office/drawing/2014/main" id="{68B10D32-0430-A815-0A76-4B96770F07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8" y="350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85" name="Line 23">
              <a:extLst>
                <a:ext uri="{FF2B5EF4-FFF2-40B4-BE49-F238E27FC236}">
                  <a16:creationId xmlns:a16="http://schemas.microsoft.com/office/drawing/2014/main" id="{DD8A820F-1D58-7CC2-32DD-E9777398573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888" y="350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86" name="Line 24">
              <a:extLst>
                <a:ext uri="{FF2B5EF4-FFF2-40B4-BE49-F238E27FC236}">
                  <a16:creationId xmlns:a16="http://schemas.microsoft.com/office/drawing/2014/main" id="{B206589B-1E51-319D-63A2-D82CB10E3AF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2688" y="350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87" name="Text Box 25">
              <a:extLst>
                <a:ext uri="{FF2B5EF4-FFF2-40B4-BE49-F238E27FC236}">
                  <a16:creationId xmlns:a16="http://schemas.microsoft.com/office/drawing/2014/main" id="{B1734913-79C1-4271-A87D-507A041EBC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3880"/>
              <a:ext cx="76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指令周期</a:t>
              </a:r>
            </a:p>
          </p:txBody>
        </p:sp>
        <p:sp>
          <p:nvSpPr>
            <p:cNvPr id="15388" name="Line 26">
              <a:extLst>
                <a:ext uri="{FF2B5EF4-FFF2-40B4-BE49-F238E27FC236}">
                  <a16:creationId xmlns:a16="http://schemas.microsoft.com/office/drawing/2014/main" id="{AF40A770-E06F-8772-D065-894891AB93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3986"/>
              <a:ext cx="768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89" name="Line 27">
              <a:extLst>
                <a:ext uri="{FF2B5EF4-FFF2-40B4-BE49-F238E27FC236}">
                  <a16:creationId xmlns:a16="http://schemas.microsoft.com/office/drawing/2014/main" id="{7964E032-4495-CD02-2C7B-0887B1CE99A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680" y="3986"/>
              <a:ext cx="768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30460" name="Text Box 28">
            <a:extLst>
              <a:ext uri="{FF2B5EF4-FFF2-40B4-BE49-F238E27FC236}">
                <a16:creationId xmlns:a16="http://schemas.microsoft.com/office/drawing/2014/main" id="{1AD21C50-4757-157D-5BB1-721CC0E6E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58140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取指周期</a:t>
            </a:r>
          </a:p>
        </p:txBody>
      </p:sp>
      <p:sp>
        <p:nvSpPr>
          <p:cNvPr id="530461" name="Text Box 29">
            <a:extLst>
              <a:ext uri="{FF2B5EF4-FFF2-40B4-BE49-F238E27FC236}">
                <a16:creationId xmlns:a16="http://schemas.microsoft.com/office/drawing/2014/main" id="{1FBC28FD-4822-CE89-A752-C6462033FC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1910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执行周期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0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0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30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30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530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30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30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30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30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530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435" grpId="0" autoUpdateAnimBg="0"/>
      <p:bldP spid="530436" grpId="0" autoUpdateAnimBg="0"/>
      <p:bldP spid="530437" grpId="0" autoUpdateAnimBg="0"/>
      <p:bldP spid="530438" grpId="0" autoUpdateAnimBg="0"/>
      <p:bldP spid="530439" grpId="0" animBg="1"/>
      <p:bldP spid="530440" grpId="0" autoUpdateAnimBg="0"/>
      <p:bldP spid="530441" grpId="0" autoUpdateAnimBg="0"/>
      <p:bldP spid="530460" grpId="0" autoUpdateAnimBg="0"/>
      <p:bldP spid="530461" grpId="0" autoUpdateAnimBg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>
            <a:extLst>
              <a:ext uri="{FF2B5EF4-FFF2-40B4-BE49-F238E27FC236}">
                <a16:creationId xmlns:a16="http://schemas.microsoft.com/office/drawing/2014/main" id="{31D5A8F0-5103-E106-72AA-7D549B902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1863" y="404813"/>
            <a:ext cx="69183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>
                <a:latin typeface="Times New Roman" panose="02020603050405020304" pitchFamily="18" charset="0"/>
              </a:rPr>
              <a:t>(</a:t>
            </a:r>
            <a:r>
              <a:rPr lang="en-US" altLang="zh-CN" sz="3200">
                <a:latin typeface="Times New Roman" panose="02020603050405020304" pitchFamily="18" charset="0"/>
              </a:rPr>
              <a:t>4</a:t>
            </a:r>
            <a:r>
              <a:rPr lang="zh-CN" altLang="en-US" sz="3200">
                <a:latin typeface="Times New Roman" panose="02020603050405020304" pitchFamily="18" charset="0"/>
              </a:rPr>
              <a:t>)  屏蔽技术可改变处理优先等级</a:t>
            </a:r>
          </a:p>
        </p:txBody>
      </p:sp>
      <p:sp>
        <p:nvSpPr>
          <p:cNvPr id="573443" name="Rectangle 3">
            <a:extLst>
              <a:ext uri="{FF2B5EF4-FFF2-40B4-BE49-F238E27FC236}">
                <a16:creationId xmlns:a16="http://schemas.microsoft.com/office/drawing/2014/main" id="{0D3E7BD0-6E41-6A9C-CC03-D4509F55C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1863" y="5084763"/>
            <a:ext cx="5399087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>
                <a:latin typeface="Times New Roman" panose="02020603050405020304" pitchFamily="18" charset="0"/>
              </a:rPr>
              <a:t>(</a:t>
            </a:r>
            <a:r>
              <a:rPr lang="en-US" altLang="zh-CN" sz="3200">
                <a:latin typeface="Times New Roman" panose="02020603050405020304" pitchFamily="18" charset="0"/>
              </a:rPr>
              <a:t>5</a:t>
            </a:r>
            <a:r>
              <a:rPr lang="zh-CN" altLang="en-US" sz="3200">
                <a:latin typeface="Times New Roman" panose="02020603050405020304" pitchFamily="18" charset="0"/>
              </a:rPr>
              <a:t>)  屏蔽技术的其他作用</a:t>
            </a:r>
          </a:p>
        </p:txBody>
      </p:sp>
      <p:sp>
        <p:nvSpPr>
          <p:cNvPr id="573445" name="Text Box 5">
            <a:extLst>
              <a:ext uri="{FF2B5EF4-FFF2-40B4-BE49-F238E27FC236}">
                <a16:creationId xmlns:a16="http://schemas.microsoft.com/office/drawing/2014/main" id="{6813E79F-40C8-A83C-886E-3571E203D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350" y="6213475"/>
            <a:ext cx="4027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便于程序控制</a:t>
            </a:r>
          </a:p>
        </p:txBody>
      </p:sp>
      <p:sp>
        <p:nvSpPr>
          <p:cNvPr id="573446" name="Text Box 6">
            <a:extLst>
              <a:ext uri="{FF2B5EF4-FFF2-40B4-BE49-F238E27FC236}">
                <a16:creationId xmlns:a16="http://schemas.microsoft.com/office/drawing/2014/main" id="{BDD8F319-3EC5-D890-D2BC-C87FBAD2B9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350" y="5708650"/>
            <a:ext cx="6313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可以 </a:t>
            </a:r>
            <a:r>
              <a: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人为地屏蔽 </a:t>
            </a:r>
            <a:r>
              <a:rPr lang="zh-CN" altLang="en-US" sz="2400">
                <a:latin typeface="Times New Roman" panose="02020603050405020304" pitchFamily="18" charset="0"/>
              </a:rPr>
              <a:t>某个中断源的请求</a:t>
            </a:r>
          </a:p>
        </p:txBody>
      </p:sp>
      <p:grpSp>
        <p:nvGrpSpPr>
          <p:cNvPr id="573447" name="Group 7">
            <a:extLst>
              <a:ext uri="{FF2B5EF4-FFF2-40B4-BE49-F238E27FC236}">
                <a16:creationId xmlns:a16="http://schemas.microsoft.com/office/drawing/2014/main" id="{108D16EA-E366-D5CA-B9AA-071F7C6A48F2}"/>
              </a:ext>
            </a:extLst>
          </p:cNvPr>
          <p:cNvGrpSpPr>
            <a:grpSpLocks/>
          </p:cNvGrpSpPr>
          <p:nvPr/>
        </p:nvGrpSpPr>
        <p:grpSpPr bwMode="auto">
          <a:xfrm>
            <a:off x="2927350" y="1268413"/>
            <a:ext cx="6337300" cy="3625850"/>
            <a:chOff x="793" y="799"/>
            <a:chExt cx="3992" cy="2284"/>
          </a:xfrm>
        </p:grpSpPr>
        <p:grpSp>
          <p:nvGrpSpPr>
            <p:cNvPr id="158727" name="Group 8">
              <a:extLst>
                <a:ext uri="{FF2B5EF4-FFF2-40B4-BE49-F238E27FC236}">
                  <a16:creationId xmlns:a16="http://schemas.microsoft.com/office/drawing/2014/main" id="{A56C97CA-B2FC-9017-5124-9DFCA9D539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3" y="799"/>
              <a:ext cx="3992" cy="1859"/>
              <a:chOff x="793" y="890"/>
              <a:chExt cx="3992" cy="1859"/>
            </a:xfrm>
          </p:grpSpPr>
          <p:sp>
            <p:nvSpPr>
              <p:cNvPr id="158729" name="Text Box 9">
                <a:extLst>
                  <a:ext uri="{FF2B5EF4-FFF2-40B4-BE49-F238E27FC236}">
                    <a16:creationId xmlns:a16="http://schemas.microsoft.com/office/drawing/2014/main" id="{E964B20B-288C-74A3-28E4-1F75705AB2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1" y="890"/>
                <a:ext cx="675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600">
                    <a:latin typeface="Times New Roman" panose="02020603050405020304" pitchFamily="18" charset="0"/>
                  </a:rPr>
                  <a:t>服务程序</a:t>
                </a:r>
              </a:p>
            </p:txBody>
          </p:sp>
          <p:sp>
            <p:nvSpPr>
              <p:cNvPr id="158730" name="Text Box 10">
                <a:extLst>
                  <a:ext uri="{FF2B5EF4-FFF2-40B4-BE49-F238E27FC236}">
                    <a16:creationId xmlns:a16="http://schemas.microsoft.com/office/drawing/2014/main" id="{9E01ABEE-D392-919F-3DA1-0A1BBA70FB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47" y="2257"/>
                <a:ext cx="577" cy="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600">
                    <a:latin typeface="Times New Roman" panose="02020603050405020304" pitchFamily="18" charset="0"/>
                  </a:rPr>
                  <a:t>D</a:t>
                </a:r>
                <a:r>
                  <a:rPr lang="zh-CN" altLang="en-US" sz="1600">
                    <a:latin typeface="Times New Roman" panose="02020603050405020304" pitchFamily="18" charset="0"/>
                  </a:rPr>
                  <a:t>处理完</a:t>
                </a:r>
              </a:p>
            </p:txBody>
          </p:sp>
          <p:sp>
            <p:nvSpPr>
              <p:cNvPr id="158731" name="Text Box 11">
                <a:extLst>
                  <a:ext uri="{FF2B5EF4-FFF2-40B4-BE49-F238E27FC236}">
                    <a16:creationId xmlns:a16="http://schemas.microsoft.com/office/drawing/2014/main" id="{C5052F75-F377-195C-C8A7-80C0045336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90" y="2426"/>
                <a:ext cx="552" cy="1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600">
                    <a:latin typeface="Times New Roman" panose="02020603050405020304" pitchFamily="18" charset="0"/>
                  </a:rPr>
                  <a:t>C</a:t>
                </a:r>
                <a:r>
                  <a:rPr lang="zh-CN" altLang="en-US" sz="1600">
                    <a:latin typeface="Times New Roman" panose="02020603050405020304" pitchFamily="18" charset="0"/>
                  </a:rPr>
                  <a:t>处理完</a:t>
                </a:r>
              </a:p>
            </p:txBody>
          </p:sp>
          <p:sp>
            <p:nvSpPr>
              <p:cNvPr id="158732" name="Text Box 12">
                <a:extLst>
                  <a:ext uri="{FF2B5EF4-FFF2-40B4-BE49-F238E27FC236}">
                    <a16:creationId xmlns:a16="http://schemas.microsoft.com/office/drawing/2014/main" id="{6FAC3098-1FEF-F76F-0EC8-74F01CA609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3" y="2257"/>
                <a:ext cx="659" cy="2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600">
                    <a:latin typeface="Times New Roman" panose="02020603050405020304" pitchFamily="18" charset="0"/>
                  </a:rPr>
                  <a:t>B</a:t>
                </a:r>
                <a:r>
                  <a:rPr lang="zh-CN" altLang="en-US" sz="1600">
                    <a:latin typeface="Times New Roman" panose="02020603050405020304" pitchFamily="18" charset="0"/>
                  </a:rPr>
                  <a:t>处理完</a:t>
                </a:r>
              </a:p>
            </p:txBody>
          </p:sp>
          <p:sp>
            <p:nvSpPr>
              <p:cNvPr id="158733" name="Text Box 13">
                <a:extLst>
                  <a:ext uri="{FF2B5EF4-FFF2-40B4-BE49-F238E27FC236}">
                    <a16:creationId xmlns:a16="http://schemas.microsoft.com/office/drawing/2014/main" id="{CA7BED6B-A292-5AC5-56E6-06FD416C68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92" y="2257"/>
                <a:ext cx="607" cy="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600">
                    <a:latin typeface="Times New Roman" panose="02020603050405020304" pitchFamily="18" charset="0"/>
                  </a:rPr>
                  <a:t>A</a:t>
                </a:r>
                <a:r>
                  <a:rPr lang="zh-CN" altLang="en-US" sz="1600">
                    <a:latin typeface="Times New Roman" panose="02020603050405020304" pitchFamily="18" charset="0"/>
                  </a:rPr>
                  <a:t>处理完</a:t>
                </a:r>
              </a:p>
            </p:txBody>
          </p:sp>
          <p:sp>
            <p:nvSpPr>
              <p:cNvPr id="158734" name="Text Box 14">
                <a:extLst>
                  <a:ext uri="{FF2B5EF4-FFF2-40B4-BE49-F238E27FC236}">
                    <a16:creationId xmlns:a16="http://schemas.microsoft.com/office/drawing/2014/main" id="{97C9D22C-60BF-F0D4-E2D6-F986BD2BBD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18" y="2126"/>
                <a:ext cx="267" cy="2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i="1">
                    <a:latin typeface="Times New Roman" panose="02020603050405020304" pitchFamily="18" charset="0"/>
                  </a:rPr>
                  <a:t>t</a:t>
                </a:r>
                <a:endParaRPr lang="en-US" altLang="zh-CN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8735" name="Line 15">
                <a:extLst>
                  <a:ext uri="{FF2B5EF4-FFF2-40B4-BE49-F238E27FC236}">
                    <a16:creationId xmlns:a16="http://schemas.microsoft.com/office/drawing/2014/main" id="{543B5341-CE47-B722-2BF5-2C83DFE13D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0" y="2257"/>
                <a:ext cx="327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736" name="Line 16">
                <a:extLst>
                  <a:ext uri="{FF2B5EF4-FFF2-40B4-BE49-F238E27FC236}">
                    <a16:creationId xmlns:a16="http://schemas.microsoft.com/office/drawing/2014/main" id="{8BB8A2A7-C6EB-BDEC-0818-751CA8398B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0" y="1049"/>
                <a:ext cx="0" cy="120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stealth" w="sm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737" name="Text Box 17">
                <a:extLst>
                  <a:ext uri="{FF2B5EF4-FFF2-40B4-BE49-F238E27FC236}">
                    <a16:creationId xmlns:a16="http://schemas.microsoft.com/office/drawing/2014/main" id="{D957A2AC-23A4-C741-112F-F9F957F5C2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3" y="2095"/>
                <a:ext cx="468" cy="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600">
                    <a:latin typeface="Times New Roman" panose="02020603050405020304" pitchFamily="18" charset="0"/>
                  </a:rPr>
                  <a:t>主程序</a:t>
                </a:r>
              </a:p>
            </p:txBody>
          </p:sp>
          <p:sp>
            <p:nvSpPr>
              <p:cNvPr id="158738" name="Text Box 18">
                <a:extLst>
                  <a:ext uri="{FF2B5EF4-FFF2-40B4-BE49-F238E27FC236}">
                    <a16:creationId xmlns:a16="http://schemas.microsoft.com/office/drawing/2014/main" id="{056F4B2D-B169-42B0-5B8E-2D4319DA38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3" y="1806"/>
                <a:ext cx="468" cy="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600">
                    <a:latin typeface="Times New Roman" panose="02020603050405020304" pitchFamily="18" charset="0"/>
                  </a:rPr>
                  <a:t>A</a:t>
                </a:r>
                <a:r>
                  <a:rPr lang="zh-CN" altLang="en-US" sz="1600">
                    <a:latin typeface="Times New Roman" panose="02020603050405020304" pitchFamily="18" charset="0"/>
                  </a:rPr>
                  <a:t>程序</a:t>
                </a:r>
              </a:p>
            </p:txBody>
          </p:sp>
          <p:sp>
            <p:nvSpPr>
              <p:cNvPr id="158739" name="Text Box 19">
                <a:extLst>
                  <a:ext uri="{FF2B5EF4-FFF2-40B4-BE49-F238E27FC236}">
                    <a16:creationId xmlns:a16="http://schemas.microsoft.com/office/drawing/2014/main" id="{14D8C84E-81AA-B84E-23AA-EFBE122766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3" y="1593"/>
                <a:ext cx="468" cy="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600">
                    <a:latin typeface="Times New Roman" panose="02020603050405020304" pitchFamily="18" charset="0"/>
                  </a:rPr>
                  <a:t>B</a:t>
                </a:r>
                <a:r>
                  <a:rPr lang="zh-CN" altLang="en-US" sz="1600">
                    <a:latin typeface="Times New Roman" panose="02020603050405020304" pitchFamily="18" charset="0"/>
                  </a:rPr>
                  <a:t>程序</a:t>
                </a:r>
              </a:p>
            </p:txBody>
          </p:sp>
          <p:sp>
            <p:nvSpPr>
              <p:cNvPr id="158740" name="Text Box 20">
                <a:extLst>
                  <a:ext uri="{FF2B5EF4-FFF2-40B4-BE49-F238E27FC236}">
                    <a16:creationId xmlns:a16="http://schemas.microsoft.com/office/drawing/2014/main" id="{4ABB7945-3EF6-B809-B40A-55C8F1F487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3" y="1362"/>
                <a:ext cx="468" cy="2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600">
                    <a:latin typeface="Times New Roman" panose="02020603050405020304" pitchFamily="18" charset="0"/>
                  </a:rPr>
                  <a:t>C</a:t>
                </a:r>
                <a:r>
                  <a:rPr lang="zh-CN" altLang="en-US" sz="1600">
                    <a:latin typeface="Times New Roman" panose="02020603050405020304" pitchFamily="18" charset="0"/>
                  </a:rPr>
                  <a:t>程序</a:t>
                </a:r>
              </a:p>
            </p:txBody>
          </p:sp>
          <p:sp>
            <p:nvSpPr>
              <p:cNvPr id="158741" name="Text Box 21">
                <a:extLst>
                  <a:ext uri="{FF2B5EF4-FFF2-40B4-BE49-F238E27FC236}">
                    <a16:creationId xmlns:a16="http://schemas.microsoft.com/office/drawing/2014/main" id="{6E94A13E-8297-9846-336B-51A07D842E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3" y="1130"/>
                <a:ext cx="468" cy="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600">
                    <a:latin typeface="Times New Roman" panose="02020603050405020304" pitchFamily="18" charset="0"/>
                  </a:rPr>
                  <a:t>D</a:t>
                </a:r>
                <a:r>
                  <a:rPr lang="zh-CN" altLang="en-US" sz="1600">
                    <a:latin typeface="Times New Roman" panose="02020603050405020304" pitchFamily="18" charset="0"/>
                  </a:rPr>
                  <a:t>程序</a:t>
                </a:r>
              </a:p>
            </p:txBody>
          </p:sp>
          <p:sp>
            <p:nvSpPr>
              <p:cNvPr id="158742" name="Line 22">
                <a:extLst>
                  <a:ext uri="{FF2B5EF4-FFF2-40B4-BE49-F238E27FC236}">
                    <a16:creationId xmlns:a16="http://schemas.microsoft.com/office/drawing/2014/main" id="{0374CC8B-D692-FDD1-B1F4-3498F6C55C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96" y="2004"/>
                <a:ext cx="0" cy="2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743" name="Line 23">
                <a:extLst>
                  <a:ext uri="{FF2B5EF4-FFF2-40B4-BE49-F238E27FC236}">
                    <a16:creationId xmlns:a16="http://schemas.microsoft.com/office/drawing/2014/main" id="{C1441523-0EF9-9B29-7607-26B6A3DEFB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9" y="2004"/>
                <a:ext cx="0" cy="2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744" name="Line 24">
                <a:extLst>
                  <a:ext uri="{FF2B5EF4-FFF2-40B4-BE49-F238E27FC236}">
                    <a16:creationId xmlns:a16="http://schemas.microsoft.com/office/drawing/2014/main" id="{78A06913-8F09-C9D3-91DA-F73FA592A6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2065" y="1724"/>
                <a:ext cx="0" cy="5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745" name="Line 25">
                <a:extLst>
                  <a:ext uri="{FF2B5EF4-FFF2-40B4-BE49-F238E27FC236}">
                    <a16:creationId xmlns:a16="http://schemas.microsoft.com/office/drawing/2014/main" id="{ADA3D449-941C-F900-8B41-D2A652887C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9" y="1766"/>
                <a:ext cx="0" cy="48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746" name="Line 26">
                <a:extLst>
                  <a:ext uri="{FF2B5EF4-FFF2-40B4-BE49-F238E27FC236}">
                    <a16:creationId xmlns:a16="http://schemas.microsoft.com/office/drawing/2014/main" id="{E0757F7C-B07C-A388-697C-555B27FE41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55" y="1553"/>
                <a:ext cx="0" cy="22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747" name="Line 27">
                <a:extLst>
                  <a:ext uri="{FF2B5EF4-FFF2-40B4-BE49-F238E27FC236}">
                    <a16:creationId xmlns:a16="http://schemas.microsoft.com/office/drawing/2014/main" id="{FB16C7FB-A94F-84BD-0663-6042E668C0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2411" y="1720"/>
                <a:ext cx="0" cy="10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748" name="Line 28">
                <a:extLst>
                  <a:ext uri="{FF2B5EF4-FFF2-40B4-BE49-F238E27FC236}">
                    <a16:creationId xmlns:a16="http://schemas.microsoft.com/office/drawing/2014/main" id="{A903024D-3D84-5733-E940-EFAFC8A240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3222" y="1387"/>
                <a:ext cx="0" cy="3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749" name="Line 29">
                <a:extLst>
                  <a:ext uri="{FF2B5EF4-FFF2-40B4-BE49-F238E27FC236}">
                    <a16:creationId xmlns:a16="http://schemas.microsoft.com/office/drawing/2014/main" id="{3A57FF69-0C13-78CE-6EA3-7D3C02C04D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2804" y="1071"/>
                <a:ext cx="0" cy="50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750" name="Line 30">
                <a:extLst>
                  <a:ext uri="{FF2B5EF4-FFF2-40B4-BE49-F238E27FC236}">
                    <a16:creationId xmlns:a16="http://schemas.microsoft.com/office/drawing/2014/main" id="{B4B3E61B-7E7D-D523-B596-AFB337F390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73" y="1773"/>
                <a:ext cx="0" cy="48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751" name="Line 31">
                <a:extLst>
                  <a:ext uri="{FF2B5EF4-FFF2-40B4-BE49-F238E27FC236}">
                    <a16:creationId xmlns:a16="http://schemas.microsoft.com/office/drawing/2014/main" id="{56704516-1DDE-06FF-80CB-64D5453494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96" y="225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stealth" w="sm" len="med"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752" name="Text Box 32">
                <a:extLst>
                  <a:ext uri="{FF2B5EF4-FFF2-40B4-BE49-F238E27FC236}">
                    <a16:creationId xmlns:a16="http://schemas.microsoft.com/office/drawing/2014/main" id="{4859BCD2-53EF-EDC3-FB61-3273758228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4" y="2426"/>
                <a:ext cx="912" cy="3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600">
                    <a:latin typeface="Times New Roman" panose="02020603050405020304" pitchFamily="18" charset="0"/>
                  </a:rPr>
                  <a:t>A</a:t>
                </a:r>
                <a:r>
                  <a:rPr lang="zh-CN" altLang="en-US" sz="1600">
                    <a:latin typeface="Times New Roman" panose="02020603050405020304" pitchFamily="18" charset="0"/>
                  </a:rPr>
                  <a:t>、</a:t>
                </a:r>
                <a:r>
                  <a:rPr lang="en-US" altLang="zh-CN" sz="1600">
                    <a:latin typeface="Times New Roman" panose="02020603050405020304" pitchFamily="18" charset="0"/>
                  </a:rPr>
                  <a:t>B</a:t>
                </a:r>
                <a:r>
                  <a:rPr lang="zh-CN" altLang="en-US" sz="1600">
                    <a:latin typeface="Times New Roman" panose="02020603050405020304" pitchFamily="18" charset="0"/>
                  </a:rPr>
                  <a:t>、</a:t>
                </a:r>
                <a:r>
                  <a:rPr lang="en-US" altLang="zh-CN" sz="1600">
                    <a:latin typeface="Times New Roman" panose="02020603050405020304" pitchFamily="18" charset="0"/>
                  </a:rPr>
                  <a:t>C</a:t>
                </a:r>
                <a:r>
                  <a:rPr lang="zh-CN" altLang="en-US" sz="1600">
                    <a:latin typeface="Times New Roman" panose="02020603050405020304" pitchFamily="18" charset="0"/>
                  </a:rPr>
                  <a:t>、</a:t>
                </a:r>
                <a:r>
                  <a:rPr lang="en-US" altLang="zh-CN" sz="1600">
                    <a:latin typeface="Times New Roman" panose="02020603050405020304" pitchFamily="18" charset="0"/>
                  </a:rPr>
                  <a:t>D</a:t>
                </a: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600">
                    <a:latin typeface="Times New Roman" panose="02020603050405020304" pitchFamily="18" charset="0"/>
                  </a:rPr>
                  <a:t>同时请求中断</a:t>
                </a:r>
              </a:p>
            </p:txBody>
          </p:sp>
          <p:sp>
            <p:nvSpPr>
              <p:cNvPr id="158753" name="Line 33">
                <a:extLst>
                  <a:ext uri="{FF2B5EF4-FFF2-40B4-BE49-F238E27FC236}">
                    <a16:creationId xmlns:a16="http://schemas.microsoft.com/office/drawing/2014/main" id="{15050CB9-8712-3330-13E9-AB2B714545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91" y="225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stealth" w="sm" len="med"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754" name="Line 34">
                <a:extLst>
                  <a:ext uri="{FF2B5EF4-FFF2-40B4-BE49-F238E27FC236}">
                    <a16:creationId xmlns:a16="http://schemas.microsoft.com/office/drawing/2014/main" id="{6ACD1A9D-AAEA-A46C-B657-7E9AAD65D1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2509" y="1506"/>
                <a:ext cx="0" cy="10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755" name="Line 35">
                <a:extLst>
                  <a:ext uri="{FF2B5EF4-FFF2-40B4-BE49-F238E27FC236}">
                    <a16:creationId xmlns:a16="http://schemas.microsoft.com/office/drawing/2014/main" id="{7A6B7175-8AC6-4D0A-D376-1E32C74DF7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1" y="1326"/>
                <a:ext cx="0" cy="22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756" name="Line 36">
                <a:extLst>
                  <a:ext uri="{FF2B5EF4-FFF2-40B4-BE49-F238E27FC236}">
                    <a16:creationId xmlns:a16="http://schemas.microsoft.com/office/drawing/2014/main" id="{1395C3A2-9286-0CED-1618-908344775A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57" y="1326"/>
                <a:ext cx="0" cy="22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757" name="Line 37">
                <a:extLst>
                  <a:ext uri="{FF2B5EF4-FFF2-40B4-BE49-F238E27FC236}">
                    <a16:creationId xmlns:a16="http://schemas.microsoft.com/office/drawing/2014/main" id="{4A15B392-0680-26F0-0BDC-94E695A396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81" y="1553"/>
                <a:ext cx="0" cy="22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758" name="Line 38">
                <a:extLst>
                  <a:ext uri="{FF2B5EF4-FFF2-40B4-BE49-F238E27FC236}">
                    <a16:creationId xmlns:a16="http://schemas.microsoft.com/office/drawing/2014/main" id="{503E21D5-31B6-A3C4-9922-D5F6AECD95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3682" y="1475"/>
                <a:ext cx="0" cy="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759" name="Line 39">
                <a:extLst>
                  <a:ext uri="{FF2B5EF4-FFF2-40B4-BE49-F238E27FC236}">
                    <a16:creationId xmlns:a16="http://schemas.microsoft.com/office/drawing/2014/main" id="{E0C54950-A076-0A43-EBA2-A0C02EF022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91" y="1783"/>
                <a:ext cx="0" cy="4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760" name="Line 40">
                <a:extLst>
                  <a:ext uri="{FF2B5EF4-FFF2-40B4-BE49-F238E27FC236}">
                    <a16:creationId xmlns:a16="http://schemas.microsoft.com/office/drawing/2014/main" id="{091D4EB8-2115-BAB5-7991-02B98E426C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59" y="1543"/>
                <a:ext cx="0" cy="73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761" name="Line 41">
                <a:extLst>
                  <a:ext uri="{FF2B5EF4-FFF2-40B4-BE49-F238E27FC236}">
                    <a16:creationId xmlns:a16="http://schemas.microsoft.com/office/drawing/2014/main" id="{8F32374F-6722-D849-1D69-EB247B401F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002"/>
                <a:ext cx="4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762" name="Line 42">
                <a:extLst>
                  <a:ext uri="{FF2B5EF4-FFF2-40B4-BE49-F238E27FC236}">
                    <a16:creationId xmlns:a16="http://schemas.microsoft.com/office/drawing/2014/main" id="{B26AC865-6B93-0FC6-8EDB-C59CDFC75B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1780"/>
                <a:ext cx="4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763" name="Line 43">
                <a:extLst>
                  <a:ext uri="{FF2B5EF4-FFF2-40B4-BE49-F238E27FC236}">
                    <a16:creationId xmlns:a16="http://schemas.microsoft.com/office/drawing/2014/main" id="{18E953AA-E246-E46B-052B-185D6BEDE5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1557"/>
                <a:ext cx="4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764" name="Line 44">
                <a:extLst>
                  <a:ext uri="{FF2B5EF4-FFF2-40B4-BE49-F238E27FC236}">
                    <a16:creationId xmlns:a16="http://schemas.microsoft.com/office/drawing/2014/main" id="{44B92768-11E8-CCEE-6B55-08FDEFABA4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1314"/>
                <a:ext cx="4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8728" name="Text Box 45">
              <a:extLst>
                <a:ext uri="{FF2B5EF4-FFF2-40B4-BE49-F238E27FC236}">
                  <a16:creationId xmlns:a16="http://schemas.microsoft.com/office/drawing/2014/main" id="{9CB44521-476D-56B7-0E7F-3F66DB035F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3" y="2795"/>
              <a:ext cx="3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CPU </a:t>
              </a:r>
              <a:r>
                <a:rPr lang="zh-CN" altLang="en-US" sz="2400">
                  <a:latin typeface="Times New Roman" panose="02020603050405020304" pitchFamily="18" charset="0"/>
                </a:rPr>
                <a:t>执行程序轨迹（新屏蔽字）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73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73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73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73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3" grpId="0" autoUpdateAnimBg="0"/>
      <p:bldP spid="573445" grpId="0" autoUpdateAnimBg="0"/>
      <p:bldP spid="573446" grpId="0" autoUpdateAnimBg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Rectangle 2">
            <a:extLst>
              <a:ext uri="{FF2B5EF4-FFF2-40B4-BE49-F238E27FC236}">
                <a16:creationId xmlns:a16="http://schemas.microsoft.com/office/drawing/2014/main" id="{C998214F-811D-105E-2C13-BA1DA2A6F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0913" y="1295400"/>
            <a:ext cx="5399087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(1) 断点进栈</a:t>
            </a:r>
          </a:p>
        </p:txBody>
      </p:sp>
      <p:sp>
        <p:nvSpPr>
          <p:cNvPr id="574467" name="Rectangle 3">
            <a:extLst>
              <a:ext uri="{FF2B5EF4-FFF2-40B4-BE49-F238E27FC236}">
                <a16:creationId xmlns:a16="http://schemas.microsoft.com/office/drawing/2014/main" id="{8AAC44B9-78C6-D676-111F-DC782FB1D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0913" y="1981200"/>
            <a:ext cx="43180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(2) 断点存入“ 0 ” 地址</a:t>
            </a:r>
          </a:p>
        </p:txBody>
      </p:sp>
      <p:sp>
        <p:nvSpPr>
          <p:cNvPr id="574468" name="Rectangle 4">
            <a:extLst>
              <a:ext uri="{FF2B5EF4-FFF2-40B4-BE49-F238E27FC236}">
                <a16:creationId xmlns:a16="http://schemas.microsoft.com/office/drawing/2014/main" id="{EA7F5C33-BEDE-AE60-0B72-8362ECBF3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1981200"/>
            <a:ext cx="28797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chemeClr val="folHlink"/>
                </a:solidFill>
                <a:latin typeface="Times New Roman" panose="02020603050405020304" pitchFamily="18" charset="0"/>
              </a:rPr>
              <a:t>中断隐指令 </a:t>
            </a:r>
            <a:r>
              <a:rPr lang="zh-CN" altLang="en-US">
                <a:latin typeface="Times New Roman" panose="02020603050405020304" pitchFamily="18" charset="0"/>
              </a:rPr>
              <a:t>完成</a:t>
            </a:r>
          </a:p>
        </p:txBody>
      </p:sp>
      <p:sp>
        <p:nvSpPr>
          <p:cNvPr id="574469" name="Rectangle 5">
            <a:extLst>
              <a:ext uri="{FF2B5EF4-FFF2-40B4-BE49-F238E27FC236}">
                <a16:creationId xmlns:a16="http://schemas.microsoft.com/office/drawing/2014/main" id="{EC2E8D05-06B4-E3FA-BE38-DA659A1A3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819400"/>
            <a:ext cx="18002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中断周期</a:t>
            </a:r>
          </a:p>
        </p:txBody>
      </p:sp>
      <p:sp>
        <p:nvSpPr>
          <p:cNvPr id="574470" name="Rectangle 6">
            <a:extLst>
              <a:ext uri="{FF2B5EF4-FFF2-40B4-BE49-F238E27FC236}">
                <a16:creationId xmlns:a16="http://schemas.microsoft.com/office/drawing/2014/main" id="{5AE4C723-F4A2-421C-5C80-1457D188B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411538"/>
            <a:ext cx="21590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chemeClr val="folHlink"/>
                </a:solidFill>
                <a:latin typeface="Times New Roman" panose="02020603050405020304" pitchFamily="18" charset="0"/>
              </a:rPr>
              <a:t>命令存储器写</a:t>
            </a:r>
          </a:p>
        </p:txBody>
      </p:sp>
      <p:grpSp>
        <p:nvGrpSpPr>
          <p:cNvPr id="574471" name="Group 7">
            <a:extLst>
              <a:ext uri="{FF2B5EF4-FFF2-40B4-BE49-F238E27FC236}">
                <a16:creationId xmlns:a16="http://schemas.microsoft.com/office/drawing/2014/main" id="{1293FC58-AC25-B8B8-19DF-DDDA3EAE88F3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2819400"/>
            <a:ext cx="1800225" cy="431800"/>
            <a:chOff x="1968" y="1776"/>
            <a:chExt cx="1134" cy="272"/>
          </a:xfrm>
        </p:grpSpPr>
        <p:sp>
          <p:nvSpPr>
            <p:cNvPr id="159767" name="Rectangle 8">
              <a:extLst>
                <a:ext uri="{FF2B5EF4-FFF2-40B4-BE49-F238E27FC236}">
                  <a16:creationId xmlns:a16="http://schemas.microsoft.com/office/drawing/2014/main" id="{8A352C91-76E8-1286-A1FF-53B452B020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776"/>
              <a:ext cx="1134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>
                  <a:solidFill>
                    <a:schemeClr val="folHlink"/>
                  </a:solidFill>
                  <a:latin typeface="Times New Roman" panose="02020603050405020304" pitchFamily="18" charset="0"/>
                </a:rPr>
                <a:t>0         </a:t>
              </a:r>
              <a:r>
                <a:rPr lang="en-US" altLang="zh-CN">
                  <a:solidFill>
                    <a:schemeClr val="folHlink"/>
                  </a:solidFill>
                  <a:latin typeface="Times New Roman" panose="02020603050405020304" pitchFamily="18" charset="0"/>
                </a:rPr>
                <a:t>MAR</a:t>
              </a:r>
            </a:p>
          </p:txBody>
        </p:sp>
        <p:sp>
          <p:nvSpPr>
            <p:cNvPr id="159768" name="Line 9">
              <a:extLst>
                <a:ext uri="{FF2B5EF4-FFF2-40B4-BE49-F238E27FC236}">
                  <a16:creationId xmlns:a16="http://schemas.microsoft.com/office/drawing/2014/main" id="{89176B0B-24A2-572E-2502-4357CF6644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1" y="1908"/>
              <a:ext cx="295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74474" name="Group 10">
            <a:extLst>
              <a:ext uri="{FF2B5EF4-FFF2-40B4-BE49-F238E27FC236}">
                <a16:creationId xmlns:a16="http://schemas.microsoft.com/office/drawing/2014/main" id="{1C129F30-81FD-2D3C-B200-6FF277718A8F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4003675"/>
            <a:ext cx="2159000" cy="431800"/>
            <a:chOff x="1968" y="2522"/>
            <a:chExt cx="1360" cy="272"/>
          </a:xfrm>
        </p:grpSpPr>
        <p:sp>
          <p:nvSpPr>
            <p:cNvPr id="159765" name="Rectangle 11">
              <a:extLst>
                <a:ext uri="{FF2B5EF4-FFF2-40B4-BE49-F238E27FC236}">
                  <a16:creationId xmlns:a16="http://schemas.microsoft.com/office/drawing/2014/main" id="{1FC1FE89-3A9C-E6DC-1F35-1ED2CDB6C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522"/>
              <a:ext cx="1360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>
                  <a:solidFill>
                    <a:schemeClr val="folHlink"/>
                  </a:solidFill>
                  <a:latin typeface="Times New Roman" panose="02020603050405020304" pitchFamily="18" charset="0"/>
                </a:rPr>
                <a:t>PC         MDR</a:t>
              </a:r>
            </a:p>
          </p:txBody>
        </p:sp>
        <p:sp>
          <p:nvSpPr>
            <p:cNvPr id="159766" name="Line 12">
              <a:extLst>
                <a:ext uri="{FF2B5EF4-FFF2-40B4-BE49-F238E27FC236}">
                  <a16:creationId xmlns:a16="http://schemas.microsoft.com/office/drawing/2014/main" id="{465E6A04-1BDF-B9E0-FEEF-10E547EE2F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3" y="2654"/>
              <a:ext cx="295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74477" name="Group 13">
            <a:extLst>
              <a:ext uri="{FF2B5EF4-FFF2-40B4-BE49-F238E27FC236}">
                <a16:creationId xmlns:a16="http://schemas.microsoft.com/office/drawing/2014/main" id="{B23048AF-C6A7-7C20-9E05-6FDCE0F7DE4B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4597400"/>
            <a:ext cx="4318000" cy="431800"/>
            <a:chOff x="1968" y="2896"/>
            <a:chExt cx="2720" cy="272"/>
          </a:xfrm>
        </p:grpSpPr>
        <p:sp>
          <p:nvSpPr>
            <p:cNvPr id="159763" name="Rectangle 14">
              <a:extLst>
                <a:ext uri="{FF2B5EF4-FFF2-40B4-BE49-F238E27FC236}">
                  <a16:creationId xmlns:a16="http://schemas.microsoft.com/office/drawing/2014/main" id="{2714D943-D5C1-B69E-5832-A2B3B08EB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896"/>
              <a:ext cx="2720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>
                  <a:solidFill>
                    <a:schemeClr val="folHlink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>
                  <a:solidFill>
                    <a:schemeClr val="folHlink"/>
                  </a:solidFill>
                  <a:latin typeface="Times New Roman" panose="02020603050405020304" pitchFamily="18" charset="0"/>
                </a:rPr>
                <a:t>MDR)         </a:t>
              </a:r>
              <a:r>
                <a:rPr lang="zh-CN" altLang="en-US">
                  <a:solidFill>
                    <a:schemeClr val="folHlink"/>
                  </a:solidFill>
                  <a:latin typeface="Times New Roman" panose="02020603050405020304" pitchFamily="18" charset="0"/>
                </a:rPr>
                <a:t>存入存储器</a:t>
              </a:r>
            </a:p>
          </p:txBody>
        </p:sp>
        <p:sp>
          <p:nvSpPr>
            <p:cNvPr id="159764" name="Line 15">
              <a:extLst>
                <a:ext uri="{FF2B5EF4-FFF2-40B4-BE49-F238E27FC236}">
                  <a16:creationId xmlns:a16="http://schemas.microsoft.com/office/drawing/2014/main" id="{BFDD1770-9C53-399C-2549-416151E980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9" y="3028"/>
              <a:ext cx="295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74480" name="Rectangle 16">
            <a:extLst>
              <a:ext uri="{FF2B5EF4-FFF2-40B4-BE49-F238E27FC236}">
                <a16:creationId xmlns:a16="http://schemas.microsoft.com/office/drawing/2014/main" id="{5CEF8129-656D-306A-43C9-D3EAF6F3C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283200"/>
            <a:ext cx="6478588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三次中断，三个断点都存入 “ 0 ” 地址</a:t>
            </a:r>
          </a:p>
        </p:txBody>
      </p:sp>
      <p:sp>
        <p:nvSpPr>
          <p:cNvPr id="159755" name="Text Box 17">
            <a:extLst>
              <a:ext uri="{FF2B5EF4-FFF2-40B4-BE49-F238E27FC236}">
                <a16:creationId xmlns:a16="http://schemas.microsoft.com/office/drawing/2014/main" id="{AC082ABF-27BA-0F8E-65D6-5234175D5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25450"/>
            <a:ext cx="5638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>
                <a:latin typeface="Times New Roman" panose="02020603050405020304" pitchFamily="18" charset="0"/>
              </a:rPr>
              <a:t>4. 多重中断的断点保护</a:t>
            </a:r>
          </a:p>
        </p:txBody>
      </p:sp>
      <p:grpSp>
        <p:nvGrpSpPr>
          <p:cNvPr id="574482" name="Group 18">
            <a:extLst>
              <a:ext uri="{FF2B5EF4-FFF2-40B4-BE49-F238E27FC236}">
                <a16:creationId xmlns:a16="http://schemas.microsoft.com/office/drawing/2014/main" id="{91E702AE-B5AC-41D9-5966-EF2BCD7C7ED8}"/>
              </a:ext>
            </a:extLst>
          </p:cNvPr>
          <p:cNvGrpSpPr>
            <a:grpSpLocks/>
          </p:cNvGrpSpPr>
          <p:nvPr/>
        </p:nvGrpSpPr>
        <p:grpSpPr bwMode="auto">
          <a:xfrm>
            <a:off x="7146925" y="4003675"/>
            <a:ext cx="2232025" cy="461963"/>
            <a:chOff x="3542" y="2522"/>
            <a:chExt cx="1406" cy="291"/>
          </a:xfrm>
        </p:grpSpPr>
        <p:sp>
          <p:nvSpPr>
            <p:cNvPr id="159761" name="Text Box 19">
              <a:extLst>
                <a:ext uri="{FF2B5EF4-FFF2-40B4-BE49-F238E27FC236}">
                  <a16:creationId xmlns:a16="http://schemas.microsoft.com/office/drawing/2014/main" id="{FD105CA5-21C6-7EAD-B38D-0DA643C819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2" y="2522"/>
              <a:ext cx="140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Times New Roman" panose="02020603050405020304" pitchFamily="18" charset="0"/>
                </a:rPr>
                <a:t>断点         </a:t>
              </a:r>
              <a:r>
                <a:rPr lang="en-US" altLang="zh-CN" sz="2400">
                  <a:latin typeface="Times New Roman" panose="02020603050405020304" pitchFamily="18" charset="0"/>
                </a:rPr>
                <a:t>MDR</a:t>
              </a:r>
            </a:p>
          </p:txBody>
        </p:sp>
        <p:sp>
          <p:nvSpPr>
            <p:cNvPr id="159762" name="Line 20">
              <a:extLst>
                <a:ext uri="{FF2B5EF4-FFF2-40B4-BE49-F238E27FC236}">
                  <a16:creationId xmlns:a16="http://schemas.microsoft.com/office/drawing/2014/main" id="{00BB9739-BD07-FF33-A482-B149AFA7F2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2663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74485" name="Group 21">
            <a:extLst>
              <a:ext uri="{FF2B5EF4-FFF2-40B4-BE49-F238E27FC236}">
                <a16:creationId xmlns:a16="http://schemas.microsoft.com/office/drawing/2014/main" id="{1B16DD0E-8BFD-4578-DA00-93C8B840983C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5881688"/>
            <a:ext cx="4289425" cy="519112"/>
            <a:chOff x="768" y="3705"/>
            <a:chExt cx="2702" cy="327"/>
          </a:xfrm>
        </p:grpSpPr>
        <p:sp>
          <p:nvSpPr>
            <p:cNvPr id="159759" name="Rectangle 22">
              <a:extLst>
                <a:ext uri="{FF2B5EF4-FFF2-40B4-BE49-F238E27FC236}">
                  <a16:creationId xmlns:a16="http://schemas.microsoft.com/office/drawing/2014/main" id="{F9246114-7330-C46D-27DF-6F24B57C5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3760"/>
              <a:ext cx="384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？</a:t>
              </a:r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59760" name="Text Box 23">
              <a:extLst>
                <a:ext uri="{FF2B5EF4-FFF2-40B4-BE49-F238E27FC236}">
                  <a16:creationId xmlns:a16="http://schemas.microsoft.com/office/drawing/2014/main" id="{F8A4E21E-2B8A-F968-2419-0D3DA19EC0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3705"/>
              <a:ext cx="23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>
                  <a:latin typeface="Times New Roman" panose="02020603050405020304" pitchFamily="18" charset="0"/>
                </a:rPr>
                <a:t>如何保证断点不丢失？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574488" name="Rectangle 24">
            <a:extLst>
              <a:ext uri="{FF2B5EF4-FFF2-40B4-BE49-F238E27FC236}">
                <a16:creationId xmlns:a16="http://schemas.microsoft.com/office/drawing/2014/main" id="{76B3861B-80C5-3C66-2891-EA36CF332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1295400"/>
            <a:ext cx="28797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chemeClr val="folHlink"/>
                </a:solidFill>
                <a:latin typeface="Times New Roman" panose="02020603050405020304" pitchFamily="18" charset="0"/>
              </a:rPr>
              <a:t>中断隐指令 </a:t>
            </a:r>
            <a:r>
              <a:rPr lang="zh-CN" altLang="en-US">
                <a:latin typeface="Times New Roman" panose="02020603050405020304" pitchFamily="18" charset="0"/>
              </a:rPr>
              <a:t>完成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4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74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74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74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74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74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74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74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74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74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74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74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466" grpId="0" autoUpdateAnimBg="0"/>
      <p:bldP spid="574467" grpId="0" autoUpdateAnimBg="0"/>
      <p:bldP spid="574468" grpId="0" autoUpdateAnimBg="0"/>
      <p:bldP spid="574469" grpId="0" autoUpdateAnimBg="0"/>
      <p:bldP spid="574470" grpId="0" autoUpdateAnimBg="0"/>
      <p:bldP spid="574480" grpId="0" autoUpdateAnimBg="0"/>
      <p:bldP spid="574488" grpId="0" autoUpdateAnimBg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Text Box 2">
            <a:extLst>
              <a:ext uri="{FF2B5EF4-FFF2-40B4-BE49-F238E27FC236}">
                <a16:creationId xmlns:a16="http://schemas.microsoft.com/office/drawing/2014/main" id="{AF2BABF3-3467-5766-2807-79896716DA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23850"/>
            <a:ext cx="7696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>
                <a:latin typeface="Times New Roman" panose="02020603050405020304" pitchFamily="18" charset="0"/>
              </a:rPr>
              <a:t>(3)  程序断点存入 “ 0 ” 地址的断点保护</a:t>
            </a:r>
          </a:p>
        </p:txBody>
      </p:sp>
      <p:grpSp>
        <p:nvGrpSpPr>
          <p:cNvPr id="575491" name="Group 3">
            <a:extLst>
              <a:ext uri="{FF2B5EF4-FFF2-40B4-BE49-F238E27FC236}">
                <a16:creationId xmlns:a16="http://schemas.microsoft.com/office/drawing/2014/main" id="{63E45533-2A07-D141-AFD7-D0988DDEA016}"/>
              </a:ext>
            </a:extLst>
          </p:cNvPr>
          <p:cNvGrpSpPr>
            <a:grpSpLocks/>
          </p:cNvGrpSpPr>
          <p:nvPr/>
        </p:nvGrpSpPr>
        <p:grpSpPr bwMode="auto">
          <a:xfrm>
            <a:off x="2936875" y="1571625"/>
            <a:ext cx="3200400" cy="381000"/>
            <a:chOff x="890" y="1008"/>
            <a:chExt cx="2016" cy="240"/>
          </a:xfrm>
        </p:grpSpPr>
        <p:sp>
          <p:nvSpPr>
            <p:cNvPr id="160822" name="Rectangle 4">
              <a:extLst>
                <a:ext uri="{FF2B5EF4-FFF2-40B4-BE49-F238E27FC236}">
                  <a16:creationId xmlns:a16="http://schemas.microsoft.com/office/drawing/2014/main" id="{4C8049BB-5612-81F9-F76C-32544921B8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2" y="1008"/>
              <a:ext cx="134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Times New Roman" panose="02020603050405020304" pitchFamily="18" charset="0"/>
                </a:rPr>
                <a:t>   ××××</a:t>
              </a:r>
            </a:p>
          </p:txBody>
        </p:sp>
        <p:sp>
          <p:nvSpPr>
            <p:cNvPr id="160823" name="Rectangle 5">
              <a:extLst>
                <a:ext uri="{FF2B5EF4-FFF2-40B4-BE49-F238E27FC236}">
                  <a16:creationId xmlns:a16="http://schemas.microsoft.com/office/drawing/2014/main" id="{A1AEE560-6C85-AB12-DB2A-6881BE038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" y="1008"/>
              <a:ext cx="453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575494" name="Group 6">
            <a:extLst>
              <a:ext uri="{FF2B5EF4-FFF2-40B4-BE49-F238E27FC236}">
                <a16:creationId xmlns:a16="http://schemas.microsoft.com/office/drawing/2014/main" id="{25BE2B56-85E2-B6DB-9770-5B032A365F6F}"/>
              </a:ext>
            </a:extLst>
          </p:cNvPr>
          <p:cNvGrpSpPr>
            <a:grpSpLocks/>
          </p:cNvGrpSpPr>
          <p:nvPr/>
        </p:nvGrpSpPr>
        <p:grpSpPr bwMode="auto">
          <a:xfrm>
            <a:off x="2936875" y="1905000"/>
            <a:ext cx="3200400" cy="381000"/>
            <a:chOff x="890" y="1200"/>
            <a:chExt cx="2016" cy="240"/>
          </a:xfrm>
        </p:grpSpPr>
        <p:sp>
          <p:nvSpPr>
            <p:cNvPr id="160820" name="Rectangle 7">
              <a:extLst>
                <a:ext uri="{FF2B5EF4-FFF2-40B4-BE49-F238E27FC236}">
                  <a16:creationId xmlns:a16="http://schemas.microsoft.com/office/drawing/2014/main" id="{6FEED054-FD41-60AF-7F8D-D4893470E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" y="1200"/>
              <a:ext cx="453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60821" name="Rectangle 8">
              <a:extLst>
                <a:ext uri="{FF2B5EF4-FFF2-40B4-BE49-F238E27FC236}">
                  <a16:creationId xmlns:a16="http://schemas.microsoft.com/office/drawing/2014/main" id="{40544537-97C1-28C8-C313-4DB94F4077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2" y="1200"/>
              <a:ext cx="134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JMP   SERVE</a:t>
              </a:r>
            </a:p>
          </p:txBody>
        </p:sp>
      </p:grpSp>
      <p:grpSp>
        <p:nvGrpSpPr>
          <p:cNvPr id="575497" name="Group 9">
            <a:extLst>
              <a:ext uri="{FF2B5EF4-FFF2-40B4-BE49-F238E27FC236}">
                <a16:creationId xmlns:a16="http://schemas.microsoft.com/office/drawing/2014/main" id="{BDF74E40-CC46-1572-FA04-2F44205C809B}"/>
              </a:ext>
            </a:extLst>
          </p:cNvPr>
          <p:cNvGrpSpPr>
            <a:grpSpLocks/>
          </p:cNvGrpSpPr>
          <p:nvPr/>
        </p:nvGrpSpPr>
        <p:grpSpPr bwMode="auto">
          <a:xfrm>
            <a:off x="2479675" y="5791200"/>
            <a:ext cx="3581400" cy="457200"/>
            <a:chOff x="602" y="3648"/>
            <a:chExt cx="2256" cy="288"/>
          </a:xfrm>
        </p:grpSpPr>
        <p:sp>
          <p:nvSpPr>
            <p:cNvPr id="160818" name="Rectangle 10">
              <a:extLst>
                <a:ext uri="{FF2B5EF4-FFF2-40B4-BE49-F238E27FC236}">
                  <a16:creationId xmlns:a16="http://schemas.microsoft.com/office/drawing/2014/main" id="{D7EBF46C-E96C-9B09-49B7-BF70BB1D7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4" y="3696"/>
              <a:ext cx="134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Times New Roman" panose="02020603050405020304" pitchFamily="18" charset="0"/>
                </a:rPr>
                <a:t>   ××××</a:t>
              </a:r>
            </a:p>
          </p:txBody>
        </p:sp>
        <p:sp>
          <p:nvSpPr>
            <p:cNvPr id="160819" name="Rectangle 11">
              <a:extLst>
                <a:ext uri="{FF2B5EF4-FFF2-40B4-BE49-F238E27FC236}">
                  <a16:creationId xmlns:a16="http://schemas.microsoft.com/office/drawing/2014/main" id="{13FC661B-D6FF-AFC1-21B5-C2808FA76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" y="3648"/>
              <a:ext cx="793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SAVE</a:t>
              </a:r>
            </a:p>
          </p:txBody>
        </p:sp>
      </p:grpSp>
      <p:grpSp>
        <p:nvGrpSpPr>
          <p:cNvPr id="575500" name="Group 12">
            <a:extLst>
              <a:ext uri="{FF2B5EF4-FFF2-40B4-BE49-F238E27FC236}">
                <a16:creationId xmlns:a16="http://schemas.microsoft.com/office/drawing/2014/main" id="{21E9E9CC-98A0-459D-FAAD-693D3D0E4483}"/>
              </a:ext>
            </a:extLst>
          </p:cNvPr>
          <p:cNvGrpSpPr>
            <a:grpSpLocks/>
          </p:cNvGrpSpPr>
          <p:nvPr/>
        </p:nvGrpSpPr>
        <p:grpSpPr bwMode="auto">
          <a:xfrm>
            <a:off x="2403475" y="6161088"/>
            <a:ext cx="3657600" cy="415925"/>
            <a:chOff x="554" y="3888"/>
            <a:chExt cx="2304" cy="262"/>
          </a:xfrm>
        </p:grpSpPr>
        <p:sp>
          <p:nvSpPr>
            <p:cNvPr id="160816" name="Rectangle 13">
              <a:extLst>
                <a:ext uri="{FF2B5EF4-FFF2-40B4-BE49-F238E27FC236}">
                  <a16:creationId xmlns:a16="http://schemas.microsoft.com/office/drawing/2014/main" id="{0B69B151-5C0C-2D45-6C01-F089F1682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4" y="3910"/>
              <a:ext cx="134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Times New Roman" panose="02020603050405020304" pitchFamily="18" charset="0"/>
                </a:rPr>
                <a:t>   ××××</a:t>
              </a:r>
            </a:p>
          </p:txBody>
        </p:sp>
        <p:sp>
          <p:nvSpPr>
            <p:cNvPr id="160817" name="Rectangle 14">
              <a:extLst>
                <a:ext uri="{FF2B5EF4-FFF2-40B4-BE49-F238E27FC236}">
                  <a16:creationId xmlns:a16="http://schemas.microsoft.com/office/drawing/2014/main" id="{05C2FBB4-A448-A9EE-6D2F-E3F4CCEC7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" y="3888"/>
              <a:ext cx="793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RETURN</a:t>
              </a:r>
            </a:p>
          </p:txBody>
        </p:sp>
      </p:grpSp>
      <p:grpSp>
        <p:nvGrpSpPr>
          <p:cNvPr id="575503" name="Group 15">
            <a:extLst>
              <a:ext uri="{FF2B5EF4-FFF2-40B4-BE49-F238E27FC236}">
                <a16:creationId xmlns:a16="http://schemas.microsoft.com/office/drawing/2014/main" id="{55EF8652-DD16-1FC4-64D4-0F47BFF2AA62}"/>
              </a:ext>
            </a:extLst>
          </p:cNvPr>
          <p:cNvGrpSpPr>
            <a:grpSpLocks/>
          </p:cNvGrpSpPr>
          <p:nvPr/>
        </p:nvGrpSpPr>
        <p:grpSpPr bwMode="auto">
          <a:xfrm>
            <a:off x="4003675" y="2438400"/>
            <a:ext cx="2133600" cy="841375"/>
            <a:chOff x="1562" y="1536"/>
            <a:chExt cx="1344" cy="530"/>
          </a:xfrm>
        </p:grpSpPr>
        <p:sp>
          <p:nvSpPr>
            <p:cNvPr id="160814" name="Rectangle 16">
              <a:extLst>
                <a:ext uri="{FF2B5EF4-FFF2-40B4-BE49-F238E27FC236}">
                  <a16:creationId xmlns:a16="http://schemas.microsoft.com/office/drawing/2014/main" id="{7B455573-7783-5964-3387-758627F6E3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2" y="1536"/>
              <a:ext cx="134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STA   SAVE</a:t>
              </a:r>
            </a:p>
          </p:txBody>
        </p:sp>
        <p:sp>
          <p:nvSpPr>
            <p:cNvPr id="160815" name="Text Box 17">
              <a:extLst>
                <a:ext uri="{FF2B5EF4-FFF2-40B4-BE49-F238E27FC236}">
                  <a16:creationId xmlns:a16="http://schemas.microsoft.com/office/drawing/2014/main" id="{E0DE0D91-B96A-DE24-9140-B5C36B1CA8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5" y="1814"/>
              <a:ext cx="34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Times New Roman" panose="02020603050405020304" pitchFamily="18" charset="0"/>
                </a:rPr>
                <a:t>…</a:t>
              </a:r>
            </a:p>
          </p:txBody>
        </p:sp>
      </p:grpSp>
      <p:grpSp>
        <p:nvGrpSpPr>
          <p:cNvPr id="575506" name="Group 18">
            <a:extLst>
              <a:ext uri="{FF2B5EF4-FFF2-40B4-BE49-F238E27FC236}">
                <a16:creationId xmlns:a16="http://schemas.microsoft.com/office/drawing/2014/main" id="{B00BE87B-B1DE-A4A9-961D-2CDF92B0EAD8}"/>
              </a:ext>
            </a:extLst>
          </p:cNvPr>
          <p:cNvGrpSpPr>
            <a:grpSpLocks/>
          </p:cNvGrpSpPr>
          <p:nvPr/>
        </p:nvGrpSpPr>
        <p:grpSpPr bwMode="auto">
          <a:xfrm>
            <a:off x="6888163" y="3354388"/>
            <a:ext cx="2338387" cy="608012"/>
            <a:chOff x="3379" y="2113"/>
            <a:chExt cx="1473" cy="383"/>
          </a:xfrm>
        </p:grpSpPr>
        <p:sp>
          <p:nvSpPr>
            <p:cNvPr id="160812" name="AutoShape 19">
              <a:extLst>
                <a:ext uri="{FF2B5EF4-FFF2-40B4-BE49-F238E27FC236}">
                  <a16:creationId xmlns:a16="http://schemas.microsoft.com/office/drawing/2014/main" id="{A4097CC2-2A1B-29DB-6D74-B6F91C59D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9" y="2113"/>
              <a:ext cx="70" cy="383"/>
            </a:xfrm>
            <a:prstGeom prst="rightBrace">
              <a:avLst>
                <a:gd name="adj1" fmla="val 45595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160813" name="Text Box 20">
              <a:extLst>
                <a:ext uri="{FF2B5EF4-FFF2-40B4-BE49-F238E27FC236}">
                  <a16:creationId xmlns:a16="http://schemas.microsoft.com/office/drawing/2014/main" id="{0D5F709A-B84B-FF3E-5CDD-4799F009D2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2" y="2179"/>
              <a:ext cx="131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2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0 地址内容转存</a:t>
              </a:r>
              <a:endParaRPr lang="zh-CN" altLang="en-US" sz="240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75509" name="Group 21">
            <a:extLst>
              <a:ext uri="{FF2B5EF4-FFF2-40B4-BE49-F238E27FC236}">
                <a16:creationId xmlns:a16="http://schemas.microsoft.com/office/drawing/2014/main" id="{976370CE-16BC-6BBA-8AC7-9BE6C71CBE90}"/>
              </a:ext>
            </a:extLst>
          </p:cNvPr>
          <p:cNvGrpSpPr>
            <a:grpSpLocks/>
          </p:cNvGrpSpPr>
          <p:nvPr/>
        </p:nvGrpSpPr>
        <p:grpSpPr bwMode="auto">
          <a:xfrm>
            <a:off x="6888163" y="4419600"/>
            <a:ext cx="2146300" cy="533400"/>
            <a:chOff x="3379" y="2784"/>
            <a:chExt cx="1352" cy="336"/>
          </a:xfrm>
        </p:grpSpPr>
        <p:sp>
          <p:nvSpPr>
            <p:cNvPr id="160810" name="AutoShape 22">
              <a:extLst>
                <a:ext uri="{FF2B5EF4-FFF2-40B4-BE49-F238E27FC236}">
                  <a16:creationId xmlns:a16="http://schemas.microsoft.com/office/drawing/2014/main" id="{2CD3C8F1-325F-A58A-72BF-F8B2A0C4C6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9" y="2784"/>
              <a:ext cx="70" cy="336"/>
            </a:xfrm>
            <a:prstGeom prst="rightBrace">
              <a:avLst>
                <a:gd name="adj1" fmla="val 40000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160811" name="Text Box 23">
              <a:extLst>
                <a:ext uri="{FF2B5EF4-FFF2-40B4-BE49-F238E27FC236}">
                  <a16:creationId xmlns:a16="http://schemas.microsoft.com/office/drawing/2014/main" id="{8FF29079-3D60-C5FA-19DF-C816908A39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2" y="2803"/>
              <a:ext cx="1189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200">
                  <a:latin typeface="Times New Roman" panose="02020603050405020304" pitchFamily="18" charset="0"/>
                </a:rPr>
                <a:t>其他服务内容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575521" name="Rectangle 33">
            <a:extLst>
              <a:ext uri="{FF2B5EF4-FFF2-40B4-BE49-F238E27FC236}">
                <a16:creationId xmlns:a16="http://schemas.microsoft.com/office/drawing/2014/main" id="{59FE449F-6A8D-5D18-0EF6-6348DDB1C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9675" y="2438400"/>
            <a:ext cx="1258888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SERVE</a:t>
            </a:r>
          </a:p>
        </p:txBody>
      </p:sp>
      <p:sp>
        <p:nvSpPr>
          <p:cNvPr id="575522" name="Rectangle 34">
            <a:extLst>
              <a:ext uri="{FF2B5EF4-FFF2-40B4-BE49-F238E27FC236}">
                <a16:creationId xmlns:a16="http://schemas.microsoft.com/office/drawing/2014/main" id="{ED1B6F4B-7BD7-278F-660D-549811FD9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3675" y="4983163"/>
            <a:ext cx="2133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LDA   SAVE</a:t>
            </a:r>
          </a:p>
        </p:txBody>
      </p:sp>
      <p:sp>
        <p:nvSpPr>
          <p:cNvPr id="575523" name="Rectangle 35">
            <a:extLst>
              <a:ext uri="{FF2B5EF4-FFF2-40B4-BE49-F238E27FC236}">
                <a16:creationId xmlns:a16="http://schemas.microsoft.com/office/drawing/2014/main" id="{DBC21424-DFA6-B2EF-752E-3EB56D2B5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3675" y="5410200"/>
            <a:ext cx="2519363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JMP  @  RETURN</a:t>
            </a:r>
          </a:p>
        </p:txBody>
      </p:sp>
      <p:sp>
        <p:nvSpPr>
          <p:cNvPr id="575524" name="Text Box 36">
            <a:extLst>
              <a:ext uri="{FF2B5EF4-FFF2-40B4-BE49-F238E27FC236}">
                <a16:creationId xmlns:a16="http://schemas.microsoft.com/office/drawing/2014/main" id="{F500975A-150C-3D05-FA59-4A50522362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6925" y="1524000"/>
            <a:ext cx="1603375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200">
                <a:latin typeface="Times New Roman" panose="02020603050405020304" pitchFamily="18" charset="0"/>
              </a:rPr>
              <a:t>存程序断点</a:t>
            </a:r>
          </a:p>
        </p:txBody>
      </p:sp>
      <p:sp>
        <p:nvSpPr>
          <p:cNvPr id="575525" name="Text Box 37">
            <a:extLst>
              <a:ext uri="{FF2B5EF4-FFF2-40B4-BE49-F238E27FC236}">
                <a16:creationId xmlns:a16="http://schemas.microsoft.com/office/drawing/2014/main" id="{BDC6097C-0618-2D3B-9A05-92F0393651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6925" y="1905000"/>
            <a:ext cx="179863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200">
                <a:latin typeface="Times New Roman" panose="02020603050405020304" pitchFamily="18" charset="0"/>
              </a:rPr>
              <a:t>5 为向量地址</a:t>
            </a:r>
          </a:p>
        </p:txBody>
      </p:sp>
      <p:sp>
        <p:nvSpPr>
          <p:cNvPr id="575526" name="Text Box 38">
            <a:extLst>
              <a:ext uri="{FF2B5EF4-FFF2-40B4-BE49-F238E27FC236}">
                <a16:creationId xmlns:a16="http://schemas.microsoft.com/office/drawing/2014/main" id="{A3BA0F7C-EF12-C36C-EFCD-5B83F26E4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6563" y="4479925"/>
            <a:ext cx="55403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575527" name="Text Box 39">
            <a:extLst>
              <a:ext uri="{FF2B5EF4-FFF2-40B4-BE49-F238E27FC236}">
                <a16:creationId xmlns:a16="http://schemas.microsoft.com/office/drawing/2014/main" id="{240065D1-9BC2-A5F0-4B7B-5738E103DE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6925" y="2392363"/>
            <a:ext cx="13081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200">
                <a:latin typeface="Times New Roman" panose="02020603050405020304" pitchFamily="18" charset="0"/>
              </a:rPr>
              <a:t>保护现场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75528" name="Text Box 40">
            <a:extLst>
              <a:ext uri="{FF2B5EF4-FFF2-40B4-BE49-F238E27FC236}">
                <a16:creationId xmlns:a16="http://schemas.microsoft.com/office/drawing/2014/main" id="{F104B705-0E97-37DC-FBA5-19E9420F37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6925" y="4983163"/>
            <a:ext cx="13081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200">
                <a:latin typeface="Times New Roman" panose="02020603050405020304" pitchFamily="18" charset="0"/>
              </a:rPr>
              <a:t>恢复现场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75529" name="Text Box 41">
            <a:extLst>
              <a:ext uri="{FF2B5EF4-FFF2-40B4-BE49-F238E27FC236}">
                <a16:creationId xmlns:a16="http://schemas.microsoft.com/office/drawing/2014/main" id="{34D60685-8D8C-FFE9-B76F-F6D4CBCAAE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6925" y="5410200"/>
            <a:ext cx="13081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200">
                <a:solidFill>
                  <a:schemeClr val="folHlink"/>
                </a:solidFill>
                <a:latin typeface="Times New Roman" panose="02020603050405020304" pitchFamily="18" charset="0"/>
              </a:rPr>
              <a:t>间址返回</a:t>
            </a:r>
            <a:endParaRPr lang="zh-CN" altLang="en-US" sz="2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5530" name="Text Box 42">
            <a:extLst>
              <a:ext uri="{FF2B5EF4-FFF2-40B4-BE49-F238E27FC236}">
                <a16:creationId xmlns:a16="http://schemas.microsoft.com/office/drawing/2014/main" id="{BA7B6F9C-66C5-4242-B277-CE2BA4820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6925" y="5791200"/>
            <a:ext cx="260667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200">
                <a:latin typeface="Times New Roman" panose="02020603050405020304" pitchFamily="18" charset="0"/>
              </a:rPr>
              <a:t>存放 </a:t>
            </a:r>
            <a:r>
              <a:rPr lang="en-US" altLang="zh-CN" sz="2200">
                <a:latin typeface="Times New Roman" panose="02020603050405020304" pitchFamily="18" charset="0"/>
              </a:rPr>
              <a:t>ACC </a:t>
            </a:r>
            <a:r>
              <a:rPr lang="zh-CN" altLang="en-US" sz="2200">
                <a:latin typeface="Times New Roman" panose="02020603050405020304" pitchFamily="18" charset="0"/>
              </a:rPr>
              <a:t>内容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75531" name="Text Box 43">
            <a:extLst>
              <a:ext uri="{FF2B5EF4-FFF2-40B4-BE49-F238E27FC236}">
                <a16:creationId xmlns:a16="http://schemas.microsoft.com/office/drawing/2014/main" id="{B5BBE335-B3C3-A54C-F140-22E40FB007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6925" y="6161088"/>
            <a:ext cx="2149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200">
                <a:latin typeface="Times New Roman" panose="02020603050405020304" pitchFamily="18" charset="0"/>
              </a:rPr>
              <a:t>转存 0 地址内容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75532" name="Text Box 44">
            <a:extLst>
              <a:ext uri="{FF2B5EF4-FFF2-40B4-BE49-F238E27FC236}">
                <a16:creationId xmlns:a16="http://schemas.microsoft.com/office/drawing/2014/main" id="{F490FBDF-DA77-BC86-6EC6-1CEC2B565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6925" y="3992563"/>
            <a:ext cx="1036638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200">
                <a:solidFill>
                  <a:schemeClr val="folHlink"/>
                </a:solidFill>
                <a:latin typeface="Times New Roman" panose="02020603050405020304" pitchFamily="18" charset="0"/>
              </a:rPr>
              <a:t>开中断</a:t>
            </a:r>
            <a:endParaRPr lang="zh-CN" altLang="en-US" sz="2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5533" name="Text Box 45">
            <a:extLst>
              <a:ext uri="{FF2B5EF4-FFF2-40B4-BE49-F238E27FC236}">
                <a16:creationId xmlns:a16="http://schemas.microsoft.com/office/drawing/2014/main" id="{5A78CB7C-20A5-8417-5802-7A9DE3E53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3992563"/>
            <a:ext cx="727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folHlink"/>
                </a:solidFill>
                <a:latin typeface="Times New Roman" panose="02020603050405020304" pitchFamily="18" charset="0"/>
              </a:rPr>
              <a:t>ENI</a:t>
            </a:r>
            <a:endParaRPr lang="zh-CN" altLang="en-US" sz="24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75534" name="Group 46">
            <a:extLst>
              <a:ext uri="{FF2B5EF4-FFF2-40B4-BE49-F238E27FC236}">
                <a16:creationId xmlns:a16="http://schemas.microsoft.com/office/drawing/2014/main" id="{3614654D-2987-4FEB-6A9B-95171A4A3BBE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3276600"/>
            <a:ext cx="2295525" cy="800100"/>
            <a:chOff x="1488" y="2064"/>
            <a:chExt cx="1446" cy="504"/>
          </a:xfrm>
        </p:grpSpPr>
        <p:sp>
          <p:nvSpPr>
            <p:cNvPr id="160808" name="Rectangle 47">
              <a:extLst>
                <a:ext uri="{FF2B5EF4-FFF2-40B4-BE49-F238E27FC236}">
                  <a16:creationId xmlns:a16="http://schemas.microsoft.com/office/drawing/2014/main" id="{69F0DEF3-ED28-FB4F-6777-C9494857FD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064"/>
              <a:ext cx="134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LDA   0</a:t>
              </a:r>
            </a:p>
          </p:txBody>
        </p:sp>
        <p:sp>
          <p:nvSpPr>
            <p:cNvPr id="160809" name="Text Box 48">
              <a:extLst>
                <a:ext uri="{FF2B5EF4-FFF2-40B4-BE49-F238E27FC236}">
                  <a16:creationId xmlns:a16="http://schemas.microsoft.com/office/drawing/2014/main" id="{32672799-D1A8-A05B-4602-BD7F988C5D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2280"/>
              <a:ext cx="14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STA   RETURN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75537" name="Group 49">
            <a:extLst>
              <a:ext uri="{FF2B5EF4-FFF2-40B4-BE49-F238E27FC236}">
                <a16:creationId xmlns:a16="http://schemas.microsoft.com/office/drawing/2014/main" id="{1F135A4D-A7C2-DC8C-F0EE-ADEBEA43ED95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3505200"/>
            <a:ext cx="1981200" cy="533400"/>
            <a:chOff x="528" y="2208"/>
            <a:chExt cx="1248" cy="336"/>
          </a:xfrm>
        </p:grpSpPr>
        <p:sp>
          <p:nvSpPr>
            <p:cNvPr id="160806" name="Text Box 50">
              <a:extLst>
                <a:ext uri="{FF2B5EF4-FFF2-40B4-BE49-F238E27FC236}">
                  <a16:creationId xmlns:a16="http://schemas.microsoft.com/office/drawing/2014/main" id="{348FCFA9-F7A4-AA82-6448-6F817A05B1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208"/>
              <a:ext cx="12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4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置屏蔽字</a:t>
              </a:r>
            </a:p>
          </p:txBody>
        </p:sp>
        <p:sp>
          <p:nvSpPr>
            <p:cNvPr id="160807" name="Line 51">
              <a:extLst>
                <a:ext uri="{FF2B5EF4-FFF2-40B4-BE49-F238E27FC236}">
                  <a16:creationId xmlns:a16="http://schemas.microsoft.com/office/drawing/2014/main" id="{7FFB7B8F-29AA-6DFC-7966-9867DE5145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544"/>
              <a:ext cx="52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75548" name="Group 60">
            <a:extLst>
              <a:ext uri="{FF2B5EF4-FFF2-40B4-BE49-F238E27FC236}">
                <a16:creationId xmlns:a16="http://schemas.microsoft.com/office/drawing/2014/main" id="{D28F33B2-5EC2-8FB6-607C-19AA47563E0E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990600"/>
            <a:ext cx="7845425" cy="5664200"/>
            <a:chOff x="384" y="624"/>
            <a:chExt cx="4942" cy="3568"/>
          </a:xfrm>
        </p:grpSpPr>
        <p:grpSp>
          <p:nvGrpSpPr>
            <p:cNvPr id="160794" name="Group 59">
              <a:extLst>
                <a:ext uri="{FF2B5EF4-FFF2-40B4-BE49-F238E27FC236}">
                  <a16:creationId xmlns:a16="http://schemas.microsoft.com/office/drawing/2014/main" id="{72F05620-A5B5-9C6D-2C2B-98FC3B9932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" y="624"/>
              <a:ext cx="4942" cy="3559"/>
              <a:chOff x="384" y="624"/>
              <a:chExt cx="4942" cy="3559"/>
            </a:xfrm>
          </p:grpSpPr>
          <p:sp>
            <p:nvSpPr>
              <p:cNvPr id="160798" name="Rectangle 25">
                <a:extLst>
                  <a:ext uri="{FF2B5EF4-FFF2-40B4-BE49-F238E27FC236}">
                    <a16:creationId xmlns:a16="http://schemas.microsoft.com/office/drawing/2014/main" id="{193CF329-1811-8822-3486-F2B8CEFB96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672"/>
                <a:ext cx="528" cy="2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>
                    <a:latin typeface="Times New Roman" panose="02020603050405020304" pitchFamily="18" charset="0"/>
                  </a:rPr>
                  <a:t>地   址</a:t>
                </a:r>
              </a:p>
            </p:txBody>
          </p:sp>
          <p:sp>
            <p:nvSpPr>
              <p:cNvPr id="160799" name="Rectangle 26">
                <a:extLst>
                  <a:ext uri="{FF2B5EF4-FFF2-40B4-BE49-F238E27FC236}">
                    <a16:creationId xmlns:a16="http://schemas.microsoft.com/office/drawing/2014/main" id="{8F8C9521-7BDB-214A-1055-90AFB1FD4C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672"/>
                <a:ext cx="528" cy="2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>
                    <a:latin typeface="Times New Roman" panose="02020603050405020304" pitchFamily="18" charset="0"/>
                  </a:rPr>
                  <a:t>内     容</a:t>
                </a:r>
              </a:p>
            </p:txBody>
          </p:sp>
          <p:grpSp>
            <p:nvGrpSpPr>
              <p:cNvPr id="160800" name="Group 58">
                <a:extLst>
                  <a:ext uri="{FF2B5EF4-FFF2-40B4-BE49-F238E27FC236}">
                    <a16:creationId xmlns:a16="http://schemas.microsoft.com/office/drawing/2014/main" id="{35CB780B-2DE8-341C-5514-BFC53D07B4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4" y="624"/>
                <a:ext cx="4942" cy="3559"/>
                <a:chOff x="384" y="624"/>
                <a:chExt cx="4942" cy="3559"/>
              </a:xfrm>
            </p:grpSpPr>
            <p:sp>
              <p:nvSpPr>
                <p:cNvPr id="160802" name="Line 28">
                  <a:extLst>
                    <a:ext uri="{FF2B5EF4-FFF2-40B4-BE49-F238E27FC236}">
                      <a16:creationId xmlns:a16="http://schemas.microsoft.com/office/drawing/2014/main" id="{92132642-CD6B-7485-31E0-C63CC76BE3B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4" y="624"/>
                  <a:ext cx="494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0803" name="Line 29">
                  <a:extLst>
                    <a:ext uri="{FF2B5EF4-FFF2-40B4-BE49-F238E27FC236}">
                      <a16:creationId xmlns:a16="http://schemas.microsoft.com/office/drawing/2014/main" id="{4776CE7C-AE93-F612-D4CF-01E4EFE10F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4" y="960"/>
                  <a:ext cx="494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0804" name="Line 30">
                  <a:extLst>
                    <a:ext uri="{FF2B5EF4-FFF2-40B4-BE49-F238E27FC236}">
                      <a16:creationId xmlns:a16="http://schemas.microsoft.com/office/drawing/2014/main" id="{48D03061-C443-78F9-84D9-8FC72AB220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0" y="624"/>
                  <a:ext cx="0" cy="355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0805" name="Line 31">
                  <a:extLst>
                    <a:ext uri="{FF2B5EF4-FFF2-40B4-BE49-F238E27FC236}">
                      <a16:creationId xmlns:a16="http://schemas.microsoft.com/office/drawing/2014/main" id="{17F0ED76-AD08-698F-1659-D2456A902C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6" y="624"/>
                  <a:ext cx="0" cy="355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60801" name="Text Box 32">
                <a:extLst>
                  <a:ext uri="{FF2B5EF4-FFF2-40B4-BE49-F238E27FC236}">
                    <a16:creationId xmlns:a16="http://schemas.microsoft.com/office/drawing/2014/main" id="{73B701DF-8ABE-AC40-8AB6-DE23BE5E9C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61" y="669"/>
                <a:ext cx="79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>
                    <a:latin typeface="Times New Roman" panose="02020603050405020304" pitchFamily="18" charset="0"/>
                  </a:rPr>
                  <a:t>说      明</a:t>
                </a:r>
              </a:p>
            </p:txBody>
          </p:sp>
        </p:grpSp>
        <p:sp>
          <p:nvSpPr>
            <p:cNvPr id="160795" name="Line 55">
              <a:extLst>
                <a:ext uri="{FF2B5EF4-FFF2-40B4-BE49-F238E27FC236}">
                  <a16:creationId xmlns:a16="http://schemas.microsoft.com/office/drawing/2014/main" id="{E5C13D1C-618F-C2E6-24E8-7B21B90942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4192"/>
              <a:ext cx="494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796" name="Line 56">
              <a:extLst>
                <a:ext uri="{FF2B5EF4-FFF2-40B4-BE49-F238E27FC236}">
                  <a16:creationId xmlns:a16="http://schemas.microsoft.com/office/drawing/2014/main" id="{DDB4514D-BA5C-5DB9-F634-C680E7D895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" y="624"/>
              <a:ext cx="0" cy="35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797" name="Line 57">
              <a:extLst>
                <a:ext uri="{FF2B5EF4-FFF2-40B4-BE49-F238E27FC236}">
                  <a16:creationId xmlns:a16="http://schemas.microsoft.com/office/drawing/2014/main" id="{B5E2F0BD-205B-A2FF-E133-7B0859099D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0" y="624"/>
              <a:ext cx="0" cy="35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75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75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75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75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75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75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75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75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75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75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75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75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75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75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75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575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575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575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575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575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575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575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75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75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5521" grpId="0" autoUpdateAnimBg="0"/>
      <p:bldP spid="575522" grpId="0" autoUpdateAnimBg="0"/>
      <p:bldP spid="575523" grpId="0" autoUpdateAnimBg="0"/>
      <p:bldP spid="575524" grpId="0" autoUpdateAnimBg="0"/>
      <p:bldP spid="575525" grpId="0" autoUpdateAnimBg="0"/>
      <p:bldP spid="575526" grpId="0" autoUpdateAnimBg="0"/>
      <p:bldP spid="575527" grpId="0" autoUpdateAnimBg="0"/>
      <p:bldP spid="575528" grpId="0" autoUpdateAnimBg="0"/>
      <p:bldP spid="575529" grpId="0" autoUpdateAnimBg="0"/>
      <p:bldP spid="575530" grpId="0" autoUpdateAnimBg="0"/>
      <p:bldP spid="575531" grpId="0" autoUpdateAnimBg="0"/>
      <p:bldP spid="575532" grpId="0" autoUpdateAnimBg="0"/>
      <p:bldP spid="575533" grpId="0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14107</TotalTime>
  <Words>5358</Words>
  <Application>Microsoft Office PowerPoint</Application>
  <PresentationFormat>宽屏</PresentationFormat>
  <Paragraphs>1554</Paragraphs>
  <Slides>92</Slides>
  <Notes>60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92</vt:i4>
      </vt:variant>
    </vt:vector>
  </HeadingPairs>
  <TitlesOfParts>
    <vt:vector size="106" baseType="lpstr">
      <vt:lpstr>等线</vt:lpstr>
      <vt:lpstr>黑体</vt:lpstr>
      <vt:lpstr>宋体</vt:lpstr>
      <vt:lpstr>Arial</vt:lpstr>
      <vt:lpstr>Calibri</vt:lpstr>
      <vt:lpstr>Calibri Light</vt:lpstr>
      <vt:lpstr>Tahoma</vt:lpstr>
      <vt:lpstr>Times New Roman</vt:lpstr>
      <vt:lpstr>Wingdings</vt:lpstr>
      <vt:lpstr>Office 主题​​</vt:lpstr>
      <vt:lpstr>Picture</vt:lpstr>
      <vt:lpstr>公式</vt:lpstr>
      <vt:lpstr>图片</vt:lpstr>
      <vt:lpstr>Picture2</vt:lpstr>
      <vt:lpstr>计算机原理</vt:lpstr>
      <vt:lpstr>PowerPoint 演示文稿</vt:lpstr>
      <vt:lpstr>8.1   CPU 的结构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8.2   指 令 周 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三. 影响流水线性能的因素</vt:lpstr>
      <vt:lpstr>PowerPoint 演示文稿</vt:lpstr>
      <vt:lpstr>PowerPoint 演示文稿</vt:lpstr>
      <vt:lpstr>三. 影响流水线性能的因素</vt:lpstr>
      <vt:lpstr>三. 影响流水线性能的因素</vt:lpstr>
      <vt:lpstr>举例子</vt:lpstr>
      <vt:lpstr>初始状态</vt:lpstr>
      <vt:lpstr>T1结束</vt:lpstr>
      <vt:lpstr>T2结束</vt:lpstr>
      <vt:lpstr>T3结束</vt:lpstr>
      <vt:lpstr>T4结束</vt:lpstr>
      <vt:lpstr>T5结束</vt:lpstr>
      <vt:lpstr>T6结束</vt:lpstr>
      <vt:lpstr>T7结束</vt:lpstr>
      <vt:lpstr>三. 影响流水线性能的因素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定向情况I：相邻指令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8.4 中断系统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Guannan QU</dc:creator>
  <cp:lastModifiedBy>Guannan QU</cp:lastModifiedBy>
  <cp:revision>1822</cp:revision>
  <dcterms:created xsi:type="dcterms:W3CDTF">1601-01-01T00:00:00Z</dcterms:created>
  <dcterms:modified xsi:type="dcterms:W3CDTF">2023-10-24T02:34:10Z</dcterms:modified>
</cp:coreProperties>
</file>