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83" r:id="rId3"/>
    <p:sldId id="472" r:id="rId5"/>
    <p:sldId id="497" r:id="rId6"/>
    <p:sldId id="483" r:id="rId7"/>
    <p:sldId id="484" r:id="rId8"/>
    <p:sldId id="473" r:id="rId9"/>
    <p:sldId id="476" r:id="rId10"/>
    <p:sldId id="478" r:id="rId11"/>
    <p:sldId id="479" r:id="rId12"/>
    <p:sldId id="485" r:id="rId13"/>
    <p:sldId id="480" r:id="rId14"/>
    <p:sldId id="481" r:id="rId15"/>
    <p:sldId id="475" r:id="rId16"/>
    <p:sldId id="486" r:id="rId17"/>
    <p:sldId id="487" r:id="rId18"/>
    <p:sldId id="474" r:id="rId19"/>
    <p:sldId id="488" r:id="rId20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4A7"/>
    <a:srgbClr val="1F4E79"/>
    <a:srgbClr val="064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08" autoAdjust="0"/>
    <p:restoredTop sz="94634" autoAdjust="0"/>
  </p:normalViewPr>
  <p:slideViewPr>
    <p:cSldViewPr snapToGrid="0">
      <p:cViewPr varScale="1">
        <p:scale>
          <a:sx n="38" d="100"/>
          <a:sy n="38" d="100"/>
        </p:scale>
        <p:origin x="72" y="91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9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3CE85-31A8-4355-B449-3DF66C7BB8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5FB22-9CDA-48F6-93CA-7416A93D35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开源精神：共治共享；打破垄断、开放创新；鼓励奉献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开源精神：共治共享；打破垄断、开放创新；鼓励奉献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551180" y="291470"/>
            <a:ext cx="139320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597071" y="6584954"/>
            <a:ext cx="4182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1" name="PA-淘宝网chenying0907出品 4"/>
          <p:cNvSpPr txBox="1"/>
          <p:nvPr userDrawn="1">
            <p:custDataLst>
              <p:tags r:id="rId4"/>
            </p:custDataLst>
          </p:nvPr>
        </p:nvSpPr>
        <p:spPr>
          <a:xfrm>
            <a:off x="1181735" y="310515"/>
            <a:ext cx="6685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/参考文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905016" y="6582975"/>
            <a:ext cx="41910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内容占位符 15"/>
          <p:cNvSpPr>
            <a:spLocks noGrp="1"/>
          </p:cNvSpPr>
          <p:nvPr>
            <p:ph sz="quarter" idx="17"/>
          </p:nvPr>
        </p:nvSpPr>
        <p:spPr>
          <a:xfrm>
            <a:off x="1000125" y="1566333"/>
            <a:ext cx="10429875" cy="414655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b="1"/>
            </a:lvl1pPr>
            <a:lvl2pPr marL="914400" indent="-457200">
              <a:lnSpc>
                <a:spcPct val="100000"/>
              </a:lnSpc>
              <a:buFont typeface="+mj-ea"/>
              <a:buAutoNum type="circleNumDbPlain"/>
              <a:defRPr sz="2800" b="1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868384" y="6582975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905016" y="6582975"/>
            <a:ext cx="41910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3469005" y="1322050"/>
            <a:ext cx="8045974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 userDrawn="1"/>
        </p:nvSpPr>
        <p:spPr>
          <a:xfrm>
            <a:off x="999379" y="1321244"/>
            <a:ext cx="260488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108710" y="1397212"/>
            <a:ext cx="2385753" cy="5270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983934" y="1401224"/>
            <a:ext cx="6788727" cy="527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5"/>
          <p:cNvSpPr>
            <a:spLocks noGrp="1"/>
          </p:cNvSpPr>
          <p:nvPr>
            <p:ph sz="quarter" idx="17"/>
          </p:nvPr>
        </p:nvSpPr>
        <p:spPr>
          <a:xfrm>
            <a:off x="1000125" y="2091269"/>
            <a:ext cx="10429875" cy="414655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b="1"/>
            </a:lvl1pPr>
            <a:lvl2pPr marL="914400" indent="-457200">
              <a:lnSpc>
                <a:spcPct val="100000"/>
              </a:lnSpc>
              <a:buFont typeface="+mj-ea"/>
              <a:buAutoNum type="circleNumDbPlain"/>
              <a:defRPr sz="2800" b="1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905016" y="6582975"/>
            <a:ext cx="41910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3469005" y="1322050"/>
            <a:ext cx="8045974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 userDrawn="1"/>
        </p:nvSpPr>
        <p:spPr>
          <a:xfrm>
            <a:off x="999379" y="1321244"/>
            <a:ext cx="260488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108710" y="1397212"/>
            <a:ext cx="2385753" cy="5270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983934" y="1401224"/>
            <a:ext cx="6788727" cy="527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868384" y="6582975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3469005" y="1322050"/>
            <a:ext cx="8045974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 userDrawn="1"/>
        </p:nvSpPr>
        <p:spPr>
          <a:xfrm>
            <a:off x="999379" y="1321244"/>
            <a:ext cx="260488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108710" y="1397212"/>
            <a:ext cx="2385753" cy="5270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983934" y="1401224"/>
            <a:ext cx="6788727" cy="527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2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1000125" y="2209784"/>
            <a:ext cx="10429875" cy="41275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 lang="zh-CN" altLang="en-US" sz="2800" b="1" kern="1200" dirty="0" smtClean="0">
                <a:solidFill>
                  <a:schemeClr val="dk1"/>
                </a:solidFill>
                <a:latin typeface="+mn-ea"/>
                <a:ea typeface="+mn-ea"/>
                <a:cs typeface="+mn-cs"/>
              </a:defRPr>
            </a:lvl1pPr>
            <a:lvl2pPr marL="914400" indent="-457200">
              <a:lnSpc>
                <a:spcPct val="150000"/>
              </a:lnSpc>
              <a:buFont typeface="+mj-ea"/>
              <a:buAutoNum type="circleNumDbPlain"/>
              <a:defRPr b="1"/>
            </a:lvl2pPr>
          </a:lstStyle>
          <a:p>
            <a:pPr marL="285750" lvl="0" indent="-2857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sz="quarter" idx="17"/>
          </p:nvPr>
        </p:nvSpPr>
        <p:spPr>
          <a:xfrm>
            <a:off x="1000125" y="2209800"/>
            <a:ext cx="10429875" cy="41465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b="1"/>
            </a:lvl1pPr>
            <a:lvl2pPr marL="914400" indent="-457200">
              <a:lnSpc>
                <a:spcPct val="100000"/>
              </a:lnSpc>
              <a:buFont typeface="+mj-ea"/>
              <a:buAutoNum type="circleNumDbPlain"/>
              <a:defRPr sz="2800" b="1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20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905016" y="6582975"/>
            <a:ext cx="41910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23950" y="933898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s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450" y="165270"/>
            <a:ext cx="571500" cy="1069975"/>
          </a:xfrm>
          <a:prstGeom prst="rect">
            <a:avLst/>
          </a:prstGeom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182259" y="295216"/>
            <a:ext cx="10515600" cy="669121"/>
          </a:xfrm>
        </p:spPr>
        <p:txBody>
          <a:bodyPr/>
          <a:lstStyle>
            <a:lvl1pPr>
              <a:defRPr lang="zh-CN" altLang="en-US" sz="3200" b="1" kern="1200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3469005" y="1322050"/>
            <a:ext cx="8045974" cy="579755"/>
          </a:xfrm>
          <a:prstGeom prst="parallelogram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 userDrawn="1"/>
        </p:nvSpPr>
        <p:spPr>
          <a:xfrm>
            <a:off x="999379" y="1321244"/>
            <a:ext cx="2604881" cy="579755"/>
          </a:xfrm>
          <a:prstGeom prst="parallelogram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108710" y="1397212"/>
            <a:ext cx="2385753" cy="52705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zh-CN" altLang="en-US" sz="28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983934" y="1401224"/>
            <a:ext cx="6788727" cy="527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添加文本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2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2855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2855528" y="4377055"/>
            <a:ext cx="648004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7938818" y="6096682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4380230" y="2446655"/>
            <a:ext cx="4849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7871" y="2001525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49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课程内容与学习建议</a:t>
            </a:r>
            <a:endParaRPr lang="zh-CN" altLang="en-US" dirty="0"/>
          </a:p>
        </p:txBody>
      </p:sp>
      <p:sp>
        <p:nvSpPr>
          <p:cNvPr id="8" name="圆角淘宝网chenying0907出品 6"/>
          <p:cNvSpPr/>
          <p:nvPr/>
        </p:nvSpPr>
        <p:spPr>
          <a:xfrm>
            <a:off x="1105657" y="3324691"/>
            <a:ext cx="2034786" cy="92515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5501" y="1466191"/>
            <a:ext cx="7154150" cy="669121"/>
            <a:chOff x="3766970" y="1212196"/>
            <a:chExt cx="7154150" cy="669121"/>
          </a:xfrm>
        </p:grpSpPr>
        <p:sp>
          <p:nvSpPr>
            <p:cNvPr id="13" name="圆角淘宝网chenying0907出品 8"/>
            <p:cNvSpPr/>
            <p:nvPr/>
          </p:nvSpPr>
          <p:spPr>
            <a:xfrm>
              <a:off x="3766970" y="1212196"/>
              <a:ext cx="7154150" cy="66912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UNIX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的基本概念与特征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淘宝网chenying0907出品 9"/>
            <p:cNvSpPr/>
            <p:nvPr/>
          </p:nvSpPr>
          <p:spPr>
            <a:xfrm>
              <a:off x="4041352" y="1303552"/>
              <a:ext cx="504000" cy="485792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85501" y="2452409"/>
            <a:ext cx="7155030" cy="669121"/>
            <a:chOff x="3766970" y="2198414"/>
            <a:chExt cx="7155030" cy="669121"/>
          </a:xfrm>
        </p:grpSpPr>
        <p:sp>
          <p:nvSpPr>
            <p:cNvPr id="16" name="圆角淘宝网chenying0907出品 16"/>
            <p:cNvSpPr/>
            <p:nvPr/>
          </p:nvSpPr>
          <p:spPr>
            <a:xfrm>
              <a:off x="3766970" y="2198414"/>
              <a:ext cx="7155030" cy="66912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err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基本使用和操作方式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淘宝网chenying0907出品 17"/>
            <p:cNvSpPr/>
            <p:nvPr/>
          </p:nvSpPr>
          <p:spPr>
            <a:xfrm>
              <a:off x="4041385" y="2289770"/>
              <a:ext cx="504000" cy="485792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85501" y="3438627"/>
            <a:ext cx="7155030" cy="669121"/>
            <a:chOff x="3766970" y="3184632"/>
            <a:chExt cx="7155030" cy="669121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3766970" y="3184632"/>
              <a:ext cx="7155030" cy="66912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各种命令与工具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4041385" y="3276605"/>
              <a:ext cx="504000" cy="485792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885501" y="4424845"/>
            <a:ext cx="7155030" cy="669121"/>
            <a:chOff x="3766970" y="4170850"/>
            <a:chExt cx="7155030" cy="669121"/>
          </a:xfrm>
        </p:grpSpPr>
        <p:sp>
          <p:nvSpPr>
            <p:cNvPr id="22" name="圆角淘宝网chenying0907出品 20"/>
            <p:cNvSpPr/>
            <p:nvPr/>
          </p:nvSpPr>
          <p:spPr>
            <a:xfrm>
              <a:off x="3766970" y="4170850"/>
              <a:ext cx="7155030" cy="66912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系统的管理与配置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淘宝网chenying0907出品 21"/>
            <p:cNvSpPr/>
            <p:nvPr/>
          </p:nvSpPr>
          <p:spPr>
            <a:xfrm>
              <a:off x="4041385" y="4262823"/>
              <a:ext cx="504000" cy="485792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85501" y="5411064"/>
            <a:ext cx="7155030" cy="669121"/>
            <a:chOff x="3766970" y="5157069"/>
            <a:chExt cx="7155030" cy="669121"/>
          </a:xfrm>
        </p:grpSpPr>
        <p:sp>
          <p:nvSpPr>
            <p:cNvPr id="25" name="圆角淘宝网chenying0907出品 20"/>
            <p:cNvSpPr/>
            <p:nvPr/>
          </p:nvSpPr>
          <p:spPr>
            <a:xfrm>
              <a:off x="3766970" y="5157069"/>
              <a:ext cx="7155030" cy="66912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及程序设计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淘宝网chenying0907出品 21"/>
            <p:cNvSpPr/>
            <p:nvPr/>
          </p:nvSpPr>
          <p:spPr>
            <a:xfrm>
              <a:off x="4041385" y="5249042"/>
              <a:ext cx="504000" cy="485792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772" y="2187505"/>
            <a:ext cx="2780440" cy="374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528" y="2187505"/>
            <a:ext cx="5112653" cy="3744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课程内容与学习建议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融入内容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华为专家讲座</a:t>
            </a:r>
            <a:r>
              <a:rPr lang="en-US" altLang="zh-CN" dirty="0"/>
              <a:t>/</a:t>
            </a:r>
            <a:r>
              <a:rPr lang="zh-CN" altLang="en-US" dirty="0"/>
              <a:t>课程内容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flipH="1">
            <a:off x="655133" y="5988601"/>
            <a:ext cx="4925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人工智能工程实践课 </a:t>
            </a:r>
            <a:r>
              <a:rPr lang="en-US" altLang="zh-CN" sz="2400" b="1" dirty="0"/>
              <a:t>/ 2022.3.28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5831527" y="5988601"/>
            <a:ext cx="511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openEuler</a:t>
            </a:r>
            <a:r>
              <a:rPr lang="zh-CN" altLang="en-US" sz="2400" b="1" dirty="0"/>
              <a:t>开源实践课 </a:t>
            </a:r>
            <a:r>
              <a:rPr lang="en-US" altLang="zh-CN" sz="2400" b="1" dirty="0"/>
              <a:t>/ 2022.7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课程内容与学习建议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融入内容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华为专家讲座</a:t>
            </a:r>
            <a:r>
              <a:rPr lang="en-US" altLang="zh-CN" dirty="0"/>
              <a:t>/</a:t>
            </a:r>
            <a:r>
              <a:rPr lang="zh-CN" altLang="en-US" dirty="0"/>
              <a:t>课程内容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2097351" y="5988602"/>
            <a:ext cx="799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openEuler</a:t>
            </a:r>
            <a:r>
              <a:rPr lang="zh-CN" altLang="en-US" sz="2400" b="1" dirty="0"/>
              <a:t>开源实践课 </a:t>
            </a:r>
            <a:r>
              <a:rPr lang="en-US" altLang="zh-CN" sz="2400" b="1" dirty="0"/>
              <a:t>/ 2022.7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352" y="2589160"/>
            <a:ext cx="7997296" cy="3342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 flipH="1">
            <a:off x="1108710" y="2042349"/>
            <a:ext cx="101350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err="1"/>
              <a:t>openEuler</a:t>
            </a:r>
            <a:r>
              <a:rPr lang="zh-CN" altLang="en-US" sz="2600" b="1" dirty="0"/>
              <a:t>创新实践课 </a:t>
            </a:r>
            <a:r>
              <a:rPr lang="en-US" altLang="zh-CN" sz="2600" b="1" dirty="0"/>
              <a:t>Linux From Scratch (LFS) </a:t>
            </a:r>
            <a:r>
              <a:rPr lang="zh-CN" altLang="en-US" sz="2600" b="1" dirty="0"/>
              <a:t>实践内容仓库</a:t>
            </a:r>
            <a:r>
              <a:rPr lang="en-US" altLang="zh-CN" sz="2600" b="1" baseline="30000" dirty="0"/>
              <a:t>[2]</a:t>
            </a:r>
            <a:endParaRPr lang="en-US" altLang="zh-CN" sz="2600" b="1" baseline="30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7"/>
          </p:nvPr>
        </p:nvSpPr>
        <p:spPr>
          <a:xfrm>
            <a:off x="1000125" y="2209799"/>
            <a:ext cx="10429875" cy="40555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 理论和实践相结合</a:t>
            </a:r>
            <a:endParaRPr lang="zh-CN" altLang="en-US" dirty="0"/>
          </a:p>
          <a:p>
            <a:r>
              <a:rPr lang="zh-CN" altLang="en-US" dirty="0">
                <a:solidFill>
                  <a:srgbClr val="3D74A7"/>
                </a:solidFill>
              </a:rPr>
              <a:t> 即时反馈、实验观察、命令使用形成肌肉记忆</a:t>
            </a:r>
            <a:endParaRPr lang="zh-CN" altLang="en-US" dirty="0">
              <a:solidFill>
                <a:srgbClr val="3D74A7"/>
              </a:solidFill>
            </a:endParaRPr>
          </a:p>
          <a:p>
            <a:r>
              <a:rPr lang="zh-CN" altLang="en-US" dirty="0"/>
              <a:t> 自行完善学习环境 </a:t>
            </a:r>
            <a:endParaRPr lang="zh-CN" altLang="en-US" dirty="0"/>
          </a:p>
          <a:p>
            <a:r>
              <a:rPr lang="zh-CN" altLang="en-US" dirty="0">
                <a:solidFill>
                  <a:srgbClr val="3D74A7"/>
                </a:solidFill>
              </a:rPr>
              <a:t> 理解云计算、虚拟化技术、</a:t>
            </a:r>
            <a:r>
              <a:rPr lang="en-US" altLang="zh-CN" dirty="0">
                <a:solidFill>
                  <a:srgbClr val="3D74A7"/>
                </a:solidFill>
              </a:rPr>
              <a:t>Linux </a:t>
            </a:r>
            <a:r>
              <a:rPr lang="zh-CN" altLang="en-US" dirty="0">
                <a:solidFill>
                  <a:srgbClr val="3D74A7"/>
                </a:solidFill>
              </a:rPr>
              <a:t>软硬件管理</a:t>
            </a:r>
            <a:endParaRPr lang="zh-CN" altLang="en-US" dirty="0">
              <a:solidFill>
                <a:srgbClr val="3D74A7"/>
              </a:solidFill>
            </a:endParaRPr>
          </a:p>
          <a:p>
            <a:r>
              <a:rPr lang="zh-CN" altLang="en-US" dirty="0"/>
              <a:t> 完善知识地图，探索领域方向新边疆</a:t>
            </a:r>
            <a:endParaRPr lang="zh-CN" altLang="en-US" dirty="0"/>
          </a:p>
          <a:p>
            <a:r>
              <a:rPr lang="zh-CN" altLang="en-US" dirty="0">
                <a:solidFill>
                  <a:srgbClr val="3D74A7"/>
                </a:solidFill>
              </a:rPr>
              <a:t> 向内 </a:t>
            </a:r>
            <a:r>
              <a:rPr lang="en-US" altLang="zh-CN" dirty="0">
                <a:solidFill>
                  <a:srgbClr val="3D74A7"/>
                </a:solidFill>
              </a:rPr>
              <a:t>Linux </a:t>
            </a:r>
            <a:r>
              <a:rPr lang="zh-CN" altLang="en-US" dirty="0">
                <a:solidFill>
                  <a:srgbClr val="3D74A7"/>
                </a:solidFill>
              </a:rPr>
              <a:t>学深学透；向外应用 </a:t>
            </a:r>
            <a:r>
              <a:rPr lang="en-US" altLang="zh-CN" dirty="0">
                <a:solidFill>
                  <a:srgbClr val="3D74A7"/>
                </a:solidFill>
              </a:rPr>
              <a:t>Linux </a:t>
            </a:r>
            <a:r>
              <a:rPr lang="zh-CN" altLang="en-US" dirty="0">
                <a:solidFill>
                  <a:srgbClr val="3D74A7"/>
                </a:solidFill>
              </a:rPr>
              <a:t>解决其他领域问题</a:t>
            </a:r>
            <a:endParaRPr lang="zh-CN" altLang="en-US" dirty="0">
              <a:solidFill>
                <a:srgbClr val="3D74A7"/>
              </a:solidFill>
            </a:endParaRPr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课程内容与学习建议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知行合一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7"/>
          </p:nvPr>
        </p:nvSpPr>
        <p:spPr>
          <a:xfrm>
            <a:off x="1000125" y="2209799"/>
            <a:ext cx="10429875" cy="4055533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课程内容与学习建议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知行合一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34641" y="3167390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Window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2845" y="3809160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GUI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95362" y="4450931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IDE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3045" y="3167390"/>
            <a:ext cx="3123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openEuler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3045" y="380916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73045" y="4450931"/>
            <a:ext cx="1270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gcc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7"/>
          </p:nvPr>
        </p:nvSpPr>
        <p:spPr>
          <a:xfrm>
            <a:off x="1000125" y="2209799"/>
            <a:ext cx="10429875" cy="4055533"/>
          </a:xfrm>
        </p:spPr>
        <p:txBody>
          <a:bodyPr>
            <a:normAutofit/>
          </a:bodyPr>
          <a:lstStyle/>
          <a:p>
            <a:r>
              <a:rPr lang="zh-CN" altLang="en-US" dirty="0"/>
              <a:t> 一种精神三要点</a:t>
            </a:r>
            <a:endParaRPr lang="en-US" altLang="zh-CN" dirty="0"/>
          </a:p>
          <a:p>
            <a:r>
              <a:rPr lang="zh-CN" altLang="en-US" dirty="0">
                <a:solidFill>
                  <a:srgbClr val="3D74A7"/>
                </a:solidFill>
              </a:rPr>
              <a:t> 一种精神：开源精神</a:t>
            </a:r>
            <a:endParaRPr lang="en-US" altLang="zh-CN" dirty="0">
              <a:solidFill>
                <a:srgbClr val="3D74A7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3D74A7"/>
                </a:solidFill>
              </a:rPr>
              <a:t> 三要点：</a:t>
            </a:r>
            <a:endParaRPr lang="en-US" altLang="zh-CN" dirty="0">
              <a:solidFill>
                <a:srgbClr val="3D74A7"/>
              </a:solidFill>
            </a:endParaRPr>
          </a:p>
          <a:p>
            <a:pPr lvl="1"/>
            <a:r>
              <a:rPr lang="zh-CN" altLang="en-US" dirty="0">
                <a:solidFill>
                  <a:srgbClr val="3D74A7"/>
                </a:solidFill>
              </a:rPr>
              <a:t>命令</a:t>
            </a:r>
            <a:endParaRPr lang="en-US" altLang="zh-CN" dirty="0">
              <a:solidFill>
                <a:srgbClr val="3D74A7"/>
              </a:solidFill>
            </a:endParaRPr>
          </a:p>
          <a:p>
            <a:pPr lvl="1"/>
            <a:r>
              <a:rPr lang="zh-CN" altLang="en-US" dirty="0">
                <a:solidFill>
                  <a:srgbClr val="3D74A7"/>
                </a:solidFill>
              </a:rPr>
              <a:t>文件</a:t>
            </a:r>
            <a:endParaRPr lang="en-US" altLang="zh-CN" dirty="0">
              <a:solidFill>
                <a:srgbClr val="3D74A7"/>
              </a:solidFill>
            </a:endParaRPr>
          </a:p>
          <a:p>
            <a:pPr lvl="1"/>
            <a:r>
              <a:rPr lang="en-US" altLang="zh-CN" dirty="0">
                <a:solidFill>
                  <a:srgbClr val="3D74A7"/>
                </a:solidFill>
              </a:rPr>
              <a:t>SHELL</a:t>
            </a:r>
            <a:endParaRPr lang="zh-CN" altLang="en-US" dirty="0">
              <a:solidFill>
                <a:srgbClr val="3D74A7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课程内容与学习建议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学习核心点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-467995">
              <a:buNone/>
            </a:pPr>
            <a:r>
              <a:rPr lang="en-US" altLang="zh-CN" dirty="0"/>
              <a:t>[1]  Linux</a:t>
            </a:r>
            <a:r>
              <a:rPr lang="zh-CN" altLang="en-US" dirty="0"/>
              <a:t>基金会</a:t>
            </a:r>
            <a:r>
              <a:rPr lang="en-US" altLang="zh-CN" dirty="0"/>
              <a:t>2021</a:t>
            </a:r>
            <a:r>
              <a:rPr lang="zh-CN" altLang="en-US" dirty="0"/>
              <a:t>年度报告</a:t>
            </a:r>
            <a:r>
              <a:rPr lang="en-US" altLang="zh-CN" dirty="0"/>
              <a:t>. </a:t>
            </a:r>
            <a:endParaRPr lang="en-US" altLang="zh-CN" dirty="0"/>
          </a:p>
          <a:p>
            <a:pPr marL="0" indent="-466725">
              <a:buNone/>
            </a:pPr>
            <a:r>
              <a:rPr lang="en-US" altLang="zh-CN" dirty="0"/>
              <a:t>	</a:t>
            </a:r>
            <a:r>
              <a:rPr lang="en-US" altLang="zh-CN" b="0" dirty="0"/>
              <a:t>https://project.linuxfoundation.org/hubfs/Reports/2021_LF_Annual_Report_010222.pdf?hsLang=en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dirty="0"/>
              <a:t>[2]  </a:t>
            </a:r>
            <a:r>
              <a:rPr lang="en-US" altLang="zh-CN" dirty="0" err="1"/>
              <a:t>openEuler</a:t>
            </a:r>
            <a:r>
              <a:rPr lang="en-US" altLang="zh-CN" dirty="0"/>
              <a:t> / </a:t>
            </a:r>
            <a:r>
              <a:rPr lang="en-US" altLang="zh-CN" dirty="0" err="1"/>
              <a:t>lfs</a:t>
            </a:r>
            <a:r>
              <a:rPr lang="en-US" altLang="zh-CN" dirty="0"/>
              <a:t>-course.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0" dirty="0"/>
              <a:t>https://gitee.com/openeuler/lfs-course</a:t>
            </a:r>
            <a:endParaRPr lang="en-US" altLang="zh-CN" b="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淘宝网chenying0907出品 21"/>
          <p:cNvSpPr txBox="1"/>
          <p:nvPr>
            <p:custDataLst>
              <p:tags r:id="rId1"/>
            </p:custDataLst>
          </p:nvPr>
        </p:nvSpPr>
        <p:spPr>
          <a:xfrm>
            <a:off x="2587062" y="2921168"/>
            <a:ext cx="7185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D7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en-US" altLang="zh-CN" sz="6000" b="1" dirty="0">
              <a:solidFill>
                <a:srgbClr val="3D74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2587698" y="2322612"/>
            <a:ext cx="718594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2587062" y="4465795"/>
            <a:ext cx="718594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淘宝网chenying0907出品 21"/>
          <p:cNvSpPr txBox="1"/>
          <p:nvPr>
            <p:custDataLst>
              <p:tags r:id="rId4"/>
            </p:custDataLst>
          </p:nvPr>
        </p:nvSpPr>
        <p:spPr>
          <a:xfrm>
            <a:off x="2587061" y="664902"/>
            <a:ext cx="71859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9821" y="6272099"/>
            <a:ext cx="9372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7"/>
          </p:nvPr>
        </p:nvSpPr>
        <p:spPr>
          <a:xfrm>
            <a:off x="895985" y="2106930"/>
            <a:ext cx="9311005" cy="414655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sz="2800" dirty="0"/>
              <a:t>开源、免费、成熟的</a:t>
            </a:r>
            <a:r>
              <a:rPr lang="zh-CN" altLang="en-US" sz="2800" dirty="0"/>
              <a:t>一系列操作系统</a:t>
            </a:r>
            <a:endParaRPr lang="zh-CN" altLang="en-US" sz="2800" dirty="0"/>
          </a:p>
          <a:p>
            <a:pPr marL="28575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n"/>
            </a:pPr>
            <a:r>
              <a:rPr lang="zh-CN" altLang="en-US" dirty="0"/>
              <a:t>信息时代的数字基础设施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出  发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20000"/>
          </a:bodyPr>
          <a:lstStyle/>
          <a:p>
            <a:r>
              <a:rPr dirty="0"/>
              <a:t>什么是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889750" y="3287395"/>
            <a:ext cx="4554220" cy="2966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52830" y="3383915"/>
            <a:ext cx="5515610" cy="2869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58060" y="340677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ABCD5</a:t>
            </a:r>
            <a:r>
              <a:rPr lang="en-US" altLang="zh-CN" sz="32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32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7"/>
          </p:nvPr>
        </p:nvSpPr>
        <p:spPr>
          <a:xfrm>
            <a:off x="692526" y="2107146"/>
            <a:ext cx="5468409" cy="414655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85% 的智能手机使用基于 Linux 内核的安卓系统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 100 万的Web服务器中 96% 都运行在 Linux 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 500 的超级计算机全都运行 Linux操作系统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96% 的云计算基础设施运行在 Linux 上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出  发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为什么学习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pic>
        <p:nvPicPr>
          <p:cNvPr id="3" name="图片 1" descr="在这里插入图片描述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25" y="2141012"/>
            <a:ext cx="5222997" cy="372954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 flipH="1">
            <a:off x="6473921" y="5988603"/>
            <a:ext cx="522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Linux</a:t>
            </a:r>
            <a:r>
              <a:rPr lang="zh-CN" altLang="en-US" sz="2400" b="1" dirty="0"/>
              <a:t>基金会</a:t>
            </a:r>
            <a:r>
              <a:rPr lang="en-US" altLang="zh-CN" sz="2400" b="1" dirty="0"/>
              <a:t>2021</a:t>
            </a:r>
            <a:r>
              <a:rPr lang="zh-CN" altLang="en-US" sz="2400" b="1" dirty="0"/>
              <a:t>年度报告</a:t>
            </a:r>
            <a:r>
              <a:rPr lang="en-US" altLang="zh-CN" sz="2400" b="1" baseline="30000" dirty="0"/>
              <a:t>[1]</a:t>
            </a:r>
            <a:endParaRPr lang="en-US" altLang="zh-CN" sz="2400" b="1" baseline="30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7"/>
          </p:nvPr>
        </p:nvSpPr>
        <p:spPr>
          <a:xfrm>
            <a:off x="3338769" y="2281197"/>
            <a:ext cx="7721966" cy="96154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开源，适合于教育教学，深刻理解操作系统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b="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出  发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为什么学习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75571" y="3290589"/>
            <a:ext cx="2160000" cy="518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继续深造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5571" y="4536459"/>
            <a:ext cx="2160000" cy="51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75571" y="2331739"/>
            <a:ext cx="2160000" cy="518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教学优势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"/>
          <p:cNvSpPr txBox="1"/>
          <p:nvPr/>
        </p:nvSpPr>
        <p:spPr>
          <a:xfrm>
            <a:off x="3338769" y="3235965"/>
            <a:ext cx="2107057" cy="9615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ea"/>
              <a:buAutoNum type="circleNumDbPlain"/>
              <a:defRPr sz="2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必会基本功</a:t>
            </a:r>
            <a:endParaRPr lang="zh-CN" altLang="en-US" b="0" dirty="0"/>
          </a:p>
        </p:txBody>
      </p:sp>
      <p:sp>
        <p:nvSpPr>
          <p:cNvPr id="16" name="内容占位符 1"/>
          <p:cNvSpPr txBox="1"/>
          <p:nvPr/>
        </p:nvSpPr>
        <p:spPr>
          <a:xfrm>
            <a:off x="3338769" y="4490469"/>
            <a:ext cx="2160000" cy="9615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ea"/>
              <a:buAutoNum type="circleNumDbPlain"/>
              <a:defRPr sz="2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领域广阔</a:t>
            </a:r>
            <a:endParaRPr lang="zh-CN" altLang="en-US" b="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830570" y="3101393"/>
            <a:ext cx="4126230" cy="3153470"/>
            <a:chOff x="4352290" y="3174365"/>
            <a:chExt cx="3445282" cy="3153470"/>
          </a:xfrm>
        </p:grpSpPr>
        <p:sp>
          <p:nvSpPr>
            <p:cNvPr id="19" name="左大括号 18"/>
            <p:cNvSpPr/>
            <p:nvPr/>
          </p:nvSpPr>
          <p:spPr>
            <a:xfrm>
              <a:off x="4352290" y="3577590"/>
              <a:ext cx="309245" cy="2562225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744720" y="3381375"/>
              <a:ext cx="789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左大括号 20"/>
            <p:cNvSpPr/>
            <p:nvPr>
              <p:custDataLst>
                <p:tags r:id="rId2"/>
              </p:custDataLst>
            </p:nvPr>
          </p:nvSpPr>
          <p:spPr>
            <a:xfrm>
              <a:off x="5499836" y="3281680"/>
              <a:ext cx="309245" cy="582295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2" name="文本框 21"/>
            <p:cNvSpPr txBox="1"/>
            <p:nvPr>
              <p:custDataLst>
                <p:tags r:id="rId3"/>
              </p:custDataLst>
            </p:nvPr>
          </p:nvSpPr>
          <p:spPr>
            <a:xfrm>
              <a:off x="4744720" y="4874260"/>
              <a:ext cx="1338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4"/>
              </p:custDataLst>
            </p:nvPr>
          </p:nvSpPr>
          <p:spPr>
            <a:xfrm>
              <a:off x="5911950" y="3174365"/>
              <a:ext cx="133858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系统运维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5"/>
              </p:custDataLst>
            </p:nvPr>
          </p:nvSpPr>
          <p:spPr>
            <a:xfrm>
              <a:off x="5911950" y="3563831"/>
              <a:ext cx="133858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云计算运维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左大括号 24"/>
            <p:cNvSpPr/>
            <p:nvPr>
              <p:custDataLst>
                <p:tags r:id="rId6"/>
              </p:custDataLst>
            </p:nvPr>
          </p:nvSpPr>
          <p:spPr>
            <a:xfrm>
              <a:off x="6114822" y="4290695"/>
              <a:ext cx="309245" cy="1571625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4744720" y="5927725"/>
              <a:ext cx="18688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数据库管理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8"/>
              </p:custDataLst>
            </p:nvPr>
          </p:nvSpPr>
          <p:spPr>
            <a:xfrm>
              <a:off x="6458992" y="5611495"/>
              <a:ext cx="133858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嵌入式开发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9"/>
              </p:custDataLst>
            </p:nvPr>
          </p:nvSpPr>
          <p:spPr>
            <a:xfrm>
              <a:off x="6458992" y="4102735"/>
              <a:ext cx="133858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内核开发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0"/>
              </p:custDataLst>
            </p:nvPr>
          </p:nvSpPr>
          <p:spPr>
            <a:xfrm>
              <a:off x="6458992" y="4857115"/>
              <a:ext cx="133858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中间件开发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11"/>
              </p:custDataLst>
            </p:nvPr>
          </p:nvSpPr>
          <p:spPr>
            <a:xfrm>
              <a:off x="6458992" y="4479925"/>
              <a:ext cx="133858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驱动开发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2"/>
              </p:custDataLst>
            </p:nvPr>
          </p:nvSpPr>
          <p:spPr>
            <a:xfrm>
              <a:off x="6458992" y="5234305"/>
              <a:ext cx="133858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应用开发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课程情况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UNIX/Linux</a:t>
            </a:r>
            <a:r>
              <a:rPr dirty="0"/>
              <a:t>操作系统</a:t>
            </a:r>
            <a:r>
              <a:rPr lang="en-US" altLang="zh-CN" dirty="0"/>
              <a:t> &amp;&amp; Linux</a:t>
            </a:r>
            <a:r>
              <a:rPr lang="zh-CN" altLang="en-US" dirty="0"/>
              <a:t>实践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18041" y="2245746"/>
            <a:ext cx="3784515" cy="1701131"/>
            <a:chOff x="864027" y="3755645"/>
            <a:chExt cx="3784515" cy="1701131"/>
          </a:xfrm>
        </p:grpSpPr>
        <p:sp>
          <p:nvSpPr>
            <p:cNvPr id="4" name="矩形 3"/>
            <p:cNvSpPr/>
            <p:nvPr/>
          </p:nvSpPr>
          <p:spPr>
            <a:xfrm>
              <a:off x="864027" y="3755645"/>
              <a:ext cx="3784515" cy="1701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025087" y="3930650"/>
              <a:ext cx="1350041" cy="1350041"/>
            </a:xfrm>
            <a:prstGeom prst="rect">
              <a:avLst/>
            </a:prstGeom>
          </p:spPr>
        </p:pic>
        <p:sp>
          <p:nvSpPr>
            <p:cNvPr id="3" name="内容占位符 1"/>
            <p:cNvSpPr txBox="1"/>
            <p:nvPr/>
          </p:nvSpPr>
          <p:spPr>
            <a:xfrm>
              <a:off x="2330346" y="3880523"/>
              <a:ext cx="2318196" cy="15470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吉林大学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创新示范课程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2021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年立项</a:t>
              </a:r>
              <a:endParaRPr lang="zh-CN" altLang="en-US" sz="2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65514" y="2245746"/>
            <a:ext cx="6766320" cy="1701131"/>
            <a:chOff x="4765280" y="2349921"/>
            <a:chExt cx="6766320" cy="1701131"/>
          </a:xfrm>
        </p:grpSpPr>
        <p:sp>
          <p:nvSpPr>
            <p:cNvPr id="5" name="矩形 4"/>
            <p:cNvSpPr/>
            <p:nvPr/>
          </p:nvSpPr>
          <p:spPr>
            <a:xfrm>
              <a:off x="4765280" y="2349921"/>
              <a:ext cx="6766320" cy="1701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3693" y="2562622"/>
              <a:ext cx="1293860" cy="1328890"/>
            </a:xfrm>
            <a:prstGeom prst="rect">
              <a:avLst/>
            </a:prstGeom>
          </p:spPr>
        </p:pic>
        <p:sp>
          <p:nvSpPr>
            <p:cNvPr id="12" name="内容占位符 1"/>
            <p:cNvSpPr txBox="1"/>
            <p:nvPr/>
          </p:nvSpPr>
          <p:spPr>
            <a:xfrm>
              <a:off x="6253916" y="2647077"/>
              <a:ext cx="5189754" cy="125601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教育部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华为智能基座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产教融合协同育人基地项目合作课程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76557" y="4513502"/>
            <a:ext cx="3943172" cy="1429567"/>
            <a:chOff x="776557" y="4513502"/>
            <a:chExt cx="3943172" cy="1429567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557" y="4513502"/>
              <a:ext cx="1452585" cy="142956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 flipH="1">
              <a:off x="2061774" y="4909407"/>
              <a:ext cx="26579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培养一流本科课程</a:t>
              </a:r>
              <a:endParaRPr lang="en-US" altLang="zh-CN" sz="2000" b="1" dirty="0"/>
            </a:p>
            <a:p>
              <a:pPr algn="ctr"/>
              <a:r>
                <a:rPr lang="zh-CN" altLang="en-US" sz="2000" b="1" dirty="0"/>
                <a:t>提升人才培养质量</a:t>
              </a:r>
              <a:endParaRPr lang="zh-CN" altLang="en-US" sz="2000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1498" y="4452477"/>
            <a:ext cx="3857600" cy="1592868"/>
            <a:chOff x="6162932" y="2845802"/>
            <a:chExt cx="4530513" cy="1870725"/>
          </a:xfrm>
        </p:grpSpPr>
        <p:grpSp>
          <p:nvGrpSpPr>
            <p:cNvPr id="33" name="组合 32"/>
            <p:cNvGrpSpPr/>
            <p:nvPr/>
          </p:nvGrpSpPr>
          <p:grpSpPr>
            <a:xfrm>
              <a:off x="7065984" y="2845802"/>
              <a:ext cx="2724409" cy="1870725"/>
              <a:chOff x="5966500" y="2924562"/>
              <a:chExt cx="2724409" cy="18707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6500" y="2924562"/>
                <a:ext cx="2724409" cy="1870725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5797" y="2932022"/>
                <a:ext cx="2670640" cy="532538"/>
              </a:xfrm>
              <a:prstGeom prst="rect">
                <a:avLst/>
              </a:prstGeom>
            </p:spPr>
          </p:pic>
        </p:grpSp>
        <p:sp>
          <p:nvSpPr>
            <p:cNvPr id="34" name="矩形 33"/>
            <p:cNvSpPr/>
            <p:nvPr/>
          </p:nvSpPr>
          <p:spPr>
            <a:xfrm>
              <a:off x="6162932" y="2988512"/>
              <a:ext cx="782328" cy="40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162932" y="3545026"/>
              <a:ext cx="782328" cy="40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测验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62932" y="4112074"/>
              <a:ext cx="782328" cy="40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考试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911117" y="2988512"/>
              <a:ext cx="782328" cy="40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签到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11117" y="3545026"/>
              <a:ext cx="782328" cy="40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911117" y="4112074"/>
              <a:ext cx="782328" cy="40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08985" y="4347809"/>
            <a:ext cx="3802626" cy="1831082"/>
            <a:chOff x="181308" y="3246610"/>
            <a:chExt cx="3943430" cy="1898883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08" y="3246610"/>
              <a:ext cx="2372586" cy="1898883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2744191" y="3278644"/>
              <a:ext cx="1380547" cy="40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自行开发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744191" y="3755167"/>
              <a:ext cx="1380547" cy="40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虚拟仿真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744191" y="4231690"/>
              <a:ext cx="1380547" cy="40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闯关得分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744191" y="4708214"/>
              <a:ext cx="1380547" cy="40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即时反馈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4977831" y="4429519"/>
            <a:ext cx="6466073" cy="39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通过产学研协同为计算产业推广及高质量发展奠定人才基础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699759" y="5097873"/>
            <a:ext cx="5179910" cy="997571"/>
            <a:chOff x="6067590" y="4901326"/>
            <a:chExt cx="5179910" cy="997571"/>
          </a:xfrm>
        </p:grpSpPr>
        <p:pic>
          <p:nvPicPr>
            <p:cNvPr id="57" name="图片 5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7472481" y="4901326"/>
              <a:ext cx="885949" cy="990738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10"/>
            <a:srcRect b="2867"/>
            <a:stretch>
              <a:fillRect/>
            </a:stretch>
          </p:blipFill>
          <p:spPr>
            <a:xfrm>
              <a:off x="8510830" y="4929727"/>
              <a:ext cx="925924" cy="962337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9154" y="5030072"/>
              <a:ext cx="1658346" cy="761645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6067590" y="4908159"/>
              <a:ext cx="1138019" cy="990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基座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699759" y="5034664"/>
            <a:ext cx="4734022" cy="1198785"/>
            <a:chOff x="5792202" y="3323482"/>
            <a:chExt cx="4734022" cy="1198785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 rotWithShape="1">
            <a:blip r:embed="rId12"/>
            <a:srcRect l="5951" t="18690" r="8862" b="19729"/>
            <a:stretch>
              <a:fillRect/>
            </a:stretch>
          </p:blipFill>
          <p:spPr>
            <a:xfrm>
              <a:off x="8867878" y="3323482"/>
              <a:ext cx="1658346" cy="1198785"/>
            </a:xfrm>
            <a:prstGeom prst="rect">
              <a:avLst/>
            </a:prstGeom>
          </p:spPr>
        </p:pic>
        <p:sp>
          <p:nvSpPr>
            <p:cNvPr id="63" name="矩形 62"/>
            <p:cNvSpPr/>
            <p:nvPr/>
          </p:nvSpPr>
          <p:spPr>
            <a:xfrm>
              <a:off x="5792202" y="3463366"/>
              <a:ext cx="2632938" cy="8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教程、案例、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课程与操作系统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3D74A7"/>
                </a:solidFill>
              </a:rPr>
              <a:t> 教学模式：线上线下混合教学</a:t>
            </a:r>
            <a:endParaRPr lang="en-US" altLang="zh-CN" dirty="0">
              <a:solidFill>
                <a:srgbClr val="3D74A7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</a:rPr>
              <a:t> 线上：学习教学视频、参加线上测验考试、线上问答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线下课程开始前，完成对应内容线上视频观看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每周课后第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天（周四），进行周课后测验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（可答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次，有效期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天，共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次）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ea"/>
              <a:buAutoNum type="circleNumDbPlain" startAt="3"/>
            </a:pPr>
            <a:r>
              <a:rPr lang="zh-CN" altLang="en-US" dirty="0">
                <a:solidFill>
                  <a:schemeClr val="tx1"/>
                </a:solidFill>
              </a:rPr>
              <a:t>期末，进行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次线上测试（可重复答，每次有效期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天）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+mj-ea"/>
              <a:buAutoNum type="circleNumDbPlain" startAt="3"/>
            </a:pPr>
            <a:r>
              <a:rPr lang="zh-CN" altLang="en-US" dirty="0">
                <a:solidFill>
                  <a:schemeClr val="tx1"/>
                </a:solidFill>
              </a:rPr>
              <a:t>线上提出学习中的问题或者解答同学提出的问题（至少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AutoNum type="circleNumDbPlain" startAt="3"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AutoNum type="circleNumDbPlain" startAt="3"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课程安排与考核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课程安排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教学模式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3D74A7"/>
                </a:solidFill>
              </a:rPr>
              <a:t> 教学模式：线上线下混合教学</a:t>
            </a:r>
            <a:endParaRPr lang="en-US" altLang="zh-CN" dirty="0">
              <a:solidFill>
                <a:srgbClr val="3D74A7"/>
              </a:solidFill>
            </a:endParaRPr>
          </a:p>
          <a:p>
            <a:pPr>
              <a:buFont typeface="Wingdings" panose="05000000000000000000" pitchFamily="2" charset="2"/>
              <a:buChar char="n"/>
              <a:tabLst>
                <a:tab pos="896620" algn="l"/>
              </a:tabLst>
            </a:pPr>
            <a:r>
              <a:rPr lang="zh-CN" altLang="en-US" dirty="0">
                <a:solidFill>
                  <a:schemeClr val="tx1"/>
                </a:solidFill>
              </a:rPr>
              <a:t> 线下：课堂学习、签到，课后完成实践作业，实验课上机实验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课上，听课签到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课后，完成实践作业（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天内完成）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实验课，完成即时反馈、闯关得分式的实验项目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课程安排与考核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课程安排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教学模式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课程安排与考核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课程安排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学时、教学平台与考核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flipH="1">
            <a:off x="1108710" y="2173388"/>
            <a:ext cx="933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课程考核及成绩评定（总分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分，平时分</a:t>
            </a:r>
            <a:r>
              <a:rPr lang="en-US" altLang="zh-CN" sz="2800" b="1" dirty="0"/>
              <a:t>40%</a:t>
            </a:r>
            <a:r>
              <a:rPr lang="zh-CN" altLang="en-US" sz="2800" b="1" dirty="0"/>
              <a:t>，期末</a:t>
            </a:r>
            <a:r>
              <a:rPr lang="en-US" altLang="zh-CN" sz="2800" b="1" dirty="0"/>
              <a:t>60%</a:t>
            </a:r>
            <a:r>
              <a:rPr lang="zh-CN" altLang="en-US" sz="2800" b="1" dirty="0"/>
              <a:t>） </a:t>
            </a:r>
            <a:endParaRPr lang="zh-CN" altLang="en-US" sz="28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83733" y="2877410"/>
          <a:ext cx="10197181" cy="3425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6834"/>
                <a:gridCol w="3306070"/>
                <a:gridCol w="846663"/>
                <a:gridCol w="1737406"/>
                <a:gridCol w="2730208"/>
              </a:tblGrid>
              <a:tr h="1609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平时考核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兼顾知识考核和能力考核，素质考核贯穿始终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线上学习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线上互动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课堂互动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课后测验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线上视频学习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线上互动提问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2%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课后测验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4%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期末测验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4%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课堂签到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0704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实验考核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兼顾能力考核和知识考核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实验考核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实践作业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实验课上考核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10%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课后实践作业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10%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45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期末考核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知识、能力、素质全面考核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60%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期末考试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考试卷面 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60%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课程安排与考核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课程安排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教材与参考资料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flipH="1">
            <a:off x="1473777" y="5988601"/>
            <a:ext cx="265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基本原理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3779" y="2183493"/>
            <a:ext cx="2666673" cy="374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69" y="2183493"/>
            <a:ext cx="2647273" cy="374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959" y="2183493"/>
            <a:ext cx="2636686" cy="374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 flipH="1">
            <a:off x="4947733" y="5988601"/>
            <a:ext cx="265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知识扩展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8421690" y="5988601"/>
            <a:ext cx="265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实验练习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4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PLACING_PICTURE_USER_VIEWPORT" val="{&quot;height&quot;:7500,&quot;width&quot;:7500}"/>
</p:tagLst>
</file>

<file path=ppt/tags/tag22.xml><?xml version="1.0" encoding="utf-8"?>
<p:tagLst xmlns:p="http://schemas.openxmlformats.org/presentationml/2006/main">
  <p:tag name="KSO_WM_UNIT_PLACING_PICTURE_USER_VIEWPORT" val="{&quot;height&quot;:1560.2173228346458,&quot;width&quot;:1395.195275590551}"/>
</p:tagLst>
</file>

<file path=ppt/tags/tag23.xml><?xml version="1.0" encoding="utf-8"?>
<p:tagLst xmlns:p="http://schemas.openxmlformats.org/presentationml/2006/main">
  <p:tag name="KSO_WM_UNIT_TABLE_BEAUTIFY" val="smartTable{d4b72ed8-5be8-492f-8ce6-e418ea189c02}"/>
</p:tagLst>
</file>

<file path=ppt/tags/tag24.xml><?xml version="1.0" encoding="utf-8"?>
<p:tagLst xmlns:p="http://schemas.openxmlformats.org/presentationml/2006/main">
  <p:tag name="KSO_WM_UNIT_PLACING_PICTURE_USER_VIEWPORT" val="{&quot;height&quot;:4221.781102362204,&quot;width&quot;:3006.9669291338582}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KSO_WM_DOC_GUID" val="{fafe5e33-253f-4af9-91bd-d7658d00895b}"/>
  <p:tag name="COMMONDATA" val="eyJoZGlkIjoiODU4NzNkMDU5NzRkNWFiOGI1ZjVkMGQ0MmJjYmJmYjEifQ=="/>
  <p:tag name="KSO_WPP_MARK_KEY" val="1258d917-fbd0-46e1-88b5-e57697ebd8f4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b="1" dirty="0">
            <a:solidFill>
              <a:srgbClr val="1F4E79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1816</Words>
  <Application>WPS 演示</Application>
  <PresentationFormat>宽屏</PresentationFormat>
  <Paragraphs>304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Arial Unicode MS</vt:lpstr>
      <vt:lpstr>等线 Light</vt:lpstr>
      <vt:lpstr>Calibri Light</vt:lpstr>
      <vt:lpstr>等线</vt:lpstr>
      <vt:lpstr>Calibri</vt:lpstr>
      <vt:lpstr>Office 主题​​</vt:lpstr>
      <vt:lpstr>PowerPoint 演示文稿</vt:lpstr>
      <vt:lpstr>1.1 课程介绍</vt:lpstr>
      <vt:lpstr>1.1 课程介绍</vt:lpstr>
      <vt:lpstr>1.1 课程介绍</vt:lpstr>
      <vt:lpstr>1.1 课程介绍</vt:lpstr>
      <vt:lpstr>1.2 课程安排与考核</vt:lpstr>
      <vt:lpstr>1.2 课程安排与考核</vt:lpstr>
      <vt:lpstr>1.2 课程安排与考核</vt:lpstr>
      <vt:lpstr>1.2 课程安排与考核</vt:lpstr>
      <vt:lpstr>1.3 课程内容与学习建议</vt:lpstr>
      <vt:lpstr>1.3 课程内容与学习建议</vt:lpstr>
      <vt:lpstr>1.3 课程内容与学习建议</vt:lpstr>
      <vt:lpstr>1.3 课程内容与学习建议</vt:lpstr>
      <vt:lpstr>1.3 课程内容与学习建议</vt:lpstr>
      <vt:lpstr>1.3 课程内容与学习建议</vt:lpstr>
      <vt:lpstr>参考文献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608</cp:revision>
  <cp:lastPrinted>2020-08-24T13:52:00Z</cp:lastPrinted>
  <dcterms:created xsi:type="dcterms:W3CDTF">2016-04-09T13:02:00Z</dcterms:created>
  <dcterms:modified xsi:type="dcterms:W3CDTF">2023-09-01T13:18:12Z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B6CD33F460034F1B9307A90B861FE6E6</vt:lpwstr>
  </property>
</Properties>
</file>