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459" r:id="rId3"/>
    <p:sldId id="258" r:id="rId5"/>
    <p:sldId id="567" r:id="rId6"/>
    <p:sldId id="488" r:id="rId7"/>
    <p:sldId id="508" r:id="rId8"/>
    <p:sldId id="510" r:id="rId9"/>
    <p:sldId id="512" r:id="rId10"/>
    <p:sldId id="509" r:id="rId11"/>
    <p:sldId id="259" r:id="rId12"/>
    <p:sldId id="460" r:id="rId13"/>
    <p:sldId id="287" r:id="rId14"/>
    <p:sldId id="465" r:id="rId15"/>
    <p:sldId id="466" r:id="rId16"/>
    <p:sldId id="391" r:id="rId17"/>
    <p:sldId id="516" r:id="rId18"/>
    <p:sldId id="513" r:id="rId19"/>
    <p:sldId id="514" r:id="rId20"/>
    <p:sldId id="515" r:id="rId21"/>
    <p:sldId id="531" r:id="rId22"/>
    <p:sldId id="532" r:id="rId23"/>
    <p:sldId id="541" r:id="rId24"/>
    <p:sldId id="543" r:id="rId25"/>
    <p:sldId id="551" r:id="rId26"/>
    <p:sldId id="540" r:id="rId27"/>
    <p:sldId id="552" r:id="rId28"/>
    <p:sldId id="553" r:id="rId29"/>
    <p:sldId id="554" r:id="rId30"/>
    <p:sldId id="561" r:id="rId31"/>
    <p:sldId id="420" r:id="rId32"/>
    <p:sldId id="421" r:id="rId33"/>
    <p:sldId id="487" r:id="rId34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F5"/>
    <a:srgbClr val="EDD9F4"/>
    <a:srgbClr val="064EA8"/>
    <a:srgbClr val="E64D3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31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1180" y="291465"/>
            <a:ext cx="1435735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3387" y="6558915"/>
            <a:ext cx="1220216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84960" y="795655"/>
            <a:ext cx="10610427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" y="92710"/>
            <a:ext cx="6096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7975867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1.4.5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2855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4398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6410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4440555" y="2476500"/>
            <a:ext cx="46843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040" y="198247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5595" y="241300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6962775" y="5725968"/>
            <a:ext cx="517525" cy="36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en-US" altLang="zh-CN" sz="18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95329" y="1149958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70811" y="1193653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显示目录和文件占用磁盘块情况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6936" y="2125470"/>
            <a:ext cx="86937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9670679" y="4732738"/>
            <a:ext cx="896606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04594" y="2869917"/>
            <a:ext cx="1111858" cy="40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34"/>
          <p:cNvCxnSpPr/>
          <p:nvPr/>
        </p:nvCxnSpPr>
        <p:spPr>
          <a:xfrm rot="16200000" flipH="1">
            <a:off x="8350300" y="2575614"/>
            <a:ext cx="504329" cy="42167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圆角矩形 2"/>
          <p:cNvSpPr/>
          <p:nvPr/>
        </p:nvSpPr>
        <p:spPr>
          <a:xfrm>
            <a:off x="9670679" y="3914867"/>
            <a:ext cx="896605" cy="34606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01007" y="3349593"/>
            <a:ext cx="1111858" cy="40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连接符: 肘形 22"/>
          <p:cNvCxnSpPr>
            <a:stCxn id="14" idx="2"/>
            <a:endCxn id="11" idx="1"/>
          </p:cNvCxnSpPr>
          <p:nvPr/>
        </p:nvCxnSpPr>
        <p:spPr>
          <a:xfrm rot="16200000" flipH="1">
            <a:off x="8697730" y="3932819"/>
            <a:ext cx="1635743" cy="31015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1"/>
          </p:cNvCxnSpPr>
          <p:nvPr/>
        </p:nvCxnSpPr>
        <p:spPr>
          <a:xfrm flipH="1" flipV="1">
            <a:off x="9360523" y="4087897"/>
            <a:ext cx="31015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endCxn id="20" idx="0"/>
          </p:cNvCxnSpPr>
          <p:nvPr/>
        </p:nvCxnSpPr>
        <p:spPr>
          <a:xfrm rot="5400000">
            <a:off x="7862034" y="2819997"/>
            <a:ext cx="624499" cy="43469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95329" y="1802672"/>
            <a:ext cx="1524122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88313" y="183313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5329" y="2486519"/>
            <a:ext cx="4493148" cy="1458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39679" y="2533715"/>
            <a:ext cx="11059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839678" y="2929327"/>
            <a:ext cx="19536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./memos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./source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20   .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4540001" y="2545779"/>
            <a:ext cx="2717808" cy="519913"/>
          </a:xfrm>
          <a:prstGeom prst="wedgeRectCallout">
            <a:avLst>
              <a:gd name="adj1" fmla="val -4351"/>
              <a:gd name="adj2" fmla="val 424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显示目录及其子目录存储空间使用情况，单位：块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4540001" y="3437158"/>
            <a:ext cx="2325370" cy="434991"/>
          </a:xfrm>
          <a:prstGeom prst="wedgeRectCallout">
            <a:avLst>
              <a:gd name="adj1" fmla="val -72117"/>
              <a:gd name="adj2" fmla="val 424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整个目录所占用空间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0671" y="4653211"/>
            <a:ext cx="4493148" cy="18695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95329" y="4648510"/>
            <a:ext cx="15241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    -a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795329" y="4072075"/>
            <a:ext cx="635848" cy="451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2726" y="4102734"/>
            <a:ext cx="382828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显示目录中目录和文件占用情况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13550" y="4983260"/>
            <a:ext cx="278606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./memos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./source/basic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./source/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 ./source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20   .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5085807" y="5429215"/>
            <a:ext cx="156754" cy="470263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/>
          <p:cNvCxnSpPr/>
          <p:nvPr/>
        </p:nvCxnSpPr>
        <p:spPr>
          <a:xfrm rot="10800000" flipV="1">
            <a:off x="4491125" y="5664345"/>
            <a:ext cx="864648" cy="473303"/>
          </a:xfrm>
          <a:prstGeom prst="bentConnector3">
            <a:avLst>
              <a:gd name="adj1" fmla="val -6402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右大括号 44"/>
          <p:cNvSpPr/>
          <p:nvPr/>
        </p:nvSpPr>
        <p:spPr>
          <a:xfrm>
            <a:off x="5480184" y="5083894"/>
            <a:ext cx="232957" cy="112595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连接符: 肘形 46"/>
          <p:cNvCxnSpPr/>
          <p:nvPr/>
        </p:nvCxnSpPr>
        <p:spPr>
          <a:xfrm rot="10800000" flipV="1">
            <a:off x="3569858" y="5646869"/>
            <a:ext cx="2243006" cy="820827"/>
          </a:xfrm>
          <a:prstGeom prst="bentConnector3">
            <a:avLst>
              <a:gd name="adj1" fmla="val -707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50487" y="5878316"/>
            <a:ext cx="1134120" cy="2892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4" grpId="0" bldLvl="0" animBg="1"/>
      <p:bldP spid="18" grpId="0" bldLvl="0" animBg="1"/>
      <p:bldP spid="20" grpId="0" bldLvl="0" animBg="1"/>
      <p:bldP spid="6" grpId="0" bldLvl="0" animBg="1"/>
      <p:bldP spid="8" grpId="0"/>
      <p:bldP spid="24" grpId="0"/>
      <p:bldP spid="33" grpId="0" bldLvl="0" animBg="1"/>
      <p:bldP spid="4" grpId="0" bldLvl="0" animBg="1"/>
      <p:bldP spid="28" grpId="0" bldLvl="0" animBg="1"/>
      <p:bldP spid="26" grpId="0"/>
      <p:bldP spid="29" grpId="0" bldLvl="0" animBg="1"/>
      <p:bldP spid="12" grpId="0"/>
      <p:bldP spid="30" grpId="0"/>
      <p:bldP spid="13" grpId="0" bldLvl="0" animBg="1"/>
      <p:bldP spid="45" grpId="0" bldLvl="0" animBg="1"/>
      <p:bldP spid="1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8295" y="22923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存档和压缩文件</a:t>
            </a:r>
            <a:endParaRPr 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2220" y="1381316"/>
            <a:ext cx="5486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将一组文件复制到一个文件中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6674" y="2141216"/>
            <a:ext cx="1518115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3655" y="2206828"/>
            <a:ext cx="58511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files/directories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05737" y="1330738"/>
            <a:ext cx="1295134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3612815" y="2927579"/>
            <a:ext cx="1058809" cy="661174"/>
          </a:xfrm>
          <a:prstGeom prst="wedgeRectCallout">
            <a:avLst>
              <a:gd name="adj1" fmla="val 104641"/>
              <a:gd name="adj2" fmla="val -1074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创建存档文件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4780288" y="2926757"/>
            <a:ext cx="1402797" cy="661174"/>
          </a:xfrm>
          <a:prstGeom prst="wedgeRectCallout">
            <a:avLst>
              <a:gd name="adj1" fmla="val -3413"/>
              <a:gd name="adj2" fmla="val -995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6617797" y="2926757"/>
            <a:ext cx="1516009" cy="661174"/>
          </a:xfrm>
          <a:prstGeom prst="wedgeRectCallout">
            <a:avLst>
              <a:gd name="adj1" fmla="val -113572"/>
              <a:gd name="adj2" fmla="val -10748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指定生成存档文件名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6674" y="3783775"/>
            <a:ext cx="7204971" cy="266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39534" y="3857419"/>
            <a:ext cx="64704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  file1  file2   dir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5841" y="4348404"/>
            <a:ext cx="106426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dir1/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04697" y="5556048"/>
            <a:ext cx="60452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tarfile2.tar  file1  file2  dir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95993" y="6030632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对话气泡: 矩形 12"/>
          <p:cNvSpPr/>
          <p:nvPr/>
        </p:nvSpPr>
        <p:spPr>
          <a:xfrm>
            <a:off x="4264106" y="4611865"/>
            <a:ext cx="1374962" cy="627017"/>
          </a:xfrm>
          <a:prstGeom prst="wedgeRectCallout">
            <a:avLst>
              <a:gd name="adj1" fmla="val -85791"/>
              <a:gd name="adj2" fmla="val 569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显示的内容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ldLvl="0" animBg="1"/>
      <p:bldP spid="16" grpId="0" bldLvl="0" animBg="1"/>
      <p:bldP spid="17" grpId="0"/>
      <p:bldP spid="18" grpId="0"/>
      <p:bldP spid="20" grpId="0"/>
      <p:bldP spid="22" grpId="0"/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4955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6675" y="2123798"/>
            <a:ext cx="2180126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8424" y="2187723"/>
            <a:ext cx="48932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3738123" y="2927251"/>
            <a:ext cx="1402797" cy="661174"/>
          </a:xfrm>
          <a:prstGeom prst="wedgeRectCallout">
            <a:avLst>
              <a:gd name="adj1" fmla="val 97812"/>
              <a:gd name="adj2" fmla="val -114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列出存档文件内容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5207921" y="2927251"/>
            <a:ext cx="1551467" cy="661174"/>
          </a:xfrm>
          <a:prstGeom prst="wedgeRectCallout">
            <a:avLst>
              <a:gd name="adj1" fmla="val -4570"/>
              <a:gd name="adj2" fmla="val -10741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显示包中文件详细信息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7131603" y="2937283"/>
            <a:ext cx="1402797" cy="661174"/>
          </a:xfrm>
          <a:prstGeom prst="wedgeRectCallout">
            <a:avLst>
              <a:gd name="adj1" fmla="val -118538"/>
              <a:gd name="adj2" fmla="val -1114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6674" y="3783775"/>
            <a:ext cx="7204971" cy="266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39534" y="3857419"/>
            <a:ext cx="64704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9534" y="5488367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34789" y="4395894"/>
            <a:ext cx="68191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    tux/tux        1819  2019-04-24 16:37  file1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-r--r--    tux/tux          511  2019-04-24 16:38  file2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drwxrwxr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 tux/tux              0  2019-04-24 16:37  dir1/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2220" y="1381316"/>
            <a:ext cx="5486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将一组文件复制到一个文件中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5737" y="1330738"/>
            <a:ext cx="1295134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ldLvl="0" animBg="1"/>
      <p:bldP spid="16" grpId="0" bldLvl="0" animBg="1"/>
      <p:bldP spid="17" grpId="0"/>
      <p:bldP spid="2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4955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6675" y="1775445"/>
            <a:ext cx="2676514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解包包中所有文件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9579" y="1828035"/>
            <a:ext cx="48932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4175402" y="917629"/>
            <a:ext cx="1402797" cy="661174"/>
          </a:xfrm>
          <a:prstGeom prst="wedgeRectCallout">
            <a:avLst>
              <a:gd name="adj1" fmla="val 97813"/>
              <a:gd name="adj2" fmla="val 1098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还原被打包文件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5728806" y="921530"/>
            <a:ext cx="1402797" cy="661174"/>
          </a:xfrm>
          <a:prstGeom prst="wedgeRectCallout">
            <a:avLst>
              <a:gd name="adj1" fmla="val 8382"/>
              <a:gd name="adj2" fmla="val 10457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显示打包文件信息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对话气泡: 矩形 14"/>
          <p:cNvSpPr/>
          <p:nvPr/>
        </p:nvSpPr>
        <p:spPr>
          <a:xfrm>
            <a:off x="7282210" y="921530"/>
            <a:ext cx="1402797" cy="661174"/>
          </a:xfrm>
          <a:prstGeom prst="wedgeRectCallout">
            <a:avLst>
              <a:gd name="adj1" fmla="val -88119"/>
              <a:gd name="adj2" fmla="val 1072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指定存档文件名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6674" y="2468771"/>
            <a:ext cx="7204971" cy="21662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39534" y="2542415"/>
            <a:ext cx="64704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39534" y="4173363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5841" y="3033400"/>
            <a:ext cx="106426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 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dir1/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9736" y="4766848"/>
            <a:ext cx="2676514" cy="56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解包包中特定文件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50058" y="4828145"/>
            <a:ext cx="48932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tarfilename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filename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5735" y="5439386"/>
            <a:ext cx="7204971" cy="9774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00341" y="5490266"/>
            <a:ext cx="64704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xvf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tarfile1.tar   file1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00341" y="7260556"/>
            <a:ext cx="36131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16648" y="5981251"/>
            <a:ext cx="8020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 bldLvl="0" animBg="1"/>
      <p:bldP spid="16" grpId="0" bldLvl="0" animBg="1"/>
      <p:bldP spid="17" grpId="0"/>
      <p:bldP spid="22" grpId="0"/>
      <p:bldP spid="18" grpId="0"/>
      <p:bldP spid="20" grpId="0" bldLvl="0" animBg="1"/>
      <p:bldP spid="24" grpId="0" bldLvl="0" animBg="1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6144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淘宝网chenying0907出品 6"/>
          <p:cNvSpPr/>
          <p:nvPr/>
        </p:nvSpPr>
        <p:spPr>
          <a:xfrm>
            <a:off x="2174240" y="2873375"/>
            <a:ext cx="909320" cy="9251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一些细节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淘宝网chenying0907出品 8"/>
          <p:cNvSpPr txBox="1"/>
          <p:nvPr/>
        </p:nvSpPr>
        <p:spPr>
          <a:xfrm>
            <a:off x="4569629" y="1546014"/>
            <a:ext cx="362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只解包部分文件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淘宝网chenying0907出品 14"/>
          <p:cNvSpPr/>
          <p:nvPr/>
        </p:nvSpPr>
        <p:spPr>
          <a:xfrm>
            <a:off x="3395345" y="1546225"/>
            <a:ext cx="6392545" cy="4940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本身只打包，没有压缩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淘宝网chenying0907出品 16"/>
          <p:cNvSpPr txBox="1"/>
          <p:nvPr/>
        </p:nvSpPr>
        <p:spPr>
          <a:xfrm>
            <a:off x="3395980" y="2351405"/>
            <a:ext cx="6336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如果打包同时压缩，可以使用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淘宝网chenying0907出品 14"/>
          <p:cNvSpPr/>
          <p:nvPr/>
        </p:nvSpPr>
        <p:spPr>
          <a:xfrm>
            <a:off x="3395980" y="4507865"/>
            <a:ext cx="6392545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通配符的使用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淘宝网chenying0907出品 16"/>
          <p:cNvSpPr txBox="1"/>
          <p:nvPr/>
        </p:nvSpPr>
        <p:spPr>
          <a:xfrm>
            <a:off x="3395979" y="5342075"/>
            <a:ext cx="54020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my.tar  *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淘宝网chenying0907出品 16"/>
          <p:cNvSpPr txBox="1"/>
          <p:nvPr/>
        </p:nvSpPr>
        <p:spPr>
          <a:xfrm>
            <a:off x="3395980" y="2980690"/>
            <a:ext cx="743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打包并压缩：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cvzf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tzfilename.tar.gz  files/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3395980" y="3692525"/>
            <a:ext cx="7134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解压缩并解包：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  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xvzf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tzfilename.tar.gz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6634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10.2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存档和压缩文件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2183130" y="5706109"/>
            <a:ext cx="7825740" cy="764795"/>
            <a:chOff x="5834" y="3118"/>
            <a:chExt cx="11342" cy="690"/>
          </a:xfrm>
        </p:grpSpPr>
        <p:sp>
          <p:nvSpPr>
            <p:cNvPr id="4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淘宝网chenying0907出品 8"/>
            <p:cNvSpPr txBox="1"/>
            <p:nvPr/>
          </p:nvSpPr>
          <p:spPr>
            <a:xfrm>
              <a:off x="6209" y="3170"/>
              <a:ext cx="10542" cy="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实际使用中，往往与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命令联合使用，打包压缩一次完成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 –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Zcvf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tar  -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Zxvf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410379"/>
            <a:ext cx="9144000" cy="3109888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2441872" y="1295214"/>
            <a:ext cx="1806667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317187" y="1295213"/>
            <a:ext cx="2064813" cy="5878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uncompress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5877" y="1358295"/>
            <a:ext cx="1806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1107" y="1385065"/>
            <a:ext cx="18066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41870" y="1911029"/>
            <a:ext cx="35048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7186" y="1883041"/>
            <a:ext cx="38656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uncompress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6593271" y="2410378"/>
            <a:ext cx="1788729" cy="650063"/>
          </a:xfrm>
          <a:prstGeom prst="wedgeRectCallout">
            <a:avLst>
              <a:gd name="adj1" fmla="val -69867"/>
              <a:gd name="adj2" fmla="val 786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，显示压缩比例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829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5800" y="-1231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2769326" y="1341112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770811" y="1371270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在指定时间执行一个或一组命令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9326" y="1943803"/>
            <a:ext cx="6914605" cy="52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指定时间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9326" y="255159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54403" y="2627690"/>
            <a:ext cx="598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整点时间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(HH):24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小时制，除非使用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pm,am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69326" y="312496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50045" y="314584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小时和分钟（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HH:MM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82386" y="3721505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单词时间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463" y="3701797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midnight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69326" y="4290280"/>
            <a:ext cx="6914605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指定日期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769326" y="4895523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星期几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650045" y="4938444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Wednesday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769326" y="5462033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月日年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69326" y="6005387"/>
            <a:ext cx="1726474" cy="494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单词日期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0531" y="549709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 10, 2005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93591" y="6032679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tomorrow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5800" y="-1231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05735" y="1330738"/>
            <a:ext cx="691460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时间格式实例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05734" y="3646384"/>
            <a:ext cx="6914605" cy="5219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指定日期时间执行命令语法实例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05734" y="1917938"/>
            <a:ext cx="6914605" cy="16615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50083" y="1960636"/>
            <a:ext cx="3119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13:45   Web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19600" y="2348169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01:45pm   Web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14443" y="2759381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09:25am   Sep   18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18791" y="3155622"/>
            <a:ext cx="396068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11: 00pm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380" y="4235204"/>
            <a:ext cx="6914605" cy="22700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719602" y="4246641"/>
            <a:ext cx="3119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97828" y="4634174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0493" y="5037526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44643" y="4630183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02179" y="5030417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06539" y="5365697"/>
            <a:ext cx="3119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02183" y="5753230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07430" y="6156582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31580" y="5749239"/>
            <a:ext cx="40487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   &gt;   BIG_SORT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97825" y="6149473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对话气泡: 矩形 45"/>
          <p:cNvSpPr/>
          <p:nvPr/>
        </p:nvSpPr>
        <p:spPr>
          <a:xfrm>
            <a:off x="5997467" y="4274678"/>
            <a:ext cx="3119493" cy="695998"/>
          </a:xfrm>
          <a:prstGeom prst="wedgeRectCallout">
            <a:avLst>
              <a:gd name="adj1" fmla="val -73792"/>
              <a:gd name="adj2" fmla="val 379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未指定输出文件，以电子邮件将输出信息传送给用户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829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5800" y="-1231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05736" y="1330738"/>
            <a:ext cx="6910249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5735" y="3487136"/>
            <a:ext cx="6914605" cy="3026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706539" y="3531198"/>
            <a:ext cx="3119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04   tomorrow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36050" y="3851556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64462" y="4175879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Ctrl-d ]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64462" y="3863690"/>
            <a:ext cx="3698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   BIG_FILE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45459" y="4167850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&gt;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36050" y="4894000"/>
            <a:ext cx="311949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  -l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02183" y="5552920"/>
            <a:ext cx="2174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at   -r   7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18595" y="1899200"/>
            <a:ext cx="5923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列出所有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命令提交的作业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2709871" y="1926393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709871" y="2430472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709871" y="2932229"/>
            <a:ext cx="635848" cy="45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09323" y="2417275"/>
            <a:ext cx="5923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作业完成时向用户发送一条确认信息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18595" y="2924540"/>
            <a:ext cx="5923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调度作业中删除指定的作业号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0133" y="4507847"/>
            <a:ext cx="44355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 7 at Wed Apr 24 14:26:00 2019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6050" y="5215239"/>
            <a:ext cx="51580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Wed Apr 24 14:26:00 2019 a root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06535" y="5879496"/>
            <a:ext cx="21746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at   -l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701380" y="6202412"/>
            <a:ext cx="707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/>
      <p:bldP spid="32" grpId="0"/>
      <p:bldP spid="33" grpId="0"/>
      <p:bldP spid="38" grpId="0"/>
      <p:bldP spid="39" grpId="0"/>
      <p:bldP spid="41" grpId="0"/>
      <p:bldP spid="42" grpId="0"/>
      <p:bldP spid="3" grpId="0"/>
      <p:bldP spid="4" grpId="0"/>
      <p:bldP spid="37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5800" y="-1231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2764790" y="1289050"/>
            <a:ext cx="1524000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31236" y="1296340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编辑配置用户自己的定时任务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8125" y="3064510"/>
            <a:ext cx="6659880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74723" y="3838635"/>
            <a:ext cx="5987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列出用户定时任务的详细内容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50045" y="455173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设定某个用户的定时任务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463" y="5264532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删除用户的定时任务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778125" y="4566920"/>
            <a:ext cx="1510665" cy="4508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778125" y="5282565"/>
            <a:ext cx="1510665" cy="4508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3"/>
          <p:cNvSpPr/>
          <p:nvPr/>
        </p:nvSpPr>
        <p:spPr>
          <a:xfrm>
            <a:off x="2778125" y="5998210"/>
            <a:ext cx="1510665" cy="4508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4448" y="5972557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编辑用户的定时任务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28"/>
          <p:cNvSpPr/>
          <p:nvPr/>
        </p:nvSpPr>
        <p:spPr>
          <a:xfrm>
            <a:off x="2778125" y="3851275"/>
            <a:ext cx="1510665" cy="450850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778125" y="1962150"/>
            <a:ext cx="1510030" cy="90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631236" y="197642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  [ -u user ]  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631236" y="2436800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-u user ]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-l | -r | -e 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256921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n-US" altLang="zh-C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4036060" y="3075940"/>
            <a:ext cx="2379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7577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7585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142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77975" y="259715"/>
            <a:ext cx="6836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5800" y="-1231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矩形: 圆角 34"/>
          <p:cNvSpPr/>
          <p:nvPr/>
        </p:nvSpPr>
        <p:spPr>
          <a:xfrm>
            <a:off x="2769326" y="1341120"/>
            <a:ext cx="1524000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414066" y="138460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设置周期性执行的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9326" y="1943735"/>
            <a:ext cx="6914515" cy="52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crontab  -e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9326" y="314341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54550" y="3182620"/>
            <a:ext cx="4089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0 - 59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69326" y="3704089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50105" y="3699510"/>
            <a:ext cx="3803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0 - 23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69326" y="4252365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250" y="4247515"/>
            <a:ext cx="3703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1 - 31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69326" y="2541490"/>
            <a:ext cx="6914605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  f2  f3  f4  f5  command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650105" y="4831080"/>
            <a:ext cx="304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1 -  12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757170" y="5935980"/>
            <a:ext cx="1764030" cy="527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80531" y="5406293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星期几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0 - 6,  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代表星期天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93591" y="5983149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执行的命令，命令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或脚本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9326" y="4822595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f4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9326" y="5386475"/>
            <a:ext cx="1726474" cy="494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8769350" y="5475605"/>
            <a:ext cx="82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769350" y="4958715"/>
            <a:ext cx="82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769350" y="4331335"/>
            <a:ext cx="82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8769350" y="3764915"/>
            <a:ext cx="82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8769350" y="3129280"/>
            <a:ext cx="821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9829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97025" y="14478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7025" y="2284095"/>
            <a:ext cx="9023985" cy="553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三类用户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24965" y="2976880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根用户账户、系统账户、普通用户账户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7025" y="3714750"/>
            <a:ext cx="2020570" cy="5537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根用户账户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7025" y="4654550"/>
            <a:ext cx="2021205" cy="553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系统账户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7025" y="5594350"/>
            <a:ext cx="2021205" cy="553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普通用户账户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14470" y="3749675"/>
            <a:ext cx="5957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，能够完全地、不受约束地控制系统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5580" y="4683125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对系统特定组件进行操作的那类账户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05580" y="5480685"/>
            <a:ext cx="67170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用户使用系统的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账户，提供对系统的交互式访问；对关键系统文件和目录访问权限有限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  <p:bldP spid="8" grpId="1" animBg="1"/>
      <p:bldP spid="10" grpId="1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2705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0465" y="14986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0465" y="2334895"/>
            <a:ext cx="7303134" cy="553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用户组账户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75767" y="3165102"/>
            <a:ext cx="72751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组是具有相同特性的用户集合，是对用户进行资源分配的一种方式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47828" y="4272587"/>
            <a:ext cx="5535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组按性质划分为：系统组和私有组账户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7828" y="4944427"/>
            <a:ext cx="730313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组账号不能登录计算机，其设置的目的主要是便于权限的统一组织和分配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2705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0465" y="1498600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0465" y="2334895"/>
            <a:ext cx="7303134" cy="553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56815" y="3200579"/>
            <a:ext cx="2031728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29505" y="3239770"/>
            <a:ext cx="438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0465" y="3976549"/>
            <a:ext cx="2031728" cy="521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0140" y="3989070"/>
            <a:ext cx="4498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保存用户密码信息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3005" y="4708069"/>
            <a:ext cx="2031728" cy="521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0140" y="4766310"/>
            <a:ext cx="3336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保存组帐户信息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63370" y="24955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705735" y="1271449"/>
            <a:ext cx="2031728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56323" y="1301601"/>
            <a:ext cx="548684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保存用户帐户信息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05735" y="1837942"/>
            <a:ext cx="7169785" cy="5219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用户可读可写，其他用户可读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14444" y="2416289"/>
            <a:ext cx="7169785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个记录，每个记录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个字段（冒号分隔）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32857" y="3645071"/>
            <a:ext cx="8943703" cy="6308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login-name: password flag: user-ID: group-ID: user-info: directory: default shell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对话气泡: 矩形 54"/>
          <p:cNvSpPr/>
          <p:nvPr/>
        </p:nvSpPr>
        <p:spPr>
          <a:xfrm>
            <a:off x="1632857" y="3058356"/>
            <a:ext cx="972729" cy="457909"/>
          </a:xfrm>
          <a:prstGeom prst="wedgeRectCallout">
            <a:avLst>
              <a:gd name="adj1" fmla="val 45488"/>
              <a:gd name="adj2" fmla="val 1023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对话气泡: 矩形 57"/>
          <p:cNvSpPr/>
          <p:nvPr/>
        </p:nvSpPr>
        <p:spPr>
          <a:xfrm>
            <a:off x="1632857" y="4475028"/>
            <a:ext cx="2429692" cy="677065"/>
          </a:xfrm>
          <a:prstGeom prst="wedgeRectCallout">
            <a:avLst>
              <a:gd name="adj1" fmla="val 39937"/>
              <a:gd name="adj2" fmla="val -94824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表示设置了密码；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空为无密码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对话气泡: 矩形 58"/>
          <p:cNvSpPr/>
          <p:nvPr/>
        </p:nvSpPr>
        <p:spPr>
          <a:xfrm>
            <a:off x="4162697" y="4482642"/>
            <a:ext cx="2586446" cy="677065"/>
          </a:xfrm>
          <a:prstGeom prst="wedgeRectCallout">
            <a:avLst>
              <a:gd name="adj1" fmla="val -47160"/>
              <a:gd name="adj2" fmla="val -8967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真实密码保存在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对话气泡: 矩形 59"/>
          <p:cNvSpPr/>
          <p:nvPr/>
        </p:nvSpPr>
        <p:spPr>
          <a:xfrm>
            <a:off x="4062549" y="3014158"/>
            <a:ext cx="972729" cy="457909"/>
          </a:xfrm>
          <a:prstGeom prst="wedgeRectCallout">
            <a:avLst>
              <a:gd name="adj1" fmla="val 45488"/>
              <a:gd name="adj2" fmla="val 1023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对话气泡: 矩形 60"/>
          <p:cNvSpPr/>
          <p:nvPr/>
        </p:nvSpPr>
        <p:spPr>
          <a:xfrm>
            <a:off x="5250316" y="3021424"/>
            <a:ext cx="1304972" cy="457909"/>
          </a:xfrm>
          <a:prstGeom prst="wedgeRectCallout">
            <a:avLst>
              <a:gd name="adj1" fmla="val 40817"/>
              <a:gd name="adj2" fmla="val 1213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对话气泡: 矩形 61"/>
          <p:cNvSpPr/>
          <p:nvPr/>
        </p:nvSpPr>
        <p:spPr>
          <a:xfrm>
            <a:off x="7027522" y="3030922"/>
            <a:ext cx="1768136" cy="457909"/>
          </a:xfrm>
          <a:prstGeom prst="wedgeRectCallout">
            <a:avLst>
              <a:gd name="adj1" fmla="val -44602"/>
              <a:gd name="adj2" fmla="val 113760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用户详细信息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对话气泡: 矩形 62"/>
          <p:cNvSpPr/>
          <p:nvPr/>
        </p:nvSpPr>
        <p:spPr>
          <a:xfrm>
            <a:off x="7027522" y="4680354"/>
            <a:ext cx="1768136" cy="457909"/>
          </a:xfrm>
          <a:prstGeom prst="wedgeRectCallout">
            <a:avLst>
              <a:gd name="adj1" fmla="val 33217"/>
              <a:gd name="adj2" fmla="val -154396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用户主目录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对话气泡: 矩形 63"/>
          <p:cNvSpPr/>
          <p:nvPr/>
        </p:nvSpPr>
        <p:spPr>
          <a:xfrm>
            <a:off x="8908573" y="4525185"/>
            <a:ext cx="1768136" cy="630826"/>
          </a:xfrm>
          <a:prstGeom prst="wedgeRectCallout">
            <a:avLst>
              <a:gd name="adj1" fmla="val -10618"/>
              <a:gd name="adj2" fmla="val -10883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登录时启动的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14445" y="5194626"/>
            <a:ext cx="7256870" cy="13220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root : x : 0 : 0 : root : /root : /bin/bash</a:t>
            </a:r>
            <a:endParaRPr lang="nl-NL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nl-NL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tux : x : 1000 : 1000 : Turbo Tux : /home/tux : /bin/bash</a:t>
            </a:r>
            <a:endParaRPr lang="en-US" altLang="zh-CN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jack : x : 1001 : 1000 :  :/home/jack : /bin/bash</a:t>
            </a:r>
            <a:endParaRPr lang="zh-CN" altLang="en-US" sz="2000" dirty="0">
              <a:solidFill>
                <a:schemeClr val="bg1"/>
              </a:solidFill>
              <a:highlight>
                <a:srgbClr val="0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5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95329" y="1532513"/>
            <a:ext cx="1792984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0978" y="1548458"/>
            <a:ext cx="527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5328" y="2166565"/>
            <a:ext cx="1792983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94953" y="2191094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2795329" y="4398642"/>
            <a:ext cx="635848" cy="451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8041" y="4391168"/>
            <a:ext cx="38282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指定用户号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95328" y="2830353"/>
            <a:ext cx="6914605" cy="14836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839677" y="2873051"/>
            <a:ext cx="41893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useadd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71015" y="3363266"/>
            <a:ext cx="36986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id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71015" y="3825909"/>
            <a:ext cx="36986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passwd  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789677" y="4930391"/>
            <a:ext cx="635848" cy="451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13727" y="4922917"/>
            <a:ext cx="38282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指定用户的默认组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2793407" y="5462653"/>
            <a:ext cx="635848" cy="4511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44828" y="5448541"/>
            <a:ext cx="38282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指定用户的默认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71015" y="5994183"/>
            <a:ext cx="6914605" cy="518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771015" y="6050924"/>
            <a:ext cx="673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useadd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-u   1001  –g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csw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-s  /bin/fish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cswer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12" grpId="0"/>
      <p:bldP spid="17" grpId="0" bldLvl="0" animBg="1"/>
      <p:bldP spid="19" grpId="0"/>
      <p:bldP spid="31" grpId="0"/>
      <p:bldP spid="32" grpId="0"/>
      <p:bldP spid="35" grpId="0" bldLvl="0" animBg="1"/>
      <p:bldP spid="36" grpId="0"/>
      <p:bldP spid="37" grpId="0" bldLvl="0" animBg="1"/>
      <p:bldP spid="38" grpId="0"/>
      <p:bldP spid="39" grpId="0" bldLvl="0" animBg="1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053649" y="1424281"/>
            <a:ext cx="1792984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89618" y="1458887"/>
            <a:ext cx="527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修改用户账户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3648" y="2123650"/>
            <a:ext cx="1792983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22793" y="213884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3590" y="2843530"/>
            <a:ext cx="8209915" cy="1153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124710" y="2863215"/>
            <a:ext cx="7338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usemod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-d  /home/tom  -m  -l  tom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thomson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29460" y="5531485"/>
            <a:ext cx="8234680" cy="518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056640" y="5563352"/>
            <a:ext cx="673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-r 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thomson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3704509" y="3420578"/>
            <a:ext cx="1973986" cy="468851"/>
          </a:xfrm>
          <a:prstGeom prst="wedgeRectCallout">
            <a:avLst>
              <a:gd name="adj1" fmla="val 84639"/>
              <a:gd name="adj2" fmla="val -894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8563805" y="3420889"/>
            <a:ext cx="1439156" cy="468851"/>
          </a:xfrm>
          <a:prstGeom prst="wedgeRectCallout">
            <a:avLst>
              <a:gd name="adj1" fmla="val -85047"/>
              <a:gd name="adj2" fmla="val -879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原用户名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6862463" y="3420966"/>
            <a:ext cx="1439156" cy="468851"/>
          </a:xfrm>
          <a:prstGeom prst="wedgeRectCallout">
            <a:avLst>
              <a:gd name="adj1" fmla="val -51869"/>
              <a:gd name="adj2" fmla="val -794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新用户名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047425" y="4161273"/>
            <a:ext cx="1792984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48799" y="4228653"/>
            <a:ext cx="527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6758" y="4841963"/>
            <a:ext cx="1792983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22728" y="4841783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7" grpId="0" bldLvl="0" animBg="1"/>
      <p:bldP spid="19" grpId="0"/>
      <p:bldP spid="39" grpId="0" bldLvl="0" animBg="1"/>
      <p:bldP spid="40" grpId="0"/>
      <p:bldP spid="4" grpId="0" bldLvl="0" animBg="1"/>
      <p:bldP spid="6" grpId="0" bldLvl="0" animBg="1"/>
      <p:bldP spid="8" grpId="0" bldLvl="0" animBg="1"/>
      <p:bldP spid="9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08455" y="259715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14049" y="2015629"/>
            <a:ext cx="1792984" cy="521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9698" y="2050238"/>
            <a:ext cx="46491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创建用户组账户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9735" y="5460256"/>
            <a:ext cx="6914605" cy="518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689735" y="5516997"/>
            <a:ext cx="673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groupexp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707825" y="3325038"/>
            <a:ext cx="1792984" cy="5219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23474" y="3340983"/>
            <a:ext cx="5273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修改用户组账户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6783" y="4823368"/>
            <a:ext cx="46875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删除用户组账户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2689735" y="1316869"/>
            <a:ext cx="202184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用户组管理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0838" y="2664178"/>
            <a:ext cx="6914605" cy="518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20838" y="2720919"/>
            <a:ext cx="673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groupexample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2607" y="4029560"/>
            <a:ext cx="6914605" cy="518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42607" y="4086301"/>
            <a:ext cx="6736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#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groupmod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-n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groupexp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spc="-1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groupexample</a:t>
            </a:r>
            <a:r>
              <a:rPr lang="en-US" altLang="zh-CN" sz="24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zh-CN" altLang="en-US" sz="24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710935" y="4765061"/>
            <a:ext cx="1792984" cy="5219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88135" y="259715"/>
            <a:ext cx="69649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用户及文件权限管理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768600" y="1912620"/>
            <a:ext cx="1793240" cy="5219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8240" y="1943100"/>
            <a:ext cx="3199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切换到另一个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/>
          <p:cNvSpPr/>
          <p:nvPr/>
        </p:nvSpPr>
        <p:spPr>
          <a:xfrm>
            <a:off x="2771140" y="1276350"/>
            <a:ext cx="1817370" cy="5435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用户身份切换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8658" y="2527510"/>
            <a:ext cx="1792983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68283" y="254270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   [-]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59710" y="3178175"/>
            <a:ext cx="1800225" cy="5353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平级切换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78443" y="3206918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普通用户切换到普通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0175" y="369951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tom @cluser1  ~]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2160" y="369951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  -  john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88920" y="4203065"/>
            <a:ext cx="1800225" cy="5353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降级切换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58410" y="4234815"/>
            <a:ext cx="419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切换到普通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对话气泡: 矩形 3"/>
          <p:cNvSpPr/>
          <p:nvPr/>
        </p:nvSpPr>
        <p:spPr>
          <a:xfrm>
            <a:off x="6257925" y="1894205"/>
            <a:ext cx="4309745" cy="468630"/>
          </a:xfrm>
          <a:prstGeom prst="wedgeRectCallout">
            <a:avLst>
              <a:gd name="adj1" fmla="val -59534"/>
              <a:gd name="adj2" fmla="val 13306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同时切换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到新用户的工作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72715" y="474218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root @cluser1  ~]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54700" y="474218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  -  john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09240" y="5219065"/>
            <a:ext cx="1800225" cy="5353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升级切换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78730" y="5250815"/>
            <a:ext cx="4191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普通用户切换到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93035" y="575818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tom@cluser1  ~]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75020" y="5758180"/>
            <a:ext cx="2908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  -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对话气泡: 矩形 3"/>
          <p:cNvSpPr/>
          <p:nvPr/>
        </p:nvSpPr>
        <p:spPr>
          <a:xfrm>
            <a:off x="7884795" y="3662680"/>
            <a:ext cx="2400300" cy="468630"/>
          </a:xfrm>
          <a:prstGeom prst="wedgeRectCallout">
            <a:avLst>
              <a:gd name="adj1" fmla="val -66825"/>
              <a:gd name="adj2" fmla="val 483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john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对话气泡: 矩形 3"/>
          <p:cNvSpPr/>
          <p:nvPr/>
        </p:nvSpPr>
        <p:spPr>
          <a:xfrm>
            <a:off x="8234680" y="4674870"/>
            <a:ext cx="1948815" cy="468630"/>
          </a:xfrm>
          <a:prstGeom prst="wedgeRectCallout">
            <a:avLst>
              <a:gd name="adj1" fmla="val -85581"/>
              <a:gd name="adj2" fmla="val 444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无需密码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对话气泡: 矩形 3"/>
          <p:cNvSpPr/>
          <p:nvPr/>
        </p:nvSpPr>
        <p:spPr>
          <a:xfrm>
            <a:off x="7783195" y="5658485"/>
            <a:ext cx="2262505" cy="468630"/>
          </a:xfrm>
          <a:prstGeom prst="wedgeRectCallout">
            <a:avLst>
              <a:gd name="adj1" fmla="val -99115"/>
              <a:gd name="adj2" fmla="val 424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9" grpId="0" bldLvl="0" animBg="1"/>
      <p:bldP spid="30" grpId="0" bldLvl="0" animBg="1"/>
      <p:bldP spid="31" grpId="0" bldLvl="0" animBg="1"/>
      <p:bldP spid="8" grpId="0"/>
      <p:bldP spid="8" grpId="1"/>
      <p:bldP spid="4" grpId="0" bldLvl="0" animBg="1"/>
      <p:bldP spid="4" grpId="1" animBg="1"/>
      <p:bldP spid="17" grpId="0" bldLvl="0" animBg="1"/>
      <p:bldP spid="17" grpId="1" animBg="1"/>
      <p:bldP spid="25" grpId="0" bldLvl="0" animBg="1"/>
      <p:bldP spid="2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1861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淘宝网chenying0907出品 14"/>
          <p:cNvSpPr txBox="1"/>
          <p:nvPr/>
        </p:nvSpPr>
        <p:spPr>
          <a:xfrm>
            <a:off x="4619795" y="1266354"/>
            <a:ext cx="5975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057265" y="4215787"/>
            <a:ext cx="3429000" cy="521739"/>
            <a:chOff x="4500" y="4859"/>
            <a:chExt cx="5400" cy="1091"/>
          </a:xfrm>
        </p:grpSpPr>
        <p:sp>
          <p:nvSpPr>
            <p:cNvPr id="46" name="文本框 45"/>
            <p:cNvSpPr txBox="1"/>
            <p:nvPr/>
          </p:nvSpPr>
          <p:spPr>
            <a:xfrm>
              <a:off x="4500" y="4859"/>
              <a:ext cx="1800" cy="1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rwx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300" y="4859"/>
              <a:ext cx="1800" cy="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rw</a:t>
              </a:r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100" y="4859"/>
              <a:ext cx="1800" cy="10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r--</a:t>
              </a:r>
              <a:endPara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5965894" y="5917424"/>
            <a:ext cx="4786630" cy="40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764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10789" y="1281249"/>
            <a:ext cx="4145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控制各用户对文件的访问权限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67919" y="1266354"/>
            <a:ext cx="1464310" cy="4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文件保护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500" y="2687955"/>
            <a:ext cx="1501140" cy="546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2225" y="2054770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zh-CN" altLang="en-US" dirty="0"/>
              <a:t>数字设置文件权限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2767919" y="1994263"/>
            <a:ext cx="1464310" cy="54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24103" y="2720252"/>
            <a:ext cx="4390390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chmod  3</a:t>
            </a:r>
            <a:r>
              <a:rPr lang="zh-CN" altLang="en-US" dirty="0"/>
              <a:t>位</a:t>
            </a:r>
            <a:r>
              <a:rPr lang="en-US" altLang="zh-CN" dirty="0"/>
              <a:t>8</a:t>
            </a:r>
            <a:r>
              <a:rPr lang="zh-CN" altLang="en-US" dirty="0"/>
              <a:t>进制数</a:t>
            </a:r>
            <a:r>
              <a:rPr lang="en-US" altLang="zh-CN" dirty="0"/>
              <a:t>  filename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67919" y="3385697"/>
            <a:ext cx="3138850" cy="5422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每种权限的权值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-文本框 15"/>
          <p:cNvSpPr txBox="1"/>
          <p:nvPr>
            <p:custDataLst>
              <p:tags r:id="rId1"/>
            </p:custDataLst>
          </p:nvPr>
        </p:nvSpPr>
        <p:spPr>
          <a:xfrm>
            <a:off x="2705735" y="4111906"/>
            <a:ext cx="20317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   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PA-文本框 99"/>
          <p:cNvSpPr txBox="1"/>
          <p:nvPr>
            <p:custDataLst>
              <p:tags r:id="rId2"/>
            </p:custDataLst>
          </p:nvPr>
        </p:nvSpPr>
        <p:spPr>
          <a:xfrm>
            <a:off x="2689791" y="5120136"/>
            <a:ext cx="10230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    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PA-文本框 100"/>
          <p:cNvSpPr txBox="1"/>
          <p:nvPr>
            <p:custDataLst>
              <p:tags r:id="rId3"/>
            </p:custDataLst>
          </p:nvPr>
        </p:nvSpPr>
        <p:spPr>
          <a:xfrm>
            <a:off x="2689791" y="4601871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   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PA-文本框 101"/>
          <p:cNvSpPr txBox="1"/>
          <p:nvPr>
            <p:custDataLst>
              <p:tags r:id="rId4"/>
            </p:custDataLst>
          </p:nvPr>
        </p:nvSpPr>
        <p:spPr>
          <a:xfrm>
            <a:off x="2698545" y="5686591"/>
            <a:ext cx="10230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   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107300" y="3440764"/>
            <a:ext cx="3104515" cy="4603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类用户权限分别求和</a:t>
            </a:r>
            <a:endParaRPr lang="zh-CN" altLang="en-US" dirty="0"/>
          </a:p>
        </p:txBody>
      </p:sp>
      <p:sp>
        <p:nvSpPr>
          <p:cNvPr id="18" name="PA-文本框 17"/>
          <p:cNvSpPr txBox="1"/>
          <p:nvPr>
            <p:custDataLst>
              <p:tags r:id="rId5"/>
            </p:custDataLst>
          </p:nvPr>
        </p:nvSpPr>
        <p:spPr>
          <a:xfrm>
            <a:off x="6057265" y="4933791"/>
            <a:ext cx="1143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4+2+1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PA-文本框 103"/>
          <p:cNvSpPr txBox="1"/>
          <p:nvPr>
            <p:custDataLst>
              <p:tags r:id="rId6"/>
            </p:custDataLst>
          </p:nvPr>
        </p:nvSpPr>
        <p:spPr>
          <a:xfrm>
            <a:off x="7200265" y="4933791"/>
            <a:ext cx="1143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4+2+0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PA-文本框 104"/>
          <p:cNvSpPr txBox="1"/>
          <p:nvPr>
            <p:custDataLst>
              <p:tags r:id="rId7"/>
            </p:custDataLst>
          </p:nvPr>
        </p:nvSpPr>
        <p:spPr>
          <a:xfrm>
            <a:off x="8359209" y="4933791"/>
            <a:ext cx="1143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4+0+0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057265" y="5357993"/>
            <a:ext cx="3429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7             6              4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" grpId="0" bldLvl="0" animBg="1"/>
      <p:bldP spid="16" grpId="0"/>
      <p:bldP spid="100" grpId="0"/>
      <p:bldP spid="101" grpId="0"/>
      <p:bldP spid="102" grpId="0"/>
      <p:bldP spid="103" grpId="0"/>
      <p:bldP spid="18" grpId="0"/>
      <p:bldP spid="104" grpId="0"/>
      <p:bldP spid="105" grpId="0"/>
      <p:bldP spid="1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60909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系统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418671" y="1670685"/>
            <a:ext cx="5337294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文件系统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418671" y="2727960"/>
            <a:ext cx="5337294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存档和压缩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3418670" y="3785235"/>
            <a:ext cx="5336639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3418671" y="4842510"/>
            <a:ext cx="5337294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用户及文件权限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59829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用户及文件权限管理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淘宝网chenying0907出品 1"/>
          <p:cNvSpPr/>
          <p:nvPr/>
        </p:nvSpPr>
        <p:spPr>
          <a:xfrm>
            <a:off x="1719580" y="2879090"/>
            <a:ext cx="1907540" cy="13195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目录权限的不同含义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3719195" y="1176655"/>
            <a:ext cx="428625" cy="4763135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淘宝网chenying0907出品 6"/>
          <p:cNvSpPr/>
          <p:nvPr/>
        </p:nvSpPr>
        <p:spPr>
          <a:xfrm>
            <a:off x="4239895" y="1397000"/>
            <a:ext cx="6202680" cy="106045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命令列出目录中的文件名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淘宝网chenying0907出品 7"/>
          <p:cNvSpPr/>
          <p:nvPr/>
        </p:nvSpPr>
        <p:spPr>
          <a:xfrm>
            <a:off x="4239895" y="2996565"/>
            <a:ext cx="6202680" cy="10826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indent="0" algn="l">
              <a:buNone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用户可在目录中添加和删除文件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276090" y="4618354"/>
            <a:ext cx="6202680" cy="1113155"/>
            <a:chOff x="4313" y="5277"/>
            <a:chExt cx="9768" cy="2357"/>
          </a:xfrm>
        </p:grpSpPr>
        <p:sp>
          <p:nvSpPr>
            <p:cNvPr id="16" name="圆角淘宝网chenying0907出品 7"/>
            <p:cNvSpPr/>
            <p:nvPr/>
          </p:nvSpPr>
          <p:spPr>
            <a:xfrm>
              <a:off x="4313" y="5277"/>
              <a:ext cx="9768" cy="235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indent="0" algn="l">
                <a:buNone/>
              </a:pPr>
              <a:r>
                <a:rPr lang="zh-CN" altLang="en-US" sz="28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执行</a:t>
              </a:r>
              <a:endPara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49" y="5575"/>
              <a:ext cx="7955" cy="175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用户可用</a:t>
              </a:r>
              <a:r>
                <a:rPr lang="en-US" altLang="zh-CN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cd</a:t>
              </a:r>
              <a:r>
                <a:rPr lang="zh-CN" altLang="en-US" sz="2400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命令进入该目录或使用该目录作为路径名的一部分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2856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2855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2682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 end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7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2022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3513455" y="48387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7188" y="3564291"/>
            <a:ext cx="16287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/dev/xxyn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淘宝网chenying0907出品 4"/>
          <p:cNvSpPr txBox="1"/>
          <p:nvPr/>
        </p:nvSpPr>
        <p:spPr>
          <a:xfrm>
            <a:off x="159829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4978" y="2186486"/>
            <a:ext cx="7163457" cy="505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磁盘设备文件位于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/dev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目录中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-矩形 3"/>
          <p:cNvSpPr/>
          <p:nvPr>
            <p:custDataLst>
              <p:tags r:id="rId1"/>
            </p:custDataLst>
          </p:nvPr>
        </p:nvSpPr>
        <p:spPr>
          <a:xfrm>
            <a:off x="3876113" y="5473214"/>
            <a:ext cx="685927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：设备类型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hd(IDE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SCSI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虚拟磁盘）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4978" y="2903976"/>
            <a:ext cx="7163457" cy="5050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命名规则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endCxn id="4" idx="1"/>
          </p:cNvCxnSpPr>
          <p:nvPr/>
        </p:nvCxnSpPr>
        <p:spPr>
          <a:xfrm rot="5400000" flipV="1">
            <a:off x="2614295" y="4626610"/>
            <a:ext cx="1932305" cy="591185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-矩形 3"/>
          <p:cNvSpPr/>
          <p:nvPr>
            <p:custDataLst>
              <p:tags r:id="rId2"/>
            </p:custDataLst>
          </p:nvPr>
        </p:nvSpPr>
        <p:spPr>
          <a:xfrm>
            <a:off x="4171388" y="4968389"/>
            <a:ext cx="62014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某类磁盘设备编号，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5400000" flipV="1">
            <a:off x="3245485" y="4291330"/>
            <a:ext cx="1242695" cy="608965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-矩形 3"/>
          <p:cNvSpPr/>
          <p:nvPr>
            <p:custDataLst>
              <p:tags r:id="rId3"/>
            </p:custDataLst>
          </p:nvPr>
        </p:nvSpPr>
        <p:spPr>
          <a:xfrm>
            <a:off x="4171388" y="4288939"/>
            <a:ext cx="2758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磁盘上的分区号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肘形连接符 19"/>
          <p:cNvCxnSpPr>
            <a:endCxn id="17" idx="1"/>
          </p:cNvCxnSpPr>
          <p:nvPr/>
        </p:nvCxnSpPr>
        <p:spPr>
          <a:xfrm rot="5400000" flipV="1">
            <a:off x="3689350" y="4036695"/>
            <a:ext cx="563245" cy="40132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-矩形 3"/>
          <p:cNvSpPr/>
          <p:nvPr>
            <p:custDataLst>
              <p:tags r:id="rId4"/>
            </p:custDataLst>
          </p:nvPr>
        </p:nvSpPr>
        <p:spPr>
          <a:xfrm>
            <a:off x="7018728" y="3699659"/>
            <a:ext cx="34150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：主分区或扩展分区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PA-矩形 3"/>
          <p:cNvSpPr/>
          <p:nvPr>
            <p:custDataLst>
              <p:tags r:id="rId5"/>
            </p:custDataLst>
          </p:nvPr>
        </p:nvSpPr>
        <p:spPr>
          <a:xfrm>
            <a:off x="7089848" y="4288939"/>
            <a:ext cx="2238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：逻辑分区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6967220" y="3825240"/>
            <a:ext cx="75565" cy="849630"/>
          </a:xfrm>
          <a:prstGeom prst="leftBrac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14905" y="1412875"/>
            <a:ext cx="2049145" cy="543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磁盘分区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2" grpId="0"/>
      <p:bldP spid="23" grpId="0" bldLvl="0" animBg="1"/>
      <p:bldP spid="2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60845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1"/>
          <p:cNvSpPr/>
          <p:nvPr/>
        </p:nvSpPr>
        <p:spPr>
          <a:xfrm>
            <a:off x="2546985" y="2034540"/>
            <a:ext cx="120713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8926" y="2064683"/>
            <a:ext cx="5721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对磁盘进行分区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62284" y="2709452"/>
            <a:ext cx="1524122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5268" y="273991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fdisk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磁盘设备名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44445" y="3410585"/>
            <a:ext cx="7201535" cy="13487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53665" y="3487420"/>
            <a:ext cx="329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fdisk   /dev/sdb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53623" y="4080582"/>
            <a:ext cx="19536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 fdisk    -l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5946775" y="3487420"/>
            <a:ext cx="3550285" cy="520065"/>
          </a:xfrm>
          <a:prstGeom prst="wedgeRectCallout">
            <a:avLst>
              <a:gd name="adj1" fmla="val -75594"/>
              <a:gd name="adj2" fmla="val -20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设备上创建磁盘分区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3"/>
          <p:cNvSpPr/>
          <p:nvPr/>
        </p:nvSpPr>
        <p:spPr>
          <a:xfrm>
            <a:off x="5086985" y="4080510"/>
            <a:ext cx="3257550" cy="434975"/>
          </a:xfrm>
          <a:prstGeom prst="wedgeRectCallout">
            <a:avLst>
              <a:gd name="adj1" fmla="val -74405"/>
              <a:gd name="adj2" fmla="val -85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查看文件系统分区情况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1"/>
          <p:cNvSpPr/>
          <p:nvPr/>
        </p:nvSpPr>
        <p:spPr>
          <a:xfrm>
            <a:off x="2544445" y="4969510"/>
            <a:ext cx="120713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lsblk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86406" y="4970443"/>
            <a:ext cx="5721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列出块设备信息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1"/>
          <p:cNvSpPr/>
          <p:nvPr/>
        </p:nvSpPr>
        <p:spPr>
          <a:xfrm>
            <a:off x="2564765" y="5629910"/>
            <a:ext cx="120713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blkid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06726" y="5506383"/>
            <a:ext cx="5721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查看块设备的文件系统类型、LABEL、UUID等信息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1"/>
          <p:cNvSpPr/>
          <p:nvPr/>
        </p:nvSpPr>
        <p:spPr>
          <a:xfrm>
            <a:off x="2556510" y="2034540"/>
            <a:ext cx="120713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fdisk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38451" y="2064683"/>
            <a:ext cx="5721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对磁盘进行分区</a:t>
            </a:r>
            <a:endParaRPr lang="zh-CN" altLang="en-US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19680" y="1365250"/>
            <a:ext cx="2049145" cy="5435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磁盘分区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2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60845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1"/>
          <p:cNvSpPr/>
          <p:nvPr/>
        </p:nvSpPr>
        <p:spPr>
          <a:xfrm>
            <a:off x="2451735" y="2212340"/>
            <a:ext cx="120713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mkfs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33676" y="2242483"/>
            <a:ext cx="5721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在磁盘分区上创建文件系统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57509" y="2825022"/>
            <a:ext cx="1524122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0493" y="285548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mkfs  [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]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磁盘分区名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>
            <a:off x="2442210" y="3495675"/>
            <a:ext cx="1539240" cy="50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选项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50690" y="3523615"/>
            <a:ext cx="43033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指定创建的Linux文件系统类型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9670" y="4130675"/>
            <a:ext cx="7201535" cy="23037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48890" y="4207510"/>
            <a:ext cx="539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mkfs   -t   ext4  /dev/sdb1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对话气泡: 矩形 32"/>
          <p:cNvSpPr/>
          <p:nvPr/>
        </p:nvSpPr>
        <p:spPr>
          <a:xfrm>
            <a:off x="5931535" y="4871720"/>
            <a:ext cx="3550285" cy="520065"/>
          </a:xfrm>
          <a:prstGeom prst="wedgeRectCallout">
            <a:avLst>
              <a:gd name="adj1" fmla="val -78188"/>
              <a:gd name="adj2" fmla="val -959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分区类型指定为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8890" y="5478145"/>
            <a:ext cx="5396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mkfs.ext4     /dev/sdb1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0465" y="1498600"/>
            <a:ext cx="3303905" cy="5435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磁盘分区挂载与卸载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18" grpId="0"/>
      <p:bldP spid="33" grpId="0" bldLvl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57797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1"/>
          <p:cNvSpPr/>
          <p:nvPr/>
        </p:nvSpPr>
        <p:spPr>
          <a:xfrm>
            <a:off x="2451735" y="2195830"/>
            <a:ext cx="1529080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89095" y="2215515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挂载磁盘分区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57509" y="2915192"/>
            <a:ext cx="1524122" cy="54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7153" y="296343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mount 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磁盘分区文件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9670" y="3660775"/>
            <a:ext cx="7201535" cy="2716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15870" y="3691255"/>
            <a:ext cx="709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   -t  ext4    /dev/sdb1   /mnt/mdisk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32"/>
          <p:cNvSpPr/>
          <p:nvPr/>
        </p:nvSpPr>
        <p:spPr>
          <a:xfrm>
            <a:off x="3980815" y="4215765"/>
            <a:ext cx="5403215" cy="799465"/>
          </a:xfrm>
          <a:prstGeom prst="wedgeRectCallout">
            <a:avLst>
              <a:gd name="adj1" fmla="val -56687"/>
              <a:gd name="adj2" fmla="val -686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/dev/sdb1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分区挂载到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/mnt/mdisk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选项指定文件系统类型为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ext4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5870" y="5100955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32"/>
          <p:cNvSpPr/>
          <p:nvPr/>
        </p:nvSpPr>
        <p:spPr>
          <a:xfrm>
            <a:off x="4861560" y="5141595"/>
            <a:ext cx="4522470" cy="488950"/>
          </a:xfrm>
          <a:prstGeom prst="wedgeRectCallout">
            <a:avLst>
              <a:gd name="adj1" fmla="val -67228"/>
              <a:gd name="adj2" fmla="val -6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查看已挂载的文件系统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870" y="5808980"/>
            <a:ext cx="224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  -a 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32"/>
          <p:cNvSpPr/>
          <p:nvPr/>
        </p:nvSpPr>
        <p:spPr>
          <a:xfrm>
            <a:off x="4704715" y="5748655"/>
            <a:ext cx="4690745" cy="488950"/>
          </a:xfrm>
          <a:prstGeom prst="wedgeRectCallout">
            <a:avLst>
              <a:gd name="adj1" fmla="val -55076"/>
              <a:gd name="adj2" fmla="val 427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/etc/fstab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中所有文件系统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挂载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50465" y="1498600"/>
            <a:ext cx="3303905" cy="5435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磁盘分区挂载与卸载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3" grpId="0" bldLvl="0" animBg="1"/>
      <p:bldP spid="10" grpId="0"/>
      <p:bldP spid="11" grpId="0" bldLvl="0" animBg="1"/>
      <p:bldP spid="4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淘宝网chenying0907出品 4"/>
          <p:cNvSpPr txBox="1"/>
          <p:nvPr/>
        </p:nvSpPr>
        <p:spPr>
          <a:xfrm>
            <a:off x="160845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1"/>
          <p:cNvSpPr/>
          <p:nvPr/>
        </p:nvSpPr>
        <p:spPr>
          <a:xfrm>
            <a:off x="2451735" y="2256790"/>
            <a:ext cx="1529715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umount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85615" y="2286000"/>
            <a:ext cx="5272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卸载文件系统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57450" y="2922905"/>
            <a:ext cx="15240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0493" y="2880250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umount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文件系统名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9670" y="3918585"/>
            <a:ext cx="7148195" cy="24625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96185" y="4049395"/>
            <a:ext cx="709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mount   -t  ext4    /dev/sdb1   /mnt/mdisk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66340" y="5168900"/>
            <a:ext cx="709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umount   /mnt/mdisk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50493" y="3331735"/>
            <a:ext cx="53906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umount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挂载文件系统的目录名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87295" y="4602480"/>
            <a:ext cx="709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umount   /dev/sdb1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0465" y="1498600"/>
            <a:ext cx="3303905" cy="5435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磁盘分区挂载与卸载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628775" y="259715"/>
            <a:ext cx="5865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文件系统管理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6962775" y="5978525"/>
            <a:ext cx="517525" cy="36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en-US" altLang="zh-CN" sz="180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209348" y="914385"/>
            <a:ext cx="801188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4706" y="944543"/>
            <a:ext cx="5721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列出文件系统磁盘空间的使用情况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3487" y="1599213"/>
            <a:ext cx="7938335" cy="24952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08" y="4162472"/>
            <a:ext cx="6138531" cy="2340965"/>
          </a:xfrm>
          <a:prstGeom prst="rect">
            <a:avLst/>
          </a:prstGeom>
        </p:spPr>
      </p:pic>
      <p:sp>
        <p:nvSpPr>
          <p:cNvPr id="17" name="对话气泡: 矩形 16"/>
          <p:cNvSpPr/>
          <p:nvPr/>
        </p:nvSpPr>
        <p:spPr>
          <a:xfrm>
            <a:off x="6142654" y="3680795"/>
            <a:ext cx="2342606" cy="481677"/>
          </a:xfrm>
          <a:prstGeom prst="wedgeRectCallout">
            <a:avLst>
              <a:gd name="adj1" fmla="val -73913"/>
              <a:gd name="adj2" fmla="val 5967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以易读方式显示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5.2.4"/>
</p:tagLst>
</file>

<file path=ppt/tags/tag11.xml><?xml version="1.0" encoding="utf-8"?>
<p:tagLst xmlns:p="http://schemas.openxmlformats.org/presentationml/2006/main">
  <p:tag name="PA" val="v5.2.4"/>
</p:tagLst>
</file>

<file path=ppt/tags/tag12.xml><?xml version="1.0" encoding="utf-8"?>
<p:tagLst xmlns:p="http://schemas.openxmlformats.org/presentationml/2006/main">
  <p:tag name="PA" val="v5.2.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PA" val="v5.2.4"/>
</p:tagLst>
</file>

<file path=ppt/tags/tag22.xml><?xml version="1.0" encoding="utf-8"?>
<p:tagLst xmlns:p="http://schemas.openxmlformats.org/presentationml/2006/main">
  <p:tag name="PA" val="v5.2.4"/>
</p:tagLst>
</file>

<file path=ppt/tags/tag23.xml><?xml version="1.0" encoding="utf-8"?>
<p:tagLst xmlns:p="http://schemas.openxmlformats.org/presentationml/2006/main">
  <p:tag name="PA" val="v5.2.4"/>
</p:tagLst>
</file>

<file path=ppt/tags/tag24.xml><?xml version="1.0" encoding="utf-8"?>
<p:tagLst xmlns:p="http://schemas.openxmlformats.org/presentationml/2006/main">
  <p:tag name="PA" val="v5.2.4"/>
</p:tagLst>
</file>

<file path=ppt/tags/tag25.xml><?xml version="1.0" encoding="utf-8"?>
<p:tagLst xmlns:p="http://schemas.openxmlformats.org/presentationml/2006/main">
  <p:tag name="PA" val="v5.2.4"/>
</p:tagLst>
</file>

<file path=ppt/tags/tag26.xml><?xml version="1.0" encoding="utf-8"?>
<p:tagLst xmlns:p="http://schemas.openxmlformats.org/presentationml/2006/main">
  <p:tag name="PA" val="v5.2.4"/>
</p:tagLst>
</file>

<file path=ppt/tags/tag27.xml><?xml version="1.0" encoding="utf-8"?>
<p:tagLst xmlns:p="http://schemas.openxmlformats.org/presentationml/2006/main">
  <p:tag name="PA" val="v5.2.4"/>
</p:tagLst>
</file>

<file path=ppt/tags/tag28.xml><?xml version="1.0" encoding="utf-8"?>
<p:tagLst xmlns:p="http://schemas.openxmlformats.org/presentationml/2006/main">
  <p:tag name="PA" val="v3.0.1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COMMONDATA" val="eyJoZGlkIjoiODU4NzNkMDU5NzRkNWFiOGI1ZjVkMGQ0MmJjYmJmYjEifQ=="/>
  <p:tag name="KSO_WPP_MARK_KEY" val="9c9accbb-56df-4a3d-9e7a-f1f71fa15418"/>
  <p:tag name="commondata" val="eyJoZGlkIjoiNTgzZDA5ZTA2YzU0MTkyYmEzZDZkMjkzZTNhNmU3YTAifQ==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5.2.4"/>
</p:tagLst>
</file>

<file path=ppt/tags/tag8.xml><?xml version="1.0" encoding="utf-8"?>
<p:tagLst xmlns:p="http://schemas.openxmlformats.org/presentationml/2006/main">
  <p:tag name="PA" val="v5.2.4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5102</Words>
  <Application>WPS 演示</Application>
  <PresentationFormat>全屏显示(4:3)</PresentationFormat>
  <Paragraphs>779</Paragraphs>
  <Slides>31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方正兰亭黑简体</vt:lpstr>
      <vt:lpstr>黑体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541</cp:revision>
  <dcterms:created xsi:type="dcterms:W3CDTF">2016-04-09T13:02:00Z</dcterms:created>
  <dcterms:modified xsi:type="dcterms:W3CDTF">2023-10-26T07:03:47Z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D4B284423EB7475B8B151F22CF790C0A</vt:lpwstr>
  </property>
</Properties>
</file>