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383" r:id="rId3"/>
    <p:sldId id="489" r:id="rId5"/>
    <p:sldId id="490" r:id="rId6"/>
    <p:sldId id="491" r:id="rId7"/>
    <p:sldId id="531" r:id="rId8"/>
    <p:sldId id="532" r:id="rId9"/>
    <p:sldId id="533" r:id="rId10"/>
    <p:sldId id="534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5" r:id="rId19"/>
    <p:sldId id="544" r:id="rId20"/>
    <p:sldId id="546" r:id="rId21"/>
    <p:sldId id="547" r:id="rId22"/>
    <p:sldId id="548" r:id="rId23"/>
    <p:sldId id="549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54" r:id="rId54"/>
    <p:sldId id="488" r:id="rId55"/>
  </p:sldIdLst>
  <p:sldSz cx="12192000" cy="6858000"/>
  <p:notesSz cx="6858000" cy="9144000"/>
  <p:custDataLst>
    <p:tags r:id="rId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  <p:cmAuthor id="3" name="73402" initials="7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5"/>
    <a:srgbClr val="FAFAFA"/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9" autoAdjust="0"/>
    <p:restoredTop sz="94634" autoAdjust="0"/>
  </p:normalViewPr>
  <p:slideViewPr>
    <p:cSldViewPr snapToGrid="0">
      <p:cViewPr varScale="1">
        <p:scale>
          <a:sx n="48" d="100"/>
          <a:sy n="48" d="100"/>
        </p:scale>
        <p:origin x="62" y="7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55.xml"/><Relationship Id="rId60" Type="http://schemas.openxmlformats.org/officeDocument/2006/relationships/commentAuthors" Target="commentAuthors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3CE85-31A8-4355-B449-3DF66C7BB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5FB22-9CDA-48F6-93CA-7416A93D35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551180" y="291470"/>
            <a:ext cx="139320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/参考文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1566333"/>
            <a:ext cx="10429875" cy="41465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597071" y="6584954"/>
            <a:ext cx="4182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1" name="PA-淘宝网chenying0907出品 4"/>
          <p:cNvSpPr txBox="1"/>
          <p:nvPr userDrawn="1">
            <p:custDataLst>
              <p:tags r:id="rId4"/>
            </p:custDataLst>
          </p:nvPr>
        </p:nvSpPr>
        <p:spPr>
          <a:xfrm>
            <a:off x="1181735" y="310515"/>
            <a:ext cx="6685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453" y="92710"/>
            <a:ext cx="7620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288884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/参考文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淘宝网chenying0907出品 11"/>
          <p:cNvSpPr/>
          <p:nvPr userDrawn="1"/>
        </p:nvSpPr>
        <p:spPr>
          <a:xfrm>
            <a:off x="8333772" y="6350"/>
            <a:ext cx="3858228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8333772" y="14954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H="1">
            <a:off x="10482580" y="585787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淘宝网chenying0907出品 25"/>
          <p:cNvSpPr txBox="1"/>
          <p:nvPr userDrawn="1"/>
        </p:nvSpPr>
        <p:spPr>
          <a:xfrm>
            <a:off x="9642605" y="1895066"/>
            <a:ext cx="245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淘宝网chenying0907出品 29"/>
          <p:cNvSpPr txBox="1"/>
          <p:nvPr userDrawn="1"/>
        </p:nvSpPr>
        <p:spPr>
          <a:xfrm>
            <a:off x="9642605" y="3056119"/>
            <a:ext cx="245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 flipH="1">
            <a:off x="9294307" y="1481831"/>
            <a:ext cx="161094" cy="3672668"/>
            <a:chOff x="8674687" y="1964186"/>
            <a:chExt cx="134035" cy="3055785"/>
          </a:xfrm>
        </p:grpSpPr>
        <p:sp>
          <p:nvSpPr>
            <p:cNvPr id="25" name="淘宝网chenying0907出品 12"/>
            <p:cNvSpPr/>
            <p:nvPr userDrawn="1"/>
          </p:nvSpPr>
          <p:spPr>
            <a:xfrm>
              <a:off x="8674687" y="1964186"/>
              <a:ext cx="134035" cy="132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淘宝网chenying0907出品 24"/>
            <p:cNvSpPr/>
            <p:nvPr userDrawn="1"/>
          </p:nvSpPr>
          <p:spPr>
            <a:xfrm>
              <a:off x="8687704" y="295469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 userDrawn="1"/>
          </p:nvCxnSpPr>
          <p:spPr>
            <a:xfrm>
              <a:off x="8741704" y="3037761"/>
              <a:ext cx="0" cy="90791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淘宝网chenying0907出品 27"/>
            <p:cNvSpPr/>
            <p:nvPr userDrawn="1"/>
          </p:nvSpPr>
          <p:spPr>
            <a:xfrm>
              <a:off x="8687704" y="392073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 userDrawn="1"/>
          </p:nvCxnSpPr>
          <p:spPr>
            <a:xfrm>
              <a:off x="8741704" y="4003796"/>
              <a:ext cx="0" cy="90791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淘宝网chenying0907出品 31"/>
            <p:cNvSpPr/>
            <p:nvPr userDrawn="1"/>
          </p:nvSpPr>
          <p:spPr>
            <a:xfrm>
              <a:off x="8674687" y="4886771"/>
              <a:ext cx="134035" cy="13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 userDrawn="1"/>
          </p:nvCxnSpPr>
          <p:spPr>
            <a:xfrm>
              <a:off x="8741704" y="2071725"/>
              <a:ext cx="0" cy="90791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淘宝网chenying0907出品 32"/>
          <p:cNvSpPr txBox="1"/>
          <p:nvPr userDrawn="1"/>
        </p:nvSpPr>
        <p:spPr>
          <a:xfrm>
            <a:off x="9642604" y="4217172"/>
            <a:ext cx="245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淘宝网chenying0907出品 9"/>
          <p:cNvSpPr/>
          <p:nvPr userDrawn="1"/>
        </p:nvSpPr>
        <p:spPr>
          <a:xfrm>
            <a:off x="1137370" y="2449314"/>
            <a:ext cx="1282700" cy="12816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 hasCustomPrompt="1"/>
          </p:nvPr>
        </p:nvSpPr>
        <p:spPr>
          <a:xfrm>
            <a:off x="1092610" y="2807026"/>
            <a:ext cx="1405975" cy="706755"/>
          </a:xfrm>
        </p:spPr>
        <p:txBody>
          <a:bodyPr>
            <a:noAutofit/>
          </a:bodyPr>
          <a:lstStyle>
            <a:lvl1pPr algn="ctr">
              <a:defRPr lang="zh-CN" altLang="en-US" sz="48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0" hasCustomPrompt="1"/>
          </p:nvPr>
        </p:nvSpPr>
        <p:spPr>
          <a:xfrm>
            <a:off x="2782825" y="2814002"/>
            <a:ext cx="5794375" cy="1222375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44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类</a:t>
            </a:r>
            <a:r>
              <a:rPr lang="en-US" altLang="zh-CN" dirty="0"/>
              <a:t>Unix</a:t>
            </a:r>
            <a:r>
              <a:rPr lang="zh-CN" altLang="en-US" dirty="0"/>
              <a:t>操作系统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2091269"/>
            <a:ext cx="10429875" cy="41465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2091269"/>
            <a:ext cx="10429875" cy="41465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2169160" y="1322050"/>
            <a:ext cx="9345819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136282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1" y="1397212"/>
            <a:ext cx="1187450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613772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2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1000125" y="2209784"/>
            <a:ext cx="10429875" cy="4127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 lang="zh-CN" altLang="en-US" sz="2800" b="1" kern="1200" dirty="0" smtClean="0">
                <a:solidFill>
                  <a:schemeClr val="dk1"/>
                </a:solidFill>
                <a:latin typeface="+mn-ea"/>
                <a:ea typeface="+mn-ea"/>
                <a:cs typeface="+mn-cs"/>
              </a:defRPr>
            </a:lvl1pPr>
            <a:lvl2pPr marL="914400" indent="-457200">
              <a:lnSpc>
                <a:spcPct val="150000"/>
              </a:lnSpc>
              <a:buFont typeface="+mj-ea"/>
              <a:buAutoNum type="circleNumDbPlain"/>
              <a:defRPr b="1"/>
            </a:lvl2pPr>
          </a:lstStyle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2209800"/>
            <a:ext cx="10429875" cy="41465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2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5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7.png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40.png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37.xml"/><Relationship Id="rId2" Type="http://schemas.openxmlformats.org/officeDocument/2006/relationships/image" Target="../media/image50.png"/><Relationship Id="rId1" Type="http://schemas.openxmlformats.org/officeDocument/2006/relationships/tags" Target="../tags/tag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image" Target="../media/image52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51.png"/><Relationship Id="rId10" Type="http://schemas.openxmlformats.org/officeDocument/2006/relationships/notesSlide" Target="../notesSlides/notesSlide29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55528" y="4377055"/>
            <a:ext cx="648004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7938818" y="6096682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186555" y="2552065"/>
            <a:ext cx="4997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871" y="2001525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49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dirty="0"/>
              <a:t>命令</a:t>
            </a:r>
            <a:r>
              <a:rPr dirty="0"/>
              <a:t>应用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命令</a:t>
            </a:r>
            <a:r>
              <a:rPr lang="zh-CN" altLang="en-US" dirty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47667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 </a:t>
            </a:r>
            <a:r>
              <a:rPr lang="en-US" altLang="zh-CN" dirty="0"/>
              <a:t>UNIX</a:t>
            </a:r>
            <a:r>
              <a:rPr lang="zh-CN" altLang="en-US" dirty="0"/>
              <a:t>系统有几百条命令</a:t>
            </a:r>
            <a:r>
              <a:rPr lang="en-US" altLang="zh-CN" dirty="0"/>
              <a:t>/</a:t>
            </a:r>
            <a:r>
              <a:rPr lang="zh-CN" altLang="en-US" dirty="0"/>
              <a:t>系统工具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绝大多数命令格式相同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大部分</a:t>
            </a:r>
            <a:r>
              <a:rPr lang="en-US" altLang="zh-CN" dirty="0">
                <a:solidFill>
                  <a:srgbClr val="064EA8"/>
                </a:solidFill>
              </a:rPr>
              <a:t>UNIX</a:t>
            </a:r>
            <a:r>
              <a:rPr lang="zh-CN" altLang="en-US" dirty="0">
                <a:solidFill>
                  <a:srgbClr val="064EA8"/>
                </a:solidFill>
              </a:rPr>
              <a:t>提供在线帮助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通过输入命令，告诉系统要做什么事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命令行中回车键解释为命令行的结束符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 date</a:t>
            </a:r>
            <a:r>
              <a:rPr lang="zh-CN" altLang="en-US" dirty="0"/>
              <a:t>命令在屏幕上显示当前的日期和时间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609590" y="3341370"/>
            <a:ext cx="2578100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help  man  info</a:t>
            </a:r>
            <a:endParaRPr lang="zh-CN" altLang="en-US" sz="2400" dirty="0"/>
          </a:p>
        </p:txBody>
      </p:sp>
      <p:pic>
        <p:nvPicPr>
          <p:cNvPr id="8" name="Picture 2" descr="https://ss1.bdstatic.com/70cFvXSh_Q1YnxGkpoWK1HF6hhy/it/u=2859710900,1070824703&amp;fm=26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82" y="4101027"/>
            <a:ext cx="1096296" cy="109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8370112" y="4584201"/>
            <a:ext cx="20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33" y="5742339"/>
            <a:ext cx="52863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dirty="0"/>
              <a:t>命令</a:t>
            </a:r>
            <a:r>
              <a:rPr dirty="0"/>
              <a:t>应用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1470079"/>
          </a:xfrm>
        </p:spPr>
        <p:txBody>
          <a:bodyPr>
            <a:normAutofit/>
          </a:bodyPr>
          <a:lstStyle/>
          <a:p>
            <a:r>
              <a:rPr lang="zh-CN" altLang="en-US" dirty="0"/>
              <a:t> 每个命令行分为三个字段：命令名、选项、参数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22744" y="2817560"/>
            <a:ext cx="55345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命令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[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47653" y="3389748"/>
            <a:ext cx="0" cy="194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33683" y="5339263"/>
            <a:ext cx="1786890" cy="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92972" y="4257179"/>
            <a:ext cx="4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一个或多个单字符选项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279835" y="3389748"/>
            <a:ext cx="1" cy="2933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271126" y="6269662"/>
            <a:ext cx="3702495" cy="39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57926" y="5066312"/>
            <a:ext cx="434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连接符，表示这是一个选项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33463" y="3398076"/>
            <a:ext cx="0" cy="2439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824754" y="5837136"/>
            <a:ext cx="3148867" cy="10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63206" y="3345897"/>
            <a:ext cx="0" cy="1122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04176" y="3345897"/>
            <a:ext cx="0" cy="483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49077" y="4474569"/>
            <a:ext cx="1442085" cy="3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804176" y="3829647"/>
            <a:ext cx="766776" cy="5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56735" y="3599193"/>
            <a:ext cx="366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通常为文件名或路径名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8448" y="5604236"/>
            <a:ext cx="251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89732" y="6005204"/>
            <a:ext cx="251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dirty="0"/>
              <a:t>命令</a:t>
            </a:r>
            <a:r>
              <a:rPr dirty="0"/>
              <a:t>应用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5961869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ls</a:t>
            </a:r>
            <a:r>
              <a:rPr lang="zh-CN" altLang="en-US" dirty="0"/>
              <a:t>命令格式实例</a:t>
            </a:r>
            <a:endParaRPr lang="zh-CN" altLang="en-US" dirty="0">
              <a:solidFill>
                <a:srgbClr val="064EA8"/>
              </a:solidFill>
            </a:endParaRPr>
          </a:p>
          <a:p>
            <a:r>
              <a:rPr lang="zh-CN" altLang="en-US" dirty="0">
                <a:solidFill>
                  <a:srgbClr val="064EA8"/>
                </a:solidFill>
              </a:rPr>
              <a:t> 命令本身</a:t>
            </a:r>
            <a:endParaRPr lang="en-US" altLang="zh-CN" dirty="0">
              <a:solidFill>
                <a:srgbClr val="064EA8"/>
              </a:solidFill>
            </a:endParaRPr>
          </a:p>
          <a:p>
            <a:endParaRPr lang="zh-CN" altLang="en-US" dirty="0">
              <a:solidFill>
                <a:srgbClr val="064EA8"/>
              </a:solidFill>
            </a:endParaRPr>
          </a:p>
          <a:p>
            <a:r>
              <a:rPr lang="zh-CN" altLang="en-US" dirty="0">
                <a:solidFill>
                  <a:srgbClr val="064EA8"/>
                </a:solidFill>
              </a:rPr>
              <a:t> 命令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单选项</a:t>
            </a:r>
            <a:endParaRPr lang="zh-CN" altLang="en-US" dirty="0">
              <a:solidFill>
                <a:srgbClr val="064EA8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596" y="3647756"/>
            <a:ext cx="5534025" cy="800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10241" y="2775638"/>
            <a:ext cx="5992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列表中所有文件磁盘空间占用总和，单位块</a:t>
            </a:r>
            <a:endParaRPr lang="zh-CN" altLang="en-US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96" y="5227387"/>
            <a:ext cx="8206464" cy="1093001"/>
          </a:xfrm>
          <a:prstGeom prst="rect">
            <a:avLst/>
          </a:prstGeom>
        </p:spPr>
      </p:pic>
      <p:sp>
        <p:nvSpPr>
          <p:cNvPr id="27" name="对话气泡: 矩形 26"/>
          <p:cNvSpPr/>
          <p:nvPr/>
        </p:nvSpPr>
        <p:spPr>
          <a:xfrm>
            <a:off x="9058394" y="4582533"/>
            <a:ext cx="2979011" cy="720270"/>
          </a:xfrm>
          <a:prstGeom prst="wedgeRectCallout">
            <a:avLst>
              <a:gd name="adj1" fmla="val -157493"/>
              <a:gd name="adj2" fmla="val 65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加上选项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，以长格式列表显示文件详细信息</a:t>
            </a:r>
            <a:endParaRPr lang="zh-CN" altLang="en-US" sz="2000" dirty="0"/>
          </a:p>
        </p:txBody>
      </p:sp>
      <p:sp>
        <p:nvSpPr>
          <p:cNvPr id="28" name="对话气泡: 矩形 27"/>
          <p:cNvSpPr/>
          <p:nvPr/>
        </p:nvSpPr>
        <p:spPr>
          <a:xfrm>
            <a:off x="4544607" y="4374820"/>
            <a:ext cx="1995948" cy="720270"/>
          </a:xfrm>
          <a:prstGeom prst="wedgeRectCallout">
            <a:avLst>
              <a:gd name="adj1" fmla="val -15088"/>
              <a:gd name="adj2" fmla="val 81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命令和选项之间至少一个分隔符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471402" y="3144972"/>
            <a:ext cx="1175657" cy="238261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41478" y="5543626"/>
            <a:ext cx="1404392" cy="4007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对话气泡: 矩形 30"/>
          <p:cNvSpPr/>
          <p:nvPr/>
        </p:nvSpPr>
        <p:spPr>
          <a:xfrm>
            <a:off x="7644027" y="3157838"/>
            <a:ext cx="4327760" cy="623249"/>
          </a:xfrm>
          <a:prstGeom prst="wedgeRectCallout">
            <a:avLst>
              <a:gd name="adj1" fmla="val -96452"/>
              <a:gd name="adj2" fmla="val 6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命令本身显示当前目录中的文件名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dirty="0"/>
              <a:t>命令</a:t>
            </a:r>
            <a:r>
              <a:rPr dirty="0"/>
              <a:t>应用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5961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ls</a:t>
            </a:r>
            <a:r>
              <a:rPr lang="zh-CN" altLang="en-US" dirty="0"/>
              <a:t>命令格式实例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命令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单选项</a:t>
            </a:r>
            <a:endParaRPr lang="en-US" altLang="zh-CN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命令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多选项</a:t>
            </a:r>
            <a:endParaRPr lang="en-US" altLang="zh-CN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把隐含文件以长格式形式显示出来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64EA8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8542" y="3227317"/>
            <a:ext cx="570271" cy="4007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58813" y="3427709"/>
            <a:ext cx="134469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842" y="3186389"/>
            <a:ext cx="8239840" cy="638264"/>
          </a:xfrm>
          <a:prstGeom prst="rect">
            <a:avLst/>
          </a:prstGeom>
        </p:spPr>
      </p:pic>
      <p:sp>
        <p:nvSpPr>
          <p:cNvPr id="13" name="对话气泡: 矩形 12"/>
          <p:cNvSpPr/>
          <p:nvPr/>
        </p:nvSpPr>
        <p:spPr>
          <a:xfrm>
            <a:off x="4474735" y="2362669"/>
            <a:ext cx="2525785" cy="720270"/>
          </a:xfrm>
          <a:prstGeom prst="wedgeRectCallout">
            <a:avLst>
              <a:gd name="adj1" fmla="val -73641"/>
              <a:gd name="adj2" fmla="val 78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加上选项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，显示目录中的隐藏文件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42" y="4905897"/>
            <a:ext cx="6072437" cy="1608561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048000" y="512587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00520" y="4042593"/>
            <a:ext cx="1854926" cy="63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组合使用多个选项实现复杂需求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8852" y="3878010"/>
            <a:ext cx="2051765" cy="6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开头的不同选项间需要有分隔符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293326" y="4680857"/>
            <a:ext cx="2707194" cy="204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7" idx="2"/>
          </p:cNvCxnSpPr>
          <p:nvPr/>
        </p:nvCxnSpPr>
        <p:spPr>
          <a:xfrm flipV="1">
            <a:off x="3880824" y="4478110"/>
            <a:ext cx="593911" cy="52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dirty="0"/>
              <a:t>命令</a:t>
            </a:r>
            <a:r>
              <a:rPr dirty="0"/>
              <a:t>应用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5961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ls</a:t>
            </a:r>
            <a:r>
              <a:rPr lang="zh-CN" altLang="en-US" dirty="0"/>
              <a:t>命令格式实例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命令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多选项（另一种写法）</a:t>
            </a:r>
            <a:endParaRPr lang="en-US" altLang="zh-CN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把隐含文件以长格式形式显示出来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64EA8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48000" y="512587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33189" y="2989838"/>
            <a:ext cx="2203719" cy="63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只写一个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，后面叠加选项字母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321" y="3840654"/>
            <a:ext cx="6606983" cy="240835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3177451" y="4069594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479403" y="3511881"/>
            <a:ext cx="2953786" cy="557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5961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ls</a:t>
            </a:r>
            <a:r>
              <a:rPr lang="zh-CN" altLang="en-US" dirty="0"/>
              <a:t>命令格式实例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命令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参数</a:t>
            </a:r>
            <a:endParaRPr lang="en-US" altLang="zh-CN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64EA8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8542" y="3227317"/>
            <a:ext cx="570271" cy="4007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048000" y="512587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00002" y="3243588"/>
            <a:ext cx="570271" cy="4007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986" y="3227317"/>
            <a:ext cx="8026513" cy="31798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43117" y="2553238"/>
            <a:ext cx="2623772" cy="63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指出要显示哪个目录中的文件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48159" y="349542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88701" y="3243757"/>
            <a:ext cx="1456303" cy="212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5961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ls</a:t>
            </a:r>
            <a:r>
              <a:rPr lang="zh-CN" altLang="en-US" dirty="0"/>
              <a:t>命令格式实例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命令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选项</a:t>
            </a:r>
            <a:r>
              <a:rPr lang="en-US" altLang="zh-CN" dirty="0">
                <a:solidFill>
                  <a:srgbClr val="064EA8"/>
                </a:solidFill>
              </a:rPr>
              <a:t>+</a:t>
            </a:r>
            <a:r>
              <a:rPr lang="zh-CN" altLang="en-US" dirty="0">
                <a:solidFill>
                  <a:srgbClr val="064EA8"/>
                </a:solidFill>
              </a:rPr>
              <a:t>参数</a:t>
            </a:r>
            <a:endParaRPr lang="en-US" altLang="zh-CN" dirty="0">
              <a:solidFill>
                <a:srgbClr val="064EA8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64EA8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8542" y="3227317"/>
            <a:ext cx="570271" cy="40078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048000" y="512587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48159" y="349542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802" y="3227317"/>
            <a:ext cx="7417399" cy="323725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426134" y="3483340"/>
            <a:ext cx="12343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5961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不同流派</a:t>
            </a:r>
            <a:r>
              <a:rPr lang="en-US" altLang="zh-CN" dirty="0"/>
              <a:t>Unix</a:t>
            </a:r>
            <a:r>
              <a:rPr lang="zh-CN" altLang="en-US" dirty="0"/>
              <a:t>的选项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/>
              <a:t>System V</a:t>
            </a:r>
            <a:r>
              <a:rPr lang="zh-CN" altLang="en-US" dirty="0"/>
              <a:t>、</a:t>
            </a:r>
            <a:r>
              <a:rPr lang="en-US" altLang="zh-CN" dirty="0"/>
              <a:t>BSD</a:t>
            </a:r>
            <a:r>
              <a:rPr lang="zh-CN" altLang="en-US" dirty="0"/>
              <a:t>、</a:t>
            </a:r>
            <a:r>
              <a:rPr lang="en-US" altLang="zh-CN" dirty="0"/>
              <a:t>GNU</a:t>
            </a:r>
            <a:r>
              <a:rPr lang="zh-CN" altLang="en-US" dirty="0"/>
              <a:t>流派选项的写法不同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不同流派</a:t>
            </a:r>
            <a:r>
              <a:rPr lang="en-US" altLang="zh-CN" dirty="0"/>
              <a:t>Unix</a:t>
            </a:r>
            <a:r>
              <a:rPr lang="zh-CN" altLang="en-US" dirty="0"/>
              <a:t>的选项实例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064EA8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48000" y="5125877"/>
            <a:ext cx="1140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10"/>
          <p:cNvGraphicFramePr>
            <a:graphicFrameLocks noGrp="1"/>
          </p:cNvGraphicFramePr>
          <p:nvPr/>
        </p:nvGraphicFramePr>
        <p:xfrm>
          <a:off x="1859794" y="3194644"/>
          <a:ext cx="7898064" cy="120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516"/>
                <a:gridCol w="1974516"/>
                <a:gridCol w="1974516"/>
                <a:gridCol w="1974516"/>
              </a:tblGrid>
              <a:tr h="400297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System V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BSD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GNU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400297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连接符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-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无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--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400297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选项表示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字母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字母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单词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b="11905"/>
          <a:stretch>
            <a:fillRect/>
          </a:stretch>
        </p:blipFill>
        <p:spPr>
          <a:xfrm>
            <a:off x="1715602" y="4971862"/>
            <a:ext cx="7610167" cy="1590922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452892" y="5315445"/>
            <a:ext cx="9537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544274" y="4981694"/>
            <a:ext cx="119808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50" y="4973573"/>
            <a:ext cx="8239840" cy="81514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184531" y="5186639"/>
            <a:ext cx="6723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21701" y="4915025"/>
            <a:ext cx="6723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83" y="4979992"/>
            <a:ext cx="8239840" cy="1224841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3975894" y="5260348"/>
            <a:ext cx="1568380" cy="129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06795" y="4925836"/>
            <a:ext cx="8355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5897" y="4990939"/>
            <a:ext cx="9765978" cy="137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系统的命令一般对各个流派常用的选项兼容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有时同一命令同一个字母的选项在不同风格中的输出可能不太相同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我们常用的选项多为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9" grpId="0" bldLvl="0" animBg="1"/>
      <p:bldP spid="19" grpId="1" bldLvl="0" animBg="1"/>
      <p:bldP spid="22" grpId="0" bldLvl="0" animBg="1"/>
      <p:bldP spid="22" grpId="1" bldLvl="0" animBg="1"/>
      <p:bldP spid="2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日期和时间显示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3365508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命令在屏幕上显示当前的日期和时间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 UNIX</a:t>
            </a:r>
            <a:r>
              <a:rPr lang="zh-CN" altLang="en-US" dirty="0"/>
              <a:t>使用</a:t>
            </a:r>
            <a:r>
              <a:rPr lang="en-US" altLang="zh-CN" dirty="0"/>
              <a:t>24</a:t>
            </a:r>
            <a:r>
              <a:rPr lang="zh-CN" altLang="en-US" dirty="0"/>
              <a:t>小时制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53" y="2790747"/>
            <a:ext cx="6445824" cy="905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用户信息：</a:t>
            </a:r>
            <a:r>
              <a:rPr lang="en-US" altLang="zh-CN" dirty="0"/>
              <a:t>who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33655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命令列出当前登录到系统的所有用户的登录名、终端号和登录时间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96161" y="3588271"/>
            <a:ext cx="517858" cy="923330"/>
          </a:xfrm>
          <a:prstGeom prst="rect">
            <a:avLst/>
          </a:prstGeom>
          <a:noFill/>
          <a:ln w="19050">
            <a:solidFill>
              <a:srgbClr val="F5F5F6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PA-文本框 14"/>
          <p:cNvSpPr txBox="1"/>
          <p:nvPr>
            <p:custDataLst>
              <p:tags r:id="rId1"/>
            </p:custDataLst>
          </p:nvPr>
        </p:nvSpPr>
        <p:spPr>
          <a:xfrm>
            <a:off x="3093353" y="3637263"/>
            <a:ext cx="853269" cy="775102"/>
          </a:xfrm>
          <a:prstGeom prst="rect">
            <a:avLst/>
          </a:prstGeom>
          <a:noFill/>
          <a:ln w="19050">
            <a:solidFill>
              <a:srgbClr val="F5F5F6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PA-文本框 15"/>
          <p:cNvSpPr txBox="1"/>
          <p:nvPr>
            <p:custDataLst>
              <p:tags r:id="rId2"/>
            </p:custDataLst>
          </p:nvPr>
        </p:nvSpPr>
        <p:spPr>
          <a:xfrm>
            <a:off x="4449078" y="3579677"/>
            <a:ext cx="3085020" cy="832687"/>
          </a:xfrm>
          <a:prstGeom prst="rect">
            <a:avLst/>
          </a:prstGeom>
          <a:noFill/>
          <a:ln w="19050">
            <a:solidFill>
              <a:srgbClr val="F5F5F6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52" y="3307796"/>
            <a:ext cx="7585776" cy="318503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2656107" y="4660539"/>
            <a:ext cx="3810" cy="4292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53945" y="3514090"/>
            <a:ext cx="578485" cy="1145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58515" y="3504565"/>
            <a:ext cx="814705" cy="11899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90135" y="3504565"/>
            <a:ext cx="2151380" cy="119189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98030" y="3502660"/>
            <a:ext cx="2574925" cy="12039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783596" y="4696651"/>
            <a:ext cx="8890" cy="3790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03825" y="4706980"/>
            <a:ext cx="10160" cy="464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468353" y="4706980"/>
            <a:ext cx="0" cy="58110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79933" y="5089236"/>
            <a:ext cx="571824" cy="14763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9800" y="5075555"/>
            <a:ext cx="572135" cy="1189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登录终端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36743" y="5162453"/>
            <a:ext cx="57182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登录时间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32669" y="5267205"/>
            <a:ext cx="490227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登录主机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3"/>
          <p:cNvSpPr/>
          <p:nvPr/>
        </p:nvSpPr>
        <p:spPr>
          <a:xfrm>
            <a:off x="2045335" y="5089525"/>
            <a:ext cx="394970" cy="1363980"/>
          </a:xfrm>
          <a:prstGeom prst="wedgeRectCallout">
            <a:avLst>
              <a:gd name="adj1" fmla="val 60450"/>
              <a:gd name="adj2" fmla="val -78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谁登录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13"/>
          <p:cNvSpPr/>
          <p:nvPr/>
        </p:nvSpPr>
        <p:spPr>
          <a:xfrm>
            <a:off x="4242435" y="4842510"/>
            <a:ext cx="405130" cy="1610995"/>
          </a:xfrm>
          <a:prstGeom prst="wedgeRectCallout">
            <a:avLst>
              <a:gd name="adj1" fmla="val -87781"/>
              <a:gd name="adj2" fmla="val -84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了哪里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13"/>
          <p:cNvSpPr/>
          <p:nvPr>
            <p:custDataLst>
              <p:tags r:id="rId4"/>
            </p:custDataLst>
          </p:nvPr>
        </p:nvSpPr>
        <p:spPr>
          <a:xfrm>
            <a:off x="8930640" y="4706620"/>
            <a:ext cx="400050" cy="1747520"/>
          </a:xfrm>
          <a:prstGeom prst="wedgeRectCallout">
            <a:avLst>
              <a:gd name="adj1" fmla="val -139841"/>
              <a:gd name="adj2" fmla="val -70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从哪里登录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 bldLvl="0" animBg="1"/>
      <p:bldP spid="23" grpId="1" animBg="1"/>
      <p:bldP spid="24" grpId="0" bldLvl="0" animBg="1"/>
      <p:bldP spid="24" grpId="1" animBg="1"/>
      <p:bldP spid="2" grpId="0" bldLvl="0" animBg="1"/>
      <p:bldP spid="2" grpId="1" animBg="1"/>
      <p:bldP spid="2" grpId="2" bldLvl="0" animBg="1"/>
      <p:bldP spid="23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用户信息：</a:t>
            </a:r>
            <a:r>
              <a:rPr lang="en-US" altLang="zh-CN" dirty="0"/>
              <a:t>who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7"/>
            <a:ext cx="10429875" cy="43576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 终端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物理终端：一套输入输出设备，用于用户登录和使用</a:t>
            </a:r>
            <a:r>
              <a:rPr lang="zh-CN" altLang="en-US" dirty="0"/>
              <a:t>计算机；如连接在计算机上的显示器、键盘鼠标；与名词主机对应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虚拟终端</a:t>
            </a:r>
            <a:r>
              <a:rPr lang="en-US" altLang="zh-CN" dirty="0"/>
              <a:t>(</a:t>
            </a:r>
            <a:r>
              <a:rPr lang="en-US" altLang="zh-CN" dirty="0" err="1"/>
              <a:t>tty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64EA8"/>
                </a:solidFill>
              </a:rPr>
              <a:t>附加在物理终端之上，用软件方式虚拟实现</a:t>
            </a:r>
            <a:endParaRPr lang="zh-CN" altLang="en-US" dirty="0">
              <a:solidFill>
                <a:srgbClr val="064EA8"/>
              </a:solidFill>
            </a:endParaRPr>
          </a:p>
          <a:p>
            <a:pPr lvl="1"/>
            <a:r>
              <a:rPr lang="zh-CN" altLang="en-US" dirty="0">
                <a:solidFill>
                  <a:srgbClr val="064EA8"/>
                </a:solidFill>
              </a:rPr>
              <a:t>类</a:t>
            </a:r>
            <a:r>
              <a:rPr lang="en-US" altLang="zh-CN" dirty="0">
                <a:solidFill>
                  <a:srgbClr val="064EA8"/>
                </a:solidFill>
              </a:rPr>
              <a:t>Unix</a:t>
            </a:r>
            <a:r>
              <a:rPr lang="zh-CN" altLang="en-US" dirty="0">
                <a:solidFill>
                  <a:srgbClr val="064EA8"/>
                </a:solidFill>
              </a:rPr>
              <a:t>系统启动</a:t>
            </a:r>
            <a:r>
              <a:rPr lang="zh-CN" altLang="en-US" dirty="0">
                <a:solidFill>
                  <a:srgbClr val="064EA8"/>
                </a:solidFill>
              </a:rPr>
              <a:t>后默认为用户创建几个虚拟终端</a:t>
            </a:r>
            <a:endParaRPr lang="zh-CN" altLang="en-US" dirty="0">
              <a:solidFill>
                <a:srgbClr val="064EA8"/>
              </a:solidFill>
            </a:endParaRPr>
          </a:p>
          <a:p>
            <a:pPr lvl="1"/>
            <a:r>
              <a:rPr lang="zh-CN" altLang="en-US" dirty="0">
                <a:solidFill>
                  <a:srgbClr val="064EA8"/>
                </a:solidFill>
              </a:rPr>
              <a:t>实现多用户的同时登录或单用户的多终端登录</a:t>
            </a:r>
            <a:endParaRPr lang="zh-CN" altLang="en-US" dirty="0">
              <a:solidFill>
                <a:srgbClr val="064EA8"/>
              </a:solidFill>
            </a:endParaRPr>
          </a:p>
          <a:p>
            <a:pPr lvl="1"/>
            <a:r>
              <a:rPr lang="zh-CN" altLang="en-US" dirty="0">
                <a:solidFill>
                  <a:srgbClr val="064EA8"/>
                </a:solidFill>
              </a:rPr>
              <a:t>虚拟终端称为</a:t>
            </a:r>
            <a:r>
              <a:rPr lang="en-US" altLang="zh-CN" dirty="0" err="1">
                <a:solidFill>
                  <a:srgbClr val="064EA8"/>
                </a:solidFill>
              </a:rPr>
              <a:t>tty</a:t>
            </a:r>
            <a:endParaRPr lang="en-US" altLang="zh-CN" dirty="0">
              <a:solidFill>
                <a:srgbClr val="064EA8"/>
              </a:solidFill>
            </a:endParaRPr>
          </a:p>
          <a:p>
            <a:pPr lvl="1"/>
            <a:r>
              <a:rPr lang="zh-CN" altLang="en-US" dirty="0">
                <a:solidFill>
                  <a:srgbClr val="064EA8"/>
                </a:solidFill>
              </a:rPr>
              <a:t>虚拟终端对应的设备文件是</a:t>
            </a:r>
            <a:r>
              <a:rPr lang="en-US" altLang="zh-CN" dirty="0">
                <a:solidFill>
                  <a:srgbClr val="064EA8"/>
                </a:solidFill>
              </a:rPr>
              <a:t>/dev/</a:t>
            </a:r>
            <a:r>
              <a:rPr lang="en-US" altLang="zh-CN" dirty="0" err="1">
                <a:solidFill>
                  <a:srgbClr val="064EA8"/>
                </a:solidFill>
              </a:rPr>
              <a:t>tty</a:t>
            </a:r>
            <a:r>
              <a:rPr lang="en-US" altLang="zh-CN" dirty="0">
                <a:solidFill>
                  <a:srgbClr val="064EA8"/>
                </a:solidFill>
              </a:rPr>
              <a:t>#  </a:t>
            </a:r>
            <a:r>
              <a:rPr lang="zh-CN" altLang="en-US" dirty="0">
                <a:solidFill>
                  <a:srgbClr val="064EA8"/>
                </a:solidFill>
              </a:rPr>
              <a:t>（</a:t>
            </a:r>
            <a:r>
              <a:rPr lang="en-US" altLang="zh-CN" dirty="0">
                <a:solidFill>
                  <a:srgbClr val="064EA8"/>
                </a:solidFill>
              </a:rPr>
              <a:t>#</a:t>
            </a:r>
            <a:r>
              <a:rPr lang="zh-CN" altLang="en-US" dirty="0">
                <a:solidFill>
                  <a:srgbClr val="064EA8"/>
                </a:solidFill>
              </a:rPr>
              <a:t>为</a:t>
            </a:r>
            <a:r>
              <a:rPr lang="zh-CN" altLang="en-US" dirty="0">
                <a:solidFill>
                  <a:srgbClr val="064EA8"/>
                </a:solidFill>
              </a:rPr>
              <a:t>非负整数）</a:t>
            </a:r>
            <a:endParaRPr lang="en-US" altLang="zh-CN" dirty="0">
              <a:solidFill>
                <a:srgbClr val="064EA8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对话气泡: 矩形 8"/>
          <p:cNvSpPr/>
          <p:nvPr/>
        </p:nvSpPr>
        <p:spPr>
          <a:xfrm>
            <a:off x="6780834" y="5541474"/>
            <a:ext cx="4427083" cy="470780"/>
          </a:xfrm>
          <a:prstGeom prst="wedgeRectCallout">
            <a:avLst>
              <a:gd name="adj1" fmla="val -101852"/>
              <a:gd name="adj2" fmla="val 6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teletypewriter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（电传打字机）的简称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26234" y="3569333"/>
            <a:ext cx="398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pts/0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pts/1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4" descr="http://bpic.588ku.com/element_origin_min_pic/17/07/24/f133f8436981bd1ade0235453cc5980a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70" y="3346895"/>
            <a:ext cx="1066009" cy="10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499" y="4331005"/>
            <a:ext cx="1563397" cy="104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命令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用户信息：</a:t>
            </a:r>
            <a:r>
              <a:rPr lang="en-US" altLang="zh-CN" dirty="0"/>
              <a:t>who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>
          <a:xfrm>
            <a:off x="1000125" y="2091267"/>
            <a:ext cx="10429875" cy="73254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CentOS 7 </a:t>
            </a:r>
            <a:r>
              <a:rPr lang="zh-CN" altLang="en-US" dirty="0"/>
              <a:t>默认启用</a:t>
            </a:r>
            <a:r>
              <a:rPr lang="en-US" altLang="zh-CN" dirty="0"/>
              <a:t>6</a:t>
            </a:r>
            <a:r>
              <a:rPr lang="zh-CN" altLang="en-US" dirty="0"/>
              <a:t>个虚拟终端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 </a:t>
            </a:r>
            <a:r>
              <a:rPr lang="en-US" altLang="zh-CN" dirty="0">
                <a:solidFill>
                  <a:srgbClr val="064EA8"/>
                </a:solidFill>
              </a:rPr>
              <a:t>tty1</a:t>
            </a:r>
            <a:r>
              <a:rPr lang="zh-CN" altLang="en-US" dirty="0">
                <a:solidFill>
                  <a:srgbClr val="064EA8"/>
                </a:solidFill>
              </a:rPr>
              <a:t>图形终端，</a:t>
            </a:r>
            <a:r>
              <a:rPr lang="en-US" altLang="zh-CN" dirty="0">
                <a:solidFill>
                  <a:srgbClr val="064EA8"/>
                </a:solidFill>
              </a:rPr>
              <a:t>tty2-tty6</a:t>
            </a:r>
            <a:r>
              <a:rPr lang="zh-CN" altLang="en-US" dirty="0">
                <a:solidFill>
                  <a:srgbClr val="064EA8"/>
                </a:solidFill>
              </a:rPr>
              <a:t>字符终端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虚拟终端可以相互切换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切换方式</a:t>
            </a:r>
            <a:r>
              <a:rPr lang="en-US" altLang="zh-CN" dirty="0">
                <a:solidFill>
                  <a:srgbClr val="064EA8"/>
                </a:solidFill>
              </a:rPr>
              <a:t>1  Ctrl-Alt-F[1-6]</a:t>
            </a:r>
            <a:endParaRPr lang="en-US" altLang="zh-CN" dirty="0">
              <a:solidFill>
                <a:srgbClr val="064EA8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64EA8"/>
                </a:solidFill>
              </a:rPr>
              <a:t>切换方式</a:t>
            </a:r>
            <a:r>
              <a:rPr lang="en-US" altLang="zh-CN" dirty="0">
                <a:solidFill>
                  <a:srgbClr val="064EA8"/>
                </a:solidFill>
              </a:rPr>
              <a:t>2  # </a:t>
            </a:r>
            <a:r>
              <a:rPr lang="en-US" altLang="zh-CN" dirty="0" err="1">
                <a:solidFill>
                  <a:srgbClr val="064EA8"/>
                </a:solidFill>
              </a:rPr>
              <a:t>chvt</a:t>
            </a:r>
            <a:r>
              <a:rPr lang="en-US" altLang="zh-CN" dirty="0">
                <a:solidFill>
                  <a:srgbClr val="064EA8"/>
                </a:solidFill>
              </a:rPr>
              <a:t>  n      (1=&lt;n&lt;=6</a:t>
            </a:r>
            <a:r>
              <a:rPr lang="zh-CN" altLang="en-US" dirty="0">
                <a:solidFill>
                  <a:srgbClr val="064EA8"/>
                </a:solidFill>
              </a:rPr>
              <a:t>）</a:t>
            </a:r>
            <a:endParaRPr lang="zh-CN" altLang="en-US" dirty="0">
              <a:solidFill>
                <a:srgbClr val="064EA8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tty</a:t>
            </a:r>
            <a:r>
              <a:rPr lang="zh-CN" altLang="en-US" dirty="0"/>
              <a:t>命令来查看当前的虚拟终端号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101" y="3672210"/>
            <a:ext cx="4810796" cy="7335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01" y="4636147"/>
            <a:ext cx="4912995" cy="6994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76400" y="-1320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命令应用</a:t>
            </a:r>
            <a:endParaRPr lang="en-US" altLang="zh-CN" sz="32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523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伪终端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软件或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终端模拟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软件模拟出的终端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两种应用场景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图形界面下进行命令操作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pts(pseudo-terminal slave)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伪终端以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pts/n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的形式命名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：表示是图形用户界面终端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85030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922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40" y="730977"/>
            <a:ext cx="6593149" cy="37068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605" y="731083"/>
            <a:ext cx="7457338" cy="41203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09509" y="5263668"/>
            <a:ext cx="3004457" cy="61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表示该终端是系统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中的第几个伪终端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72" y="3075616"/>
            <a:ext cx="7962265" cy="3343112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481582" y="4437800"/>
            <a:ext cx="0" cy="79861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988526" y="3196046"/>
            <a:ext cx="1253081" cy="23295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39525" y="3918857"/>
            <a:ext cx="1673001" cy="8285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31474" y="3676263"/>
            <a:ext cx="29265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19685" y="2987269"/>
            <a:ext cx="1837509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第一个伪终端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62828" y="5236410"/>
            <a:ext cx="1837509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第二个伪终端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34302" y="3480138"/>
            <a:ext cx="1372277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6895" y="5197714"/>
            <a:ext cx="1837509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第三个虚拟终端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55772" y="4706578"/>
            <a:ext cx="1837509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第二个虚拟终端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9525" y="4171406"/>
            <a:ext cx="1506125" cy="102630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1" grpId="0"/>
      <p:bldP spid="22" grpId="0"/>
      <p:bldP spid="23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0520" y="173990"/>
            <a:ext cx="507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命令应用</a:t>
            </a:r>
            <a:endParaRPr lang="zh-CN" altLang="en-US" sz="32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 am 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 am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am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922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82495" y="5033293"/>
            <a:ext cx="10464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574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9974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81656" y="4993159"/>
            <a:ext cx="104647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登录的终端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0813" y="5100320"/>
            <a:ext cx="17938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登录日期与时间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492" y="3275832"/>
            <a:ext cx="8161907" cy="2287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200" y="221615"/>
            <a:ext cx="507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命令</a:t>
            </a:r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命令显示指定年份的日历表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的默认显示当月日历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参数中指定年和月，显示指定年月的日历表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显示日历：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922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82495" y="5033293"/>
            <a:ext cx="10464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9974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81656" y="4993159"/>
            <a:ext cx="104647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登录的终端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0813" y="5100320"/>
            <a:ext cx="17938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登录日期与时间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713" y="3663879"/>
            <a:ext cx="3359321" cy="2658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34" y="3722074"/>
            <a:ext cx="4665716" cy="2542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835" y="198755"/>
            <a:ext cx="507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命令应用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79636" y="1873737"/>
            <a:ext cx="8239840" cy="466153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记叙四要素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endParaRPr lang="zh-CN" altLang="en-US" sz="2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endParaRPr lang="zh-CN" altLang="en-US" sz="2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endParaRPr lang="zh-CN" altLang="en-US" sz="2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2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基本命令串联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92241" y="4374165"/>
            <a:ext cx="0" cy="74647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86990" y="300482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0025" y="3004820"/>
            <a:ext cx="585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79545" y="4029710"/>
            <a:ext cx="811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58110" y="4029710"/>
            <a:ext cx="571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43505" y="5054600"/>
            <a:ext cx="1336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2965" y="5073015"/>
            <a:ext cx="805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355" y="2088515"/>
            <a:ext cx="4217670" cy="29673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0" y="5117465"/>
            <a:ext cx="687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58110" y="5964555"/>
            <a:ext cx="1188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876800" y="5964555"/>
            <a:ext cx="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172075" y="5968365"/>
            <a:ext cx="4445" cy="421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00470" y="5928995"/>
            <a:ext cx="102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! num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11" grpId="0"/>
      <p:bldP spid="11" grpId="1"/>
      <p:bldP spid="13" grpId="0"/>
      <p:bldP spid="13" grpId="1"/>
      <p:bldP spid="14" grpId="0"/>
      <p:bldP spid="14" grpId="1"/>
      <p:bldP spid="12" grpId="0"/>
      <p:bldP spid="12" grpId="1"/>
      <p:bldP spid="2" grpId="0"/>
      <p:bldP spid="2" grpId="1"/>
      <p:bldP spid="6" grpId="0"/>
      <p:bldP spid="6" grpId="1"/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0360" y="221615"/>
            <a:ext cx="507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</a:t>
            </a:r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信息帮助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59940" y="2192020"/>
            <a:ext cx="6913880" cy="382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51855" y="2787015"/>
            <a:ext cx="2865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  help  man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0360" y="212090"/>
            <a:ext cx="507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</a:t>
            </a:r>
            <a:r>
              <a:rPr lang="zh-CN" altLang="en-US" sz="32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命令提供内部命令帮助信息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命令分类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8766" y="3244334"/>
            <a:ext cx="61047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代码的一部分，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启动后驻留内存，执行速度快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8595" y="3779520"/>
            <a:ext cx="6104255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保存在文件系统中的程序，被调用时才载入内存执行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4389755"/>
            <a:ext cx="8141970" cy="20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22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查看全部内部命令列表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help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查看某一内部命令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  command-name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673" y="3429000"/>
            <a:ext cx="7322141" cy="3093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73" y="3183262"/>
            <a:ext cx="8088708" cy="33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1976131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联机帮助手册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查看所有命令（内外部）的完整说明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说明内容包括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联机帮助手册分章编写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1999" y="3227438"/>
            <a:ext cx="5673213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命令语法；各选项的意义；相关命令等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2580" y="1984375"/>
            <a:ext cx="6192520" cy="4540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Linux </a:t>
            </a:r>
            <a:r>
              <a:rPr lang="zh-CN" altLang="en-US" dirty="0"/>
              <a:t>入门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613292" y="1253600"/>
            <a:ext cx="7154150" cy="669121"/>
            <a:chOff x="3766970" y="1212196"/>
            <a:chExt cx="7154150" cy="669121"/>
          </a:xfrm>
        </p:grpSpPr>
        <p:sp>
          <p:nvSpPr>
            <p:cNvPr id="13" name="圆角淘宝网chenying0907出品 8"/>
            <p:cNvSpPr/>
            <p:nvPr/>
          </p:nvSpPr>
          <p:spPr>
            <a:xfrm>
              <a:off x="3766970" y="1212196"/>
              <a:ext cx="715415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淘宝网chenying0907出品 9"/>
            <p:cNvSpPr/>
            <p:nvPr/>
          </p:nvSpPr>
          <p:spPr>
            <a:xfrm>
              <a:off x="4041352" y="1303552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13292" y="2126462"/>
            <a:ext cx="7155030" cy="669121"/>
            <a:chOff x="3766970" y="2198414"/>
            <a:chExt cx="7155030" cy="669121"/>
          </a:xfrm>
        </p:grpSpPr>
        <p:sp>
          <p:nvSpPr>
            <p:cNvPr id="16" name="圆角淘宝网chenying0907出品 16"/>
            <p:cNvSpPr/>
            <p:nvPr/>
          </p:nvSpPr>
          <p:spPr>
            <a:xfrm>
              <a:off x="3766970" y="2198414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命令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应用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淘宝网chenying0907出品 17"/>
            <p:cNvSpPr/>
            <p:nvPr/>
          </p:nvSpPr>
          <p:spPr>
            <a:xfrm>
              <a:off x="4041385" y="2289770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13292" y="2999324"/>
            <a:ext cx="7155030" cy="669121"/>
            <a:chOff x="3766970" y="4170850"/>
            <a:chExt cx="7155030" cy="669121"/>
          </a:xfrm>
        </p:grpSpPr>
        <p:sp>
          <p:nvSpPr>
            <p:cNvPr id="22" name="圆角淘宝网chenying0907出品 20"/>
            <p:cNvSpPr/>
            <p:nvPr/>
          </p:nvSpPr>
          <p:spPr>
            <a:xfrm>
              <a:off x="3766970" y="4170850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初步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4041385" y="4262823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13292" y="4745048"/>
            <a:ext cx="7155030" cy="669121"/>
            <a:chOff x="3766970" y="5157069"/>
            <a:chExt cx="7155030" cy="669121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3766970" y="5157069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命令与开源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创新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4041385" y="5249042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3292" y="3872186"/>
            <a:ext cx="7155030" cy="669121"/>
            <a:chOff x="3766970" y="4170850"/>
            <a:chExt cx="7155030" cy="669121"/>
          </a:xfrm>
        </p:grpSpPr>
        <p:sp>
          <p:nvSpPr>
            <p:cNvPr id="3" name="圆角淘宝网chenying0907出品 20"/>
            <p:cNvSpPr/>
            <p:nvPr/>
          </p:nvSpPr>
          <p:spPr>
            <a:xfrm>
              <a:off x="3766970" y="4170850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安装与卸载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淘宝网chenying0907出品 21"/>
            <p:cNvSpPr/>
            <p:nvPr/>
          </p:nvSpPr>
          <p:spPr>
            <a:xfrm>
              <a:off x="4041385" y="4262823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13292" y="5617908"/>
            <a:ext cx="7155030" cy="669121"/>
            <a:chOff x="3766970" y="5157069"/>
            <a:chExt cx="7155030" cy="669121"/>
          </a:xfrm>
        </p:grpSpPr>
        <p:sp>
          <p:nvSpPr>
            <p:cNvPr id="7" name="圆角淘宝网chenying0907出品 20"/>
            <p:cNvSpPr/>
            <p:nvPr/>
          </p:nvSpPr>
          <p:spPr>
            <a:xfrm>
              <a:off x="3766970" y="5157069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登录过程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淘宝网chenying0907出品 21"/>
            <p:cNvSpPr/>
            <p:nvPr/>
          </p:nvSpPr>
          <p:spPr>
            <a:xfrm>
              <a:off x="4041385" y="5249042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9880" y="24955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523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遇到问题，马上要想到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命令用法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man  command-name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man  ls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命令中翻页移行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翻页      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移行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73" y="1091649"/>
            <a:ext cx="9144000" cy="520757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995948" y="1366687"/>
            <a:ext cx="208573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94866" y="1182021"/>
            <a:ext cx="3062635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帮助文档中命令所在章节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099188" y="1784551"/>
            <a:ext cx="208573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62997" y="1584897"/>
            <a:ext cx="1704605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命令名称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36725" y="2418735"/>
            <a:ext cx="208573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00534" y="2219081"/>
            <a:ext cx="1704605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用法说明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934932" y="3023421"/>
            <a:ext cx="208573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98741" y="2823767"/>
            <a:ext cx="4558327" cy="3683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命令功能详细说明，包括选项的说明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77087" y="4823870"/>
            <a:ext cx="3693111" cy="493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后翻一页  空格；前翻一页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77086" y="5370444"/>
            <a:ext cx="3693111" cy="493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后移一行  回车；前移一行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67071" y="5920026"/>
            <a:ext cx="3703126" cy="493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  <p:bldP spid="17" grpId="0"/>
      <p:bldP spid="17" grpId="1"/>
      <p:bldP spid="19" grpId="0"/>
      <p:bldP spid="19" grpId="1"/>
      <p:bldP spid="43" grpId="0" bldLvl="0" animBg="1"/>
      <p:bldP spid="44" grpId="0" bldLvl="0" animBg="1"/>
      <p:bldP spid="4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1976131" y="1984227"/>
            <a:ext cx="8239840" cy="406146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格式的帮助命令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命令用法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info   command-name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91097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98456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5475" y="4028440"/>
            <a:ext cx="33210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内部命令不决问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</a:t>
            </a:r>
            <a:endParaRPr lang="en-US" altLang="zh-CN" sz="2800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9388" y="4550410"/>
            <a:ext cx="425767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外部命令不决问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</a:t>
            </a:r>
            <a:r>
              <a:rPr lang="zh-CN" altLang="en-US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</a:t>
            </a:r>
            <a:endParaRPr lang="en-US" altLang="zh-CN" sz="2800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988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523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删除单个字符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删除一行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跳到命令开头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跳到命令结尾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中断程序运行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挂起程序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命令补齐        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清屏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命令行快捷键与命令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785" y="2609850"/>
            <a:ext cx="204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 +  h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62245" y="2609850"/>
            <a:ext cx="2166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ctrl + u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597785" y="3714750"/>
            <a:ext cx="1712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ctrl  +  a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200015" y="3806190"/>
            <a:ext cx="174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ctrl  +  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2597785" y="4819650"/>
            <a:ext cx="1711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ctrl  +  c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5219065" y="4813300"/>
            <a:ext cx="1824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 +  z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2718435" y="5924550"/>
            <a:ext cx="1681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250815" y="5864225"/>
            <a:ext cx="1749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ctrl  +  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98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负责用户和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系统之间的交互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每次输入一个命令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系统工具程序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2432" y="2692810"/>
            <a:ext cx="983568" cy="4117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6121" y="3471237"/>
            <a:ext cx="926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/>
          </a:p>
        </p:txBody>
      </p:sp>
      <p:sp>
        <p:nvSpPr>
          <p:cNvPr id="15" name="箭头: 右 14"/>
          <p:cNvSpPr/>
          <p:nvPr/>
        </p:nvSpPr>
        <p:spPr>
          <a:xfrm>
            <a:off x="3666446" y="3607433"/>
            <a:ext cx="631711" cy="1892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4366393" y="3150233"/>
            <a:ext cx="1271770" cy="11036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700571" y="3600396"/>
            <a:ext cx="631711" cy="1892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6396526" y="3405153"/>
            <a:ext cx="1585154" cy="5797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8036400" y="3604644"/>
            <a:ext cx="631711" cy="1892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8740043" y="3429000"/>
            <a:ext cx="1062718" cy="5039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4145242" y="4414273"/>
            <a:ext cx="4594801" cy="7125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程序的一部分，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称为内部命令或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/>
          </a:p>
        </p:txBody>
      </p:sp>
      <p:sp>
        <p:nvSpPr>
          <p:cNvPr id="22" name="流程图: 过程 21"/>
          <p:cNvSpPr/>
          <p:nvPr/>
        </p:nvSpPr>
        <p:spPr>
          <a:xfrm>
            <a:off x="4562168" y="5429681"/>
            <a:ext cx="5638379" cy="7574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命令程序存储在硬盘上，由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查找、加载并执行，称为外部命令或系统工具程序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8194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shell初步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70789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有很多种，在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Flowchart: Process 20"/>
          <p:cNvSpPr/>
          <p:nvPr>
            <p:custDataLst>
              <p:tags r:id="rId1"/>
            </p:custDataLst>
          </p:nvPr>
        </p:nvSpPr>
        <p:spPr>
          <a:xfrm>
            <a:off x="4119117" y="2807429"/>
            <a:ext cx="4885546" cy="71255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Bourne Shell(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：大多数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操作系统的标准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和默认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2490651" y="2873829"/>
            <a:ext cx="1158240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2490651" y="3763431"/>
            <a:ext cx="1158240" cy="57975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Flowchart: Process 28"/>
          <p:cNvSpPr/>
          <p:nvPr>
            <p:custDataLst>
              <p:tags r:id="rId2"/>
            </p:custDataLst>
          </p:nvPr>
        </p:nvSpPr>
        <p:spPr>
          <a:xfrm>
            <a:off x="4119116" y="3697031"/>
            <a:ext cx="4885547" cy="71255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Korn Shell(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Bourne Shell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的一个超集，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程序可以不修改在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2490651" y="4653033"/>
            <a:ext cx="1158240" cy="57975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Flowchart: Process 30"/>
          <p:cNvSpPr/>
          <p:nvPr>
            <p:custDataLst>
              <p:tags r:id="rId3"/>
            </p:custDataLst>
          </p:nvPr>
        </p:nvSpPr>
        <p:spPr>
          <a:xfrm>
            <a:off x="4119116" y="4586633"/>
            <a:ext cx="4885547" cy="71255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Shell (</a:t>
            </a:r>
            <a:r>
              <a:rPr lang="en-US" altLang="zh-CN" sz="20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：由加州大学伯克利分校开发，采用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语言风格的语法</a:t>
            </a: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2490651" y="5523519"/>
            <a:ext cx="1158240" cy="5797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Flowchart: Process 32"/>
          <p:cNvSpPr/>
          <p:nvPr>
            <p:custDataLst>
              <p:tags r:id="rId4"/>
            </p:custDataLst>
          </p:nvPr>
        </p:nvSpPr>
        <p:spPr>
          <a:xfrm>
            <a:off x="4119116" y="5523519"/>
            <a:ext cx="4885547" cy="71255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Bourne Again 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和默认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9" grpId="0" bldLvl="0" animBg="1" autoUpdateAnimBg="0"/>
      <p:bldP spid="31" grpId="0" bldLvl="0" animBg="1" autoUpdateAnimBg="0"/>
      <p:bldP spid="33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shell初步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70789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ls   /bin/*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26" y="3042960"/>
            <a:ext cx="8239840" cy="18322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79817" y="3502110"/>
            <a:ext cx="1235276" cy="2262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05944" y="4168861"/>
            <a:ext cx="1235276" cy="2262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06442" y="4174476"/>
            <a:ext cx="1235276" cy="2262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65772" y="3507719"/>
            <a:ext cx="1235276" cy="2262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6" idx="3"/>
          </p:cNvCxnSpPr>
          <p:nvPr/>
        </p:nvCxnSpPr>
        <p:spPr>
          <a:xfrm flipV="1">
            <a:off x="3341220" y="4281982"/>
            <a:ext cx="396522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315093" y="3615231"/>
            <a:ext cx="395067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08446" y="3138387"/>
            <a:ext cx="1193165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7" y="4914783"/>
            <a:ext cx="8239840" cy="1643926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7881257" y="5442857"/>
            <a:ext cx="22293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A-直接连接符 36"/>
          <p:cNvCxnSpPr/>
          <p:nvPr>
            <p:custDataLst>
              <p:tags r:id="rId3"/>
            </p:custDataLst>
          </p:nvPr>
        </p:nvCxnSpPr>
        <p:spPr>
          <a:xfrm>
            <a:off x="7911732" y="5978439"/>
            <a:ext cx="23121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A-直接连接符 38"/>
          <p:cNvCxnSpPr/>
          <p:nvPr>
            <p:custDataLst>
              <p:tags r:id="rId4"/>
            </p:custDataLst>
          </p:nvPr>
        </p:nvCxnSpPr>
        <p:spPr>
          <a:xfrm>
            <a:off x="5582922" y="6541291"/>
            <a:ext cx="9833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 bldLvl="0" animBg="1"/>
      <p:bldP spid="16" grpId="1" bldLvl="0" animBg="1"/>
      <p:bldP spid="17" grpId="0" bldLvl="0" animBg="1"/>
      <p:bldP spid="18" grpId="0" bldLvl="0" animBg="1"/>
      <p:bldP spid="18" grpId="1" bldLvl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484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shell初步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984227"/>
            <a:ext cx="8239840" cy="4523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可以随时更换正在使用的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临时性使用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永久改变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5"/>
                </a:solidFill>
                <a:latin typeface="Calibri" panose="020F0502020204030204" charset="0"/>
                <a:ea typeface="微软雅黑" panose="020B0503020204020204" pitchFamily="34" charset="-122"/>
              </a:rPr>
              <a:t>①</a:t>
            </a:r>
            <a:r>
              <a:rPr lang="en-US" altLang="zh-CN" sz="2400" dirty="0">
                <a:solidFill>
                  <a:schemeClr val="accent5"/>
                </a:solidFill>
                <a:latin typeface="Calibri" panose="020F0502020204030204" charset="0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修改账户配置文件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/etc/passwd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5"/>
                </a:solidFill>
                <a:latin typeface="Calibri" panose="020F0502020204030204" charset="0"/>
                <a:ea typeface="微软雅黑" panose="020B0503020204020204" pitchFamily="34" charset="-122"/>
              </a:rPr>
              <a:t>②</a:t>
            </a:r>
            <a:r>
              <a:rPr lang="en-US" altLang="zh-CN" sz="2400" dirty="0">
                <a:solidFill>
                  <a:schemeClr val="accent5"/>
                </a:solidFill>
                <a:latin typeface="Calibri" panose="020F0502020204030204" charset="0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chsh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更改用户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Flowchart: Process 31"/>
          <p:cNvSpPr/>
          <p:nvPr>
            <p:custDataLst>
              <p:tags r:id="rId2"/>
            </p:custDataLst>
          </p:nvPr>
        </p:nvSpPr>
        <p:spPr>
          <a:xfrm>
            <a:off x="3443344" y="2640981"/>
            <a:ext cx="5430690" cy="476687"/>
          </a:xfrm>
          <a:prstGeom prst="flowChartProcess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中键入新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8216" y="3714309"/>
            <a:ext cx="3544389" cy="1854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PA-Flowchart: Process 14"/>
          <p:cNvSpPr/>
          <p:nvPr>
            <p:custDataLst>
              <p:tags r:id="rId3"/>
            </p:custDataLst>
          </p:nvPr>
        </p:nvSpPr>
        <p:spPr>
          <a:xfrm>
            <a:off x="3441259" y="3221908"/>
            <a:ext cx="5430690" cy="476687"/>
          </a:xfrm>
          <a:prstGeom prst="flowChartProcess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创建当前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子进程，在子进程中运行新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0400" y="4022835"/>
            <a:ext cx="8882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448" y="4443595"/>
            <a:ext cx="3544389" cy="1854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4735" y="3702537"/>
            <a:ext cx="8116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30164" y="4437659"/>
            <a:ext cx="68695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10757" y="4925302"/>
            <a:ext cx="1901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7402" y="4921360"/>
            <a:ext cx="8882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exit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77105" y="3711764"/>
            <a:ext cx="11621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0410" y="3720407"/>
            <a:ext cx="14076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99356" y="3961508"/>
            <a:ext cx="5911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csh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17" grpId="0" bldLvl="0" animBg="1"/>
      <p:bldP spid="17" grpId="1" bldLvl="0" animBg="1"/>
      <p:bldP spid="6" grpId="0"/>
      <p:bldP spid="20" grpId="0"/>
      <p:bldP spid="20" grpId="1"/>
      <p:bldP spid="22" grpId="0"/>
      <p:bldP spid="22" grpId="1"/>
      <p:bldP spid="23" grpId="0"/>
      <p:bldP spid="23" grpId="1"/>
      <p:bldP spid="25" grpId="0"/>
      <p:bldP spid="25" grpId="1"/>
      <p:bldP spid="25" grpId="2"/>
      <p:bldP spid="26" grpId="0"/>
      <p:bldP spid="26" grpId="1"/>
      <p:bldP spid="27" grpId="0"/>
      <p:bldP spid="27" grpId="1"/>
      <p:bldP spid="2" grpId="0"/>
      <p:bldP spid="2" grpId="1"/>
      <p:bldP spid="2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988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安装与卸载软件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安装软件的两种方法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）下载软件源代码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后编译安装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）基于网络存储库安装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更新软件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软件包存储在网络软件库中，联网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两种基于网络存储库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的软件安装方法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yum(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后继为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dnf)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Flowchart: Process 14"/>
          <p:cNvSpPr/>
          <p:nvPr>
            <p:custDataLst>
              <p:tags r:id="rId2"/>
            </p:custDataLst>
          </p:nvPr>
        </p:nvSpPr>
        <p:spPr>
          <a:xfrm>
            <a:off x="5102225" y="4846320"/>
            <a:ext cx="4987290" cy="476885"/>
          </a:xfrm>
          <a:prstGeom prst="flowChartProcess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Fedora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Flowchart: Process 14"/>
          <p:cNvSpPr/>
          <p:nvPr>
            <p:custDataLst>
              <p:tags r:id="rId3"/>
            </p:custDataLst>
          </p:nvPr>
        </p:nvSpPr>
        <p:spPr>
          <a:xfrm>
            <a:off x="3954145" y="5470525"/>
            <a:ext cx="4987290" cy="476885"/>
          </a:xfrm>
          <a:prstGeom prst="flowChartProcess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0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436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安装和卸载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984227"/>
            <a:ext cx="8239840" cy="396938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yum(dnf)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安装软件包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安装软件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dnf  install  -y  wget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更新软件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dnf  update  -y  wget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卸载软件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yum  remove  -y  wget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03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安装和卸载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984227"/>
            <a:ext cx="8239840" cy="406146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yum(dnf)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安装软件包集合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软件包集合是服务于一个共同的目的一组软件包，例如系统工具集等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使用dnf可以对软件包组进行安装/删除等操作，使相关操作更高效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dnf  groupinstall  -y  “Development Tools”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4614331"/>
          </a:xfrm>
        </p:spPr>
        <p:txBody>
          <a:bodyPr>
            <a:normAutofit fontScale="50000"/>
          </a:bodyPr>
          <a:lstStyle/>
          <a:p>
            <a:r>
              <a:rPr lang="zh-CN" altLang="en-US" dirty="0"/>
              <a:t> </a:t>
            </a:r>
            <a:r>
              <a:rPr lang="zh-CN" altLang="en-US" sz="5600" dirty="0">
                <a:solidFill>
                  <a:schemeClr val="tx1"/>
                </a:solidFill>
                <a:sym typeface="+mn-ea"/>
              </a:rPr>
              <a:t>登录作用</a:t>
            </a:r>
            <a:endParaRPr lang="en-US" altLang="zh-CN" sz="5600" dirty="0">
              <a:solidFill>
                <a:schemeClr val="tx1"/>
              </a:solidFill>
            </a:endParaRPr>
          </a:p>
          <a:p>
            <a:pPr lvl="1"/>
            <a:r>
              <a:rPr lang="en-US" altLang="zh-CN" sz="5600" dirty="0">
                <a:solidFill>
                  <a:srgbClr val="064EA8"/>
                </a:solidFill>
                <a:sym typeface="+mn-ea"/>
              </a:rPr>
              <a:t>UNIX</a:t>
            </a:r>
            <a:r>
              <a:rPr lang="zh-CN" altLang="en-US" sz="5600" dirty="0">
                <a:solidFill>
                  <a:srgbClr val="064EA8"/>
                </a:solidFill>
                <a:sym typeface="+mn-ea"/>
              </a:rPr>
              <a:t>是一个多用户操作系统</a:t>
            </a:r>
            <a:endParaRPr lang="zh-CN" altLang="en-US" sz="5600" dirty="0">
              <a:solidFill>
                <a:srgbClr val="064EA8"/>
              </a:solidFill>
            </a:endParaRPr>
          </a:p>
          <a:p>
            <a:pPr lvl="1"/>
            <a:r>
              <a:rPr lang="zh-CN" altLang="en-US" sz="5600" dirty="0">
                <a:solidFill>
                  <a:srgbClr val="064EA8"/>
                </a:solidFill>
                <a:sym typeface="+mn-ea"/>
              </a:rPr>
              <a:t>用户在使用</a:t>
            </a:r>
            <a:r>
              <a:rPr lang="en-US" altLang="zh-CN" sz="5600" dirty="0">
                <a:solidFill>
                  <a:srgbClr val="064EA8"/>
                </a:solidFill>
                <a:sym typeface="+mn-ea"/>
              </a:rPr>
              <a:t>UNIX</a:t>
            </a:r>
            <a:r>
              <a:rPr lang="zh-CN" altLang="en-US" sz="5600" dirty="0">
                <a:solidFill>
                  <a:srgbClr val="064EA8"/>
                </a:solidFill>
                <a:sym typeface="+mn-ea"/>
              </a:rPr>
              <a:t>系统前必须进行</a:t>
            </a:r>
            <a:r>
              <a:rPr lang="zh-CN" altLang="en-US" sz="5600" u="sng" dirty="0">
                <a:solidFill>
                  <a:schemeClr val="tx1"/>
                </a:solidFill>
                <a:sym typeface="+mn-ea"/>
              </a:rPr>
              <a:t>登录</a:t>
            </a:r>
            <a:endParaRPr lang="zh-CN" altLang="en-US" sz="5600" u="sng" dirty="0">
              <a:solidFill>
                <a:schemeClr val="tx1"/>
              </a:solidFill>
            </a:endParaRPr>
          </a:p>
          <a:p>
            <a:r>
              <a:rPr lang="zh-CN" altLang="en-US" sz="5600" dirty="0"/>
              <a:t>登录</a:t>
            </a:r>
            <a:r>
              <a:rPr lang="zh-CN" altLang="en-US" sz="5600" dirty="0"/>
              <a:t>方式</a:t>
            </a:r>
            <a:endParaRPr lang="zh-CN" altLang="en-US" sz="5600" dirty="0"/>
          </a:p>
          <a:p>
            <a:pPr lvl="1"/>
            <a:r>
              <a:rPr lang="zh-CN" altLang="en-US" sz="5600" dirty="0">
                <a:solidFill>
                  <a:srgbClr val="064EA8"/>
                </a:solidFill>
              </a:rPr>
              <a:t>本地登录：在本地输入用户名密码</a:t>
            </a:r>
            <a:r>
              <a:rPr lang="zh-CN" altLang="en-US" sz="5600" dirty="0">
                <a:solidFill>
                  <a:srgbClr val="064EA8"/>
                </a:solidFill>
              </a:rPr>
              <a:t>登录</a:t>
            </a:r>
            <a:endParaRPr lang="zh-CN" altLang="en-US" sz="5600" dirty="0">
              <a:solidFill>
                <a:srgbClr val="064EA8"/>
              </a:solidFill>
            </a:endParaRPr>
          </a:p>
          <a:p>
            <a:pPr lvl="1"/>
            <a:r>
              <a:rPr lang="zh-CN" altLang="en-US" sz="5600" dirty="0">
                <a:solidFill>
                  <a:srgbClr val="064EA8"/>
                </a:solidFill>
              </a:rPr>
              <a:t>远程登录：使用远程登录软件</a:t>
            </a:r>
            <a:r>
              <a:rPr lang="zh-CN" altLang="en-US" sz="5600" dirty="0">
                <a:solidFill>
                  <a:srgbClr val="064EA8"/>
                </a:solidFill>
              </a:rPr>
              <a:t>登录</a:t>
            </a:r>
            <a:endParaRPr lang="zh-CN" altLang="en-US" sz="5600" dirty="0">
              <a:solidFill>
                <a:srgbClr val="064EA8"/>
              </a:solidFill>
            </a:endParaRPr>
          </a:p>
          <a:p>
            <a:pPr marL="457200" lvl="1" indent="0">
              <a:buNone/>
            </a:pPr>
            <a:r>
              <a:rPr lang="en-US" altLang="zh-CN" sz="5600" dirty="0">
                <a:solidFill>
                  <a:srgbClr val="064EA8"/>
                </a:solidFill>
              </a:rPr>
              <a:t>     </a:t>
            </a:r>
            <a:r>
              <a:rPr lang="en-US" altLang="zh-CN" sz="5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600" dirty="0">
                <a:solidFill>
                  <a:schemeClr val="tx1"/>
                </a:solidFill>
              </a:rPr>
              <a:t>ssh    username@IP/</a:t>
            </a:r>
            <a:r>
              <a:rPr lang="zh-CN" altLang="en-US" sz="5600" dirty="0">
                <a:solidFill>
                  <a:schemeClr val="tx1"/>
                </a:solidFill>
              </a:rPr>
              <a:t>域名</a:t>
            </a:r>
            <a:endParaRPr lang="en-US" altLang="zh-CN" sz="5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zh-CN" sz="5600" dirty="0">
                <a:solidFill>
                  <a:schemeClr val="tx1"/>
                </a:solidFill>
              </a:rPr>
              <a:t>            ssh    c55210101@</a:t>
            </a:r>
            <a:r>
              <a:rPr lang="en-US" altLang="zh-CN" sz="5600" dirty="0">
                <a:solidFill>
                  <a:schemeClr val="tx1"/>
                </a:solidFill>
                <a:sym typeface="+mn-ea"/>
              </a:rPr>
              <a:t>123.249.93.254</a:t>
            </a:r>
            <a:endParaRPr lang="en-US" altLang="zh-CN" sz="5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5600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登录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登录作用与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14" name="对话气泡: 矩形 13"/>
          <p:cNvSpPr/>
          <p:nvPr/>
        </p:nvSpPr>
        <p:spPr>
          <a:xfrm>
            <a:off x="8467725" y="2639060"/>
            <a:ext cx="3058795" cy="917575"/>
          </a:xfrm>
          <a:prstGeom prst="wedgeRectCallout">
            <a:avLst>
              <a:gd name="adj1" fmla="val -72835"/>
              <a:gd name="adj2" fmla="val 61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识别用户身份、分配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资源允许用户使用系统的过程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2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git命令与参与开源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参与开源社区活动与开源软件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15" y="1864995"/>
            <a:ext cx="8223885" cy="46037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07385" y="6088380"/>
            <a:ext cx="6523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吉大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华为openEuler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开源实践课 2022.7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77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1873885"/>
            <a:ext cx="8227695" cy="4624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git命令与参与开源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1891665"/>
            <a:ext cx="8268335" cy="461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1873885"/>
            <a:ext cx="8259445" cy="46659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66770" y="6078220"/>
            <a:ext cx="582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吉大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华为openEuler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开源实践课 2022.7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9505315" y="5011420"/>
            <a:ext cx="120015" cy="54483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8825" y="508190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git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4" grpId="0" bldLvl="0" animBg="1"/>
      <p:bldP spid="4" grpId="1" animBg="1"/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98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1873885"/>
            <a:ext cx="8317230" cy="47002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41370" y="6078220"/>
            <a:ext cx="5793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吉大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华为openEuler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开源实践课 2022.7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7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29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984227"/>
            <a:ext cx="8239840" cy="4523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LinuxAbc    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https://gitee.com/aaa124578/LinuxAbc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984375"/>
            <a:ext cx="9001760" cy="45523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65162" y="4620345"/>
            <a:ext cx="1235276" cy="2262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64527" y="5683335"/>
            <a:ext cx="1235276" cy="2262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705735" y="3811270"/>
            <a:ext cx="1271270" cy="2260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52610" y="2660015"/>
            <a:ext cx="747395" cy="32258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11" grpId="0" bldLvl="0" animBg="1"/>
      <p:bldP spid="12" grpId="0" bldLvl="0" animBg="1"/>
      <p:bldP spid="1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988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git命令与参与开源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425065" y="998855"/>
            <a:ext cx="7493000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498600" y="989965"/>
            <a:ext cx="1036320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30745" y="4150360"/>
            <a:ext cx="1410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1507490" y="1591310"/>
            <a:ext cx="9649460" cy="469265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dnf  install  -y  git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服务器克隆代码到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  clone https://gitee.com/my-tux/LinuxAbc.git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$   cd   LinuxAbc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配置开发者用户名和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git   config  user.name   linuxer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git  config   user.email   linuxer@qq.com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8555" y="3429000"/>
            <a:ext cx="4483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克隆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自己账号仓库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下面的项目地址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26485" y="4300855"/>
            <a:ext cx="4743450" cy="17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2205990" y="789305"/>
            <a:ext cx="9986645" cy="61214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298767" y="799256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150661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1308735" y="1400810"/>
            <a:ext cx="10811510" cy="516953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git  branch  c21219999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git  checkout  c21219999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查看文件变动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git   status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$  cp  command.cvs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stucomm/ccst2023/csw2023/UL/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c21219999.cvs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$  vi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stucomm/ccst2023/csw2023/UL/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c21219999.cvs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$  git  status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2"/>
            </p:custDataLst>
          </p:nvPr>
        </p:nvSpPr>
        <p:spPr>
          <a:xfrm>
            <a:off x="16129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4" grpId="0" bldLvl="0" animBg="1"/>
      <p:bldP spid="24" grpId="1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886437"/>
            <a:ext cx="8239840" cy="433832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添加文件到暂存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git  add  .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$   git  status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提交文件变动到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版本库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 git  commit  -m 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写提交原因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将本地代码改动推到服务器上的自己代码仓库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git   push  origin  c21219999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2"/>
            </p:custDataLst>
          </p:nvPr>
        </p:nvSpPr>
        <p:spPr>
          <a:xfrm>
            <a:off x="16129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4" grpId="0" bldLvl="0" animBg="1"/>
      <p:bldP spid="24" grpId="1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参与开源社区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与开源活动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1891" y="4445936"/>
            <a:ext cx="1410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23"/>
          <p:cNvSpPr txBox="1"/>
          <p:nvPr>
            <p:custDataLst>
              <p:tags r:id="rId1"/>
            </p:custDataLst>
          </p:nvPr>
        </p:nvSpPr>
        <p:spPr>
          <a:xfrm>
            <a:off x="2088526" y="1886437"/>
            <a:ext cx="8239840" cy="4523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在gitee网站中申请PR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自己代码仓库项目的上传分支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-&gt;LinuxAbc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886585"/>
            <a:ext cx="8947150" cy="4552315"/>
          </a:xfrm>
          <a:prstGeom prst="rect">
            <a:avLst/>
          </a:prstGeom>
        </p:spPr>
      </p:pic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7021195" y="2724785"/>
            <a:ext cx="1125855" cy="32258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5755" y="1889760"/>
            <a:ext cx="9091930" cy="4522470"/>
          </a:xfrm>
          <a:prstGeom prst="rect">
            <a:avLst/>
          </a:prstGeom>
        </p:spPr>
      </p:pic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1622425" y="4590415"/>
            <a:ext cx="1854200" cy="32258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>
            <a:off x="6292850" y="4590415"/>
            <a:ext cx="2131060" cy="32258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淘宝网chenying0907出品 4"/>
          <p:cNvSpPr txBox="1"/>
          <p:nvPr>
            <p:custDataLst>
              <p:tags r:id="rId8"/>
            </p:custDataLst>
          </p:nvPr>
        </p:nvSpPr>
        <p:spPr>
          <a:xfrm>
            <a:off x="16129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命令与参与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18" grpId="0" bldLvl="0" animBg="1"/>
      <p:bldP spid="18" grpId="1" animBg="1"/>
      <p:bldP spid="19" grpId="0" bldLvl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dirty="0"/>
              <a:t>登录</a:t>
            </a:r>
            <a:r>
              <a:rPr dirty="0"/>
              <a:t>系统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远程登录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7930" y="2070422"/>
            <a:ext cx="2545990" cy="12022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63" y="2044240"/>
            <a:ext cx="2781300" cy="122872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186690" y="4494609"/>
            <a:ext cx="0" cy="7275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37740" y="3161665"/>
            <a:ext cx="6648450" cy="32289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701939" y="5851277"/>
            <a:ext cx="1929113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89810" y="5138420"/>
            <a:ext cx="2493010" cy="0"/>
          </a:xfrm>
          <a:prstGeom prst="line">
            <a:avLst/>
          </a:prstGeom>
          <a:ln w="12700">
            <a:solidFill>
              <a:srgbClr val="FAFAFA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60750" y="5158740"/>
            <a:ext cx="10160" cy="706755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/>
          <p:cNvSpPr/>
          <p:nvPr/>
        </p:nvSpPr>
        <p:spPr>
          <a:xfrm>
            <a:off x="5268595" y="5280660"/>
            <a:ext cx="3381375" cy="584835"/>
          </a:xfrm>
          <a:prstGeom prst="wedgeRectCallout">
            <a:avLst>
              <a:gd name="adj1" fmla="val -74863"/>
              <a:gd name="adj2" fmla="val -67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PS1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14" grpId="0" animBg="1"/>
      <p:bldP spid="1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6158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操作系统常驻部分载入内存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其余部分保留在磁盘上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用户登录时，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程序载入内存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系统所有进程的祖先进程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启动所有系统服务和后台服务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系统启动后，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创建虚拟终端为用户登录做准备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6034" y="2697866"/>
            <a:ext cx="3178629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用户请求时再载入内存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658485" y="3865245"/>
            <a:ext cx="711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42765" y="3768725"/>
            <a:ext cx="124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sysvint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3515" y="3787775"/>
            <a:ext cx="1566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upstart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61730" y="3796030"/>
            <a:ext cx="1566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002270" y="3914140"/>
            <a:ext cx="71691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129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登录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ldLvl="0" animBg="1"/>
      <p:bldP spid="3" grpId="0" bldLvl="0" animBg="1"/>
      <p:bldP spid="2" grpId="0" bldLvl="0" animBg="1"/>
      <p:bldP spid="2" grpId="1" animBg="1"/>
      <p:bldP spid="4" grpId="0"/>
      <p:bldP spid="4" grpId="1"/>
      <p:bldP spid="6" grpId="0"/>
      <p:bldP spid="6" grpId="1"/>
      <p:bldP spid="7" grpId="0"/>
      <p:bldP spid="7" grpId="1"/>
      <p:bldP spid="11" grpId="0" bldLvl="0" animBg="1"/>
      <p:bldP spid="1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淘宝网chenying0907出品 23"/>
          <p:cNvSpPr txBox="1"/>
          <p:nvPr/>
        </p:nvSpPr>
        <p:spPr>
          <a:xfrm>
            <a:off x="2088526" y="1984227"/>
            <a:ext cx="8239840" cy="415417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006225" y="1294361"/>
            <a:ext cx="7492753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登录过程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79817" y="1285031"/>
            <a:ext cx="103612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3897" y="2255520"/>
            <a:ext cx="1828800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05735" y="2621280"/>
            <a:ext cx="899614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65337" y="2612892"/>
            <a:ext cx="949234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5337" y="3814353"/>
            <a:ext cx="949234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5337" y="5003340"/>
            <a:ext cx="949234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627223" y="2386791"/>
            <a:ext cx="2002971" cy="939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627223" y="3588252"/>
            <a:ext cx="2002971" cy="939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6645366" y="4777239"/>
            <a:ext cx="2002971" cy="939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52601" y="2508069"/>
            <a:ext cx="1755673" cy="714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69014" y="3729238"/>
            <a:ext cx="1755673" cy="714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17911" y="4889869"/>
            <a:ext cx="1755673" cy="714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901440" y="2873828"/>
            <a:ext cx="1063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01438" y="5246920"/>
            <a:ext cx="1063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01439" y="4077579"/>
            <a:ext cx="1063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14571" y="2873828"/>
            <a:ext cx="712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24005" y="4073226"/>
            <a:ext cx="712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914571" y="5238211"/>
            <a:ext cx="712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01438" y="2873828"/>
            <a:ext cx="0" cy="2373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69489" y="4073226"/>
            <a:ext cx="531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3542" y="2534188"/>
            <a:ext cx="9100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5337" y="2612891"/>
            <a:ext cx="949234" cy="487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箭头: 左 39"/>
          <p:cNvSpPr/>
          <p:nvPr/>
        </p:nvSpPr>
        <p:spPr>
          <a:xfrm>
            <a:off x="5974640" y="2661387"/>
            <a:ext cx="587274" cy="12966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855622" y="2267154"/>
            <a:ext cx="9100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69014" y="2833973"/>
            <a:ext cx="1739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password: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头: 左 42"/>
          <p:cNvSpPr/>
          <p:nvPr/>
        </p:nvSpPr>
        <p:spPr>
          <a:xfrm>
            <a:off x="5977260" y="3046552"/>
            <a:ext cx="587274" cy="12966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783073" y="2139487"/>
            <a:ext cx="14583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checking</a:t>
            </a:r>
            <a:endParaRPr lang="zh-C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60097" y="2617243"/>
            <a:ext cx="949234" cy="487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59132" y="2496157"/>
            <a:ext cx="1755673" cy="714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020769" y="2504626"/>
            <a:ext cx="61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69873" y="3796935"/>
            <a:ext cx="5683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62072" y="2609368"/>
            <a:ext cx="949234" cy="48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56954" y="2506056"/>
            <a:ext cx="1755673" cy="714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5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129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登录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28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ldLvl="0" animBg="1"/>
      <p:bldP spid="2" grpId="0" bldLvl="0" animBg="1"/>
      <p:bldP spid="3" grpId="0" bldLvl="0" animBg="1"/>
      <p:bldP spid="4" grpId="0" bldLvl="0" animBg="1"/>
      <p:bldP spid="4" grpId="1" bldLvl="0" animBg="1"/>
      <p:bldP spid="4" grpId="2" bldLvl="0" animBg="1"/>
      <p:bldP spid="10" grpId="0" bldLvl="0" animBg="1"/>
      <p:bldP spid="11" grpId="0" bldLvl="0" animBg="1"/>
      <p:bldP spid="6" grpId="0" bldLvl="0" animBg="1"/>
      <p:bldP spid="13" grpId="0" bldLvl="0" animBg="1"/>
      <p:bldP spid="14" grpId="0" bldLvl="0" animBg="1"/>
      <p:bldP spid="7" grpId="0" bldLvl="0" animBg="1"/>
      <p:bldP spid="7" grpId="1" bldLvl="0" animBg="1"/>
      <p:bldP spid="16" grpId="0" bldLvl="0" animBg="1"/>
      <p:bldP spid="17" grpId="0" bldLvl="0" animBg="1"/>
      <p:bldP spid="31" grpId="0"/>
      <p:bldP spid="31" grpId="1"/>
      <p:bldP spid="32" grpId="0" bldLvl="0" animBg="1"/>
      <p:bldP spid="32" grpId="1" bldLvl="0" animBg="1"/>
      <p:bldP spid="40" grpId="0" bldLvl="0" animBg="1"/>
      <p:bldP spid="40" grpId="1" bldLvl="0" animBg="1"/>
      <p:bldP spid="41" grpId="0"/>
      <p:bldP spid="41" grpId="1"/>
      <p:bldP spid="42" grpId="0"/>
      <p:bldP spid="42" grpId="1"/>
      <p:bldP spid="43" grpId="0" bldLvl="0" animBg="1"/>
      <p:bldP spid="43" grpId="1" bldLvl="0" animBg="1"/>
      <p:bldP spid="45" grpId="0"/>
      <p:bldP spid="45" grpId="1"/>
      <p:bldP spid="45" grpId="2"/>
      <p:bldP spid="46" grpId="0" bldLvl="0" animBg="1"/>
      <p:bldP spid="46" grpId="1" bldLvl="0" animBg="1"/>
      <p:bldP spid="47" grpId="0" bldLvl="0" animBg="1"/>
      <p:bldP spid="48" grpId="0"/>
      <p:bldP spid="50" grpId="0"/>
      <p:bldP spid="51" grpId="0" bldLvl="0" animBg="1"/>
      <p:bldP spid="5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淘宝网chenying0907出品 21"/>
          <p:cNvSpPr txBox="1"/>
          <p:nvPr>
            <p:custDataLst>
              <p:tags r:id="rId1"/>
            </p:custDataLst>
          </p:nvPr>
        </p:nvSpPr>
        <p:spPr>
          <a:xfrm>
            <a:off x="2587062" y="2921168"/>
            <a:ext cx="7185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D7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en-US" altLang="zh-CN" sz="6000" b="1" dirty="0">
              <a:solidFill>
                <a:srgbClr val="3D7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587698" y="2322612"/>
            <a:ext cx="718594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587062" y="4465795"/>
            <a:ext cx="718594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淘宝网chenying0907出品 21"/>
          <p:cNvSpPr txBox="1"/>
          <p:nvPr>
            <p:custDataLst>
              <p:tags r:id="rId4"/>
            </p:custDataLst>
          </p:nvPr>
        </p:nvSpPr>
        <p:spPr>
          <a:xfrm>
            <a:off x="2192020" y="883920"/>
            <a:ext cx="7823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D7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6000" b="1" dirty="0">
                <a:solidFill>
                  <a:srgbClr val="3D7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9821" y="6272099"/>
            <a:ext cx="9372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46143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命令提示符</a:t>
            </a:r>
            <a:endParaRPr lang="en-US" altLang="zh-CN" dirty="0">
              <a:solidFill>
                <a:srgbClr val="064EA8"/>
              </a:solidFill>
            </a:endParaRPr>
          </a:p>
          <a:p>
            <a:r>
              <a:rPr lang="zh-CN" altLang="en-US" dirty="0">
                <a:solidFill>
                  <a:srgbClr val="064EA8"/>
                </a:solidFill>
              </a:rPr>
              <a:t> 最简单的命令提示符只有一个字符</a:t>
            </a:r>
            <a:endParaRPr lang="en-US" altLang="zh-CN" dirty="0">
              <a:solidFill>
                <a:srgbClr val="064EA8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管理员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root </a:t>
            </a:r>
            <a:r>
              <a:rPr lang="zh-CN" altLang="en-US" dirty="0">
                <a:solidFill>
                  <a:schemeClr val="tx1"/>
                </a:solidFill>
              </a:rPr>
              <a:t>根用户：</a:t>
            </a:r>
            <a:r>
              <a:rPr lang="en-US" altLang="zh-CN" dirty="0">
                <a:solidFill>
                  <a:schemeClr val="tx1"/>
                </a:solidFill>
              </a:rPr>
              <a:t>#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普通用户：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用户可以设置提示符，显示丰富系统信息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dirty="0"/>
              <a:t>登录</a:t>
            </a:r>
            <a:r>
              <a:rPr dirty="0"/>
              <a:t>方式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命令</a:t>
            </a:r>
            <a:r>
              <a:rPr lang="zh-CN" altLang="en-US" dirty="0"/>
              <a:t>提示符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550" y="4162684"/>
            <a:ext cx="1305606" cy="1210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10" y="4089024"/>
            <a:ext cx="1361595" cy="1210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4614331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passwd</a:t>
            </a:r>
            <a:r>
              <a:rPr lang="zh-CN" altLang="en-US" dirty="0"/>
              <a:t>命令用来修改或创建口令</a:t>
            </a:r>
            <a:endParaRPr lang="en-US" altLang="zh-CN" dirty="0">
              <a:solidFill>
                <a:srgbClr val="064EA8"/>
              </a:solidFill>
            </a:endParaRPr>
          </a:p>
          <a:p>
            <a:r>
              <a:rPr lang="zh-CN" altLang="en-US" dirty="0">
                <a:solidFill>
                  <a:srgbClr val="064EA8"/>
                </a:solidFill>
              </a:rPr>
              <a:t> 修改口令</a:t>
            </a:r>
            <a:endParaRPr lang="en-US" altLang="zh-CN" dirty="0">
              <a:solidFill>
                <a:srgbClr val="064EA8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修改自己的口令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dirty="0"/>
              <a:t>登录</a:t>
            </a:r>
            <a:r>
              <a:rPr dirty="0"/>
              <a:t>方式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修改口令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461" y="4275722"/>
            <a:ext cx="8247077" cy="2287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7"/>
          </p:nvPr>
        </p:nvSpPr>
        <p:spPr>
          <a:xfrm>
            <a:off x="1000125" y="2091268"/>
            <a:ext cx="10429875" cy="4614331"/>
          </a:xfrm>
        </p:spPr>
        <p:txBody>
          <a:bodyPr>
            <a:normAutofit/>
          </a:bodyPr>
          <a:lstStyle/>
          <a:p>
            <a:pPr lvl="1">
              <a:buFont typeface="+mj-ea"/>
              <a:buAutoNum type="circleNumDbPlain" startAt="2"/>
            </a:pPr>
            <a:r>
              <a:rPr lang="zh-CN" altLang="en-US" dirty="0">
                <a:solidFill>
                  <a:schemeClr val="tx1"/>
                </a:solidFill>
              </a:rPr>
              <a:t>修改别人的口令  </a:t>
            </a:r>
            <a:r>
              <a:rPr lang="en-US" altLang="zh-CN" dirty="0">
                <a:solidFill>
                  <a:schemeClr val="tx1"/>
                </a:solidFill>
              </a:rPr>
              <a:t># passwd  username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 startAt="2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64EA8"/>
                </a:solidFill>
              </a:rPr>
              <a:t>只有</a:t>
            </a:r>
            <a:r>
              <a:rPr lang="en-US" altLang="zh-CN" dirty="0">
                <a:solidFill>
                  <a:srgbClr val="064EA8"/>
                </a:solidFill>
              </a:rPr>
              <a:t>root</a:t>
            </a:r>
            <a:r>
              <a:rPr lang="zh-CN" altLang="en-US" dirty="0">
                <a:solidFill>
                  <a:srgbClr val="064EA8"/>
                </a:solidFill>
              </a:rPr>
              <a:t>可以！</a:t>
            </a:r>
            <a:endParaRPr lang="en-US" altLang="zh-CN" dirty="0">
              <a:solidFill>
                <a:srgbClr val="064EA8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64EA8"/>
                </a:solidFill>
              </a:rPr>
              <a:t>原口令被清除</a:t>
            </a:r>
            <a:endParaRPr lang="en-US" altLang="zh-CN" dirty="0">
              <a:solidFill>
                <a:srgbClr val="064EA8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64EA8"/>
              </a:solidFill>
            </a:endParaRPr>
          </a:p>
          <a:p>
            <a:pPr lvl="1">
              <a:buFont typeface="+mj-ea"/>
              <a:buAutoNum type="circleNumDbPlain" startAt="3"/>
            </a:pPr>
            <a:r>
              <a:rPr lang="zh-CN" altLang="en-US" dirty="0">
                <a:solidFill>
                  <a:schemeClr val="tx1"/>
                </a:solidFill>
              </a:rPr>
              <a:t>创建口令  </a:t>
            </a:r>
            <a:r>
              <a:rPr lang="en-US" altLang="zh-CN" dirty="0">
                <a:solidFill>
                  <a:schemeClr val="tx1"/>
                </a:solidFill>
              </a:rPr>
              <a:t># passwd  username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64EA8"/>
                </a:solidFill>
              </a:rPr>
              <a:t>应用场景：</a:t>
            </a:r>
            <a:r>
              <a:rPr lang="en-US" altLang="zh-CN" dirty="0">
                <a:solidFill>
                  <a:srgbClr val="064EA8"/>
                </a:solidFill>
              </a:rPr>
              <a:t>root</a:t>
            </a:r>
            <a:r>
              <a:rPr lang="zh-CN" altLang="en-US" dirty="0">
                <a:solidFill>
                  <a:srgbClr val="064EA8"/>
                </a:solidFill>
              </a:rPr>
              <a:t>创建普通用户后，为其分配初始口令</a:t>
            </a:r>
            <a:endParaRPr lang="zh-CN" altLang="en-US" dirty="0">
              <a:solidFill>
                <a:srgbClr val="064EA8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64EA8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dirty="0"/>
              <a:t>登录</a:t>
            </a:r>
            <a:r>
              <a:rPr dirty="0"/>
              <a:t>方式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修改口令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461" y="2582278"/>
            <a:ext cx="7280493" cy="639187"/>
          </a:xfrm>
          <a:prstGeom prst="rect">
            <a:avLst/>
          </a:prstGeom>
        </p:spPr>
      </p:pic>
      <p:pic>
        <p:nvPicPr>
          <p:cNvPr id="3" name="Picture 4" descr="https://ss0.bdstatic.com/70cFvHSh_Q1YnxGkpoWK1HF6hhy/it/u=3388442593,381424355&amp;fm=15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15" y="3615587"/>
            <a:ext cx="1495439" cy="10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755854" y="3996212"/>
            <a:ext cx="2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Only I can do it!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dirty="0"/>
              <a:t>登录</a:t>
            </a:r>
            <a:r>
              <a:rPr dirty="0"/>
              <a:t>方式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退出系统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退出系统</a:t>
            </a:r>
            <a:endParaRPr lang="zh-CN" altLang="en-US" dirty="0"/>
          </a:p>
          <a:p>
            <a:r>
              <a:rPr lang="zh-CN" altLang="en-US" dirty="0"/>
              <a:t> 退出系统的三种方法</a:t>
            </a:r>
            <a:endParaRPr lang="zh-CN" altLang="en-US" dirty="0"/>
          </a:p>
          <a:p>
            <a:pPr lvl="1"/>
            <a:r>
              <a:rPr lang="en-US" altLang="zh-CN" dirty="0"/>
              <a:t>$ exit</a:t>
            </a:r>
            <a:endParaRPr lang="en-US" altLang="zh-CN" dirty="0"/>
          </a:p>
          <a:p>
            <a:pPr lvl="1"/>
            <a:r>
              <a:rPr lang="en-US" altLang="zh-CN" dirty="0"/>
              <a:t>$ [Ctrl-d]</a:t>
            </a:r>
            <a:endParaRPr lang="en-US" altLang="zh-CN" dirty="0"/>
          </a:p>
          <a:p>
            <a:pPr lvl="1"/>
            <a:r>
              <a:rPr lang="en-US" altLang="zh-CN" dirty="0"/>
              <a:t>$ logout  </a:t>
            </a:r>
            <a:r>
              <a:rPr lang="zh-CN" altLang="en-US" dirty="0">
                <a:solidFill>
                  <a:srgbClr val="064EA8"/>
                </a:solidFill>
              </a:rPr>
              <a:t>需要在登录</a:t>
            </a:r>
            <a:r>
              <a:rPr lang="en-US" altLang="zh-CN" dirty="0">
                <a:solidFill>
                  <a:srgbClr val="064EA8"/>
                </a:solidFill>
              </a:rPr>
              <a:t>shell</a:t>
            </a:r>
            <a:r>
              <a:rPr lang="zh-CN" altLang="en-US" dirty="0">
                <a:solidFill>
                  <a:srgbClr val="064EA8"/>
                </a:solidFill>
              </a:rPr>
              <a:t>中</a:t>
            </a:r>
            <a:endParaRPr lang="zh-CN" altLang="en-US" dirty="0">
              <a:solidFill>
                <a:srgbClr val="064EA8"/>
              </a:solidFill>
            </a:endParaRPr>
          </a:p>
          <a:p>
            <a:r>
              <a:rPr lang="zh-CN" altLang="en-US" dirty="0"/>
              <a:t> 退出意味着和系统断开</a:t>
            </a:r>
            <a:r>
              <a:rPr lang="zh-CN" altLang="en-US" dirty="0">
                <a:solidFill>
                  <a:srgbClr val="C00000"/>
                </a:solidFill>
              </a:rPr>
              <a:t>连接</a:t>
            </a:r>
            <a:r>
              <a:rPr lang="zh-CN" altLang="en-US" dirty="0"/>
              <a:t>，结束</a:t>
            </a:r>
            <a:r>
              <a:rPr lang="zh-CN" altLang="en-US" dirty="0">
                <a:solidFill>
                  <a:srgbClr val="C00000"/>
                </a:solidFill>
              </a:rPr>
              <a:t>会话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79710" y="2236171"/>
            <a:ext cx="6486186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用户完成工作后离开系统的过程称为退出</a:t>
            </a:r>
            <a:endParaRPr lang="zh-CN" altLang="en-US" sz="2400" dirty="0"/>
          </a:p>
        </p:txBody>
      </p:sp>
      <p:pic>
        <p:nvPicPr>
          <p:cNvPr id="7" name="Picture 6" descr="https://ss0.bdstatic.com/70cFvHSh_Q1YnxGkpoWK1HF6hhy/it/u=2840823949,4205145393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75" y="3332780"/>
            <a:ext cx="31432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313675" y="3733716"/>
            <a:ext cx="138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5640,&quot;width&quot;:7692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PA" val="v5.2.4"/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PA" val="v3.0.1"/>
</p:tagLst>
</file>

<file path=ppt/tags/tag52.xml><?xml version="1.0" encoding="utf-8"?>
<p:tagLst xmlns:p="http://schemas.openxmlformats.org/presentationml/2006/main">
  <p:tag name="PA" val="v3.0.1"/>
</p:tagLst>
</file>

<file path=ppt/tags/tag53.xml><?xml version="1.0" encoding="utf-8"?>
<p:tagLst xmlns:p="http://schemas.openxmlformats.org/presentationml/2006/main">
  <p:tag name="PA" val="v3.0.1"/>
</p:tagLst>
</file>

<file path=ppt/tags/tag54.xml><?xml version="1.0" encoding="utf-8"?>
<p:tagLst xmlns:p="http://schemas.openxmlformats.org/presentationml/2006/main">
  <p:tag name="PA" val="v3.0.1"/>
</p:tagLst>
</file>

<file path=ppt/tags/tag55.xml><?xml version="1.0" encoding="utf-8"?>
<p:tagLst xmlns:p="http://schemas.openxmlformats.org/presentationml/2006/main">
  <p:tag name="KSO_WM_DOC_GUID" val="{fafe5e33-253f-4af9-91bd-d7658d00895b}"/>
  <p:tag name="COMMONDATA" val="eyJoZGlkIjoiODU4NzNkMDU5NzRkNWFiOGI1ZjVkMGQ0MmJjYmJmYjEifQ=="/>
  <p:tag name="KSO_WPP_MARK_KEY" val="1258d917-fbd0-46e1-88b5-e57697ebd8f4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KSO_WM_UNIT_PLACING_PICTURE_USER_VIEWPORT" val="{&quot;height&quot;:1893.3433070866142,&quot;width&quot;:4009.433070866142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b="1" dirty="0">
            <a:solidFill>
              <a:srgbClr val="1F4E79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5647</Words>
  <Application>WPS 演示</Application>
  <PresentationFormat>宽屏</PresentationFormat>
  <Paragraphs>989</Paragraphs>
  <Slides>52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3</vt:lpstr>
      <vt:lpstr>第3章 Linux 入门</vt:lpstr>
      <vt:lpstr>3.1 登录系统</vt:lpstr>
      <vt:lpstr>3.1 登录系统</vt:lpstr>
      <vt:lpstr>3.1 登录方式</vt:lpstr>
      <vt:lpstr>3.1 登录方式</vt:lpstr>
      <vt:lpstr>3.1 登录方式</vt:lpstr>
      <vt:lpstr>3.1 登录方式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3.2 命令应用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650</cp:revision>
  <cp:lastPrinted>2020-08-24T13:52:00Z</cp:lastPrinted>
  <dcterms:created xsi:type="dcterms:W3CDTF">2016-04-09T13:02:00Z</dcterms:created>
  <dcterms:modified xsi:type="dcterms:W3CDTF">2023-09-07T14:15:35Z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B6CD33F460034F1B9307A90B861FE6E6</vt:lpwstr>
  </property>
</Properties>
</file>