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4.svg" ContentType="image/svg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351" r:id="rId3"/>
    <p:sldId id="258" r:id="rId5"/>
    <p:sldId id="256" r:id="rId6"/>
    <p:sldId id="259" r:id="rId7"/>
    <p:sldId id="289" r:id="rId8"/>
    <p:sldId id="287" r:id="rId9"/>
    <p:sldId id="297" r:id="rId10"/>
    <p:sldId id="393" r:id="rId11"/>
    <p:sldId id="392" r:id="rId12"/>
    <p:sldId id="291" r:id="rId13"/>
    <p:sldId id="395" r:id="rId14"/>
    <p:sldId id="290" r:id="rId15"/>
    <p:sldId id="396" r:id="rId16"/>
    <p:sldId id="292" r:id="rId17"/>
    <p:sldId id="397" r:id="rId18"/>
    <p:sldId id="298" r:id="rId19"/>
    <p:sldId id="299" r:id="rId20"/>
    <p:sldId id="301" r:id="rId21"/>
    <p:sldId id="398" r:id="rId22"/>
    <p:sldId id="399" r:id="rId23"/>
    <p:sldId id="323" r:id="rId24"/>
    <p:sldId id="303" r:id="rId25"/>
    <p:sldId id="304" r:id="rId26"/>
    <p:sldId id="305" r:id="rId27"/>
    <p:sldId id="307" r:id="rId28"/>
    <p:sldId id="353" r:id="rId29"/>
    <p:sldId id="354" r:id="rId30"/>
    <p:sldId id="308" r:id="rId31"/>
    <p:sldId id="356" r:id="rId32"/>
    <p:sldId id="357" r:id="rId33"/>
    <p:sldId id="313" r:id="rId34"/>
    <p:sldId id="314" r:id="rId35"/>
    <p:sldId id="358" r:id="rId36"/>
    <p:sldId id="360" r:id="rId37"/>
    <p:sldId id="315" r:id="rId38"/>
    <p:sldId id="361" r:id="rId39"/>
    <p:sldId id="363" r:id="rId40"/>
    <p:sldId id="364" r:id="rId41"/>
    <p:sldId id="321" r:id="rId42"/>
    <p:sldId id="325" r:id="rId43"/>
    <p:sldId id="329" r:id="rId44"/>
    <p:sldId id="330" r:id="rId45"/>
    <p:sldId id="428" r:id="rId46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9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06" y="108"/>
      </p:cViewPr>
      <p:guideLst>
        <p:guide orient="horz" pos="2249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20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83896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60071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7994015" y="6584950"/>
            <a:ext cx="4194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61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9" Type="http://schemas.openxmlformats.org/officeDocument/2006/relationships/notesSlide" Target="../notesSlides/notesSlide33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notesSlide" Target="../notesSlides/notesSlide3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4398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6410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251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22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系统的标准目录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7259" y="1976846"/>
            <a:ext cx="8214352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创建文件系统时需要按照目录组织的标准形式创建目录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57259" y="2656630"/>
            <a:ext cx="8214352" cy="530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FHS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Filesystem Hierarchy Standard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）标准组织目录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7259" y="3396344"/>
            <a:ext cx="775062" cy="3018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8"/>
          <p:cNvSpPr/>
          <p:nvPr>
            <p:custDataLst>
              <p:tags r:id="rId1"/>
            </p:custDataLst>
          </p:nvPr>
        </p:nvSpPr>
        <p:spPr>
          <a:xfrm>
            <a:off x="2924942" y="3423732"/>
            <a:ext cx="7246669" cy="49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FHS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采用树形结构组织文件</a:t>
            </a:r>
            <a:endParaRPr lang="en-US" altLang="zh-CN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PA-矩形 9"/>
          <p:cNvSpPr/>
          <p:nvPr>
            <p:custDataLst>
              <p:tags r:id="rId2"/>
            </p:custDataLst>
          </p:nvPr>
        </p:nvSpPr>
        <p:spPr>
          <a:xfrm>
            <a:off x="2924942" y="4074522"/>
            <a:ext cx="7246669" cy="601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规定了各个目录名称和作用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0"/>
          <p:cNvSpPr/>
          <p:nvPr>
            <p:custDataLst>
              <p:tags r:id="rId3"/>
            </p:custDataLst>
          </p:nvPr>
        </p:nvSpPr>
        <p:spPr>
          <a:xfrm>
            <a:off x="2924942" y="4812064"/>
            <a:ext cx="7246669" cy="4831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FHS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定义了两层规范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11"/>
          <p:cNvSpPr/>
          <p:nvPr>
            <p:custDataLst>
              <p:tags r:id="rId4"/>
            </p:custDataLst>
          </p:nvPr>
        </p:nvSpPr>
        <p:spPr>
          <a:xfrm>
            <a:off x="2924942" y="5991052"/>
            <a:ext cx="7246669" cy="3973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第二层：对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中的子目录的定义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PA-矩形 11"/>
          <p:cNvSpPr/>
          <p:nvPr>
            <p:custDataLst>
              <p:tags r:id="rId5"/>
            </p:custDataLst>
          </p:nvPr>
        </p:nvSpPr>
        <p:spPr>
          <a:xfrm>
            <a:off x="2924942" y="5444465"/>
            <a:ext cx="7246669" cy="3973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下面的各个目录应该放什么文件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7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系统的标准目录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585" y="3184257"/>
            <a:ext cx="8267700" cy="1714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57259" y="1976846"/>
            <a:ext cx="8214352" cy="56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系统根目录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(/)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下的重要目录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24" y="1976641"/>
            <a:ext cx="3329043" cy="4513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2265" y="28892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21887" y="1296276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621790" y="1783080"/>
            <a:ext cx="9096375" cy="484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目录）：包含了整个文件系统，目录树起点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21888" y="2337571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/bin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621790" y="2800350"/>
            <a:ext cx="9096375" cy="8978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存放用户可以使用的可执行文件（外部命令）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有的系统存放在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21888" y="3769953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sbin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621790" y="4254500"/>
            <a:ext cx="9096375" cy="7848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存放系统管理员（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可以使用的系统管理命令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有的系统存放在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6912841" y="2350963"/>
            <a:ext cx="3805382" cy="378015"/>
          </a:xfrm>
          <a:prstGeom prst="wedgeRectCallout">
            <a:avLst>
              <a:gd name="adj1" fmla="val -50048"/>
              <a:gd name="adj2" fmla="val 999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cal</a:t>
            </a:r>
            <a:r>
              <a:rPr lang="zh-CN" altLang="en-US" sz="2400" dirty="0"/>
              <a:t>、</a:t>
            </a:r>
            <a:r>
              <a:rPr lang="en-US" altLang="zh-CN" sz="2400" dirty="0"/>
              <a:t>date</a:t>
            </a:r>
            <a:r>
              <a:rPr lang="zh-CN" altLang="en-US" sz="2400" dirty="0"/>
              <a:t>、</a:t>
            </a:r>
            <a:r>
              <a:rPr lang="en-US" altLang="zh-CN" sz="2400" dirty="0"/>
              <a:t>who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、</a:t>
            </a:r>
            <a:r>
              <a:rPr lang="en-US" altLang="zh-CN" sz="2400" dirty="0"/>
              <a:t>bash</a:t>
            </a:r>
            <a:endParaRPr lang="zh-CN" altLang="en-US" sz="2400" dirty="0"/>
          </a:p>
        </p:txBody>
      </p:sp>
      <p:sp>
        <p:nvSpPr>
          <p:cNvPr id="18" name="对话气泡: 矩形 17"/>
          <p:cNvSpPr/>
          <p:nvPr/>
        </p:nvSpPr>
        <p:spPr>
          <a:xfrm>
            <a:off x="6250305" y="3479511"/>
            <a:ext cx="4467616" cy="678165"/>
          </a:xfrm>
          <a:prstGeom prst="wedgeRectCallout">
            <a:avLst>
              <a:gd name="adj1" fmla="val -50048"/>
              <a:gd name="adj2" fmla="val 999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agetty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fsck</a:t>
            </a:r>
            <a:r>
              <a:rPr lang="zh-CN" altLang="en-US" sz="2400" dirty="0"/>
              <a:t>、</a:t>
            </a:r>
            <a:r>
              <a:rPr lang="en-US" altLang="zh-CN" sz="2400" dirty="0"/>
              <a:t>halt</a:t>
            </a:r>
            <a:r>
              <a:rPr lang="zh-CN" altLang="en-US" sz="2400" dirty="0"/>
              <a:t>、</a:t>
            </a:r>
            <a:r>
              <a:rPr lang="en-US" altLang="zh-CN" sz="2400" dirty="0"/>
              <a:t>reboot</a:t>
            </a:r>
            <a:r>
              <a:rPr lang="zh-CN" altLang="en-US" sz="2400" dirty="0"/>
              <a:t>、</a:t>
            </a:r>
            <a:r>
              <a:rPr lang="en-US" altLang="zh-CN" sz="2400" dirty="0"/>
              <a:t>shutdown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useradd</a:t>
            </a:r>
            <a:endParaRPr lang="zh-CN" altLang="en-US" sz="2400" dirty="0"/>
          </a:p>
        </p:txBody>
      </p:sp>
      <p:sp>
        <p:nvSpPr>
          <p:cNvPr id="19" name="圆角矩形 8"/>
          <p:cNvSpPr/>
          <p:nvPr/>
        </p:nvSpPr>
        <p:spPr>
          <a:xfrm>
            <a:off x="1621887" y="5101961"/>
            <a:ext cx="2071171" cy="3824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/lib;/lib64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621790" y="5529580"/>
            <a:ext cx="9096375" cy="8883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存放函数库和模块文件</a:t>
            </a:r>
            <a:endParaRPr lang="en-US" altLang="zh-CN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有的系统存放在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/lib64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98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12362" y="1278379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/boot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612265" y="1783715"/>
            <a:ext cx="8776970" cy="484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系统启动时用到的文件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12363" y="3760550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en-US" altLang="zh-CN" sz="2400" dirty="0"/>
              <a:t>;/media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612265" y="4241800"/>
            <a:ext cx="8776970" cy="4959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用于临时挂载其他文件系统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12363" y="4906614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/proc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612265" y="5387975"/>
            <a:ext cx="8776970" cy="930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虚拟文件系统，将内核和进程运行状态归档为文本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通过这些文件可以查看硬件和正在运行的进程信息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6504940" y="981075"/>
            <a:ext cx="3758565" cy="603250"/>
          </a:xfrm>
          <a:prstGeom prst="wedgeRectCallout">
            <a:avLst>
              <a:gd name="adj1" fmla="val -56842"/>
              <a:gd name="adj2" fmla="val 1007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vmlinuz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-*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启动配置文件：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/boot/grub2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"/>
          <p:cNvSpPr/>
          <p:nvPr/>
        </p:nvSpPr>
        <p:spPr>
          <a:xfrm>
            <a:off x="1603848" y="2317204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dev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612265" y="2809240"/>
            <a:ext cx="8776970" cy="875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存放设备文件。设备文件是一种特殊文件，代表计算机物理部件或虚拟部件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7704793" y="2192513"/>
            <a:ext cx="2558473" cy="568055"/>
          </a:xfrm>
          <a:prstGeom prst="wedgeRectCallout">
            <a:avLst>
              <a:gd name="adj1" fmla="val -61988"/>
              <a:gd name="adj2" fmla="val 960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/dev/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代表终端，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/dev/null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代表空设备</a:t>
            </a:r>
            <a:endParaRPr lang="zh-CN" altLang="en-US" dirty="0"/>
          </a:p>
        </p:txBody>
      </p:sp>
      <p:sp>
        <p:nvSpPr>
          <p:cNvPr id="4" name="对话气泡: 矩形 3"/>
          <p:cNvSpPr/>
          <p:nvPr/>
        </p:nvSpPr>
        <p:spPr>
          <a:xfrm>
            <a:off x="7880350" y="4672209"/>
            <a:ext cx="2383176" cy="608905"/>
          </a:xfrm>
          <a:prstGeom prst="wedgeRectCallout">
            <a:avLst>
              <a:gd name="adj1" fmla="val -61929"/>
              <a:gd name="adj2" fmla="val 810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/proc/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meminfo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cat /proc/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cpuinfo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3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4066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02833" y="2946067"/>
            <a:ext cx="2071171" cy="3954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602740" y="3399790"/>
            <a:ext cx="9067800" cy="748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存放系统管理所需的配置文件和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子目录，如用户信息、服务的启动脚本、常用服务的配置文件等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1602837" y="5580594"/>
            <a:ext cx="2071171" cy="3954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/opt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602740" y="6032500"/>
            <a:ext cx="9067800" cy="4686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主机额外安装软件的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0"/>
          <p:cNvSpPr/>
          <p:nvPr/>
        </p:nvSpPr>
        <p:spPr>
          <a:xfrm>
            <a:off x="1602833" y="4220693"/>
            <a:ext cx="2071171" cy="4465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602740" y="4714875"/>
            <a:ext cx="9067800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存放应用程序。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存放用户应用命令；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/sbin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存放管理员使用的系统管理命令；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存放内核源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8"/>
          <p:cNvSpPr/>
          <p:nvPr/>
        </p:nvSpPr>
        <p:spPr>
          <a:xfrm>
            <a:off x="1602833" y="2007814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/home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602740" y="2456815"/>
            <a:ext cx="9067800" cy="4076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存放所有普通用户主目录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8"/>
          <p:cNvSpPr/>
          <p:nvPr/>
        </p:nvSpPr>
        <p:spPr>
          <a:xfrm>
            <a:off x="1602832" y="1097271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/root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602740" y="1538605"/>
            <a:ext cx="9067800" cy="4076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的主目录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7826375" y="2621280"/>
            <a:ext cx="2844165" cy="660400"/>
          </a:xfrm>
          <a:prstGeom prst="wedgeRectCallout">
            <a:avLst>
              <a:gd name="adj1" fmla="val -44107"/>
              <a:gd name="adj2" fmla="val 729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重要配置文件：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/passwd,/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16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93307" y="1013620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/var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93215" y="1478280"/>
            <a:ext cx="8872855" cy="7461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存放经常变化或增长的文件，如日志、缓存、邮件、打印队列等。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/var/log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：各种程序的日志文件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0"/>
          <p:cNvSpPr/>
          <p:nvPr/>
        </p:nvSpPr>
        <p:spPr>
          <a:xfrm>
            <a:off x="1593307" y="2269628"/>
            <a:ext cx="2071171" cy="4465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/run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593215" y="2748915"/>
            <a:ext cx="8872220" cy="7029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存放一些服务和程序运行后产生的信息，如进程ID、锁文件、套接字等。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10"/>
          <p:cNvSpPr/>
          <p:nvPr/>
        </p:nvSpPr>
        <p:spPr>
          <a:xfrm>
            <a:off x="1593308" y="5324254"/>
            <a:ext cx="2071171" cy="3954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srv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593215" y="5770245"/>
            <a:ext cx="8872220" cy="6813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存放一些服务启动后需要提取或访问的数据，如FTP服务、Web服务等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8"/>
          <p:cNvSpPr/>
          <p:nvPr/>
        </p:nvSpPr>
        <p:spPr>
          <a:xfrm>
            <a:off x="1593308" y="4386001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/sys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593215" y="4834890"/>
            <a:ext cx="8872220" cy="4076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存放与内核相关的信息，如/sys/module, /sys/class等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1593307" y="3502128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593215" y="3916680"/>
            <a:ext cx="8872220" cy="4076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存放临时文件，所有用户都可以访问和写入。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87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2180395" y="1448834"/>
            <a:ext cx="171223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459852"/>
            <a:ext cx="641648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管理员在创建用户时为其分配的特定目录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2185010" y="2462331"/>
            <a:ext cx="7866045" cy="78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用户登录时，自动进入主目录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2"/>
            </p:custDataLst>
          </p:nvPr>
        </p:nvSpPr>
        <p:spPr>
          <a:xfrm>
            <a:off x="2180395" y="3449493"/>
            <a:ext cx="7866045" cy="76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用户在其主目录中拥有读、写和执行权限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2185009" y="4401205"/>
            <a:ext cx="7866045" cy="7603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用户在其主目录中可以创建任意多个子目录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4"/>
            </p:custDataLst>
          </p:nvPr>
        </p:nvSpPr>
        <p:spPr>
          <a:xfrm>
            <a:off x="2185010" y="5369427"/>
            <a:ext cx="7866045" cy="7867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主目录的名称通常与用户名相同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用户现在在文件系统中所在的目录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334" y="2005069"/>
            <a:ext cx="7557570" cy="42679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3983" y="2016567"/>
            <a:ext cx="288544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login: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to UNIX!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28755" y="3831088"/>
            <a:ext cx="17089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3014" y="4198435"/>
            <a:ext cx="593255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05159" y="4699202"/>
            <a:ext cx="17089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 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83854" y="5184204"/>
            <a:ext cx="17089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44487" y="5661634"/>
            <a:ext cx="17089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文件在文件系统中的位置描述方式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05314" y="2119010"/>
            <a:ext cx="6154330" cy="4346162"/>
            <a:chOff x="1381314" y="1883875"/>
            <a:chExt cx="6154330" cy="4346162"/>
          </a:xfrm>
        </p:grpSpPr>
        <p:sp>
          <p:nvSpPr>
            <p:cNvPr id="9" name="圆角矩形 8"/>
            <p:cNvSpPr/>
            <p:nvPr/>
          </p:nvSpPr>
          <p:spPr>
            <a:xfrm>
              <a:off x="3512491" y="1883875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81314" y="3183870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03161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91585" y="4560973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97747" y="3183868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7073" y="3183866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00611" y="318386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9" idx="2"/>
              <a:endCxn id="10" idx="0"/>
            </p:cNvCxnSpPr>
            <p:nvPr/>
          </p:nvCxnSpPr>
          <p:spPr>
            <a:xfrm rot="5400000">
              <a:off x="2856049" y="1491842"/>
              <a:ext cx="859320" cy="2524737"/>
            </a:xfrm>
            <a:prstGeom prst="bentConnector3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4" idx="0"/>
            </p:cNvCxnSpPr>
            <p:nvPr/>
          </p:nvCxnSpPr>
          <p:spPr>
            <a:xfrm rot="5400000">
              <a:off x="3664266" y="2300057"/>
              <a:ext cx="859318" cy="908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5" idx="0"/>
            </p:cNvCxnSpPr>
            <p:nvPr/>
          </p:nvCxnSpPr>
          <p:spPr>
            <a:xfrm rot="16200000" flipH="1">
              <a:off x="4478930" y="2393697"/>
              <a:ext cx="859316" cy="721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2"/>
              <a:endCxn id="16" idx="0"/>
            </p:cNvCxnSpPr>
            <p:nvPr/>
          </p:nvCxnSpPr>
          <p:spPr>
            <a:xfrm rot="16200000" flipH="1">
              <a:off x="5265700" y="1606927"/>
              <a:ext cx="859315" cy="2294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2"/>
              <a:endCxn id="11" idx="0"/>
            </p:cNvCxnSpPr>
            <p:nvPr/>
          </p:nvCxnSpPr>
          <p:spPr>
            <a:xfrm rot="5400000">
              <a:off x="3991727" y="3283601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5" idx="2"/>
              <a:endCxn id="12" idx="0"/>
            </p:cNvCxnSpPr>
            <p:nvPr/>
          </p:nvCxnSpPr>
          <p:spPr>
            <a:xfrm rot="16200000" flipH="1">
              <a:off x="4803929" y="4089711"/>
              <a:ext cx="936433" cy="609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5" idx="2"/>
              <a:endCxn id="13" idx="0"/>
            </p:cNvCxnSpPr>
            <p:nvPr/>
          </p:nvCxnSpPr>
          <p:spPr>
            <a:xfrm rot="16200000" flipH="1">
              <a:off x="5598141" y="3295499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3969690" y="5365214"/>
              <a:ext cx="1455750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myfirst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36641" y="5888514"/>
              <a:ext cx="1455749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肘形连接符 32"/>
            <p:cNvCxnSpPr>
              <a:stCxn id="11" idx="2"/>
              <a:endCxn id="3" idx="1"/>
            </p:cNvCxnSpPr>
            <p:nvPr/>
          </p:nvCxnSpPr>
          <p:spPr>
            <a:xfrm rot="16200000" flipH="1">
              <a:off x="3543075" y="5109360"/>
              <a:ext cx="534327" cy="318904"/>
            </a:xfrm>
            <a:prstGeom prst="bentConnector2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1" idx="2"/>
              <a:endCxn id="32" idx="1"/>
            </p:cNvCxnSpPr>
            <p:nvPr/>
          </p:nvCxnSpPr>
          <p:spPr>
            <a:xfrm rot="16200000" flipH="1">
              <a:off x="3264900" y="5387534"/>
              <a:ext cx="1057627" cy="285855"/>
            </a:xfrm>
            <a:prstGeom prst="bentConnector2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967394" y="2113496"/>
            <a:ext cx="2271839" cy="4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路径名用来定位文件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5881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从根目录开始到达文件的路径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05314" y="2119010"/>
            <a:ext cx="6154330" cy="4346162"/>
            <a:chOff x="1381314" y="1883875"/>
            <a:chExt cx="6154330" cy="4346162"/>
          </a:xfrm>
        </p:grpSpPr>
        <p:sp>
          <p:nvSpPr>
            <p:cNvPr id="9" name="圆角矩形 8"/>
            <p:cNvSpPr/>
            <p:nvPr/>
          </p:nvSpPr>
          <p:spPr>
            <a:xfrm>
              <a:off x="3512491" y="1883875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81314" y="3183870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03161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91585" y="4560973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97747" y="3183868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7073" y="3183866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00611" y="318386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9" idx="2"/>
              <a:endCxn id="10" idx="0"/>
            </p:cNvCxnSpPr>
            <p:nvPr/>
          </p:nvCxnSpPr>
          <p:spPr>
            <a:xfrm rot="5400000">
              <a:off x="2856049" y="1491842"/>
              <a:ext cx="859320" cy="2524737"/>
            </a:xfrm>
            <a:prstGeom prst="bentConnector3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4" idx="0"/>
            </p:cNvCxnSpPr>
            <p:nvPr/>
          </p:nvCxnSpPr>
          <p:spPr>
            <a:xfrm rot="5400000">
              <a:off x="3664266" y="2300057"/>
              <a:ext cx="859318" cy="908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5" idx="0"/>
            </p:cNvCxnSpPr>
            <p:nvPr/>
          </p:nvCxnSpPr>
          <p:spPr>
            <a:xfrm rot="16200000" flipH="1">
              <a:off x="4478930" y="2393697"/>
              <a:ext cx="859316" cy="721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2"/>
              <a:endCxn id="16" idx="0"/>
            </p:cNvCxnSpPr>
            <p:nvPr/>
          </p:nvCxnSpPr>
          <p:spPr>
            <a:xfrm rot="16200000" flipH="1">
              <a:off x="5265700" y="1606927"/>
              <a:ext cx="859315" cy="2294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2"/>
              <a:endCxn id="11" idx="0"/>
            </p:cNvCxnSpPr>
            <p:nvPr/>
          </p:nvCxnSpPr>
          <p:spPr>
            <a:xfrm rot="5400000">
              <a:off x="3991727" y="3283601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5" idx="2"/>
              <a:endCxn id="12" idx="0"/>
            </p:cNvCxnSpPr>
            <p:nvPr/>
          </p:nvCxnSpPr>
          <p:spPr>
            <a:xfrm rot="16200000" flipH="1">
              <a:off x="4803929" y="4089711"/>
              <a:ext cx="936433" cy="609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5" idx="2"/>
              <a:endCxn id="13" idx="0"/>
            </p:cNvCxnSpPr>
            <p:nvPr/>
          </p:nvCxnSpPr>
          <p:spPr>
            <a:xfrm rot="16200000" flipH="1">
              <a:off x="5598141" y="3295499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3969690" y="5365214"/>
              <a:ext cx="1455750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myfirst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36641" y="5888514"/>
              <a:ext cx="1455749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肘形连接符 32"/>
            <p:cNvCxnSpPr>
              <a:stCxn id="11" idx="2"/>
              <a:endCxn id="3" idx="1"/>
            </p:cNvCxnSpPr>
            <p:nvPr/>
          </p:nvCxnSpPr>
          <p:spPr>
            <a:xfrm rot="16200000" flipH="1">
              <a:off x="3543075" y="5109360"/>
              <a:ext cx="534327" cy="318904"/>
            </a:xfrm>
            <a:prstGeom prst="bentConnector2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1" idx="2"/>
              <a:endCxn id="32" idx="1"/>
            </p:cNvCxnSpPr>
            <p:nvPr/>
          </p:nvCxnSpPr>
          <p:spPr>
            <a:xfrm rot="16200000" flipH="1">
              <a:off x="3264900" y="5387534"/>
              <a:ext cx="1057627" cy="285855"/>
            </a:xfrm>
            <a:prstGeom prst="bentConnector2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4" name="圆角矩形标注 43"/>
          <p:cNvSpPr/>
          <p:nvPr/>
        </p:nvSpPr>
        <p:spPr>
          <a:xfrm>
            <a:off x="7590357" y="4113067"/>
            <a:ext cx="2775489" cy="429648"/>
          </a:xfrm>
          <a:prstGeom prst="wedgeRoundRectCallout">
            <a:avLst>
              <a:gd name="adj1" fmla="val -68155"/>
              <a:gd name="adj2" fmla="val 11314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7205114" y="5503932"/>
            <a:ext cx="3393218" cy="429648"/>
          </a:xfrm>
          <a:prstGeom prst="wedgeRoundRectCallout">
            <a:avLst>
              <a:gd name="adj1" fmla="val -59914"/>
              <a:gd name="adj2" fmla="val 3448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01385" y="4633595"/>
            <a:ext cx="1574165" cy="75692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5460365" y="5470525"/>
            <a:ext cx="1513840" cy="59436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6" grpId="0" bldLvl="0" animBg="1"/>
      <p:bldP spid="6" grpId="1" animBg="1"/>
      <p:bldP spid="7" grpId="0" bldLvl="0" animBg="1"/>
      <p:bldP spid="7" grpId="1" animBg="1"/>
      <p:bldP spid="6" grpId="2" bldLvl="0" animBg="1"/>
      <p:bldP spid="44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2054860" y="2578100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3509010" y="2890520"/>
            <a:ext cx="3902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7577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7585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142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从当前目录开始到达文件的路径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05314" y="2119010"/>
            <a:ext cx="6154330" cy="4346162"/>
            <a:chOff x="1381314" y="1883875"/>
            <a:chExt cx="6154330" cy="4346162"/>
          </a:xfrm>
        </p:grpSpPr>
        <p:sp>
          <p:nvSpPr>
            <p:cNvPr id="9" name="圆角矩形 8"/>
            <p:cNvSpPr/>
            <p:nvPr/>
          </p:nvSpPr>
          <p:spPr>
            <a:xfrm>
              <a:off x="3512491" y="1883875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81314" y="3183870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03161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91585" y="4560973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97747" y="3183868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7073" y="3183866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00611" y="318386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9" idx="2"/>
              <a:endCxn id="10" idx="0"/>
            </p:cNvCxnSpPr>
            <p:nvPr/>
          </p:nvCxnSpPr>
          <p:spPr>
            <a:xfrm rot="5400000">
              <a:off x="2856049" y="1491842"/>
              <a:ext cx="859320" cy="2524737"/>
            </a:xfrm>
            <a:prstGeom prst="bentConnector3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4" idx="0"/>
            </p:cNvCxnSpPr>
            <p:nvPr/>
          </p:nvCxnSpPr>
          <p:spPr>
            <a:xfrm rot="5400000">
              <a:off x="3664266" y="2300057"/>
              <a:ext cx="859318" cy="908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5" idx="0"/>
            </p:cNvCxnSpPr>
            <p:nvPr/>
          </p:nvCxnSpPr>
          <p:spPr>
            <a:xfrm rot="16200000" flipH="1">
              <a:off x="4478930" y="2393697"/>
              <a:ext cx="859316" cy="721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2"/>
              <a:endCxn id="16" idx="0"/>
            </p:cNvCxnSpPr>
            <p:nvPr/>
          </p:nvCxnSpPr>
          <p:spPr>
            <a:xfrm rot="16200000" flipH="1">
              <a:off x="5265700" y="1606927"/>
              <a:ext cx="859315" cy="2294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2"/>
              <a:endCxn id="11" idx="0"/>
            </p:cNvCxnSpPr>
            <p:nvPr/>
          </p:nvCxnSpPr>
          <p:spPr>
            <a:xfrm rot="5400000">
              <a:off x="3991727" y="3283601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5" idx="2"/>
              <a:endCxn id="12" idx="0"/>
            </p:cNvCxnSpPr>
            <p:nvPr/>
          </p:nvCxnSpPr>
          <p:spPr>
            <a:xfrm rot="16200000" flipH="1">
              <a:off x="4803929" y="4089711"/>
              <a:ext cx="936433" cy="609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5" idx="2"/>
              <a:endCxn id="13" idx="0"/>
            </p:cNvCxnSpPr>
            <p:nvPr/>
          </p:nvCxnSpPr>
          <p:spPr>
            <a:xfrm rot="16200000" flipH="1">
              <a:off x="5598141" y="3295499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3969690" y="5365214"/>
              <a:ext cx="1455750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myfirst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36641" y="5888514"/>
              <a:ext cx="1455749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肘形连接符 32"/>
            <p:cNvCxnSpPr>
              <a:stCxn id="11" idx="2"/>
              <a:endCxn id="3" idx="1"/>
            </p:cNvCxnSpPr>
            <p:nvPr/>
          </p:nvCxnSpPr>
          <p:spPr>
            <a:xfrm rot="16200000" flipH="1">
              <a:off x="3543075" y="5109360"/>
              <a:ext cx="534327" cy="318904"/>
            </a:xfrm>
            <a:prstGeom prst="bentConnector2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1" idx="2"/>
              <a:endCxn id="32" idx="1"/>
            </p:cNvCxnSpPr>
            <p:nvPr/>
          </p:nvCxnSpPr>
          <p:spPr>
            <a:xfrm rot="16200000" flipH="1">
              <a:off x="3264900" y="5387534"/>
              <a:ext cx="1057627" cy="285855"/>
            </a:xfrm>
            <a:prstGeom prst="bentConnector2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对话气泡: 矩形 5"/>
          <p:cNvSpPr/>
          <p:nvPr/>
        </p:nvSpPr>
        <p:spPr>
          <a:xfrm>
            <a:off x="7341324" y="2873829"/>
            <a:ext cx="1284051" cy="365760"/>
          </a:xfrm>
          <a:prstGeom prst="wedgeRectCallout">
            <a:avLst>
              <a:gd name="adj1" fmla="val -53125"/>
              <a:gd name="adj2" fmla="val 802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43"/>
          <p:cNvSpPr/>
          <p:nvPr/>
        </p:nvSpPr>
        <p:spPr>
          <a:xfrm>
            <a:off x="7590358" y="4113067"/>
            <a:ext cx="2658090" cy="429648"/>
          </a:xfrm>
          <a:prstGeom prst="wedgeRoundRectCallout">
            <a:avLst>
              <a:gd name="adj1" fmla="val -68155"/>
              <a:gd name="adj2" fmla="val 1131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标注 43"/>
          <p:cNvSpPr/>
          <p:nvPr/>
        </p:nvSpPr>
        <p:spPr>
          <a:xfrm>
            <a:off x="7219357" y="5275352"/>
            <a:ext cx="2935523" cy="429648"/>
          </a:xfrm>
          <a:prstGeom prst="wedgeRoundRectCallout">
            <a:avLst>
              <a:gd name="adj1" fmla="val -58662"/>
              <a:gd name="adj2" fmla="val 726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7219357" y="2008694"/>
            <a:ext cx="1284051" cy="365760"/>
          </a:xfrm>
          <a:prstGeom prst="wedgeRectCallout">
            <a:avLst>
              <a:gd name="adj1" fmla="val -53125"/>
              <a:gd name="adj2" fmla="val 802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标注 43"/>
          <p:cNvSpPr/>
          <p:nvPr/>
        </p:nvSpPr>
        <p:spPr>
          <a:xfrm>
            <a:off x="3707446" y="4052196"/>
            <a:ext cx="2658090" cy="429648"/>
          </a:xfrm>
          <a:prstGeom prst="wedgeRoundRectCallout">
            <a:avLst>
              <a:gd name="adj1" fmla="val 49135"/>
              <a:gd name="adj2" fmla="val 1253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标注 43"/>
          <p:cNvSpPr/>
          <p:nvPr/>
        </p:nvSpPr>
        <p:spPr>
          <a:xfrm>
            <a:off x="1679576" y="5264364"/>
            <a:ext cx="3293068" cy="429648"/>
          </a:xfrm>
          <a:prstGeom prst="wedgeRoundRectCallout">
            <a:avLst>
              <a:gd name="adj1" fmla="val 69496"/>
              <a:gd name="adj2" fmla="val 10098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4565" y="3340100"/>
            <a:ext cx="1485900" cy="6369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57570" y="4667250"/>
            <a:ext cx="1645920" cy="673735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0365" y="5465445"/>
            <a:ext cx="1513840" cy="59436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5313045" y="2002155"/>
            <a:ext cx="1485900" cy="6369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31" grpId="0" bldLvl="0" animBg="1"/>
      <p:bldP spid="31" grpId="1" bldLvl="0" animBg="1"/>
      <p:bldP spid="34" grpId="0" bldLvl="0" animBg="1"/>
      <p:bldP spid="34" grpId="1" bldLvl="0" animBg="1"/>
      <p:bldP spid="36" grpId="0" bldLvl="0" animBg="1"/>
      <p:bldP spid="37" grpId="0" bldLvl="0" animBg="1"/>
      <p:bldP spid="38" grpId="0" bldLvl="0" animBg="1"/>
      <p:bldP spid="26" grpId="0" bldLvl="0" animBg="1"/>
      <p:bldP spid="26" grpId="1" animBg="1"/>
      <p:bldP spid="8" grpId="0" bldLvl="0" animBg="1"/>
      <p:bldP spid="8" grpId="1" animBg="1"/>
      <p:bldP spid="26" grpId="2" bldLvl="0" animBg="1"/>
      <p:bldP spid="27" grpId="0" bldLvl="0" animBg="1"/>
      <p:bldP spid="27" grpId="1" animBg="1"/>
      <p:bldP spid="28" grpId="0" bldLvl="0" animBg="1"/>
      <p:bldP spid="28" grpId="1" animBg="1"/>
      <p:bldP spid="26" grpId="3" bldLvl="0" animBg="1"/>
      <p:bldP spid="26" grpId="4" bldLvl="0" animBg="1"/>
      <p:bldP spid="37" grpId="1" bldLvl="0" animBg="1"/>
      <p:bldP spid="8" grpId="2" bldLvl="0" animBg="1"/>
      <p:bldP spid="27" grpId="2" bldLvl="0" animBg="1"/>
      <p:bldP spid="27" grpId="3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05735" y="1602371"/>
            <a:ext cx="323958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路径中的特殊符号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2608210"/>
            <a:ext cx="7178494" cy="64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5735" y="3448588"/>
            <a:ext cx="7178494" cy="72281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点点（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表示当前目录的父目录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43142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命名约束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442438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文件和目录如何命名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84375" y="2419366"/>
            <a:ext cx="8091442" cy="3501317"/>
            <a:chOff x="796086" y="2159305"/>
            <a:chExt cx="7711807" cy="3139808"/>
          </a:xfrm>
        </p:grpSpPr>
        <p:sp>
          <p:nvSpPr>
            <p:cNvPr id="12" name="矩形 11"/>
            <p:cNvSpPr/>
            <p:nvPr/>
          </p:nvSpPr>
          <p:spPr>
            <a:xfrm>
              <a:off x="2523400" y="2159305"/>
              <a:ext cx="5984493" cy="462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96086" y="2159305"/>
              <a:ext cx="1727314" cy="46271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3400" y="2622019"/>
              <a:ext cx="5984493" cy="462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6086" y="2622019"/>
              <a:ext cx="1727314" cy="46271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23400" y="3084733"/>
              <a:ext cx="5984493" cy="462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" y="3084733"/>
              <a:ext cx="1727314" cy="46271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23400" y="3547447"/>
              <a:ext cx="5984493" cy="1751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96086" y="3547447"/>
              <a:ext cx="1727314" cy="1751666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PA-矩形 5"/>
          <p:cNvSpPr/>
          <p:nvPr>
            <p:custDataLst>
              <p:tags r:id="rId1"/>
            </p:custDataLst>
          </p:nvPr>
        </p:nvSpPr>
        <p:spPr>
          <a:xfrm>
            <a:off x="3892626" y="2518415"/>
            <a:ext cx="13976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2189509" y="249269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7"/>
          <p:cNvSpPr/>
          <p:nvPr>
            <p:custDataLst>
              <p:tags r:id="rId3"/>
            </p:custDataLst>
          </p:nvPr>
        </p:nvSpPr>
        <p:spPr>
          <a:xfrm>
            <a:off x="2037109" y="297421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4"/>
            </p:custDataLst>
          </p:nvPr>
        </p:nvSpPr>
        <p:spPr>
          <a:xfrm>
            <a:off x="2071503" y="347952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5"/>
            </p:custDataLst>
          </p:nvPr>
        </p:nvSpPr>
        <p:spPr>
          <a:xfrm>
            <a:off x="2108487" y="475934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6"/>
            </p:custDataLst>
          </p:nvPr>
        </p:nvSpPr>
        <p:spPr>
          <a:xfrm>
            <a:off x="3841119" y="2961318"/>
            <a:ext cx="424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在同一个目录中，不能存在同名文件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2"/>
          <p:cNvSpPr/>
          <p:nvPr>
            <p:custDataLst>
              <p:tags r:id="rId7"/>
            </p:custDataLst>
          </p:nvPr>
        </p:nvSpPr>
        <p:spPr>
          <a:xfrm>
            <a:off x="3841119" y="3518020"/>
            <a:ext cx="62346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大小写敏感，即同一个字母的大写和小写为不同字符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20"/>
          <p:cNvSpPr/>
          <p:nvPr>
            <p:custDataLst>
              <p:tags r:id="rId8"/>
            </p:custDataLst>
          </p:nvPr>
        </p:nvSpPr>
        <p:spPr>
          <a:xfrm>
            <a:off x="3956535" y="4081375"/>
            <a:ext cx="399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在名称中避免使用以下特殊字符：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9"/>
            </p:custDataLst>
          </p:nvPr>
        </p:nvSpPr>
        <p:spPr>
          <a:xfrm>
            <a:off x="3956535" y="4416649"/>
            <a:ext cx="611928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、*、？、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、空格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10"/>
            </p:custDataLst>
          </p:nvPr>
        </p:nvSpPr>
        <p:spPr>
          <a:xfrm>
            <a:off x="3929389" y="5145746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推荐使用以下字符：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11"/>
            </p:custDataLst>
          </p:nvPr>
        </p:nvSpPr>
        <p:spPr>
          <a:xfrm>
            <a:off x="3929389" y="5484282"/>
            <a:ext cx="28352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PA-矩形 20"/>
          <p:cNvSpPr/>
          <p:nvPr>
            <p:custDataLst>
              <p:tags r:id="rId1"/>
            </p:custDataLst>
          </p:nvPr>
        </p:nvSpPr>
        <p:spPr>
          <a:xfrm>
            <a:off x="2705735" y="2459504"/>
            <a:ext cx="710370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REPORTS	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Jan_list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my_memos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5735" y="1436914"/>
            <a:ext cx="6690814" cy="7141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实例：以下命名语法正确</a:t>
            </a:r>
            <a:endParaRPr lang="zh-CN" altLang="en-US" sz="2400" dirty="0"/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2723145" y="3385455"/>
            <a:ext cx="655147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MY_LIST	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myFirstVar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3"/>
            </p:custDataLst>
          </p:nvPr>
        </p:nvSpPr>
        <p:spPr>
          <a:xfrm>
            <a:off x="2731854" y="4398496"/>
            <a:ext cx="676048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first.cpp	   myShell.sh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显示当前工作目录（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 working directory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4334" y="2005069"/>
            <a:ext cx="7557570" cy="42084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3983" y="2016567"/>
            <a:ext cx="288544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login: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to UNIX!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45921" y="3831088"/>
            <a:ext cx="8115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3015" y="4198435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3983" y="384413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3622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改变工作目录（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6995" y="2649738"/>
            <a:ext cx="8151464" cy="3812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4090" y="274531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4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6366375" y="1758614"/>
            <a:ext cx="1514881" cy="653660"/>
          </a:xfrm>
          <a:prstGeom prst="wedgeRectCallout">
            <a:avLst>
              <a:gd name="adj1" fmla="val -78065"/>
              <a:gd name="adj2" fmla="val 392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2366098" y="2692073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6011" y="3136320"/>
            <a:ext cx="2082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6098" y="3681768"/>
            <a:ext cx="16713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source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9928" y="4094192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5859" y="4481008"/>
            <a:ext cx="31730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/source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9872" y="5830670"/>
            <a:ext cx="84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31025" y="370762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26668" y="4094192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18194" y="5018539"/>
            <a:ext cx="14421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/dev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3121" y="501853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13318" y="5430963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0058" y="543096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4303803" y="3045488"/>
            <a:ext cx="1280160" cy="636280"/>
          </a:xfrm>
          <a:prstGeom prst="wedgeRectCallout">
            <a:avLst>
              <a:gd name="adj1" fmla="val -78656"/>
              <a:gd name="adj2" fmla="val 7424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4095397" y="4393700"/>
            <a:ext cx="1280160" cy="636280"/>
          </a:xfrm>
          <a:prstGeom prst="wedgeRectCallout">
            <a:avLst>
              <a:gd name="adj1" fmla="val -78656"/>
              <a:gd name="adj2" fmla="val 7424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8" grpId="0" bldLvl="0" animBg="1"/>
      <p:bldP spid="9" grpId="0"/>
      <p:bldP spid="10" grpId="0"/>
      <p:bldP spid="11" grpId="0"/>
      <p:bldP spid="14" grpId="0"/>
      <p:bldP spid="12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15" grpId="0" bldLvl="0" animBg="1"/>
      <p:bldP spid="2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8003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改变工作目录（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6995" y="2649738"/>
            <a:ext cx="8151464" cy="3812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4090" y="274531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4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命令特殊用法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2366098" y="2735618"/>
            <a:ext cx="7112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6098" y="3033457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3256" y="3504913"/>
            <a:ext cx="2082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23256" y="310932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23256" y="4090347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3658736" y="2662689"/>
            <a:ext cx="2103461" cy="636280"/>
          </a:xfrm>
          <a:prstGeom prst="wedgeRectCallout">
            <a:avLst>
              <a:gd name="adj1" fmla="val -92030"/>
              <a:gd name="adj2" fmla="val 3012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返回用户主目录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8"/>
          <p:cNvSpPr/>
          <p:nvPr>
            <p:custDataLst>
              <p:tags r:id="rId3"/>
            </p:custDataLst>
          </p:nvPr>
        </p:nvSpPr>
        <p:spPr>
          <a:xfrm>
            <a:off x="2379158" y="4054959"/>
            <a:ext cx="9652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.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3790950" y="3916235"/>
            <a:ext cx="2103461" cy="636280"/>
          </a:xfrm>
          <a:prstGeom prst="wedgeRectCallout">
            <a:avLst>
              <a:gd name="adj1" fmla="val -87780"/>
              <a:gd name="adj2" fmla="val 30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进入了哪个目录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53028" y="4405048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10186" y="4798125"/>
            <a:ext cx="2082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10186" y="440504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27608" y="532262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PA-矩形 8"/>
          <p:cNvSpPr/>
          <p:nvPr>
            <p:custDataLst>
              <p:tags r:id="rId4"/>
            </p:custDataLst>
          </p:nvPr>
        </p:nvSpPr>
        <p:spPr>
          <a:xfrm>
            <a:off x="2383510" y="5287236"/>
            <a:ext cx="11290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. .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57380" y="5637325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14538" y="6030402"/>
            <a:ext cx="1153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14538" y="5637325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对话气泡: 矩形 36"/>
          <p:cNvSpPr/>
          <p:nvPr/>
        </p:nvSpPr>
        <p:spPr>
          <a:xfrm>
            <a:off x="4153989" y="5199928"/>
            <a:ext cx="2103461" cy="636280"/>
          </a:xfrm>
          <a:prstGeom prst="wedgeRectCallout">
            <a:avLst>
              <a:gd name="adj1" fmla="val -96718"/>
              <a:gd name="adj2" fmla="val 3153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进入上一级目录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9" grpId="0"/>
      <p:bldP spid="14" grpId="0"/>
      <p:bldP spid="12" grpId="0"/>
      <p:bldP spid="20" grpId="0"/>
      <p:bldP spid="25" grpId="0"/>
      <p:bldP spid="15" grpId="0" bldLvl="0" animBg="1"/>
      <p:bldP spid="27" grpId="0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1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改变工作目录（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6995" y="2649738"/>
            <a:ext cx="8151464" cy="3812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4090" y="274531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4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命令特殊用法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2366098" y="2735618"/>
            <a:ext cx="11061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6098" y="3033457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3256" y="3504913"/>
            <a:ext cx="2082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23256" y="310932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23256" y="4090347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4087495" y="2683510"/>
            <a:ext cx="2591435" cy="636270"/>
          </a:xfrm>
          <a:prstGeom prst="wedgeRectCallout">
            <a:avLst>
              <a:gd name="adj1" fmla="val -110782"/>
              <a:gd name="adj2" fmla="val -6509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进入当前用户主目录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8"/>
          <p:cNvSpPr/>
          <p:nvPr>
            <p:custDataLst>
              <p:tags r:id="rId3"/>
            </p:custDataLst>
          </p:nvPr>
        </p:nvSpPr>
        <p:spPr>
          <a:xfrm>
            <a:off x="2379158" y="4054959"/>
            <a:ext cx="16522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tux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4548880" y="4590848"/>
            <a:ext cx="3949661" cy="636280"/>
          </a:xfrm>
          <a:prstGeom prst="wedgeRectCallout">
            <a:avLst>
              <a:gd name="adj1" fmla="val -80655"/>
              <a:gd name="adj2" fmla="val -749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前提：具有进入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主目录的权限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53028" y="4405048"/>
            <a:ext cx="901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10186" y="4798125"/>
            <a:ext cx="17392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10186" y="440504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对话气泡: 矩形 36"/>
          <p:cNvSpPr/>
          <p:nvPr/>
        </p:nvSpPr>
        <p:spPr>
          <a:xfrm>
            <a:off x="4548880" y="3609841"/>
            <a:ext cx="2847002" cy="636280"/>
          </a:xfrm>
          <a:prstGeom prst="wedgeRectCallout">
            <a:avLst>
              <a:gd name="adj1" fmla="val -92163"/>
              <a:gd name="adj2" fmla="val 55081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9" grpId="0"/>
      <p:bldP spid="14" grpId="0"/>
      <p:bldP spid="12" grpId="0"/>
      <p:bldP spid="20" grpId="0"/>
      <p:bldP spid="25" grpId="0"/>
      <p:bldP spid="15" grpId="0" bldLvl="0" animBg="1"/>
      <p:bldP spid="27" grpId="0"/>
      <p:bldP spid="28" grpId="0" bldLvl="0" animBg="1"/>
      <p:bldP spid="29" grpId="0"/>
      <p:bldP spid="30" grpId="0"/>
      <p:bldP spid="31" grpId="0"/>
      <p:bldP spid="3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4965" y="27051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1291" y="2596114"/>
            <a:ext cx="7557570" cy="391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84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6696891" y="1750899"/>
            <a:ext cx="1471753" cy="561023"/>
          </a:xfrm>
          <a:prstGeom prst="wedgeRectCallout">
            <a:avLst>
              <a:gd name="adj1" fmla="val -78065"/>
              <a:gd name="adj2" fmla="val 392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可为多个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638" y="2745930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2348938" y="2753647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3834886" y="2638376"/>
            <a:ext cx="2749361" cy="524394"/>
          </a:xfrm>
          <a:prstGeom prst="wedgeRectCallout">
            <a:avLst>
              <a:gd name="adj1" fmla="val -89914"/>
              <a:gd name="adj2" fmla="val 1229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显示当前目录中文件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22569" y="3682102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PA-矩形 8"/>
          <p:cNvSpPr/>
          <p:nvPr>
            <p:custDataLst>
              <p:tags r:id="rId3"/>
            </p:custDataLst>
          </p:nvPr>
        </p:nvSpPr>
        <p:spPr>
          <a:xfrm>
            <a:off x="2344577" y="3672401"/>
            <a:ext cx="23710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demos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0444" y="4520073"/>
            <a:ext cx="1170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40926" y="522612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PA-矩形 8"/>
          <p:cNvSpPr/>
          <p:nvPr>
            <p:custDataLst>
              <p:tags r:id="rId4"/>
            </p:custDataLst>
          </p:nvPr>
        </p:nvSpPr>
        <p:spPr>
          <a:xfrm>
            <a:off x="2427305" y="5174639"/>
            <a:ext cx="41598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source  bin  output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0918" y="561801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23500" y="6022311"/>
            <a:ext cx="41281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  source  bin  output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22569" y="4134947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PA-矩形 8"/>
          <p:cNvSpPr/>
          <p:nvPr>
            <p:custDataLst>
              <p:tags r:id="rId5"/>
            </p:custDataLst>
          </p:nvPr>
        </p:nvSpPr>
        <p:spPr>
          <a:xfrm>
            <a:off x="2344576" y="4142663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8"/>
          <p:cNvSpPr/>
          <p:nvPr>
            <p:custDataLst>
              <p:tags r:id="rId6"/>
            </p:custDataLst>
          </p:nvPr>
        </p:nvSpPr>
        <p:spPr>
          <a:xfrm>
            <a:off x="2357634" y="5627485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对话气泡: 矩形 38"/>
          <p:cNvSpPr/>
          <p:nvPr/>
        </p:nvSpPr>
        <p:spPr>
          <a:xfrm>
            <a:off x="6887242" y="4820681"/>
            <a:ext cx="1385901" cy="636280"/>
          </a:xfrm>
          <a:prstGeom prst="wedgeRectCallout">
            <a:avLst>
              <a:gd name="adj1" fmla="val -77569"/>
              <a:gd name="adj2" fmla="val 4960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同时创建多个目录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对话气泡: 矩形 39"/>
          <p:cNvSpPr/>
          <p:nvPr/>
        </p:nvSpPr>
        <p:spPr>
          <a:xfrm>
            <a:off x="3655805" y="3194821"/>
            <a:ext cx="1449317" cy="560334"/>
          </a:xfrm>
          <a:prstGeom prst="wedgeRectCallout">
            <a:avLst>
              <a:gd name="adj1" fmla="val -110782"/>
              <a:gd name="adj2" fmla="val -6509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/>
      <p:bldP spid="11" grpId="0"/>
      <p:bldP spid="14" grpId="0" bldLvl="0" animBg="1"/>
      <p:bldP spid="16" grpId="0"/>
      <p:bldP spid="17" grpId="0"/>
      <p:bldP spid="21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 bldLvl="0" animBg="1"/>
      <p:bldP spid="4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690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0890" y="2572475"/>
            <a:ext cx="7557570" cy="391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84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一次创建多层目录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638" y="271109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2357647" y="2683975"/>
            <a:ext cx="29284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0918" y="309252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23500" y="3496823"/>
            <a:ext cx="46170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  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8"/>
          <p:cNvSpPr/>
          <p:nvPr>
            <p:custDataLst>
              <p:tags r:id="rId3"/>
            </p:custDataLst>
          </p:nvPr>
        </p:nvSpPr>
        <p:spPr>
          <a:xfrm>
            <a:off x="2357634" y="3101997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01731" y="393870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PA-矩形 8"/>
          <p:cNvSpPr/>
          <p:nvPr>
            <p:custDataLst>
              <p:tags r:id="rId4"/>
            </p:custDataLst>
          </p:nvPr>
        </p:nvSpPr>
        <p:spPr>
          <a:xfrm>
            <a:off x="2318447" y="3948175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8667" y="4448157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PA-矩形 8"/>
          <p:cNvSpPr/>
          <p:nvPr>
            <p:custDataLst>
              <p:tags r:id="rId5"/>
            </p:custDataLst>
          </p:nvPr>
        </p:nvSpPr>
        <p:spPr>
          <a:xfrm>
            <a:off x="2331509" y="4457628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10447" y="4752304"/>
            <a:ext cx="5054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7121" y="521314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PA-矩形 8"/>
          <p:cNvSpPr/>
          <p:nvPr>
            <p:custDataLst>
              <p:tags r:id="rId6"/>
            </p:custDataLst>
          </p:nvPr>
        </p:nvSpPr>
        <p:spPr>
          <a:xfrm>
            <a:off x="2263837" y="5222620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yy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4057" y="5722602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PA-矩形 8"/>
          <p:cNvSpPr/>
          <p:nvPr>
            <p:custDataLst>
              <p:tags r:id="rId7"/>
            </p:custDataLst>
          </p:nvPr>
        </p:nvSpPr>
        <p:spPr>
          <a:xfrm>
            <a:off x="2276899" y="5732073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5837" y="6026749"/>
            <a:ext cx="4826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/>
      <p:bldP spid="11" grpId="0"/>
      <p:bldP spid="34" grpId="0"/>
      <p:bldP spid="35" grpId="0"/>
      <p:bldP spid="38" grpId="0"/>
      <p:bldP spid="25" grpId="0"/>
      <p:bldP spid="26" grpId="0"/>
      <p:bldP spid="27" grpId="0"/>
      <p:bldP spid="28" grpId="0"/>
      <p:bldP spid="29" grpId="0"/>
      <p:bldP spid="6" grpId="0"/>
      <p:bldP spid="9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593215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3469005" y="1822290"/>
            <a:ext cx="5165090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磁盘组织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3469005" y="2615157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文件类型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3469005" y="3408024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目录详述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3469005" y="4200891"/>
            <a:ext cx="5165090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4"/>
          <p:cNvGrpSpPr/>
          <p:nvPr/>
        </p:nvGrpSpPr>
        <p:grpSpPr>
          <a:xfrm>
            <a:off x="3479067" y="4994105"/>
            <a:ext cx="5165090" cy="688340"/>
            <a:chOff x="5463" y="8070"/>
            <a:chExt cx="8134" cy="1084"/>
          </a:xfrm>
        </p:grpSpPr>
        <p:sp>
          <p:nvSpPr>
            <p:cNvPr id="1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文件操作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353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0890" y="2572475"/>
            <a:ext cx="7557570" cy="3911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84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638" y="271109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2357647" y="2683975"/>
            <a:ext cx="29284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0918" y="309252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35638" y="3826282"/>
            <a:ext cx="34486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8"/>
          <p:cNvSpPr/>
          <p:nvPr>
            <p:custDataLst>
              <p:tags r:id="rId3"/>
            </p:custDataLst>
          </p:nvPr>
        </p:nvSpPr>
        <p:spPr>
          <a:xfrm>
            <a:off x="2357634" y="3101997"/>
            <a:ext cx="41737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01731" y="420286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PA-矩形 8"/>
          <p:cNvSpPr/>
          <p:nvPr>
            <p:custDataLst>
              <p:tags r:id="rId4"/>
            </p:custDataLst>
          </p:nvPr>
        </p:nvSpPr>
        <p:spPr>
          <a:xfrm>
            <a:off x="2318447" y="4212335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9958" y="5060659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对话气泡: 矩形 19"/>
          <p:cNvSpPr/>
          <p:nvPr/>
        </p:nvSpPr>
        <p:spPr>
          <a:xfrm>
            <a:off x="6696891" y="1750899"/>
            <a:ext cx="1731275" cy="561023"/>
          </a:xfrm>
          <a:prstGeom prst="wedgeRectCallout">
            <a:avLst>
              <a:gd name="adj1" fmla="val -78065"/>
              <a:gd name="adj2" fmla="val 392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只能为空目录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36560" y="349746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PA-矩形 8"/>
          <p:cNvSpPr/>
          <p:nvPr>
            <p:custDataLst>
              <p:tags r:id="rId5"/>
            </p:custDataLst>
          </p:nvPr>
        </p:nvSpPr>
        <p:spPr>
          <a:xfrm>
            <a:off x="2379402" y="3506934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9989" y="4616766"/>
            <a:ext cx="74262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failed to remove ‘xx’: Directory not empty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8"/>
          <p:cNvSpPr/>
          <p:nvPr>
            <p:custDataLst>
              <p:tags r:id="rId6"/>
            </p:custDataLst>
          </p:nvPr>
        </p:nvSpPr>
        <p:spPr>
          <a:xfrm>
            <a:off x="2345764" y="5016725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75596" y="550044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PA-矩形 8"/>
          <p:cNvSpPr/>
          <p:nvPr>
            <p:custDataLst>
              <p:tags r:id="rId7"/>
            </p:custDataLst>
          </p:nvPr>
        </p:nvSpPr>
        <p:spPr>
          <a:xfrm>
            <a:off x="2341402" y="5456510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66890" y="589232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PA-矩形 8"/>
          <p:cNvSpPr/>
          <p:nvPr>
            <p:custDataLst>
              <p:tags r:id="rId8"/>
            </p:custDataLst>
          </p:nvPr>
        </p:nvSpPr>
        <p:spPr>
          <a:xfrm>
            <a:off x="2332696" y="5848394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3172759"/>
            <a:ext cx="1037501" cy="38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09995" y="3172759"/>
            <a:ext cx="3059536" cy="381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只包含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/>
      <p:bldP spid="11" grpId="0"/>
      <p:bldP spid="34" grpId="0"/>
      <p:bldP spid="35" grpId="0"/>
      <p:bldP spid="38" grpId="0"/>
      <p:bldP spid="25" grpId="0"/>
      <p:bldP spid="26" grpId="0"/>
      <p:bldP spid="27" grpId="0"/>
      <p:bldP spid="20" grpId="0" bldLvl="0" animBg="1"/>
      <p:bldP spid="21" grpId="0"/>
      <p:bldP spid="22" grpId="0"/>
      <p:bldP spid="6" grpId="0"/>
      <p:bldP spid="30" grpId="0"/>
      <p:bldP spid="31" grpId="0"/>
      <p:bldP spid="32" grpId="0"/>
      <p:bldP spid="33" grpId="0"/>
      <p:bldP spid="36" grpId="0"/>
      <p:bldP spid="9" grpId="0" bldLvl="0" animBg="1"/>
      <p:bldP spid="3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显示指定目录内容（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84375" y="3329872"/>
          <a:ext cx="8213725" cy="31699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60170"/>
                <a:gridCol w="68535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列出所有文件，包括隐藏文件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以多列格式显示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目录名后面加斜杠（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），可执行文件后面加星号（*）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以长格式列出文件，显示文件详细信息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按页宽显示，以逗号分隔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循环列出子目录内容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以块为单位显示每个文件的大小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984375" y="2647403"/>
            <a:ext cx="8214352" cy="56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的常用选项</a:t>
            </a:r>
            <a:endParaRPr lang="zh-CN" altLang="en-US" sz="2400" dirty="0"/>
          </a:p>
        </p:txBody>
      </p:sp>
      <p:sp>
        <p:nvSpPr>
          <p:cNvPr id="6" name="PA-矩形 5"/>
          <p:cNvSpPr/>
          <p:nvPr>
            <p:custDataLst>
              <p:tags r:id="rId3"/>
            </p:custDataLst>
          </p:nvPr>
        </p:nvSpPr>
        <p:spPr>
          <a:xfrm>
            <a:off x="1984375" y="1911007"/>
            <a:ext cx="177945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4"/>
            </p:custDataLst>
          </p:nvPr>
        </p:nvSpPr>
        <p:spPr>
          <a:xfrm>
            <a:off x="4153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显示指定目录内容（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7009" y="1886910"/>
            <a:ext cx="8212416" cy="44964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035638" y="204052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2357647" y="2013409"/>
            <a:ext cx="29284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22575" y="3325050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2344584" y="3297931"/>
            <a:ext cx="29284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9510" y="244112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PA-矩形 8"/>
          <p:cNvSpPr/>
          <p:nvPr>
            <p:custDataLst>
              <p:tags r:id="rId3"/>
            </p:custDataLst>
          </p:nvPr>
        </p:nvSpPr>
        <p:spPr>
          <a:xfrm>
            <a:off x="2401444" y="2464188"/>
            <a:ext cx="29284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0801" y="2842087"/>
            <a:ext cx="34486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1763" y="431347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PA-矩形 8"/>
          <p:cNvSpPr/>
          <p:nvPr>
            <p:custDataLst>
              <p:tags r:id="rId4"/>
            </p:custDataLst>
          </p:nvPr>
        </p:nvSpPr>
        <p:spPr>
          <a:xfrm>
            <a:off x="2383772" y="4286359"/>
            <a:ext cx="29284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9988" y="3647626"/>
            <a:ext cx="5054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35638" y="4758385"/>
            <a:ext cx="813985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对话气泡: 矩形 19"/>
          <p:cNvSpPr/>
          <p:nvPr/>
        </p:nvSpPr>
        <p:spPr>
          <a:xfrm>
            <a:off x="3734478" y="2898734"/>
            <a:ext cx="2361522" cy="523992"/>
          </a:xfrm>
          <a:prstGeom prst="wedgeRectCallout">
            <a:avLst>
              <a:gd name="adj1" fmla="val -73374"/>
              <a:gd name="adj2" fmla="val 68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目录中的内容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228218" y="2149347"/>
            <a:ext cx="21018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84674" y="2158056"/>
            <a:ext cx="1316172" cy="376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84325" y="24511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8485" y="215805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395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3673568" y="1368232"/>
            <a:ext cx="5497924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以长格式显示文件详细信息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4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184674" y="3535680"/>
            <a:ext cx="1882229" cy="496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2"/>
            </p:custDataLst>
          </p:nvPr>
        </p:nvSpPr>
        <p:spPr>
          <a:xfrm>
            <a:off x="4214950" y="3508061"/>
            <a:ext cx="5557296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168485" y="4166326"/>
          <a:ext cx="76034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/>
                <a:gridCol w="6297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代表文件类型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PA-文本框 19"/>
          <p:cNvSpPr txBox="1"/>
          <p:nvPr>
            <p:custDataLst>
              <p:tags r:id="rId3"/>
            </p:custDataLst>
          </p:nvPr>
        </p:nvSpPr>
        <p:spPr>
          <a:xfrm>
            <a:off x="2549839" y="4543819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4"/>
            </p:custDataLst>
          </p:nvPr>
        </p:nvSpPr>
        <p:spPr>
          <a:xfrm>
            <a:off x="2549839" y="4961764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文本框 21"/>
          <p:cNvSpPr txBox="1"/>
          <p:nvPr>
            <p:custDataLst>
              <p:tags r:id="rId5"/>
            </p:custDataLst>
          </p:nvPr>
        </p:nvSpPr>
        <p:spPr>
          <a:xfrm>
            <a:off x="2549839" y="5401129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文本框 22"/>
          <p:cNvSpPr txBox="1"/>
          <p:nvPr>
            <p:custDataLst>
              <p:tags r:id="rId6"/>
            </p:custDataLst>
          </p:nvPr>
        </p:nvSpPr>
        <p:spPr>
          <a:xfrm>
            <a:off x="2549839" y="5735441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文本框 23"/>
          <p:cNvSpPr txBox="1"/>
          <p:nvPr>
            <p:custDataLst>
              <p:tags r:id="rId7"/>
            </p:custDataLst>
          </p:nvPr>
        </p:nvSpPr>
        <p:spPr>
          <a:xfrm>
            <a:off x="2549839" y="6198175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文本框 24"/>
          <p:cNvSpPr txBox="1"/>
          <p:nvPr>
            <p:custDataLst>
              <p:tags r:id="rId8"/>
            </p:custDataLst>
          </p:nvPr>
        </p:nvSpPr>
        <p:spPr>
          <a:xfrm>
            <a:off x="3927563" y="4579518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5"/>
          <p:cNvSpPr txBox="1"/>
          <p:nvPr>
            <p:custDataLst>
              <p:tags r:id="rId9"/>
            </p:custDataLst>
          </p:nvPr>
        </p:nvSpPr>
        <p:spPr>
          <a:xfrm>
            <a:off x="3940626" y="5360088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块设备文件</a:t>
            </a:r>
            <a:endParaRPr lang="zh-CN" altLang="en-US" dirty="0"/>
          </a:p>
        </p:txBody>
      </p:sp>
      <p:sp>
        <p:nvSpPr>
          <p:cNvPr id="27" name="PA-文本框 26"/>
          <p:cNvSpPr txBox="1"/>
          <p:nvPr>
            <p:custDataLst>
              <p:tags r:id="rId10"/>
            </p:custDataLst>
          </p:nvPr>
        </p:nvSpPr>
        <p:spPr>
          <a:xfrm>
            <a:off x="3927562" y="5766219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字符设备文件</a:t>
            </a:r>
            <a:endParaRPr lang="zh-CN" altLang="en-US" dirty="0"/>
          </a:p>
        </p:txBody>
      </p:sp>
      <p:sp>
        <p:nvSpPr>
          <p:cNvPr id="28" name="PA-文本框 27"/>
          <p:cNvSpPr txBox="1"/>
          <p:nvPr>
            <p:custDataLst>
              <p:tags r:id="rId11"/>
            </p:custDataLst>
          </p:nvPr>
        </p:nvSpPr>
        <p:spPr>
          <a:xfrm>
            <a:off x="3910153" y="6181654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链接文件</a:t>
            </a:r>
            <a:endParaRPr lang="zh-CN" altLang="en-US" dirty="0"/>
          </a:p>
        </p:txBody>
      </p:sp>
      <p:sp>
        <p:nvSpPr>
          <p:cNvPr id="35" name="PA-文本框 34"/>
          <p:cNvSpPr txBox="1"/>
          <p:nvPr>
            <p:custDataLst>
              <p:tags r:id="rId12"/>
            </p:custDataLst>
          </p:nvPr>
        </p:nvSpPr>
        <p:spPr>
          <a:xfrm>
            <a:off x="3917913" y="4980476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普通文件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61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文件类型及权限设置，共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6380" y="2116865"/>
            <a:ext cx="9144000" cy="30742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0452" y="4974207"/>
            <a:ext cx="9144000" cy="10496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2226" y="3925828"/>
            <a:ext cx="9144000" cy="1038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9986" y="3486613"/>
            <a:ext cx="496252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6239" y="5188302"/>
            <a:ext cx="9144000" cy="7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3" grpId="0" bldLvl="0" animBg="1"/>
      <p:bldP spid="3" grpId="1" bldLvl="0" animBg="1"/>
      <p:bldP spid="6" grpId="0"/>
      <p:bldP spid="4" grpId="0" bldLvl="0" animBg="1"/>
      <p:bldP spid="14" grpId="0" bldLvl="0" animBg="1"/>
      <p:bldP spid="16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5" grpId="0"/>
      <p:bldP spid="2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3630" y="2152063"/>
            <a:ext cx="320094" cy="416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805271" y="2195206"/>
            <a:ext cx="320094" cy="363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27330" y="2168439"/>
            <a:ext cx="43406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21168" y="2203335"/>
            <a:ext cx="101255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8485" y="2175471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4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4354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84400" y="2717165"/>
            <a:ext cx="2155190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2"/>
            </p:custDataLst>
          </p:nvPr>
        </p:nvSpPr>
        <p:spPr>
          <a:xfrm>
            <a:off x="4339594" y="2672036"/>
            <a:ext cx="5144042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68485" y="4577549"/>
          <a:ext cx="760349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/>
                <a:gridCol w="6297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代表文件类型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PA-文本框 20"/>
          <p:cNvSpPr txBox="1"/>
          <p:nvPr>
            <p:custDataLst>
              <p:tags r:id="rId4"/>
            </p:custDataLst>
          </p:nvPr>
        </p:nvSpPr>
        <p:spPr>
          <a:xfrm>
            <a:off x="2550474" y="4957954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文本框 21"/>
          <p:cNvSpPr txBox="1"/>
          <p:nvPr>
            <p:custDataLst>
              <p:tags r:id="rId5"/>
            </p:custDataLst>
          </p:nvPr>
        </p:nvSpPr>
        <p:spPr>
          <a:xfrm>
            <a:off x="2505389" y="5356679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文本框 22"/>
          <p:cNvSpPr txBox="1"/>
          <p:nvPr>
            <p:custDataLst>
              <p:tags r:id="rId6"/>
            </p:custDataLst>
          </p:nvPr>
        </p:nvSpPr>
        <p:spPr>
          <a:xfrm>
            <a:off x="2549839" y="5735441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文本框 23"/>
          <p:cNvSpPr txBox="1"/>
          <p:nvPr>
            <p:custDataLst>
              <p:tags r:id="rId7"/>
            </p:custDataLst>
          </p:nvPr>
        </p:nvSpPr>
        <p:spPr>
          <a:xfrm>
            <a:off x="2549839" y="6198175"/>
            <a:ext cx="4528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5"/>
          <p:cNvSpPr txBox="1"/>
          <p:nvPr>
            <p:custDataLst>
              <p:tags r:id="rId8"/>
            </p:custDataLst>
          </p:nvPr>
        </p:nvSpPr>
        <p:spPr>
          <a:xfrm>
            <a:off x="3940626" y="5360088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写文件权限</a:t>
            </a:r>
            <a:endParaRPr lang="zh-CN" altLang="en-US" dirty="0"/>
          </a:p>
        </p:txBody>
      </p:sp>
      <p:sp>
        <p:nvSpPr>
          <p:cNvPr id="27" name="PA-文本框 26"/>
          <p:cNvSpPr txBox="1"/>
          <p:nvPr>
            <p:custDataLst>
              <p:tags r:id="rId9"/>
            </p:custDataLst>
          </p:nvPr>
        </p:nvSpPr>
        <p:spPr>
          <a:xfrm>
            <a:off x="3927562" y="5766219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执行文件权限</a:t>
            </a:r>
            <a:endParaRPr lang="zh-CN" altLang="en-US" dirty="0"/>
          </a:p>
        </p:txBody>
      </p:sp>
      <p:sp>
        <p:nvSpPr>
          <p:cNvPr id="28" name="PA-文本框 27"/>
          <p:cNvSpPr txBox="1"/>
          <p:nvPr>
            <p:custDataLst>
              <p:tags r:id="rId10"/>
            </p:custDataLst>
          </p:nvPr>
        </p:nvSpPr>
        <p:spPr>
          <a:xfrm>
            <a:off x="3910153" y="6181654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无权限</a:t>
            </a:r>
            <a:endParaRPr lang="zh-CN" altLang="en-US" dirty="0"/>
          </a:p>
        </p:txBody>
      </p:sp>
      <p:pic>
        <p:nvPicPr>
          <p:cNvPr id="9" name="图形 8" descr="用户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6218" y="3359712"/>
            <a:ext cx="648647" cy="648647"/>
          </a:xfrm>
          <a:prstGeom prst="rect">
            <a:avLst/>
          </a:prstGeom>
        </p:spPr>
      </p:pic>
      <p:pic>
        <p:nvPicPr>
          <p:cNvPr id="12" name="图形 11" descr="用户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61772" y="3230715"/>
            <a:ext cx="900066" cy="900066"/>
          </a:xfrm>
          <a:prstGeom prst="rect">
            <a:avLst/>
          </a:prstGeom>
        </p:spPr>
      </p:pic>
      <p:pic>
        <p:nvPicPr>
          <p:cNvPr id="29" name="图形 28" descr="儿童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84320" y="3242213"/>
            <a:ext cx="914400" cy="914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870829" y="3871829"/>
            <a:ext cx="887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9630" y="3902187"/>
            <a:ext cx="887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42290" y="3879133"/>
            <a:ext cx="8876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01308" y="4180987"/>
            <a:ext cx="831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–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6152" y="4185616"/>
            <a:ext cx="831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– 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94541" y="4185616"/>
            <a:ext cx="831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8–10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文本框 25"/>
          <p:cNvSpPr txBox="1"/>
          <p:nvPr>
            <p:custDataLst>
              <p:tags r:id="rId17"/>
            </p:custDataLst>
          </p:nvPr>
        </p:nvSpPr>
        <p:spPr>
          <a:xfrm>
            <a:off x="3944981" y="4981259"/>
            <a:ext cx="18287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读文件权限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184673" y="3359712"/>
            <a:ext cx="676720" cy="11394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05304" y="3369038"/>
            <a:ext cx="3245282" cy="3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86062" y="3879880"/>
            <a:ext cx="716583" cy="579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03611" y="3876742"/>
            <a:ext cx="716583" cy="579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34002" y="3876742"/>
            <a:ext cx="71658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002685" y="4456497"/>
            <a:ext cx="3483377" cy="72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002684" y="4416312"/>
            <a:ext cx="4774796" cy="122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944987" y="4479161"/>
            <a:ext cx="6181549" cy="149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861393" y="4486466"/>
            <a:ext cx="3624669" cy="18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805271" y="4469872"/>
            <a:ext cx="5073585" cy="1928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846558" y="4451280"/>
            <a:ext cx="6187444" cy="1944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8" grpId="1" bldLvl="0" animBg="1"/>
      <p:bldP spid="47" grpId="0" bldLvl="0" animBg="1"/>
      <p:bldP spid="47" grpId="1" bldLvl="0" animBg="1"/>
      <p:bldP spid="44" grpId="0" bldLvl="0" animBg="1"/>
      <p:bldP spid="44" grpId="1" bldLvl="0" animBg="1"/>
      <p:bldP spid="19" grpId="0" bldLvl="0" animBg="1"/>
      <p:bldP spid="19" grpId="1" bldLvl="0" animBg="1"/>
      <p:bldP spid="6" grpId="0"/>
      <p:bldP spid="8" grpId="0" bldLvl="0" animBg="1"/>
      <p:bldP spid="10" grpId="0" bldLvl="0" animBg="1"/>
      <p:bldP spid="14" grpId="0" bldLvl="0" animBg="1"/>
      <p:bldP spid="16" grpId="0" bldLvl="0" animBg="1"/>
      <p:bldP spid="21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1" grpId="0" bldLvl="0" animBg="1"/>
      <p:bldP spid="40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94641" y="2196084"/>
            <a:ext cx="396608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8124" y="218291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4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4354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84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561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文件的链接数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/>
      <p:bldP spid="13" grpId="0" bldLvl="0" animBg="1"/>
      <p:bldP spid="1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4910" y="2196084"/>
            <a:ext cx="77705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8124" y="218291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4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4354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84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561806" y="2742564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文件的所有者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806" y="3530692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通常与文件创建者用户名相同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9809" y="4318820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文件的所有者发生转移，则两者不同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/>
      <p:bldP spid="13" grpId="0" bldLvl="0" animBg="1"/>
      <p:bldP spid="14" grpId="0" bldLvl="0" animBg="1"/>
      <p:bldP spid="12" grpId="0" bldLvl="0" animBg="1"/>
      <p:bldP spid="1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14140" y="2209252"/>
            <a:ext cx="105573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8124" y="218291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4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4354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84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561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文件所属于的组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806" y="3530692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管理员创建用户时，指定用户隶属于某个组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9809" y="4318820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用户创建文件时，文件属于用户默认隶属的组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/>
      <p:bldP spid="10" grpId="0" bldLvl="0" animBg="1"/>
      <p:bldP spid="11" grpId="0" bldLvl="0" animBg="1"/>
      <p:bldP spid="13" grpId="0" bldLvl="0" animBg="1"/>
      <p:bldP spid="14" grpId="0" bldLvl="0" animBg="1"/>
      <p:bldP spid="12" grpId="0" bldLvl="0" animBg="1"/>
      <p:bldP spid="1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743405" y="2135123"/>
            <a:ext cx="1002714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75270" y="2113347"/>
            <a:ext cx="1680753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72384" y="2117705"/>
            <a:ext cx="396608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8124" y="2121953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4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4354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84674" y="2742564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561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文件大小，单位为字节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80320" y="351327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第六列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557452" y="3513273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文件上一次修改的日期和时间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75963" y="4353648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第七列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553095" y="4353648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2" grpId="0" bldLvl="0" animBg="1"/>
      <p:bldP spid="12" grpId="1" bldLvl="0" animBg="1"/>
      <p:bldP spid="7" grpId="0" bldLvl="0" animBg="1"/>
      <p:bldP spid="7" grpId="1" bldLvl="0" animBg="1"/>
      <p:bldP spid="8" grpId="0"/>
      <p:bldP spid="10" grpId="0" bldLvl="0" animBg="1"/>
      <p:bldP spid="11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6987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目录操作命令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文件名以点开头的文件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2775" y="2738299"/>
            <a:ext cx="7557570" cy="352539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259" y="1962436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4126873" y="1962436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查看隐藏文件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4375" y="278970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5870" y="3190998"/>
            <a:ext cx="34486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8"/>
          <p:cNvSpPr/>
          <p:nvPr>
            <p:custDataLst>
              <p:tags r:id="rId2"/>
            </p:custDataLst>
          </p:nvPr>
        </p:nvSpPr>
        <p:spPr>
          <a:xfrm>
            <a:off x="2324794" y="2781000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539" y="366728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PA-矩形 8"/>
          <p:cNvSpPr/>
          <p:nvPr>
            <p:custDataLst>
              <p:tags r:id="rId3"/>
            </p:custDataLst>
          </p:nvPr>
        </p:nvSpPr>
        <p:spPr>
          <a:xfrm>
            <a:off x="2305381" y="3676757"/>
            <a:ext cx="135221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-a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6365" y="4092670"/>
            <a:ext cx="5146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..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/>
      <p:bldP spid="13" grpId="0"/>
      <p:bldP spid="14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5324" y="266430"/>
            <a:ext cx="25281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磁盘组织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1525" y="2684145"/>
            <a:ext cx="8409305" cy="705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磁盘划分成单元和子单元，分别命名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1525" y="5455285"/>
            <a:ext cx="8430260" cy="588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提供命令，可以在磁盘上创建、组织和查找目录和文件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525" y="1458251"/>
            <a:ext cx="961743" cy="10273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00120" y="1563370"/>
            <a:ext cx="69507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磁盘容量非常大，所需保存文件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众多，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如何对磁盘进行组织管理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041525" y="3680460"/>
            <a:ext cx="8430260" cy="64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相关文件保存在同一单元中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1525" y="4562475"/>
            <a:ext cx="8430260" cy="645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这样的单元被称为目录，单元中的子单元称为子目录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0" grpId="0" bldLvl="0" animBg="1"/>
      <p:bldP spid="8" grpId="0"/>
      <p:bldP spid="2" grpId="0" bldLvl="0" animBg="1"/>
      <p:bldP spid="1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1935367" cy="579755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763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显示一个或多个文件内容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6619" y="1911007"/>
            <a:ext cx="177945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6"/>
          <p:cNvSpPr/>
          <p:nvPr>
            <p:custDataLst>
              <p:tags r:id="rId1"/>
            </p:custDataLst>
          </p:nvPr>
        </p:nvSpPr>
        <p:spPr>
          <a:xfrm>
            <a:off x="3892626" y="1912658"/>
            <a:ext cx="6260469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84375" y="2652521"/>
            <a:ext cx="8168720" cy="37656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4375" y="2789708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05870" y="3190998"/>
            <a:ext cx="34480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8"/>
          <p:cNvSpPr/>
          <p:nvPr>
            <p:custDataLst>
              <p:tags r:id="rId2"/>
            </p:custDataLst>
          </p:nvPr>
        </p:nvSpPr>
        <p:spPr>
          <a:xfrm>
            <a:off x="2324794" y="2781000"/>
            <a:ext cx="19068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539" y="414482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PA-矩形 8"/>
          <p:cNvSpPr/>
          <p:nvPr>
            <p:custDataLst>
              <p:tags r:id="rId3"/>
            </p:custDataLst>
          </p:nvPr>
        </p:nvSpPr>
        <p:spPr>
          <a:xfrm>
            <a:off x="2305381" y="4128168"/>
            <a:ext cx="389715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66365" y="4428496"/>
            <a:ext cx="344805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  <p:bldP spid="20" grpId="0"/>
      <p:bldP spid="21" grpId="0"/>
      <p:bldP spid="22" grpId="0"/>
      <p:bldP spid="23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4035846" y="1189877"/>
            <a:ext cx="6279613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2265874" cy="579755"/>
          </a:xfrm>
          <a:prstGeom prst="parallelogram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84373" y="3440787"/>
          <a:ext cx="8330565" cy="13716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79220"/>
                <a:gridCol w="69513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删除文件前，要求用户确认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删除指定目录以及目录下所有的文件和子目录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66619" y="1911007"/>
            <a:ext cx="177945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3892626" y="1912658"/>
            <a:ext cx="6260469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8246" y="2643155"/>
            <a:ext cx="8331086" cy="683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常用选项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26987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4035846" y="1189877"/>
            <a:ext cx="6279613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178859"/>
            <a:ext cx="2265874" cy="579755"/>
          </a:xfrm>
          <a:prstGeom prst="parallelogram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258" y="1965227"/>
            <a:ext cx="8204387" cy="4540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8859" y="2089625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0354" y="2490915"/>
            <a:ext cx="46355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8"/>
          <p:cNvSpPr/>
          <p:nvPr>
            <p:custDataLst>
              <p:tags r:id="rId1"/>
            </p:custDataLst>
          </p:nvPr>
        </p:nvSpPr>
        <p:spPr>
          <a:xfrm>
            <a:off x="2349278" y="2080919"/>
            <a:ext cx="5396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7023" y="296720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PA-矩形 8"/>
          <p:cNvSpPr/>
          <p:nvPr>
            <p:custDataLst>
              <p:tags r:id="rId2"/>
            </p:custDataLst>
          </p:nvPr>
        </p:nvSpPr>
        <p:spPr>
          <a:xfrm>
            <a:off x="2329865" y="2976674"/>
            <a:ext cx="19982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80255" y="3761574"/>
            <a:ext cx="34486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3957" y="338957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PA-矩形 8"/>
          <p:cNvSpPr/>
          <p:nvPr>
            <p:custDataLst>
              <p:tags r:id="rId3"/>
            </p:custDataLst>
          </p:nvPr>
        </p:nvSpPr>
        <p:spPr>
          <a:xfrm>
            <a:off x="2308095" y="3355500"/>
            <a:ext cx="19982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124" y="419946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PA-矩形 8"/>
          <p:cNvSpPr/>
          <p:nvPr>
            <p:custDataLst>
              <p:tags r:id="rId4"/>
            </p:custDataLst>
          </p:nvPr>
        </p:nvSpPr>
        <p:spPr>
          <a:xfrm>
            <a:off x="2281966" y="4208937"/>
            <a:ext cx="19982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xx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7258" y="4624816"/>
            <a:ext cx="5996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rm: cannot remove ‘xx’: Is a directory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69603" y="503984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PA-矩形 8"/>
          <p:cNvSpPr/>
          <p:nvPr>
            <p:custDataLst>
              <p:tags r:id="rId5"/>
            </p:custDataLst>
          </p:nvPr>
        </p:nvSpPr>
        <p:spPr>
          <a:xfrm>
            <a:off x="2312445" y="5049317"/>
            <a:ext cx="19982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-r  xx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0897" y="5475277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PA-矩形 8"/>
          <p:cNvSpPr/>
          <p:nvPr>
            <p:custDataLst>
              <p:tags r:id="rId6"/>
            </p:custDataLst>
          </p:nvPr>
        </p:nvSpPr>
        <p:spPr>
          <a:xfrm>
            <a:off x="2303739" y="5484748"/>
            <a:ext cx="19982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67191" y="5864701"/>
            <a:ext cx="2959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/>
      <p:bldP spid="20" grpId="0"/>
      <p:bldP spid="21" grpId="0"/>
      <p:bldP spid="22" grpId="0"/>
      <p:bldP spid="23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2682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3465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03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20" y="3342432"/>
            <a:ext cx="2430762" cy="24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平行四边形 18"/>
          <p:cNvSpPr/>
          <p:nvPr/>
        </p:nvSpPr>
        <p:spPr>
          <a:xfrm>
            <a:off x="3637915" y="1348105"/>
            <a:ext cx="6677660" cy="74676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文件系统的组织单元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957259" y="1333921"/>
            <a:ext cx="1935367" cy="771654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31035" y="3571875"/>
            <a:ext cx="53771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逻辑上可以把它看做是存放文件的容器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7259" y="2411501"/>
            <a:ext cx="8172859" cy="72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文件系统通过目录对文件进行组织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7070" y="4390390"/>
            <a:ext cx="5377180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本质上目录是一个账本，记录了哪些文件在该目录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bldLvl="0" animBg="1"/>
      <p:bldP spid="24" grpId="0" bldLvl="0" animBg="1"/>
      <p:bldP spid="20" grpId="0"/>
      <p:bldP spid="3" grpId="0" bldLvl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03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淘宝网chenying0907出品 16"/>
          <p:cNvSpPr txBox="1"/>
          <p:nvPr/>
        </p:nvSpPr>
        <p:spPr>
          <a:xfrm>
            <a:off x="1596318" y="3646075"/>
            <a:ext cx="6997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用于文件的组织，包含关于其他文件的信息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淘宝网chenying0907出品 16"/>
          <p:cNvSpPr txBox="1"/>
          <p:nvPr/>
        </p:nvSpPr>
        <p:spPr>
          <a:xfrm>
            <a:off x="1584325" y="2609850"/>
            <a:ext cx="9070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数据的集合，如文本、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图像、音频、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6"/>
          <p:cNvSpPr txBox="1"/>
          <p:nvPr/>
        </p:nvSpPr>
        <p:spPr>
          <a:xfrm>
            <a:off x="1620520" y="4678680"/>
            <a:ext cx="882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包含与外部设备相联系的信息，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系统中每个设备分别对应一个文件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7058660" y="872490"/>
            <a:ext cx="3050540" cy="11252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一切皆文件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6390" y="2037715"/>
            <a:ext cx="8852535" cy="532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普通文件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96390" y="3109595"/>
            <a:ext cx="8851900" cy="516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目录文件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96390" y="4128135"/>
            <a:ext cx="8851900" cy="5168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特殊文件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6390" y="1294130"/>
            <a:ext cx="2218690" cy="512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文件视角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45883" y="1318304"/>
            <a:ext cx="26138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文件是字节序列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596390" y="5662930"/>
            <a:ext cx="2218690" cy="512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73220" y="5662930"/>
            <a:ext cx="3331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  file-name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26" grpId="0"/>
      <p:bldP spid="30" grpId="0"/>
      <p:bldP spid="4" grpId="0" bldLvl="0" animBg="1"/>
      <p:bldP spid="2" grpId="0" bldLvl="0" animBg="1"/>
      <p:bldP spid="17" grpId="0" bldLvl="0" animBg="1"/>
      <p:bldP spid="18" grpId="0" bldLvl="0" animBg="1"/>
      <p:bldP spid="18" grpId="1" animBg="1"/>
      <p:bldP spid="3" grpId="0" bldLvl="0" animBg="1"/>
      <p:bldP spid="6" grpId="0"/>
      <p:bldP spid="7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60270" y="2202180"/>
            <a:ext cx="7948930" cy="5797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以顶端根目录（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）为起点向下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60457" y="5756622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3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0457" y="4368497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60845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2160457" y="1409737"/>
            <a:ext cx="2097778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4131310" y="1420495"/>
            <a:ext cx="6140450" cy="5607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目录结构以层次形式进行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48556" y="3233761"/>
            <a:ext cx="6154330" cy="3117774"/>
            <a:chOff x="1381314" y="2071164"/>
            <a:chExt cx="6154330" cy="3117774"/>
          </a:xfrm>
        </p:grpSpPr>
        <p:sp>
          <p:nvSpPr>
            <p:cNvPr id="13" name="圆角矩形 12"/>
            <p:cNvSpPr/>
            <p:nvPr/>
          </p:nvSpPr>
          <p:spPr>
            <a:xfrm>
              <a:off x="6191585" y="4748262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12491" y="2071164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81314" y="3371159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92144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97747" y="3371157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7073" y="337115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00611" y="3371154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7" idx="2"/>
              <a:endCxn id="8" idx="0"/>
            </p:cNvCxnSpPr>
            <p:nvPr/>
          </p:nvCxnSpPr>
          <p:spPr>
            <a:xfrm rot="5400000">
              <a:off x="2856049" y="1679131"/>
              <a:ext cx="859320" cy="2524737"/>
            </a:xfrm>
            <a:prstGeom prst="bentConnector3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15" idx="0"/>
            </p:cNvCxnSpPr>
            <p:nvPr/>
          </p:nvCxnSpPr>
          <p:spPr>
            <a:xfrm rot="5400000">
              <a:off x="3664266" y="2487346"/>
              <a:ext cx="859318" cy="908304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2"/>
              <a:endCxn id="16" idx="0"/>
            </p:cNvCxnSpPr>
            <p:nvPr/>
          </p:nvCxnSpPr>
          <p:spPr>
            <a:xfrm rot="16200000" flipH="1">
              <a:off x="4478930" y="2580986"/>
              <a:ext cx="859316" cy="72102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2"/>
              <a:endCxn id="17" idx="0"/>
            </p:cNvCxnSpPr>
            <p:nvPr/>
          </p:nvCxnSpPr>
          <p:spPr>
            <a:xfrm rot="16200000" flipH="1">
              <a:off x="5265700" y="1794216"/>
              <a:ext cx="859315" cy="229456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6" idx="2"/>
              <a:endCxn id="11" idx="0"/>
            </p:cNvCxnSpPr>
            <p:nvPr/>
          </p:nvCxnSpPr>
          <p:spPr>
            <a:xfrm rot="5400000">
              <a:off x="3991727" y="3470890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6" idx="2"/>
              <a:endCxn id="12" idx="0"/>
            </p:cNvCxnSpPr>
            <p:nvPr/>
          </p:nvCxnSpPr>
          <p:spPr>
            <a:xfrm rot="5400000">
              <a:off x="4798421" y="4277584"/>
              <a:ext cx="936433" cy="49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2"/>
              <a:endCxn id="13" idx="0"/>
            </p:cNvCxnSpPr>
            <p:nvPr/>
          </p:nvCxnSpPr>
          <p:spPr>
            <a:xfrm rot="16200000" flipH="1">
              <a:off x="5598141" y="3482788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2160457" y="3054426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756212" y="3674435"/>
            <a:ext cx="1933845" cy="69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360895" y="3674435"/>
            <a:ext cx="430305" cy="7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94315" y="3674435"/>
            <a:ext cx="854720" cy="7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517341" y="3674435"/>
            <a:ext cx="1604683" cy="7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504329" y="4974426"/>
            <a:ext cx="1013012" cy="78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849035" y="4974426"/>
            <a:ext cx="995083" cy="8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31417" y="4974426"/>
            <a:ext cx="145901" cy="93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5" grpId="0" bldLvl="0" animBg="1"/>
      <p:bldP spid="3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160457" y="4917011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3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0457" y="3528886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7459" y="2220351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6103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2160457" y="1222354"/>
            <a:ext cx="2148576" cy="81071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4093292" y="1205495"/>
            <a:ext cx="6018896" cy="831767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层次目录结构类似倒着生长的树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48556" y="2394150"/>
            <a:ext cx="6154330" cy="3117774"/>
            <a:chOff x="1381314" y="2071164"/>
            <a:chExt cx="6154330" cy="3117774"/>
          </a:xfrm>
        </p:grpSpPr>
        <p:sp>
          <p:nvSpPr>
            <p:cNvPr id="13" name="圆角矩形 12"/>
            <p:cNvSpPr/>
            <p:nvPr/>
          </p:nvSpPr>
          <p:spPr>
            <a:xfrm>
              <a:off x="6191585" y="4748262"/>
              <a:ext cx="1344059" cy="4406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filea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12491" y="2071164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81314" y="3371159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92144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97747" y="3371157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7073" y="337115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00611" y="3371154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7" idx="2"/>
              <a:endCxn id="8" idx="0"/>
            </p:cNvCxnSpPr>
            <p:nvPr/>
          </p:nvCxnSpPr>
          <p:spPr>
            <a:xfrm rot="5400000">
              <a:off x="2856049" y="1679131"/>
              <a:ext cx="859320" cy="2524737"/>
            </a:xfrm>
            <a:prstGeom prst="bentConnector3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15" idx="0"/>
            </p:cNvCxnSpPr>
            <p:nvPr/>
          </p:nvCxnSpPr>
          <p:spPr>
            <a:xfrm rot="5400000">
              <a:off x="3664266" y="2487346"/>
              <a:ext cx="859318" cy="908304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2"/>
              <a:endCxn id="16" idx="0"/>
            </p:cNvCxnSpPr>
            <p:nvPr/>
          </p:nvCxnSpPr>
          <p:spPr>
            <a:xfrm rot="16200000" flipH="1">
              <a:off x="4478930" y="2580986"/>
              <a:ext cx="859316" cy="72102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2"/>
              <a:endCxn id="17" idx="0"/>
            </p:cNvCxnSpPr>
            <p:nvPr/>
          </p:nvCxnSpPr>
          <p:spPr>
            <a:xfrm rot="16200000" flipH="1">
              <a:off x="5265700" y="1794216"/>
              <a:ext cx="859315" cy="229456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6" idx="2"/>
              <a:endCxn id="11" idx="0"/>
            </p:cNvCxnSpPr>
            <p:nvPr/>
          </p:nvCxnSpPr>
          <p:spPr>
            <a:xfrm rot="5400000">
              <a:off x="3991727" y="3470890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6" idx="2"/>
              <a:endCxn id="12" idx="0"/>
            </p:cNvCxnSpPr>
            <p:nvPr/>
          </p:nvCxnSpPr>
          <p:spPr>
            <a:xfrm rot="5400000">
              <a:off x="4798421" y="4277584"/>
              <a:ext cx="936433" cy="49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2"/>
              <a:endCxn id="13" idx="0"/>
            </p:cNvCxnSpPr>
            <p:nvPr/>
          </p:nvCxnSpPr>
          <p:spPr>
            <a:xfrm rot="16200000" flipH="1">
              <a:off x="5598141" y="3482788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圆角矩形标注 30"/>
          <p:cNvSpPr/>
          <p:nvPr/>
        </p:nvSpPr>
        <p:spPr>
          <a:xfrm>
            <a:off x="7278366" y="1943687"/>
            <a:ext cx="1344059" cy="429656"/>
          </a:xfrm>
          <a:prstGeom prst="wedgeRoundRectCallout">
            <a:avLst>
              <a:gd name="adj1" fmla="val -75756"/>
              <a:gd name="adj2" fmla="val 6018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6889727" y="2945352"/>
            <a:ext cx="1198319" cy="493432"/>
          </a:xfrm>
          <a:prstGeom prst="wedgeRoundRectCallout">
            <a:avLst>
              <a:gd name="adj1" fmla="val -61501"/>
              <a:gd name="adj2" fmla="val 9082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标注 32"/>
          <p:cNvSpPr/>
          <p:nvPr/>
        </p:nvSpPr>
        <p:spPr>
          <a:xfrm>
            <a:off x="2145482" y="4692725"/>
            <a:ext cx="2018259" cy="440675"/>
          </a:xfrm>
          <a:prstGeom prst="wedgeRoundRectCallout">
            <a:avLst>
              <a:gd name="adj1" fmla="val 59551"/>
              <a:gd name="adj2" fmla="val 9223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空目录，树叶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标注 32"/>
          <p:cNvSpPr/>
          <p:nvPr/>
        </p:nvSpPr>
        <p:spPr>
          <a:xfrm>
            <a:off x="8406407" y="4340814"/>
            <a:ext cx="2018259" cy="440675"/>
          </a:xfrm>
          <a:prstGeom prst="wedgeRoundRectCallout">
            <a:avLst>
              <a:gd name="adj1" fmla="val -50910"/>
              <a:gd name="adj2" fmla="val 113968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普通文件，树叶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endCxn id="16" idx="0"/>
          </p:cNvCxnSpPr>
          <p:nvPr>
            <p:custDataLst>
              <p:tags r:id="rId1"/>
            </p:custDataLst>
          </p:nvPr>
        </p:nvCxnSpPr>
        <p:spPr>
          <a:xfrm>
            <a:off x="5915025" y="2834330"/>
            <a:ext cx="721360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6" idx="2"/>
            <a:endCxn id="11" idx="0"/>
          </p:cNvCxnSpPr>
          <p:nvPr>
            <p:custDataLst>
              <p:tags r:id="rId2"/>
            </p:custDataLst>
          </p:nvPr>
        </p:nvCxnSpPr>
        <p:spPr>
          <a:xfrm flipH="1">
            <a:off x="5018405" y="4134810"/>
            <a:ext cx="1617980" cy="93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" idx="2"/>
            <a:endCxn id="13" idx="0"/>
          </p:cNvCxnSpPr>
          <p:nvPr>
            <p:custDataLst>
              <p:tags r:id="rId3"/>
            </p:custDataLst>
          </p:nvPr>
        </p:nvCxnSpPr>
        <p:spPr>
          <a:xfrm>
            <a:off x="6636385" y="4134810"/>
            <a:ext cx="1594485" cy="93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5" grpId="0" bldLvl="0" animBg="1"/>
      <p:bldP spid="3" grpId="0" bldLvl="0" animBg="1"/>
      <p:bldP spid="24" grpId="0" bldLvl="0" animBg="1"/>
      <p:bldP spid="19" grpId="0" bldLvl="0" animBg="1"/>
      <p:bldP spid="31" grpId="0" bldLvl="0" animBg="1"/>
      <p:bldP spid="32" grpId="0" bldLvl="0" animBg="1"/>
      <p:bldP spid="4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160457" y="5697793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3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0457" y="4309668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7459" y="3001133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8369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2160270" y="984250"/>
            <a:ext cx="1932940" cy="81089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父子关系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890645" y="967105"/>
            <a:ext cx="6405245" cy="83185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相邻两层目录间的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48556" y="3174932"/>
            <a:ext cx="6154330" cy="3117774"/>
            <a:chOff x="1381314" y="2071164"/>
            <a:chExt cx="6154330" cy="3117774"/>
          </a:xfrm>
        </p:grpSpPr>
        <p:sp>
          <p:nvSpPr>
            <p:cNvPr id="13" name="圆角矩形 12"/>
            <p:cNvSpPr/>
            <p:nvPr/>
          </p:nvSpPr>
          <p:spPr>
            <a:xfrm>
              <a:off x="6191585" y="4748262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12491" y="2071164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81314" y="3371159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92144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97747" y="3371157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7073" y="337115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00611" y="3371154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7" idx="2"/>
              <a:endCxn id="8" idx="0"/>
            </p:cNvCxnSpPr>
            <p:nvPr/>
          </p:nvCxnSpPr>
          <p:spPr>
            <a:xfrm rot="5400000">
              <a:off x="2856049" y="1679131"/>
              <a:ext cx="859320" cy="2524737"/>
            </a:xfrm>
            <a:prstGeom prst="bentConnector3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15" idx="0"/>
            </p:cNvCxnSpPr>
            <p:nvPr/>
          </p:nvCxnSpPr>
          <p:spPr>
            <a:xfrm rot="5400000">
              <a:off x="3664266" y="2487346"/>
              <a:ext cx="859318" cy="908304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2"/>
              <a:endCxn id="16" idx="0"/>
            </p:cNvCxnSpPr>
            <p:nvPr/>
          </p:nvCxnSpPr>
          <p:spPr>
            <a:xfrm rot="16200000" flipH="1">
              <a:off x="4478930" y="2580986"/>
              <a:ext cx="859316" cy="72102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2"/>
              <a:endCxn id="17" idx="0"/>
            </p:cNvCxnSpPr>
            <p:nvPr/>
          </p:nvCxnSpPr>
          <p:spPr>
            <a:xfrm rot="16200000" flipH="1">
              <a:off x="5265700" y="1794216"/>
              <a:ext cx="859315" cy="229456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6" idx="2"/>
              <a:endCxn id="11" idx="0"/>
            </p:cNvCxnSpPr>
            <p:nvPr/>
          </p:nvCxnSpPr>
          <p:spPr>
            <a:xfrm rot="5400000">
              <a:off x="3991727" y="3470890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6" idx="2"/>
              <a:endCxn id="12" idx="0"/>
            </p:cNvCxnSpPr>
            <p:nvPr/>
          </p:nvCxnSpPr>
          <p:spPr>
            <a:xfrm rot="5400000">
              <a:off x="4798421" y="4277584"/>
              <a:ext cx="936433" cy="49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2"/>
              <a:endCxn id="13" idx="0"/>
            </p:cNvCxnSpPr>
            <p:nvPr/>
          </p:nvCxnSpPr>
          <p:spPr>
            <a:xfrm rot="16200000" flipH="1">
              <a:off x="5598141" y="3482788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圆角矩形标注 30"/>
          <p:cNvSpPr/>
          <p:nvPr/>
        </p:nvSpPr>
        <p:spPr>
          <a:xfrm>
            <a:off x="7558827" y="2781565"/>
            <a:ext cx="2397382" cy="668787"/>
          </a:xfrm>
          <a:prstGeom prst="wedgeRoundRectCallout">
            <a:avLst>
              <a:gd name="adj1" fmla="val -79644"/>
              <a:gd name="adj2" fmla="val 1964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所有目录的祖先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7069640" y="3692448"/>
            <a:ext cx="2549489" cy="617220"/>
          </a:xfrm>
          <a:prstGeom prst="wedgeRoundRectCallout">
            <a:avLst>
              <a:gd name="adj1" fmla="val -60774"/>
              <a:gd name="adj2" fmla="val 6964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根目录的子目录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2748557" y="3757894"/>
            <a:ext cx="3369784" cy="616937"/>
          </a:xfrm>
          <a:prstGeom prst="wedgeRoundRectCallout">
            <a:avLst>
              <a:gd name="adj1" fmla="val 69720"/>
              <a:gd name="adj2" fmla="val 6819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等目录的父目录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标注 32"/>
          <p:cNvSpPr/>
          <p:nvPr/>
        </p:nvSpPr>
        <p:spPr>
          <a:xfrm>
            <a:off x="5563047" y="5113900"/>
            <a:ext cx="2004806" cy="616937"/>
          </a:xfrm>
          <a:prstGeom prst="wedgeRoundRectCallout">
            <a:avLst>
              <a:gd name="adj1" fmla="val -60774"/>
              <a:gd name="adj2" fmla="val 6964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77460" y="1916092"/>
            <a:ext cx="7710612" cy="905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上层目录是下层目录的父目录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下层目录是上层目录的子目录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195695" y="4836795"/>
            <a:ext cx="93980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"/>
            </p:custDataLst>
          </p:nvPr>
        </p:nvCxnSpPr>
        <p:spPr>
          <a:xfrm flipV="1">
            <a:off x="4537075" y="6223635"/>
            <a:ext cx="93980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5" grpId="0" bldLvl="0" animBg="1"/>
      <p:bldP spid="3" grpId="0" bldLvl="0" animBg="1"/>
      <p:bldP spid="31" grpId="0" bldLvl="0" animBg="1"/>
      <p:bldP spid="32" grpId="0" bldLvl="0" animBg="1"/>
      <p:bldP spid="33" grpId="0" bldLvl="0" animBg="1"/>
      <p:bldP spid="42" grpId="0" bldLvl="0" animBg="1"/>
      <p:bldP spid="43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PA" val="v5.2.4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</p:tagLst>
</file>

<file path=ppt/tags/tag114.xml><?xml version="1.0" encoding="utf-8"?>
<p:tagLst xmlns:p="http://schemas.openxmlformats.org/presentationml/2006/main">
  <p:tag name="PA" val="v5.2.4"/>
</p:tagLst>
</file>

<file path=ppt/tags/tag115.xml><?xml version="1.0" encoding="utf-8"?>
<p:tagLst xmlns:p="http://schemas.openxmlformats.org/presentationml/2006/main">
  <p:tag name="PA" val="v5.2.4"/>
</p:tagLst>
</file>

<file path=ppt/tags/tag116.xml><?xml version="1.0" encoding="utf-8"?>
<p:tagLst xmlns:p="http://schemas.openxmlformats.org/presentationml/2006/main">
  <p:tag name="PA" val="v5.2.4"/>
</p:tagLst>
</file>

<file path=ppt/tags/tag117.xml><?xml version="1.0" encoding="utf-8"?>
<p:tagLst xmlns:p="http://schemas.openxmlformats.org/presentationml/2006/main">
  <p:tag name="PA" val="v3.0.1"/>
</p:tagLst>
</file>

<file path=ppt/tags/tag118.xml><?xml version="1.0" encoding="utf-8"?>
<p:tagLst xmlns:p="http://schemas.openxmlformats.org/presentationml/2006/main">
  <p:tag name="PA" val="v3.0.1"/>
</p:tagLst>
</file>

<file path=ppt/tags/tag119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DOC_GUID" val="{bf91af0d-b961-434d-8ca5-a08060015e7f}"/>
  <p:tag name="KSO_WPP_MARK_KEY" val="6053225f-08ec-4551-877e-70566f602e82"/>
  <p:tag name="COMMONDATA" val="eyJoZGlkIjoiODU4NzNkMDU5NzRkNWFiOGI1ZjVkMGQ0MmJjYmJmYjEifQ==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KSO_WM_UNIT_TABLE_BEAUTIFY" val="smartTable{343e4cd5-d94b-4221-82ad-9405da174c9a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KSO_WM_UNIT_TABLE_BEAUTIFY" val="smartTable{d26acff1-f893-4b57-8ecb-407fefabb43f}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5368</Words>
  <Application>WPS 演示</Application>
  <PresentationFormat>全屏显示(4:3)</PresentationFormat>
  <Paragraphs>1178</Paragraphs>
  <Slides>43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果冻</cp:lastModifiedBy>
  <cp:revision>364</cp:revision>
  <dcterms:created xsi:type="dcterms:W3CDTF">2019-03-21T11:05:00Z</dcterms:created>
  <dcterms:modified xsi:type="dcterms:W3CDTF">2023-09-22T06:09:22Z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EC0C6D0E52D14D8E8A9DA3C1E1EAA79F</vt:lpwstr>
  </property>
</Properties>
</file>