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0"/>
  </p:handoutMasterIdLst>
  <p:sldIdLst>
    <p:sldId id="418" r:id="rId3"/>
    <p:sldId id="258" r:id="rId5"/>
    <p:sldId id="256" r:id="rId6"/>
    <p:sldId id="519" r:id="rId7"/>
    <p:sldId id="326" r:id="rId8"/>
    <p:sldId id="334" r:id="rId9"/>
    <p:sldId id="332" r:id="rId10"/>
    <p:sldId id="333" r:id="rId11"/>
    <p:sldId id="336" r:id="rId12"/>
    <p:sldId id="338" r:id="rId13"/>
    <p:sldId id="337" r:id="rId14"/>
    <p:sldId id="419" r:id="rId15"/>
    <p:sldId id="339" r:id="rId16"/>
    <p:sldId id="342" r:id="rId17"/>
    <p:sldId id="340" r:id="rId18"/>
    <p:sldId id="582" r:id="rId19"/>
    <p:sldId id="341" r:id="rId20"/>
    <p:sldId id="343" r:id="rId21"/>
    <p:sldId id="335" r:id="rId22"/>
    <p:sldId id="344" r:id="rId23"/>
    <p:sldId id="421" r:id="rId24"/>
    <p:sldId id="345" r:id="rId25"/>
    <p:sldId id="346" r:id="rId26"/>
    <p:sldId id="348" r:id="rId27"/>
    <p:sldId id="347" r:id="rId28"/>
    <p:sldId id="379" r:id="rId29"/>
    <p:sldId id="380" r:id="rId30"/>
    <p:sldId id="422" r:id="rId31"/>
    <p:sldId id="381" r:id="rId32"/>
    <p:sldId id="382" r:id="rId33"/>
    <p:sldId id="423" r:id="rId34"/>
    <p:sldId id="383" r:id="rId35"/>
    <p:sldId id="424" r:id="rId36"/>
    <p:sldId id="426" r:id="rId37"/>
    <p:sldId id="388" r:id="rId38"/>
    <p:sldId id="390" r:id="rId39"/>
    <p:sldId id="427" r:id="rId40"/>
    <p:sldId id="392" r:id="rId41"/>
    <p:sldId id="428" r:id="rId42"/>
    <p:sldId id="393" r:id="rId43"/>
    <p:sldId id="394" r:id="rId44"/>
    <p:sldId id="395" r:id="rId45"/>
    <p:sldId id="396" r:id="rId46"/>
    <p:sldId id="399" r:id="rId47"/>
    <p:sldId id="429" r:id="rId48"/>
    <p:sldId id="501" r:id="rId49"/>
    <p:sldId id="402" r:id="rId50"/>
    <p:sldId id="403" r:id="rId51"/>
    <p:sldId id="404" r:id="rId52"/>
    <p:sldId id="405" r:id="rId53"/>
    <p:sldId id="406" r:id="rId54"/>
    <p:sldId id="503" r:id="rId55"/>
    <p:sldId id="409" r:id="rId56"/>
    <p:sldId id="504" r:id="rId57"/>
    <p:sldId id="505" r:id="rId58"/>
    <p:sldId id="521" r:id="rId59"/>
    <p:sldId id="520" r:id="rId60"/>
    <p:sldId id="523" r:id="rId61"/>
    <p:sldId id="522" r:id="rId62"/>
    <p:sldId id="411" r:id="rId63"/>
    <p:sldId id="412" r:id="rId64"/>
    <p:sldId id="413" r:id="rId65"/>
    <p:sldId id="414" r:id="rId66"/>
    <p:sldId id="415" r:id="rId67"/>
    <p:sldId id="416" r:id="rId68"/>
    <p:sldId id="581" r:id="rId69"/>
  </p:sldIdLst>
  <p:sldSz cx="12192000" cy="6858000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gs" Target="tags/tag72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1D88B-9E52-4841-84F0-97E7D10FECC6}" type="doc">
      <dgm:prSet loTypeId="urn:microsoft.com/office/officeart/2005/8/layout/process2" loCatId="process" qsTypeId="urn:microsoft.com/office/officeart/2005/8/quickstyle/simple1#1" qsCatId="simple" csTypeId="urn:microsoft.com/office/officeart/2005/8/colors/accent0_2#1" csCatId="mainScheme" phldr="1"/>
      <dgm:spPr/>
      <dgm:t>
        <a:bodyPr/>
        <a:lstStyle/>
        <a:p>
          <a:endParaRPr lang="zh-CN" altLang="en-US"/>
        </a:p>
      </dgm:t>
    </dgm:pt>
    <dgm:pt modelId="{4B97B22E-4F07-4540-949E-811F1E53B78A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用户登录</a:t>
          </a:r>
        </a:p>
      </dgm:t>
    </dgm:pt>
    <dgm:pt modelId="{3BA6C8A6-AAE0-4D44-B027-8433D0FA7DFF}" cxnId="{E6B2F73C-74B8-4AA2-A2E8-EC8CF0757F15}" type="parTrans">
      <dgm:prSet/>
      <dgm:spPr/>
      <dgm:t>
        <a:bodyPr/>
        <a:lstStyle/>
        <a:p>
          <a:endParaRPr lang="zh-CN" altLang="en-US"/>
        </a:p>
      </dgm:t>
    </dgm:pt>
    <dgm:pt modelId="{DFB2F3AD-9DF9-40FF-950A-3BEB0A68D2EB}" cxnId="{E6B2F73C-74B8-4AA2-A2E8-EC8CF0757F15}" type="sibTrans">
      <dgm:prSet custT="1"/>
      <dgm:spPr>
        <a:solidFill>
          <a:schemeClr val="accent6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58914B93-1544-4539-955D-04B0DA25035B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显示提示符</a:t>
          </a:r>
        </a:p>
      </dgm:t>
    </dgm:pt>
    <dgm:pt modelId="{D0659363-26EA-4C6B-8D5C-1B27F952E9C9}" cxnId="{BDE54F3E-1786-43FB-A3B4-8930953E6F2B}" type="parTrans">
      <dgm:prSet/>
      <dgm:spPr/>
      <dgm:t>
        <a:bodyPr/>
        <a:lstStyle/>
        <a:p>
          <a:endParaRPr lang="zh-CN" altLang="en-US"/>
        </a:p>
      </dgm:t>
    </dgm:pt>
    <dgm:pt modelId="{1D025F7C-55B2-4C1C-A736-71F60CFA2CFB}" cxnId="{BDE54F3E-1786-43FB-A3B4-8930953E6F2B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D0AC6FDB-FF08-4294-9425-DF2F30DB5E18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用户输入命令</a:t>
          </a:r>
        </a:p>
      </dgm:t>
    </dgm:pt>
    <dgm:pt modelId="{C1C7F728-EDBC-4FFF-B603-C2A878509F43}" cxnId="{441673B9-1BA8-4A0D-B00A-8FB74EEC7A48}" type="parTrans">
      <dgm:prSet/>
      <dgm:spPr/>
      <dgm:t>
        <a:bodyPr/>
        <a:lstStyle/>
        <a:p>
          <a:endParaRPr lang="zh-CN" altLang="en-US"/>
        </a:p>
      </dgm:t>
    </dgm:pt>
    <dgm:pt modelId="{223AC9A6-6BBE-4D2C-9AB8-C33C814B79D2}" cxnId="{441673B9-1BA8-4A0D-B00A-8FB74EEC7A48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5A2A817-E8DC-4995-8802-935FB54EEDFB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执行相应程序</a:t>
          </a:r>
        </a:p>
      </dgm:t>
    </dgm:pt>
    <dgm:pt modelId="{E6A9D0DF-5729-45EF-829B-94A80FCE634C}" cxnId="{01BB5702-7570-4034-B76A-135266BDB225}" type="parTrans">
      <dgm:prSet/>
      <dgm:spPr/>
      <dgm:t>
        <a:bodyPr/>
        <a:lstStyle/>
        <a:p>
          <a:endParaRPr lang="zh-CN" altLang="en-US"/>
        </a:p>
      </dgm:t>
    </dgm:pt>
    <dgm:pt modelId="{45521B1D-AE52-4A7E-A8D0-CBCF162FCFDF}" cxnId="{01BB5702-7570-4034-B76A-135266BDB225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C79E3A77-CD48-421E-8592-D280962E0FF6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用户与程序交互</a:t>
          </a:r>
        </a:p>
      </dgm:t>
    </dgm:pt>
    <dgm:pt modelId="{7FC68880-F592-4CB3-A169-6D04E14AC172}" cxnId="{D6282C55-E943-4FC0-A5F3-BB9FE2B06F44}" type="parTrans">
      <dgm:prSet/>
      <dgm:spPr/>
      <dgm:t>
        <a:bodyPr/>
        <a:lstStyle/>
        <a:p>
          <a:endParaRPr lang="zh-CN" altLang="en-US"/>
        </a:p>
      </dgm:t>
    </dgm:pt>
    <dgm:pt modelId="{5BDE69DB-F8E4-46C3-8B31-DA62CFAD12DA}" cxnId="{D6282C55-E943-4FC0-A5F3-BB9FE2B06F44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92B5B60D-AD59-4714-89C2-0BAC8886138A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用户按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[Ctrl-d]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键退出</a:t>
          </a:r>
        </a:p>
      </dgm:t>
    </dgm:pt>
    <dgm:pt modelId="{E2BDE6C3-7F91-4E36-B76A-BA6B1445CCB1}" cxnId="{3D5F38A7-A628-4C63-9AEC-D8612B06BC7D}" type="parTrans">
      <dgm:prSet/>
      <dgm:spPr/>
      <dgm:t>
        <a:bodyPr/>
        <a:lstStyle/>
        <a:p>
          <a:endParaRPr lang="zh-CN" altLang="en-US"/>
        </a:p>
      </dgm:t>
    </dgm:pt>
    <dgm:pt modelId="{CB4CDC39-978B-4F61-ABB0-2EFFC785D7DE}" cxnId="{3D5F38A7-A628-4C63-9AEC-D8612B06BC7D}" type="sibTrans">
      <dgm:prSet/>
      <dgm:spPr/>
      <dgm:t>
        <a:bodyPr/>
        <a:lstStyle/>
        <a:p>
          <a:endParaRPr lang="zh-CN" altLang="en-US"/>
        </a:p>
      </dgm:t>
    </dgm:pt>
    <dgm:pt modelId="{21695FFB-2B65-4FF9-82E9-DAAAC53CB5D0}" type="pres">
      <dgm:prSet presAssocID="{0401D88B-9E52-4841-84F0-97E7D10FECC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A95258-A2DE-4B8C-B279-79CDE97A6FDC}" type="pres">
      <dgm:prSet presAssocID="{4B97B22E-4F07-4540-949E-811F1E53B78A}" presName="node" presStyleLbl="node1" presStyleIdx="0" presStyleCnt="6" custLinFactNeighborX="-1140" custLinFactNeighborY="213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21B36-0E60-4B92-85F4-5758B140D0D9}" type="pres">
      <dgm:prSet presAssocID="{DFB2F3AD-9DF9-40FF-950A-3BEB0A68D2EB}" presName="sibTrans" presStyleLbl="sibTrans2D1" presStyleIdx="0" presStyleCnt="5"/>
      <dgm:spPr>
        <a:xfrm rot="5297480">
          <a:off x="2907610" y="578059"/>
          <a:ext cx="210884" cy="25294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2E4BDCEE-6BE7-42E4-B99D-4A74F6CC9496}" type="pres">
      <dgm:prSet presAssocID="{DFB2F3AD-9DF9-40FF-950A-3BEB0A68D2E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103DA1E-C452-44FA-96B7-B4B47E59698F}" type="pres">
      <dgm:prSet presAssocID="{58914B93-1544-4539-955D-04B0DA25035B}" presName="node" presStyleLbl="node1" presStyleIdx="1" presStyleCnt="6" custScaleX="121344" custLinFactNeighborY="213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DC1D03-DB8C-4291-8DC3-EC71693258B1}" type="pres">
      <dgm:prSet presAssocID="{1D025F7C-55B2-4C1C-A736-71F60CFA2CF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1859A29B-8097-4A1D-A105-C0AB1FFB2BAA}" type="pres">
      <dgm:prSet presAssocID="{1D025F7C-55B2-4C1C-A736-71F60CFA2CFB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03C22E3-E938-4952-9950-1F61087AB4E9}" type="pres">
      <dgm:prSet presAssocID="{D0AC6FDB-FF08-4294-9425-DF2F30DB5E18}" presName="node" presStyleLbl="node1" presStyleIdx="2" presStyleCnt="6" custLinFactNeighborY="213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22987-4554-4160-A1AE-D1AF6E5E803F}" type="pres">
      <dgm:prSet presAssocID="{223AC9A6-6BBE-4D2C-9AB8-C33C814B79D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904189C-6D12-4293-81F6-B2C0A8189897}" type="pres">
      <dgm:prSet presAssocID="{223AC9A6-6BBE-4D2C-9AB8-C33C814B79D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8268479-8617-4C1A-8F6B-99E32A8E8315}" type="pres">
      <dgm:prSet presAssocID="{F5A2A817-E8DC-4995-8802-935FB54EEDFB}" presName="node" presStyleLbl="node1" presStyleIdx="3" presStyleCnt="6" custLinFactNeighborY="213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7DEC9A-8FE9-4D66-81B4-450BF203E14C}" type="pres">
      <dgm:prSet presAssocID="{45521B1D-AE52-4A7E-A8D0-CBCF162FCFDF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89391E4-B79F-4E17-97F4-68A0576018E0}" type="pres">
      <dgm:prSet presAssocID="{45521B1D-AE52-4A7E-A8D0-CBCF162FCFDF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0FB44B3-B471-449D-A21A-AA01A22F5323}" type="pres">
      <dgm:prSet presAssocID="{C79E3A77-CD48-421E-8592-D280962E0FF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B9AD-EE78-4558-92DF-02FAF20B29AB}" type="pres">
      <dgm:prSet presAssocID="{5BDE69DB-F8E4-46C3-8B31-DA62CFAD12D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DA2AD7A3-209A-49C0-94C0-679E79411730}" type="pres">
      <dgm:prSet presAssocID="{5BDE69DB-F8E4-46C3-8B31-DA62CFAD12D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024159BA-8E00-40A8-A6C3-BCEE28CEF5E3}" type="pres">
      <dgm:prSet presAssocID="{92B5B60D-AD59-4714-89C2-0BAC8886138A}" presName="node" presStyleLbl="node1" presStyleIdx="5" presStyleCnt="6" custScaleX="1132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94B22F-F2CA-41A1-89CD-79DA19C6DB9F}" type="presOf" srcId="{58914B93-1544-4539-955D-04B0DA25035B}" destId="{1103DA1E-C452-44FA-96B7-B4B47E59698F}" srcOrd="0" destOrd="0" presId="urn:microsoft.com/office/officeart/2005/8/layout/process2"/>
    <dgm:cxn modelId="{2F28A92F-1DDC-48C5-995A-1EED91FA2D68}" type="presOf" srcId="{92B5B60D-AD59-4714-89C2-0BAC8886138A}" destId="{024159BA-8E00-40A8-A6C3-BCEE28CEF5E3}" srcOrd="0" destOrd="0" presId="urn:microsoft.com/office/officeart/2005/8/layout/process2"/>
    <dgm:cxn modelId="{01BB5702-7570-4034-B76A-135266BDB225}" srcId="{0401D88B-9E52-4841-84F0-97E7D10FECC6}" destId="{F5A2A817-E8DC-4995-8802-935FB54EEDFB}" srcOrd="3" destOrd="0" parTransId="{E6A9D0DF-5729-45EF-829B-94A80FCE634C}" sibTransId="{45521B1D-AE52-4A7E-A8D0-CBCF162FCFDF}"/>
    <dgm:cxn modelId="{2B2CC1B1-5A05-4CEF-9CAB-F8D633A6F64F}" type="presOf" srcId="{223AC9A6-6BBE-4D2C-9AB8-C33C814B79D2}" destId="{3904189C-6D12-4293-81F6-B2C0A8189897}" srcOrd="1" destOrd="0" presId="urn:microsoft.com/office/officeart/2005/8/layout/process2"/>
    <dgm:cxn modelId="{1D6B997C-F6D0-49BD-AC40-80E1CDA835A3}" type="presOf" srcId="{DFB2F3AD-9DF9-40FF-950A-3BEB0A68D2EB}" destId="{2E4BDCEE-6BE7-42E4-B99D-4A74F6CC9496}" srcOrd="1" destOrd="0" presId="urn:microsoft.com/office/officeart/2005/8/layout/process2"/>
    <dgm:cxn modelId="{E83F88AA-2C9A-4CC7-9583-6D8EF6A05F94}" type="presOf" srcId="{DFB2F3AD-9DF9-40FF-950A-3BEB0A68D2EB}" destId="{02F21B36-0E60-4B92-85F4-5758B140D0D9}" srcOrd="0" destOrd="0" presId="urn:microsoft.com/office/officeart/2005/8/layout/process2"/>
    <dgm:cxn modelId="{441673B9-1BA8-4A0D-B00A-8FB74EEC7A48}" srcId="{0401D88B-9E52-4841-84F0-97E7D10FECC6}" destId="{D0AC6FDB-FF08-4294-9425-DF2F30DB5E18}" srcOrd="2" destOrd="0" parTransId="{C1C7F728-EDBC-4FFF-B603-C2A878509F43}" sibTransId="{223AC9A6-6BBE-4D2C-9AB8-C33C814B79D2}"/>
    <dgm:cxn modelId="{7DEF2EED-9B5B-4BCC-8357-D1F0B65790D4}" type="presOf" srcId="{4B97B22E-4F07-4540-949E-811F1E53B78A}" destId="{AAA95258-A2DE-4B8C-B279-79CDE97A6FDC}" srcOrd="0" destOrd="0" presId="urn:microsoft.com/office/officeart/2005/8/layout/process2"/>
    <dgm:cxn modelId="{04DCA916-F8A4-4C27-9469-4FB91E75F802}" type="presOf" srcId="{0401D88B-9E52-4841-84F0-97E7D10FECC6}" destId="{21695FFB-2B65-4FF9-82E9-DAAAC53CB5D0}" srcOrd="0" destOrd="0" presId="urn:microsoft.com/office/officeart/2005/8/layout/process2"/>
    <dgm:cxn modelId="{469D768E-817D-4E14-832D-3F2DDCA35007}" type="presOf" srcId="{45521B1D-AE52-4A7E-A8D0-CBCF162FCFDF}" destId="{F89391E4-B79F-4E17-97F4-68A0576018E0}" srcOrd="1" destOrd="0" presId="urn:microsoft.com/office/officeart/2005/8/layout/process2"/>
    <dgm:cxn modelId="{93AC3C9B-5DF5-4903-B80F-0F6094A870F5}" type="presOf" srcId="{1D025F7C-55B2-4C1C-A736-71F60CFA2CFB}" destId="{1DDC1D03-DB8C-4291-8DC3-EC71693258B1}" srcOrd="0" destOrd="0" presId="urn:microsoft.com/office/officeart/2005/8/layout/process2"/>
    <dgm:cxn modelId="{2861BB70-A582-40F3-9D96-72C073A814A6}" type="presOf" srcId="{C79E3A77-CD48-421E-8592-D280962E0FF6}" destId="{40FB44B3-B471-449D-A21A-AA01A22F5323}" srcOrd="0" destOrd="0" presId="urn:microsoft.com/office/officeart/2005/8/layout/process2"/>
    <dgm:cxn modelId="{5A94910A-7CD2-4AC5-ABB7-D4FA1C742635}" type="presOf" srcId="{5BDE69DB-F8E4-46C3-8B31-DA62CFAD12DA}" destId="{39DCB9AD-EE78-4558-92DF-02FAF20B29AB}" srcOrd="0" destOrd="0" presId="urn:microsoft.com/office/officeart/2005/8/layout/process2"/>
    <dgm:cxn modelId="{986EC5A2-7068-4238-ACAA-40B47A624EDE}" type="presOf" srcId="{45521B1D-AE52-4A7E-A8D0-CBCF162FCFDF}" destId="{317DEC9A-8FE9-4D66-81B4-450BF203E14C}" srcOrd="0" destOrd="0" presId="urn:microsoft.com/office/officeart/2005/8/layout/process2"/>
    <dgm:cxn modelId="{58762F32-7489-44C5-AE91-291EE8258C8C}" type="presOf" srcId="{1D025F7C-55B2-4C1C-A736-71F60CFA2CFB}" destId="{1859A29B-8097-4A1D-A105-C0AB1FFB2BAA}" srcOrd="1" destOrd="0" presId="urn:microsoft.com/office/officeart/2005/8/layout/process2"/>
    <dgm:cxn modelId="{6CB93453-7B3C-44FD-98BA-38F436042891}" type="presOf" srcId="{F5A2A817-E8DC-4995-8802-935FB54EEDFB}" destId="{E8268479-8617-4C1A-8F6B-99E32A8E8315}" srcOrd="0" destOrd="0" presId="urn:microsoft.com/office/officeart/2005/8/layout/process2"/>
    <dgm:cxn modelId="{4011A41B-3291-4EAC-82B7-902926718BC4}" type="presOf" srcId="{5BDE69DB-F8E4-46C3-8B31-DA62CFAD12DA}" destId="{DA2AD7A3-209A-49C0-94C0-679E79411730}" srcOrd="1" destOrd="0" presId="urn:microsoft.com/office/officeart/2005/8/layout/process2"/>
    <dgm:cxn modelId="{0E326A43-0D52-4582-9986-6D26DDA13561}" type="presOf" srcId="{223AC9A6-6BBE-4D2C-9AB8-C33C814B79D2}" destId="{A1C22987-4554-4160-A1AE-D1AF6E5E803F}" srcOrd="0" destOrd="0" presId="urn:microsoft.com/office/officeart/2005/8/layout/process2"/>
    <dgm:cxn modelId="{E6B2F73C-74B8-4AA2-A2E8-EC8CF0757F15}" srcId="{0401D88B-9E52-4841-84F0-97E7D10FECC6}" destId="{4B97B22E-4F07-4540-949E-811F1E53B78A}" srcOrd="0" destOrd="0" parTransId="{3BA6C8A6-AAE0-4D44-B027-8433D0FA7DFF}" sibTransId="{DFB2F3AD-9DF9-40FF-950A-3BEB0A68D2EB}"/>
    <dgm:cxn modelId="{BBFFDD58-FA8B-406A-B1AF-7A8EC96F5056}" type="presOf" srcId="{D0AC6FDB-FF08-4294-9425-DF2F30DB5E18}" destId="{903C22E3-E938-4952-9950-1F61087AB4E9}" srcOrd="0" destOrd="0" presId="urn:microsoft.com/office/officeart/2005/8/layout/process2"/>
    <dgm:cxn modelId="{3D5F38A7-A628-4C63-9AEC-D8612B06BC7D}" srcId="{0401D88B-9E52-4841-84F0-97E7D10FECC6}" destId="{92B5B60D-AD59-4714-89C2-0BAC8886138A}" srcOrd="5" destOrd="0" parTransId="{E2BDE6C3-7F91-4E36-B76A-BA6B1445CCB1}" sibTransId="{CB4CDC39-978B-4F61-ABB0-2EFFC785D7DE}"/>
    <dgm:cxn modelId="{D6282C55-E943-4FC0-A5F3-BB9FE2B06F44}" srcId="{0401D88B-9E52-4841-84F0-97E7D10FECC6}" destId="{C79E3A77-CD48-421E-8592-D280962E0FF6}" srcOrd="4" destOrd="0" parTransId="{7FC68880-F592-4CB3-A169-6D04E14AC172}" sibTransId="{5BDE69DB-F8E4-46C3-8B31-DA62CFAD12DA}"/>
    <dgm:cxn modelId="{BDE54F3E-1786-43FB-A3B4-8930953E6F2B}" srcId="{0401D88B-9E52-4841-84F0-97E7D10FECC6}" destId="{58914B93-1544-4539-955D-04B0DA25035B}" srcOrd="1" destOrd="0" parTransId="{D0659363-26EA-4C6B-8D5C-1B27F952E9C9}" sibTransId="{1D025F7C-55B2-4C1C-A736-71F60CFA2CFB}"/>
    <dgm:cxn modelId="{A740AE55-457A-47BD-B1F6-8160040455E9}" type="presParOf" srcId="{21695FFB-2B65-4FF9-82E9-DAAAC53CB5D0}" destId="{AAA95258-A2DE-4B8C-B279-79CDE97A6FDC}" srcOrd="0" destOrd="0" presId="urn:microsoft.com/office/officeart/2005/8/layout/process2"/>
    <dgm:cxn modelId="{81A3D468-97BC-49A8-8BBF-FE9A8811D32E}" type="presParOf" srcId="{21695FFB-2B65-4FF9-82E9-DAAAC53CB5D0}" destId="{02F21B36-0E60-4B92-85F4-5758B140D0D9}" srcOrd="1" destOrd="0" presId="urn:microsoft.com/office/officeart/2005/8/layout/process2"/>
    <dgm:cxn modelId="{6E1DE556-C6F0-4C32-8F2C-B27D28199F06}" type="presParOf" srcId="{02F21B36-0E60-4B92-85F4-5758B140D0D9}" destId="{2E4BDCEE-6BE7-42E4-B99D-4A74F6CC9496}" srcOrd="0" destOrd="0" presId="urn:microsoft.com/office/officeart/2005/8/layout/process2"/>
    <dgm:cxn modelId="{345A09EF-E51B-43FA-8008-3A035A88BFAB}" type="presParOf" srcId="{21695FFB-2B65-4FF9-82E9-DAAAC53CB5D0}" destId="{1103DA1E-C452-44FA-96B7-B4B47E59698F}" srcOrd="2" destOrd="0" presId="urn:microsoft.com/office/officeart/2005/8/layout/process2"/>
    <dgm:cxn modelId="{BE44EB0A-E906-478B-86B1-2828608E1D2F}" type="presParOf" srcId="{21695FFB-2B65-4FF9-82E9-DAAAC53CB5D0}" destId="{1DDC1D03-DB8C-4291-8DC3-EC71693258B1}" srcOrd="3" destOrd="0" presId="urn:microsoft.com/office/officeart/2005/8/layout/process2"/>
    <dgm:cxn modelId="{DEDE85AC-4C04-483C-AC8A-C35D4EF5F0D8}" type="presParOf" srcId="{1DDC1D03-DB8C-4291-8DC3-EC71693258B1}" destId="{1859A29B-8097-4A1D-A105-C0AB1FFB2BAA}" srcOrd="0" destOrd="0" presId="urn:microsoft.com/office/officeart/2005/8/layout/process2"/>
    <dgm:cxn modelId="{977EE39F-8DE1-497E-807E-93ADB3AEED14}" type="presParOf" srcId="{21695FFB-2B65-4FF9-82E9-DAAAC53CB5D0}" destId="{903C22E3-E938-4952-9950-1F61087AB4E9}" srcOrd="4" destOrd="0" presId="urn:microsoft.com/office/officeart/2005/8/layout/process2"/>
    <dgm:cxn modelId="{F9D38645-A0E8-401B-AFCA-1B7AB02295CF}" type="presParOf" srcId="{21695FFB-2B65-4FF9-82E9-DAAAC53CB5D0}" destId="{A1C22987-4554-4160-A1AE-D1AF6E5E803F}" srcOrd="5" destOrd="0" presId="urn:microsoft.com/office/officeart/2005/8/layout/process2"/>
    <dgm:cxn modelId="{663FC722-9B8C-4C8D-ADCF-9E22B7D58BD1}" type="presParOf" srcId="{A1C22987-4554-4160-A1AE-D1AF6E5E803F}" destId="{3904189C-6D12-4293-81F6-B2C0A8189897}" srcOrd="0" destOrd="0" presId="urn:microsoft.com/office/officeart/2005/8/layout/process2"/>
    <dgm:cxn modelId="{E77F467B-A4B0-4B26-BF3F-661BEE8155DF}" type="presParOf" srcId="{21695FFB-2B65-4FF9-82E9-DAAAC53CB5D0}" destId="{E8268479-8617-4C1A-8F6B-99E32A8E8315}" srcOrd="6" destOrd="0" presId="urn:microsoft.com/office/officeart/2005/8/layout/process2"/>
    <dgm:cxn modelId="{5181300B-66A1-4289-AFE8-230252EB3D87}" type="presParOf" srcId="{21695FFB-2B65-4FF9-82E9-DAAAC53CB5D0}" destId="{317DEC9A-8FE9-4D66-81B4-450BF203E14C}" srcOrd="7" destOrd="0" presId="urn:microsoft.com/office/officeart/2005/8/layout/process2"/>
    <dgm:cxn modelId="{2A22A2B8-74D5-4377-A806-AB2CDAB4B80D}" type="presParOf" srcId="{317DEC9A-8FE9-4D66-81B4-450BF203E14C}" destId="{F89391E4-B79F-4E17-97F4-68A0576018E0}" srcOrd="0" destOrd="0" presId="urn:microsoft.com/office/officeart/2005/8/layout/process2"/>
    <dgm:cxn modelId="{DE7169C0-28C6-44C6-A913-E3A745E2C886}" type="presParOf" srcId="{21695FFB-2B65-4FF9-82E9-DAAAC53CB5D0}" destId="{40FB44B3-B471-449D-A21A-AA01A22F5323}" srcOrd="8" destOrd="0" presId="urn:microsoft.com/office/officeart/2005/8/layout/process2"/>
    <dgm:cxn modelId="{ED5CA690-4371-4D31-B418-15FB0A54A678}" type="presParOf" srcId="{21695FFB-2B65-4FF9-82E9-DAAAC53CB5D0}" destId="{39DCB9AD-EE78-4558-92DF-02FAF20B29AB}" srcOrd="9" destOrd="0" presId="urn:microsoft.com/office/officeart/2005/8/layout/process2"/>
    <dgm:cxn modelId="{36D28829-DB8F-4C2D-8836-1BE882043BCE}" type="presParOf" srcId="{39DCB9AD-EE78-4558-92DF-02FAF20B29AB}" destId="{DA2AD7A3-209A-49C0-94C0-679E79411730}" srcOrd="0" destOrd="0" presId="urn:microsoft.com/office/officeart/2005/8/layout/process2"/>
    <dgm:cxn modelId="{1B42AB9E-0E2B-4F91-A58F-00F71EFF2CD3}" type="presParOf" srcId="{21695FFB-2B65-4FF9-82E9-DAAAC53CB5D0}" destId="{024159BA-8E00-40A8-A6C3-BCEE28CEF5E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51259" cy="5222056"/>
        <a:chOff x="0" y="0"/>
        <a:chExt cx="6051259" cy="5222056"/>
      </a:xfrm>
    </dsp:grpSpPr>
    <dsp:sp modelId="{AAA95258-A2DE-4B8C-B279-79CDE97A6FDC}">
      <dsp:nvSpPr>
        <dsp:cNvPr id="3" name="圆角矩形 2"/>
        <dsp:cNvSpPr/>
      </dsp:nvSpPr>
      <dsp:spPr bwMode="white">
        <a:xfrm>
          <a:off x="1858001" y="65432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用户登录</a:t>
          </a:r>
          <a:endParaRPr>
            <a:solidFill>
              <a:schemeClr val="dk2"/>
            </a:solidFill>
          </a:endParaRPr>
        </a:p>
      </dsp:txBody>
      <dsp:txXfrm>
        <a:off x="1858001" y="65432"/>
        <a:ext cx="2283200" cy="614360"/>
      </dsp:txXfrm>
    </dsp:sp>
    <dsp:sp modelId="{02F21B36-0E60-4B92-85F4-5758B140D0D9}">
      <dsp:nvSpPr>
        <dsp:cNvPr id="4" name="右箭头 3"/>
        <dsp:cNvSpPr/>
      </dsp:nvSpPr>
      <dsp:spPr bwMode="white">
        <a:xfrm rot="5352974">
          <a:off x="2897377" y="695151"/>
          <a:ext cx="230477" cy="276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0" tIns="0" rIns="0" bIns="0" numCol="1" spcCol="1270" anchor="ctr" anchorCtr="0" forceAA="0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 rot="5352974">
        <a:off x="2897377" y="695151"/>
        <a:ext cx="230477" cy="276462"/>
      </dsp:txXfrm>
    </dsp:sp>
    <dsp:sp modelId="{1103DA1E-C452-44FA-96B7-B4B47E59698F}">
      <dsp:nvSpPr>
        <dsp:cNvPr id="5" name="圆角矩形 4"/>
        <dsp:cNvSpPr/>
      </dsp:nvSpPr>
      <dsp:spPr bwMode="white">
        <a:xfrm>
          <a:off x="1640366" y="986972"/>
          <a:ext cx="2770527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显示提示符</a:t>
          </a:r>
          <a:endParaRPr>
            <a:solidFill>
              <a:schemeClr val="dk2"/>
            </a:solidFill>
          </a:endParaRPr>
        </a:p>
      </dsp:txBody>
      <dsp:txXfrm>
        <a:off x="1640366" y="986972"/>
        <a:ext cx="2770527" cy="614360"/>
      </dsp:txXfrm>
    </dsp:sp>
    <dsp:sp modelId="{1DDC1D03-DB8C-4291-8DC3-EC71693258B1}">
      <dsp:nvSpPr>
        <dsp:cNvPr id="6" name="右箭头 5"/>
        <dsp:cNvSpPr/>
      </dsp:nvSpPr>
      <dsp:spPr bwMode="white">
        <a:xfrm rot="5399999">
          <a:off x="2910437" y="1616690"/>
          <a:ext cx="230385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10437" y="1616690"/>
        <a:ext cx="230385" cy="276462"/>
      </dsp:txXfrm>
    </dsp:sp>
    <dsp:sp modelId="{903C22E3-E938-4952-9950-1F61087AB4E9}">
      <dsp:nvSpPr>
        <dsp:cNvPr id="7" name="圆角矩形 6"/>
        <dsp:cNvSpPr/>
      </dsp:nvSpPr>
      <dsp:spPr bwMode="white">
        <a:xfrm>
          <a:off x="1884029" y="1908511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用户输入命令</a:t>
          </a:r>
          <a:endParaRPr>
            <a:solidFill>
              <a:schemeClr val="dk2"/>
            </a:solidFill>
          </a:endParaRPr>
        </a:p>
      </dsp:txBody>
      <dsp:txXfrm>
        <a:off x="1884029" y="1908511"/>
        <a:ext cx="2283200" cy="614360"/>
      </dsp:txXfrm>
    </dsp:sp>
    <dsp:sp modelId="{A1C22987-4554-4160-A1AE-D1AF6E5E803F}">
      <dsp:nvSpPr>
        <dsp:cNvPr id="8" name="右箭头 7"/>
        <dsp:cNvSpPr/>
      </dsp:nvSpPr>
      <dsp:spPr bwMode="white">
        <a:xfrm rot="5399999">
          <a:off x="2910437" y="2538229"/>
          <a:ext cx="230385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10437" y="2538229"/>
        <a:ext cx="230385" cy="276462"/>
      </dsp:txXfrm>
    </dsp:sp>
    <dsp:sp modelId="{E8268479-8617-4C1A-8F6B-99E32A8E8315}">
      <dsp:nvSpPr>
        <dsp:cNvPr id="9" name="圆角矩形 8"/>
        <dsp:cNvSpPr/>
      </dsp:nvSpPr>
      <dsp:spPr bwMode="white">
        <a:xfrm>
          <a:off x="1884029" y="2830050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执行相应程序</a:t>
          </a:r>
          <a:endParaRPr>
            <a:solidFill>
              <a:schemeClr val="dk2"/>
            </a:solidFill>
          </a:endParaRPr>
        </a:p>
      </dsp:txBody>
      <dsp:txXfrm>
        <a:off x="1884029" y="2830050"/>
        <a:ext cx="2283200" cy="614360"/>
      </dsp:txXfrm>
    </dsp:sp>
    <dsp:sp modelId="{317DEC9A-8FE9-4D66-81B4-450BF203E14C}">
      <dsp:nvSpPr>
        <dsp:cNvPr id="10" name="右箭头 9"/>
        <dsp:cNvSpPr/>
      </dsp:nvSpPr>
      <dsp:spPr bwMode="white">
        <a:xfrm rot="5399999">
          <a:off x="2934974" y="3427053"/>
          <a:ext cx="181311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34974" y="3427053"/>
        <a:ext cx="181311" cy="276462"/>
      </dsp:txXfrm>
    </dsp:sp>
    <dsp:sp modelId="{40FB44B3-B471-449D-A21A-AA01A22F5323}">
      <dsp:nvSpPr>
        <dsp:cNvPr id="11" name="圆角矩形 10"/>
        <dsp:cNvSpPr/>
      </dsp:nvSpPr>
      <dsp:spPr bwMode="white">
        <a:xfrm>
          <a:off x="1884029" y="3686157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用户与程序交互</a:t>
          </a:r>
          <a:endParaRPr>
            <a:solidFill>
              <a:schemeClr val="dk2"/>
            </a:solidFill>
          </a:endParaRPr>
        </a:p>
      </dsp:txBody>
      <dsp:txXfrm>
        <a:off x="1884029" y="3686157"/>
        <a:ext cx="2283200" cy="614360"/>
      </dsp:txXfrm>
    </dsp:sp>
    <dsp:sp modelId="{39DCB9AD-EE78-4558-92DF-02FAF20B29AB}">
      <dsp:nvSpPr>
        <dsp:cNvPr id="12" name="右箭头 11"/>
        <dsp:cNvSpPr/>
      </dsp:nvSpPr>
      <dsp:spPr bwMode="white">
        <a:xfrm rot="5399999">
          <a:off x="2910437" y="4315876"/>
          <a:ext cx="230385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10437" y="4315876"/>
        <a:ext cx="230385" cy="276462"/>
      </dsp:txXfrm>
    </dsp:sp>
    <dsp:sp modelId="{024159BA-8E00-40A8-A6C3-BCEE28CEF5E3}">
      <dsp:nvSpPr>
        <dsp:cNvPr id="13" name="圆角矩形 12"/>
        <dsp:cNvSpPr/>
      </dsp:nvSpPr>
      <dsp:spPr bwMode="white">
        <a:xfrm>
          <a:off x="1733087" y="4607696"/>
          <a:ext cx="2585085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用户按</a:t>
          </a:r>
          <a:r>
            <a:rPr lang="en-US" altLang="zh-CN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[Ctrl-d]</a:t>
          </a: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键退出</a:t>
          </a:r>
          <a:endParaRPr>
            <a:solidFill>
              <a:schemeClr val="dk2"/>
            </a:solidFill>
          </a:endParaRPr>
        </a:p>
      </dsp:txBody>
      <dsp:txXfrm>
        <a:off x="1733087" y="4607696"/>
        <a:ext cx="2585085" cy="61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6FE4D-EC24-43FB-B170-57F048CAF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6E1A-80F5-45B8-BAD5-546EFA1072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180" y="291465"/>
            <a:ext cx="1444625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610235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017354" y="658749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notesSlide" Target="../notesSlides/notesSlide4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51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4415155" y="435419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395004" y="254254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08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27298" y="4956546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用于控制消息格式的字符，字符串的一部分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605280" y="270510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592830" y="1456055"/>
            <a:ext cx="6464935" cy="5988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835037" y="1474512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6105" y="2429510"/>
            <a:ext cx="8027670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echo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1"/>
            </p:custDataLst>
          </p:nvPr>
        </p:nvSpPr>
        <p:spPr>
          <a:xfrm>
            <a:off x="1927298" y="3004146"/>
            <a:ext cx="44310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禁止换行（输出后不换行）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1957778" y="3508930"/>
            <a:ext cx="4415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解释反斜杠引导的转义字符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6105" y="4300855"/>
            <a:ext cx="8027035" cy="504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6818" y="5561198"/>
            <a:ext cx="729137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以反斜杠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(\)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解释为用户想得到的输出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01502" y="2072313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17392" y="2682277"/>
          <a:ext cx="7129145" cy="365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70"/>
                <a:gridCol w="4930775"/>
              </a:tblGrid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转义字符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响铃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禁止换行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\f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回车换行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回车不换行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水平制表符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\v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垂直制表符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淘宝网chenying0907出品 4"/>
          <p:cNvSpPr txBox="1"/>
          <p:nvPr/>
        </p:nvSpPr>
        <p:spPr>
          <a:xfrm>
            <a:off x="161861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352290" y="1403350"/>
            <a:ext cx="553021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594497" y="13944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6161315" y="4315840"/>
            <a:ext cx="2133600" cy="391886"/>
          </a:xfrm>
          <a:prstGeom prst="wedgeRectCallout">
            <a:avLst>
              <a:gd name="adj1" fmla="val -62551"/>
              <a:gd name="adj2" fmla="val 9451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光标到下一行行首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6444345" y="4781752"/>
            <a:ext cx="2133600" cy="391886"/>
          </a:xfrm>
          <a:prstGeom prst="wedgeRectCallout">
            <a:avLst>
              <a:gd name="adj1" fmla="val -62551"/>
              <a:gd name="adj2" fmla="val 9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光标回到本行行首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1657" y="4717886"/>
            <a:ext cx="2481943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61657" y="5140252"/>
            <a:ext cx="269965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5" grpId="0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2097" y="2879610"/>
            <a:ext cx="7102497" cy="3692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hi, this is a test.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hi, this is a test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 -e  “\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n”this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 is  a 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–e  Hi,”\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n”this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 test. &gt;test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Hi,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is a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4"/>
          <p:cNvSpPr txBox="1"/>
          <p:nvPr/>
        </p:nvSpPr>
        <p:spPr>
          <a:xfrm>
            <a:off x="161861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199890" y="1310005"/>
            <a:ext cx="602297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442097" y="131031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2210" y="2132330"/>
            <a:ext cx="7585075" cy="5956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5627005" y="4194468"/>
            <a:ext cx="1878359" cy="669207"/>
          </a:xfrm>
          <a:prstGeom prst="wedgeRectCallout">
            <a:avLst>
              <a:gd name="adj1" fmla="val -83414"/>
              <a:gd name="adj2" fmla="val 55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转义字符必须用括号括起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665967" y="4270668"/>
            <a:ext cx="2226856" cy="669207"/>
          </a:xfrm>
          <a:prstGeom prst="wedgeRectCallout">
            <a:avLst>
              <a:gd name="adj1" fmla="val 43350"/>
              <a:gd name="adj2" fmla="val 76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要识别转义符，使用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65571" y="3833769"/>
            <a:ext cx="3120473" cy="755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42097" y="2830849"/>
            <a:ext cx="7102496" cy="344868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–e Hi,”\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n”this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 test.”\c”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Hi,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is a test. $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this   is   a  test.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is a test.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“this   is   a   test.”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  is   a   test.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4"/>
          <p:cNvSpPr txBox="1"/>
          <p:nvPr/>
        </p:nvSpPr>
        <p:spPr>
          <a:xfrm>
            <a:off x="158432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200070" y="131031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442097" y="131031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2097" y="2090057"/>
            <a:ext cx="7102497" cy="595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8070583" y="2694947"/>
            <a:ext cx="1878359" cy="532047"/>
          </a:xfrm>
          <a:prstGeom prst="wedgeRectCallout">
            <a:avLst>
              <a:gd name="adj1" fmla="val -65796"/>
              <a:gd name="adj2" fmla="val 423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，禁止换行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" grpId="0" bldLvl="0" animBg="1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4"/>
          <p:cNvSpPr txBox="1"/>
          <p:nvPr/>
        </p:nvSpPr>
        <p:spPr>
          <a:xfrm>
            <a:off x="1623060" y="30035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653665" y="4781187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3753485" y="393999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753485" y="4780919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653445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74290" y="2212975"/>
            <a:ext cx="1756410" cy="570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446093" y="2274358"/>
            <a:ext cx="48094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中具有特殊含义和用途的字符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14"/>
          <p:cNvSpPr/>
          <p:nvPr>
            <p:custDataLst>
              <p:tags r:id="rId3"/>
            </p:custDataLst>
          </p:nvPr>
        </p:nvSpPr>
        <p:spPr>
          <a:xfrm>
            <a:off x="2653445" y="560260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2574290" y="3004185"/>
            <a:ext cx="7129145" cy="570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中出现时不代表字面含义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2"/>
          <p:cNvSpPr/>
          <p:nvPr>
            <p:custDataLst>
              <p:tags r:id="rId5"/>
            </p:custDataLst>
          </p:nvPr>
        </p:nvSpPr>
        <p:spPr>
          <a:xfrm>
            <a:off x="4853305" y="393999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3"/>
          <p:cNvSpPr/>
          <p:nvPr>
            <p:custDataLst>
              <p:tags r:id="rId6"/>
            </p:custDataLst>
          </p:nvPr>
        </p:nvSpPr>
        <p:spPr>
          <a:xfrm>
            <a:off x="4853305" y="4780919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4"/>
          <p:cNvSpPr/>
          <p:nvPr>
            <p:custDataLst>
              <p:tags r:id="rId7"/>
            </p:custDataLst>
          </p:nvPr>
        </p:nvSpPr>
        <p:spPr>
          <a:xfrm>
            <a:off x="3753265" y="560260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14"/>
          <p:cNvSpPr/>
          <p:nvPr>
            <p:custDataLst>
              <p:tags r:id="rId8"/>
            </p:custDataLst>
          </p:nvPr>
        </p:nvSpPr>
        <p:spPr>
          <a:xfrm>
            <a:off x="4853085" y="562800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4"/>
          <p:cNvSpPr/>
          <p:nvPr>
            <p:custDataLst>
              <p:tags r:id="rId9"/>
            </p:custDataLst>
          </p:nvPr>
        </p:nvSpPr>
        <p:spPr>
          <a:xfrm>
            <a:off x="6791740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14"/>
          <p:cNvSpPr/>
          <p:nvPr>
            <p:custDataLst>
              <p:tags r:id="rId10"/>
            </p:custDataLst>
          </p:nvPr>
        </p:nvSpPr>
        <p:spPr>
          <a:xfrm>
            <a:off x="7881400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14"/>
          <p:cNvSpPr/>
          <p:nvPr>
            <p:custDataLst>
              <p:tags r:id="rId11"/>
            </p:custDataLst>
          </p:nvPr>
        </p:nvSpPr>
        <p:spPr>
          <a:xfrm>
            <a:off x="8902480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94805" y="4904740"/>
            <a:ext cx="2983865" cy="11334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消除元字符特殊含义的元字符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42098" y="5684261"/>
            <a:ext cx="2074152" cy="706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后面的元字符按字符字面解释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0706" y="5698398"/>
            <a:ext cx="2991756" cy="706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双引号“ ”中除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外的字符按字面解释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61278" y="5698398"/>
            <a:ext cx="2588811" cy="706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单引号</a:t>
            </a:r>
            <a:r>
              <a:rPr lang="en-US" altLang="zh-CN" sz="2000" dirty="0"/>
              <a:t>’’</a:t>
            </a:r>
            <a:r>
              <a:rPr lang="zh-CN" altLang="en-US" sz="2000" dirty="0"/>
              <a:t>中的字符全部按字面解释</a:t>
            </a:r>
            <a:endParaRPr lang="zh-CN" altLang="en-US" sz="2000" dirty="0"/>
          </a:p>
        </p:txBody>
      </p:sp>
      <p:cxnSp>
        <p:nvCxnSpPr>
          <p:cNvPr id="19" name="直接箭头连接符 18"/>
          <p:cNvCxnSpPr>
            <a:stCxn id="4" idx="2"/>
          </p:cNvCxnSpPr>
          <p:nvPr/>
        </p:nvCxnSpPr>
        <p:spPr>
          <a:xfrm flipH="1">
            <a:off x="3521422" y="3962338"/>
            <a:ext cx="2537238" cy="656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淘宝网chenying0907出品 4"/>
          <p:cNvSpPr txBox="1"/>
          <p:nvPr/>
        </p:nvSpPr>
        <p:spPr>
          <a:xfrm>
            <a:off x="158432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200070" y="129306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442097" y="128393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2097" y="1973524"/>
            <a:ext cx="7233126" cy="57062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提供了一系列字符消除元字符的特殊含义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926545" y="3308159"/>
            <a:ext cx="2264229" cy="6541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引用字符集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525484" y="4619291"/>
            <a:ext cx="1947220" cy="57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5085049" y="4598276"/>
            <a:ext cx="1947220" cy="57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7661279" y="4598276"/>
            <a:ext cx="1947220" cy="57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18" idx="0"/>
          </p:cNvCxnSpPr>
          <p:nvPr/>
        </p:nvCxnSpPr>
        <p:spPr>
          <a:xfrm flipH="1">
            <a:off x="6058659" y="3962338"/>
            <a:ext cx="1" cy="63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</p:cNvCxnSpPr>
          <p:nvPr/>
        </p:nvCxnSpPr>
        <p:spPr>
          <a:xfrm>
            <a:off x="6058660" y="3962338"/>
            <a:ext cx="2588821" cy="65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1" idx="0"/>
          </p:cNvCxnSpPr>
          <p:nvPr/>
        </p:nvCxnSpPr>
        <p:spPr>
          <a:xfrm>
            <a:off x="5003174" y="5189913"/>
            <a:ext cx="0" cy="494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42561" y="5182024"/>
            <a:ext cx="0" cy="48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668200" y="5186373"/>
            <a:ext cx="0" cy="48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42097" y="2644669"/>
            <a:ext cx="2138610" cy="55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8541" y="2681702"/>
            <a:ext cx="49199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消除元字符特殊含义的过程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7208" y="4185922"/>
            <a:ext cx="6780530" cy="2306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 temp?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temp \?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\&lt;  \&gt;  \” \’ \$  \|  \\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  &gt;  “  ‘   $   |   \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4"/>
          <p:cNvSpPr txBox="1"/>
          <p:nvPr/>
        </p:nvSpPr>
        <p:spPr>
          <a:xfrm>
            <a:off x="158432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330705" y="129477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572732" y="128564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705735" y="2222137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62223" y="2254038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将其后的元字符解释为一个普通字符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705735" y="288335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705735" y="3545209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425605" y="354520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47169" y="2918249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元字符，代表任一字符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11016" y="358246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字符问号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9676" y="3126407"/>
            <a:ext cx="6780530" cy="355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bash: syntax error near unexpected token `newline'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“&gt;”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memos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REPORTS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“*”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“ \”The UNIX System\””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“The  UNIX  System”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60845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365539" y="1371706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607566" y="1362573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609938" y="2107471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 </a:t>
            </a:r>
            <a:endParaRPr lang="zh-CN" altLang="en-US" dirty="0"/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3300714" y="2103484"/>
            <a:ext cx="48456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外元字符的特殊含义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3392362" y="2638619"/>
            <a:ext cx="6888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双引号中保留空白字符（空格、制表和换行符等）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4356" y="5907230"/>
            <a:ext cx="269965" cy="32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10421" y="5915941"/>
            <a:ext cx="269965" cy="32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609938" y="2638619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3811" y="4434847"/>
            <a:ext cx="678053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&gt; “ $ ? &amp; | 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 &gt; “ $ ? &amp; |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604645" y="26987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583811" y="23077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 </a:t>
            </a:r>
            <a:endParaRPr lang="zh-CN" altLang="en-US" dirty="0"/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3361674" y="2321204"/>
            <a:ext cx="4754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单引号中任何字符都失去特殊含义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4"/>
          <p:cNvSpPr/>
          <p:nvPr>
            <p:custDataLst>
              <p:tags r:id="rId2"/>
            </p:custDataLst>
          </p:nvPr>
        </p:nvSpPr>
        <p:spPr>
          <a:xfrm>
            <a:off x="3366235" y="3039222"/>
            <a:ext cx="6888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单引号中保留空白字符（空格、制表和换行符等）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83811" y="300438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83811" y="3681553"/>
            <a:ext cx="7077674" cy="567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单引号中的字符串可看作单个参数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3530" y="26289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6486" y="2410398"/>
            <a:ext cx="678053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变量有名称，可以通过赋值来控制或定制系统环境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6445" y="1336675"/>
            <a:ext cx="8230870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6444" y="1980017"/>
            <a:ext cx="690852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为响应用户请求，保存一些信息到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036691" y="4339604"/>
            <a:ext cx="1638324" cy="78974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180113" y="5295754"/>
            <a:ext cx="1497874" cy="6852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192917" y="3604106"/>
            <a:ext cx="1497874" cy="685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1938" y="3221405"/>
            <a:ext cx="42615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又称标准变量，拥有系统所知的名字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21680" y="3632835"/>
            <a:ext cx="56127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启动即被定义赋值，保存系统所必须内容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9355" y="5238266"/>
            <a:ext cx="414139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又称普通变量，供创建他们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9354" y="5946152"/>
            <a:ext cx="414139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用户可定义、修改和删除它们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7" idx="3"/>
            <a:endCxn id="9" idx="1"/>
          </p:cNvCxnSpPr>
          <p:nvPr/>
        </p:nvCxnSpPr>
        <p:spPr>
          <a:xfrm flipV="1">
            <a:off x="3675015" y="3946728"/>
            <a:ext cx="517902" cy="78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3675015" y="4734478"/>
            <a:ext cx="505098" cy="903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43905" y="4062730"/>
            <a:ext cx="514604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命令行中可以：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）给环境变量赋新值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）定义新的环境变量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2054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en-US" altLang="zh-C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3530173" y="3058862"/>
            <a:ext cx="3902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7577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7585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142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8252" y="2485445"/>
            <a:ext cx="6780530" cy="4002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HOME=/home/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IFS=${ \t\n}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LOGNAME=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LOGTTY=/dev/tty06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MAIL=/var/spool/mail/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MAILCHECK=600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PATH=:/bin:/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046220" y="1254125"/>
            <a:ext cx="598233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显示和清除变量：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288252" y="124500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69638" y="1933916"/>
            <a:ext cx="591254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查看当前使用的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变量（环境变量和局部变量）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8252" y="2076994"/>
            <a:ext cx="1833805" cy="49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4"/>
          <p:cNvSpPr txBox="1"/>
          <p:nvPr/>
        </p:nvSpPr>
        <p:spPr>
          <a:xfrm>
            <a:off x="161861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35178" y="3176808"/>
            <a:ext cx="6780530" cy="2009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PS1=“$”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PS2=“&gt;”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xterm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TZ=EST=EDT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显示和清除变量：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4118" y="2455391"/>
            <a:ext cx="38148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查看当前使用的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2732" y="2430689"/>
            <a:ext cx="1833805" cy="49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69532" y="3061175"/>
            <a:ext cx="6780530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XYZ=10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 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157980" y="1467485"/>
            <a:ext cx="585787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显示和清除变量：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40001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1398" y="2426816"/>
            <a:ext cx="38148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删除不需要的变量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0012" y="2402114"/>
            <a:ext cx="1833805" cy="49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60464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2732" y="3889654"/>
            <a:ext cx="6780530" cy="239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SYSTEM=UNIX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$age  $SYSTEM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10  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message=“Save your files, and log off”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给变量赋值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2691" y="2206346"/>
            <a:ext cx="7082132" cy="5706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中可通过赋值创建用户变量，修改标准变量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2691" y="3048000"/>
            <a:ext cx="1748014" cy="5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6038" y="3097054"/>
            <a:ext cx="38148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5022" y="4067711"/>
            <a:ext cx="2547492" cy="554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值的类型：字符串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93029" y="4171406"/>
            <a:ext cx="1480457" cy="174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902926" y="4380413"/>
            <a:ext cx="670560" cy="276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对话气泡: 矩形 21"/>
          <p:cNvSpPr/>
          <p:nvPr/>
        </p:nvSpPr>
        <p:spPr>
          <a:xfrm>
            <a:off x="7330765" y="5103223"/>
            <a:ext cx="2431544" cy="631722"/>
          </a:xfrm>
          <a:prstGeom prst="wedgeRectCallout">
            <a:avLst>
              <a:gd name="adj1" fmla="val -49263"/>
              <a:gd name="adj2" fmla="val 842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字符串中包含空白字符，使用双括号括起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2" grpId="0" bldLvl="0" animBg="1"/>
      <p:bldP spid="12" grpId="0" bldLvl="0" animBg="1"/>
      <p:bldP spid="13" grpId="0"/>
      <p:bldP spid="15" grpId="0" bldLvl="0" animBg="1"/>
      <p:bldP spid="2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1232" y="2867007"/>
            <a:ext cx="6780530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age=32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age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$age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330700" y="1467485"/>
            <a:ext cx="574484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3020" y="2255520"/>
            <a:ext cx="7307580" cy="6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变量前加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命令显示变量值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66395" y="2985863"/>
            <a:ext cx="6780530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all=-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lFa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$all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age=32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$age “$age” ‘$age’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32  32  $age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60845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3020" y="2255520"/>
            <a:ext cx="7308215" cy="6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变量可用于在令行中帮助保存复杂选项或参数</a:t>
            </a:r>
            <a:endParaRPr lang="zh-CN" altLang="en-US" sz="2400" dirty="0"/>
          </a:p>
        </p:txBody>
      </p:sp>
      <p:sp>
        <p:nvSpPr>
          <p:cNvPr id="2" name="箭头: 左右 1"/>
          <p:cNvSpPr/>
          <p:nvPr/>
        </p:nvSpPr>
        <p:spPr>
          <a:xfrm>
            <a:off x="5241607" y="3756214"/>
            <a:ext cx="854393" cy="29583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78986" y="3666564"/>
            <a:ext cx="27969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lFa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950355" y="3770418"/>
            <a:ext cx="415775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用户通过标准变量获知、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50356" y="2633905"/>
            <a:ext cx="44240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启动时根据配置文件赋值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38736" y="4797462"/>
            <a:ext cx="425439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用户修改标准变量值，作用于当前会话，暂时改变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51564" y="5685616"/>
            <a:ext cx="415775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永久修改，在全局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个人配置文件中修改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4"/>
          <p:cNvSpPr txBox="1"/>
          <p:nvPr/>
        </p:nvSpPr>
        <p:spPr>
          <a:xfrm>
            <a:off x="15741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016127" y="3739472"/>
            <a:ext cx="1706880" cy="86194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243475" y="3913427"/>
            <a:ext cx="1538759" cy="5140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274167" y="2599382"/>
            <a:ext cx="1508067" cy="514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4274167" y="5273375"/>
            <a:ext cx="1508068" cy="5140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 flipV="1">
            <a:off x="3723007" y="4170443"/>
            <a:ext cx="5204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3"/>
            <a:endCxn id="26" idx="1"/>
          </p:cNvCxnSpPr>
          <p:nvPr/>
        </p:nvCxnSpPr>
        <p:spPr>
          <a:xfrm flipV="1">
            <a:off x="3723007" y="2856398"/>
            <a:ext cx="551160" cy="1314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3"/>
          </p:cNvCxnSpPr>
          <p:nvPr/>
        </p:nvCxnSpPr>
        <p:spPr>
          <a:xfrm>
            <a:off x="3723007" y="4170444"/>
            <a:ext cx="551160" cy="1102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6067" y="1557402"/>
            <a:ext cx="6780530" cy="5169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$HOME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/source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HOME=/home/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/memos/important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/memos/important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0023" y="902102"/>
            <a:ext cx="6417977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保存用户主目录；用于其他命令定位主目录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705052" y="971215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4354" y="3248741"/>
            <a:ext cx="7455851" cy="1124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$PATH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/home/tux/bin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594485" y="28003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72732" y="2356726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692" y="2258441"/>
            <a:ext cx="585651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载入外部命令（程序）时所要查找的目录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5241607" y="3429000"/>
            <a:ext cx="2614946" cy="411480"/>
          </a:xfrm>
          <a:prstGeom prst="wedgeRectCallout">
            <a:avLst>
              <a:gd name="adj1" fmla="val -71192"/>
              <a:gd name="adj2" fmla="val 688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路径间分隔符为冒号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94354" y="4668400"/>
            <a:ext cx="7455851" cy="57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-al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2572732" y="4429003"/>
            <a:ext cx="6974680" cy="2179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2732" y="3057580"/>
            <a:ext cx="6780530" cy="33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PATH=/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$PATH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PATH=$PATH:/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$PATH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关闭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51384" y="3206692"/>
            <a:ext cx="444616" cy="444616"/>
          </a:xfrm>
          <a:prstGeom prst="rect">
            <a:avLst/>
          </a:prstGeom>
        </p:spPr>
      </p:pic>
      <p:sp>
        <p:nvSpPr>
          <p:cNvPr id="8" name="淘宝网chenying0907出品 4"/>
          <p:cNvSpPr txBox="1"/>
          <p:nvPr/>
        </p:nvSpPr>
        <p:spPr>
          <a:xfrm>
            <a:off x="160464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73020" y="2356485"/>
            <a:ext cx="1834515" cy="5734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1306" y="2392559"/>
            <a:ext cx="585651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变量，增加路径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/usr/mybin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61925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淘宝网chenying0907出品 2"/>
          <p:cNvGrpSpPr/>
          <p:nvPr/>
        </p:nvGrpSpPr>
        <p:grpSpPr>
          <a:xfrm>
            <a:off x="3301365" y="2188210"/>
            <a:ext cx="5988685" cy="688340"/>
            <a:chOff x="5407" y="4739"/>
            <a:chExt cx="8135" cy="1084"/>
          </a:xfrm>
        </p:grpSpPr>
        <p:sp>
          <p:nvSpPr>
            <p:cNvPr id="8" name="圆角淘宝网chenying0907出品 16"/>
            <p:cNvSpPr/>
            <p:nvPr/>
          </p:nvSpPr>
          <p:spPr>
            <a:xfrm>
              <a:off x="5407" y="4739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淘宝网chenying0907出品 17"/>
            <p:cNvSpPr/>
            <p:nvPr/>
          </p:nvSpPr>
          <p:spPr>
            <a:xfrm>
              <a:off x="5691" y="4888"/>
              <a:ext cx="731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淘宝网chenying0907出品 1"/>
          <p:cNvGrpSpPr/>
          <p:nvPr/>
        </p:nvGrpSpPr>
        <p:grpSpPr>
          <a:xfrm>
            <a:off x="3301365" y="1337310"/>
            <a:ext cx="5988685" cy="688340"/>
            <a:chOff x="5463" y="3075"/>
            <a:chExt cx="9431" cy="1084"/>
          </a:xfrm>
        </p:grpSpPr>
        <p:sp>
          <p:nvSpPr>
            <p:cNvPr id="13" name="圆角淘宝网chenying0907出品 8"/>
            <p:cNvSpPr/>
            <p:nvPr/>
          </p:nvSpPr>
          <p:spPr>
            <a:xfrm>
              <a:off x="5463" y="3075"/>
              <a:ext cx="9431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角色、特征与功能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淘宝网chenying0907出品 9"/>
            <p:cNvSpPr/>
            <p:nvPr/>
          </p:nvSpPr>
          <p:spPr>
            <a:xfrm>
              <a:off x="5807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3"/>
          <p:cNvGrpSpPr/>
          <p:nvPr/>
        </p:nvGrpSpPr>
        <p:grpSpPr>
          <a:xfrm>
            <a:off x="3301365" y="3860800"/>
            <a:ext cx="5988685" cy="688340"/>
            <a:chOff x="5463" y="6545"/>
            <a:chExt cx="8135" cy="1084"/>
          </a:xfrm>
        </p:grpSpPr>
        <p:sp>
          <p:nvSpPr>
            <p:cNvPr id="16" name="圆角淘宝网chenying0907出品 18"/>
            <p:cNvSpPr/>
            <p:nvPr/>
          </p:nvSpPr>
          <p:spPr>
            <a:xfrm>
              <a:off x="5463" y="654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其他系统工具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19"/>
            <p:cNvSpPr/>
            <p:nvPr/>
          </p:nvSpPr>
          <p:spPr>
            <a:xfrm>
              <a:off x="5775" y="6694"/>
              <a:ext cx="694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淘宝网chenying0907出品 4"/>
          <p:cNvGrpSpPr/>
          <p:nvPr/>
        </p:nvGrpSpPr>
        <p:grpSpPr>
          <a:xfrm>
            <a:off x="3301365" y="5549265"/>
            <a:ext cx="5988786" cy="688340"/>
            <a:chOff x="5463" y="8070"/>
            <a:chExt cx="8135" cy="1084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5775" y="8219"/>
              <a:ext cx="695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01365" y="3013710"/>
            <a:ext cx="5988685" cy="688340"/>
            <a:chOff x="3267" y="4861"/>
            <a:chExt cx="9431" cy="1084"/>
          </a:xfrm>
        </p:grpSpPr>
        <p:sp>
          <p:nvSpPr>
            <p:cNvPr id="28" name="圆角淘宝网chenying0907出品 16"/>
            <p:cNvSpPr/>
            <p:nvPr/>
          </p:nvSpPr>
          <p:spPr>
            <a:xfrm>
              <a:off x="3267" y="4861"/>
              <a:ext cx="9431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淘宝网chenying0907出品 17"/>
            <p:cNvSpPr/>
            <p:nvPr/>
          </p:nvSpPr>
          <p:spPr>
            <a:xfrm>
              <a:off x="3647" y="5010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淘宝网chenying0907出品 3"/>
          <p:cNvGrpSpPr/>
          <p:nvPr/>
        </p:nvGrpSpPr>
        <p:grpSpPr>
          <a:xfrm>
            <a:off x="3303905" y="4707890"/>
            <a:ext cx="5986145" cy="688340"/>
            <a:chOff x="5267" y="7679"/>
            <a:chExt cx="9427" cy="1084"/>
          </a:xfrm>
        </p:grpSpPr>
        <p:sp>
          <p:nvSpPr>
            <p:cNvPr id="31" name="圆角淘宝网chenying0907出品 18"/>
            <p:cNvSpPr/>
            <p:nvPr/>
          </p:nvSpPr>
          <p:spPr>
            <a:xfrm>
              <a:off x="5267" y="7679"/>
              <a:ext cx="9427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启动文件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淘宝网chenying0907出品 19"/>
            <p:cNvSpPr/>
            <p:nvPr/>
          </p:nvSpPr>
          <p:spPr>
            <a:xfrm>
              <a:off x="5643" y="782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2732" y="4128511"/>
            <a:ext cx="6780530" cy="17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60845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572732" y="2356726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7364" y="2412598"/>
            <a:ext cx="585651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设置作为命令提示符的字符串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2732" y="3248297"/>
            <a:ext cx="1410790" cy="49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0705" y="3264054"/>
            <a:ext cx="24739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0906" y="4275374"/>
            <a:ext cx="15271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PS1=“&gt;”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0906" y="4839077"/>
            <a:ext cx="33134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PS1=”Hello world:”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78460" y="3270554"/>
            <a:ext cx="26600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412911"/>
            <a:ext cx="6969488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中可使用转义序列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1311" y="2135522"/>
            <a:ext cx="4686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一种特殊字符，用作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705735" y="2175233"/>
            <a:ext cx="1082494" cy="8454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转义序列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1311" y="2661336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显示时被实际值替换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5735" y="3264992"/>
            <a:ext cx="2420983" cy="57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转义序列格式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0362" y="3322336"/>
            <a:ext cx="1009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字母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680637" y="4085691"/>
          <a:ext cx="6845935" cy="196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20"/>
                <a:gridCol w="4920615"/>
              </a:tblGrid>
              <a:tr h="491692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转义序列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显示内容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当前用户的名称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91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当前机器的主机名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91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\W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工作目录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最底层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00630" y="982848"/>
            <a:ext cx="4188824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常用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转义序列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705735" y="1611835"/>
          <a:ext cx="7178040" cy="378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0"/>
                <a:gridCol w="5186680"/>
              </a:tblGrid>
              <a:tr h="48958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转义序列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显示内容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45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当前用户是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，显示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否则显示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5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当前运行的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8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工作目录的完整路径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显示当前日期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显示当前时间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\!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显示当前命令序号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05735" y="5394507"/>
            <a:ext cx="678053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[tux @centos1 ~]$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[\u@\h \W]\$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572" y="5520985"/>
            <a:ext cx="17900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$PS1</a:t>
            </a:r>
            <a:endParaRPr lang="zh-CN" altLang="en-US" sz="2400" dirty="0"/>
          </a:p>
        </p:txBody>
      </p:sp>
      <p:sp>
        <p:nvSpPr>
          <p:cNvPr id="7" name="淘宝网chenying0907出品 4"/>
          <p:cNvSpPr txBox="1"/>
          <p:nvPr/>
        </p:nvSpPr>
        <p:spPr>
          <a:xfrm>
            <a:off x="1574165" y="24955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47619" y="4660966"/>
            <a:ext cx="8086559" cy="17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-r--. 1 tux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10 Mar 27 21:49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buffertxt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934460" y="1426845"/>
            <a:ext cx="597154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176492" y="141772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176492" y="2316086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6292" y="2209804"/>
            <a:ext cx="598758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多行输入一条命令时，设置第二行及以后行的提示符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0120" y="4004300"/>
            <a:ext cx="3666179" cy="57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一条命令多行输入的方式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7891" y="4082467"/>
            <a:ext cx="1799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命令尾部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50121" y="3208101"/>
            <a:ext cx="3666180" cy="573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7891" y="3274255"/>
            <a:ext cx="408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5891" y="4755674"/>
            <a:ext cx="3944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\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071" y="5323134"/>
            <a:ext cx="4840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9531" y="5225033"/>
            <a:ext cx="11417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[Enter]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05325" y="4784810"/>
            <a:ext cx="4840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33541" y="3283236"/>
            <a:ext cx="8005550" cy="105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$SHELL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/bin/bash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61861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572732" y="2643085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2531" y="2665612"/>
            <a:ext cx="554983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设置登录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33541" y="5097817"/>
            <a:ext cx="8086559" cy="105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$TERM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xterm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533541" y="4427051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3341" y="4496719"/>
            <a:ext cx="554983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设置终端类型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4330705" y="155714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2572732" y="154801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4" grpId="0" bldLvl="0" animBg="1"/>
      <p:bldP spid="15" grpId="0"/>
      <p:bldP spid="12" grpId="0" bldLvl="0" animBg="1"/>
      <p:bldP spid="1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3690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3670300" y="1365885"/>
            <a:ext cx="634555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执行命令：使用重音符号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912332" y="13567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923411" y="22061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` </a:t>
            </a:r>
            <a:endParaRPr lang="zh-CN" altLang="en-US" dirty="0"/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2534117" y="2245305"/>
            <a:ext cx="5200015" cy="44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先执行重音符号括起来的命令</a:t>
            </a:r>
            <a:endParaRPr lang="zh-CN" altLang="en-US" sz="2300" dirty="0"/>
          </a:p>
        </p:txBody>
      </p:sp>
      <p:sp>
        <p:nvSpPr>
          <p:cNvPr id="8" name="矩形: 圆角 7"/>
          <p:cNvSpPr/>
          <p:nvPr/>
        </p:nvSpPr>
        <p:spPr>
          <a:xfrm>
            <a:off x="1927765" y="2811420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` </a:t>
            </a:r>
            <a:endParaRPr lang="zh-CN" altLang="en-US" dirty="0"/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2542824" y="2849262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结果替换命令行中原来括起来的命令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923411" y="3547287"/>
            <a:ext cx="1814018" cy="5570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4010220" y="3606854"/>
            <a:ext cx="18326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`command`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97341" y="4309486"/>
            <a:ext cx="7148533" cy="1938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The date and time is :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The date and time is: </a:t>
            </a:r>
            <a:r>
              <a:rPr lang="fr-F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 Apr 15 21:30:15 CST 2019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–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e“List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filenames in your current  \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Directory: ““\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n”`ls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-C` &gt; 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992949" y="3921760"/>
            <a:ext cx="348342" cy="34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29665" y="3711047"/>
            <a:ext cx="459740" cy="717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80944" y="3589985"/>
            <a:ext cx="3935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 Apr 15 21:30:15 CST 2019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454614" y="3963511"/>
            <a:ext cx="435318" cy="30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668147" y="4428077"/>
            <a:ext cx="9245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881562" y="3864816"/>
            <a:ext cx="459740" cy="717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68147" y="4414626"/>
            <a:ext cx="3935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 Apr 15 21:30:15 CST 2019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7471816" y="2850407"/>
            <a:ext cx="2452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也称命令替换符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35350" y="5730240"/>
            <a:ext cx="4236720" cy="82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218055" y="6255385"/>
            <a:ext cx="1573530" cy="82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010025" y="6255385"/>
            <a:ext cx="450215" cy="5080"/>
          </a:xfrm>
          <a:prstGeom prst="line">
            <a:avLst/>
          </a:prstGeom>
          <a:ln w="28575">
            <a:solidFill>
              <a:srgbClr val="064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72635" y="5829935"/>
            <a:ext cx="755650" cy="382270"/>
          </a:xfrm>
          <a:prstGeom prst="ellips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22" grpId="0"/>
      <p:bldP spid="22" grpId="1"/>
      <p:bldP spid="23" grpId="0"/>
      <p:bldP spid="23" grpId="1"/>
      <p:bldP spid="24" grpId="0"/>
      <p:bldP spid="18" grpId="0" bldLvl="0" animBg="1"/>
      <p:bldP spid="1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71132" y="2882225"/>
            <a:ext cx="7148533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ls  -C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Mon Apr 15 21:45:36 CST 2019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/home/tux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dir1   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&gt;list ; date &gt; today 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/home/tux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229100" y="1467485"/>
            <a:ext cx="593090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命令序列：使用分号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4711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482211" y="23077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8" name="PA-矩形 1"/>
          <p:cNvSpPr/>
          <p:nvPr>
            <p:custDataLst>
              <p:tags r:id="rId1"/>
            </p:custDataLst>
          </p:nvPr>
        </p:nvSpPr>
        <p:spPr>
          <a:xfrm>
            <a:off x="3092917" y="2346905"/>
            <a:ext cx="69430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在一个命令行中分隔多个命令，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从左至右执行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58432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命令编组：使用扩号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583811" y="23077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8" name="PA-矩形 1"/>
          <p:cNvSpPr/>
          <p:nvPr>
            <p:custDataLst>
              <p:tags r:id="rId1"/>
            </p:custDataLst>
          </p:nvPr>
        </p:nvSpPr>
        <p:spPr>
          <a:xfrm>
            <a:off x="3281371" y="2329488"/>
            <a:ext cx="587981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几个命令放在一对括号中，编成一组执行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58432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583811" y="292390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PA-矩形 1"/>
          <p:cNvSpPr/>
          <p:nvPr>
            <p:custDataLst>
              <p:tags r:id="rId2"/>
            </p:custDataLst>
          </p:nvPr>
        </p:nvSpPr>
        <p:spPr>
          <a:xfrm>
            <a:off x="3355390" y="2952155"/>
            <a:ext cx="587981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编组命令可以被重定向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72732" y="3705187"/>
            <a:ext cx="7148533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; date 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second.c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search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Mon Apr 15 21:55:50 CST 2019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/home/tux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; date 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后台处理：使用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2732" y="2368731"/>
            <a:ext cx="7164090" cy="570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是多任务系统，允许同时执行多个程序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1"/>
          <p:cNvSpPr/>
          <p:nvPr>
            <p:custDataLst>
              <p:tags r:id="rId1"/>
            </p:custDataLst>
          </p:nvPr>
        </p:nvSpPr>
        <p:spPr>
          <a:xfrm>
            <a:off x="3540415" y="3117314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程序在后台运行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058695" y="3997603"/>
            <a:ext cx="1271528" cy="891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861779" y="3997604"/>
            <a:ext cx="1367331" cy="892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21904" y="4121846"/>
            <a:ext cx="584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2305614" y="4097950"/>
            <a:ext cx="1314995" cy="589955"/>
          </a:xfrm>
          <a:prstGeom prst="wedgeRectCallout">
            <a:avLst>
              <a:gd name="adj1" fmla="val 82143"/>
              <a:gd name="adj2" fmla="val 46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执行时封锁键盘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8550275" y="3298825"/>
            <a:ext cx="2047875" cy="913765"/>
          </a:xfrm>
          <a:prstGeom prst="wedgeRectCallout">
            <a:avLst>
              <a:gd name="adj1" fmla="val -63793"/>
              <a:gd name="adj2" fmla="val 898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执行时不封锁键盘，可以继续输入其他命令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72731" y="5495113"/>
            <a:ext cx="2861417" cy="589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程序后台运行方式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67424" y="5504565"/>
            <a:ext cx="20980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 &amp;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4"/>
          <p:cNvSpPr txBox="1"/>
          <p:nvPr/>
        </p:nvSpPr>
        <p:spPr>
          <a:xfrm>
            <a:off x="158432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2572731" y="3084460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4" grpId="0" bldLvl="0" animBg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55178" y="2321666"/>
            <a:ext cx="7148533" cy="45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data &gt; sorted &amp;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1348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&amp;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ls –c &amp;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8949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8950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8951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“the foreground process”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后台处理：使用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4"/>
          <p:cNvSpPr txBox="1"/>
          <p:nvPr/>
        </p:nvSpPr>
        <p:spPr>
          <a:xfrm>
            <a:off x="158432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6559402" y="3176452"/>
            <a:ext cx="3044309" cy="646611"/>
          </a:xfrm>
          <a:prstGeom prst="wedgeRectCallout">
            <a:avLst>
              <a:gd name="adj1" fmla="val -64164"/>
              <a:gd name="adj2" fmla="val 50378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多个命令在后台运行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7559040" y="5678170"/>
            <a:ext cx="2159635" cy="6223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30180" y="5189911"/>
            <a:ext cx="1489854" cy="622355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84498" y="4728246"/>
            <a:ext cx="4695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在系统口令文件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604645" y="321310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169590" y="1342675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411617" y="1333542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4498" y="2165531"/>
            <a:ext cx="7163457" cy="505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1"/>
            </p:custDataLst>
          </p:nvPr>
        </p:nvSpPr>
        <p:spPr>
          <a:xfrm>
            <a:off x="2384498" y="2838599"/>
            <a:ext cx="41998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用户成功登录系统，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2384498" y="3361315"/>
            <a:ext cx="35902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用户退出，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进程结束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4498" y="4036816"/>
            <a:ext cx="7163457" cy="5050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系统中每个用户都有一个默认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4498" y="5297038"/>
            <a:ext cx="73349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tux:x:1024:1024:Turbo Tux:/home/tux:/bin/bash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803" y="5758683"/>
            <a:ext cx="73349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: x : 14 : 50 : FTP User : /var/ftp: /sbin/nologin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12" grpId="1" bldLvl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70174" y="4158589"/>
            <a:ext cx="7702207" cy="239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|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“Number of logged-in users: “`who |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–l` &gt;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Number of logged-in users: 20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链接命令：使用管道操作符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270573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1"/>
          <p:cNvSpPr/>
          <p:nvPr>
            <p:custDataLst>
              <p:tags r:id="rId1"/>
            </p:custDataLst>
          </p:nvPr>
        </p:nvSpPr>
        <p:spPr>
          <a:xfrm>
            <a:off x="3313987" y="2237747"/>
            <a:ext cx="6583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将一个命令的标准输出作为另一命令的标准输入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72731" y="220489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2731" y="2839045"/>
            <a:ext cx="2365029" cy="589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管道使用方式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0328" y="2903189"/>
            <a:ext cx="40601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A  | command 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0960" y="3557497"/>
            <a:ext cx="2365029" cy="589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管道流水线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8557" y="3621641"/>
            <a:ext cx="4340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com1 | com2 |  com3  | … | 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321310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2732" y="3319503"/>
            <a:ext cx="7702207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  120 ; echo  “I am awake!”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330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延时定时：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572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572732" y="2394857"/>
            <a:ext cx="1757973" cy="5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818" y="2455280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使执行该命令的进程延时指定的秒数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2731" y="3965465"/>
            <a:ext cx="7702207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 ;  sleep  5 ; date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8145" y="4697730"/>
            <a:ext cx="5438775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65" y="5121275"/>
            <a:ext cx="5438775" cy="36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6125" y="5378514"/>
            <a:ext cx="4155821" cy="1155133"/>
          </a:xfrm>
          <a:prstGeom prst="rect">
            <a:avLst/>
          </a:prstGeom>
        </p:spPr>
      </p:pic>
      <p:sp>
        <p:nvSpPr>
          <p:cNvPr id="6" name="平行四边形 5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584325" y="307340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572732" y="2020377"/>
            <a:ext cx="1757973" cy="579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8099" y="2062221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查看进程详细信息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72732" y="2656464"/>
            <a:ext cx="71640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不带选项，显示当前终端用户活动进程的状态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2732" y="3164778"/>
            <a:ext cx="7307806" cy="570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显示的进程状态信息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2732" y="3846896"/>
            <a:ext cx="934206" cy="460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71381" y="3822635"/>
            <a:ext cx="726440" cy="460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2732" y="4444041"/>
            <a:ext cx="912495" cy="460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72732" y="5030256"/>
            <a:ext cx="916940" cy="460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63549" y="5745373"/>
            <a:ext cx="8616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1220" y="3853482"/>
            <a:ext cx="11144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179902" y="3843012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控制进程的终端号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581220" y="4461922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进程已运行的时间（单位秒）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597250" y="5041669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3491" y="2886568"/>
            <a:ext cx="7702207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655" y="4046311"/>
            <a:ext cx="7105650" cy="2238375"/>
          </a:xfrm>
          <a:prstGeom prst="rect">
            <a:avLst/>
          </a:prstGeom>
        </p:spPr>
      </p:pic>
      <p:sp>
        <p:nvSpPr>
          <p:cNvPr id="6" name="平行四边形 5"/>
          <p:cNvSpPr/>
          <p:nvPr/>
        </p:nvSpPr>
        <p:spPr>
          <a:xfrm>
            <a:off x="3944620" y="1268730"/>
            <a:ext cx="627888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186652" y="12595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186652" y="2033785"/>
            <a:ext cx="1935367" cy="8527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2406" y="1978767"/>
            <a:ext cx="487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22999" y="2481380"/>
            <a:ext cx="47125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672" y="2019604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显示所有进程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655893" y="2484402"/>
            <a:ext cx="5567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显示信息的完整列表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包括完整的命令行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574165" y="32194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/>
          <p:cNvSpPr/>
          <p:nvPr/>
        </p:nvSpPr>
        <p:spPr>
          <a:xfrm>
            <a:off x="42291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终止进程：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4711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71132" y="3119618"/>
            <a:ext cx="7307806" cy="499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信号列表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4"/>
          <p:cNvSpPr txBox="1"/>
          <p:nvPr/>
        </p:nvSpPr>
        <p:spPr>
          <a:xfrm>
            <a:off x="1594485" y="311150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9874" y="1951169"/>
            <a:ext cx="5180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发信号给指定进程，进行进程间通信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48597" y="2062099"/>
            <a:ext cx="1757973" cy="458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132" y="3777026"/>
            <a:ext cx="7307806" cy="2477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71133" y="2602742"/>
            <a:ext cx="4752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6401" y="2601198"/>
            <a:ext cx="134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 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95314" y="2155446"/>
            <a:ext cx="2930519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 [-signal]  PID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386764" y="2537119"/>
            <a:ext cx="641053" cy="214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433802" y="2021313"/>
            <a:ext cx="525832" cy="287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8025834" y="1887820"/>
            <a:ext cx="1578668" cy="4706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终止进程：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584325" y="321310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87499" y="2123170"/>
            <a:ext cx="2099460" cy="5376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29084" y="2967101"/>
            <a:ext cx="330855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-SIGKILL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9084" y="3472459"/>
            <a:ext cx="3177929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    -9      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5628631" y="3026429"/>
            <a:ext cx="316889" cy="860920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21278" y="3132917"/>
            <a:ext cx="3993853" cy="5797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5025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号进程发送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号信号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210425" y="2610485"/>
            <a:ext cx="2526665" cy="4705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7500" y="4093029"/>
            <a:ext cx="20994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2732" y="4766581"/>
            <a:ext cx="3177929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72731" y="5316852"/>
            <a:ext cx="3177929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  [-15]    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72730" y="5876645"/>
            <a:ext cx="3177929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    -9      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42437" y="5277933"/>
            <a:ext cx="4412352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默认信号，正常方式终止进程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42437" y="5810718"/>
            <a:ext cx="4412352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强制终止进程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20343" y="4129276"/>
            <a:ext cx="5294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进程陷入死循环、占用过多资源、锁住终端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2" grpId="0" bldLvl="0" animBg="1"/>
      <p:bldP spid="25" grpId="0" bldLvl="0" animBg="1"/>
      <p:bldP spid="26" grpId="0" bldLvl="0" animBg="1"/>
      <p:bldP spid="26" grpId="1" bldLvl="0" animBg="1"/>
      <p:bldP spid="21" grpId="0" bldLvl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9377" y="5101515"/>
            <a:ext cx="7702207" cy="1410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(sleep 120 ; echo “sleep tight”; sleep 120 ) &amp;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[1] 11234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-9 0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04955" y="5816211"/>
            <a:ext cx="1075947" cy="448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5122875" y="5585379"/>
            <a:ext cx="4613947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，终止所有和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有关的进程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365535" y="132815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607562" y="131902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09377" y="4072927"/>
            <a:ext cx="712926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用户只能终止自己的进程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管理员可以终止任何进程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09377" y="1940454"/>
            <a:ext cx="4572000" cy="2290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sleep 120; echo Hi) &amp;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[1] 22515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22515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-9 22515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4"/>
          <p:cNvSpPr txBox="1"/>
          <p:nvPr/>
        </p:nvSpPr>
        <p:spPr>
          <a:xfrm>
            <a:off x="158432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9550" y="5368925"/>
            <a:ext cx="6764655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| tee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dir.list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092689" y="4320848"/>
            <a:ext cx="0" cy="3825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8"/>
          <p:cNvCxnSpPr/>
          <p:nvPr/>
        </p:nvCxnSpPr>
        <p:spPr>
          <a:xfrm flipV="1">
            <a:off x="4341135" y="4359812"/>
            <a:ext cx="576362" cy="152313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/>
          <p:nvPr/>
        </p:nvCxnSpPr>
        <p:spPr>
          <a:xfrm flipV="1">
            <a:off x="5244355" y="4383333"/>
            <a:ext cx="549760" cy="197006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48568" y="4219605"/>
            <a:ext cx="639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745081" y="3588774"/>
            <a:ext cx="1421783" cy="6308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658197" y="4494693"/>
            <a:ext cx="404447" cy="36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显示器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66864" y="3060884"/>
            <a:ext cx="936383" cy="936383"/>
          </a:xfrm>
          <a:prstGeom prst="rect">
            <a:avLst/>
          </a:prstGeom>
        </p:spPr>
      </p:pic>
      <p:pic>
        <p:nvPicPr>
          <p:cNvPr id="26" name="图形 25" descr="文档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7708" y="4130623"/>
            <a:ext cx="798007" cy="798007"/>
          </a:xfrm>
          <a:prstGeom prst="rect">
            <a:avLst/>
          </a:prstGeom>
        </p:spPr>
      </p:pic>
      <p:sp>
        <p:nvSpPr>
          <p:cNvPr id="12" name="平行四边形 11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分离输出：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68402" y="2117725"/>
            <a:ext cx="7164090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一起实现多重输出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4"/>
          <p:cNvSpPr txBox="1"/>
          <p:nvPr/>
        </p:nvSpPr>
        <p:spPr>
          <a:xfrm>
            <a:off x="1577340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49284" y="4256728"/>
            <a:ext cx="1742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24122" y="4228263"/>
            <a:ext cx="1438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0977" y="4404578"/>
            <a:ext cx="7702207" cy="212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en-US" altLang="zh-CN" sz="2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wish there was a better way to learn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UNIX. Something like having a daily UNIX pill.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UNIX </a:t>
            </a:r>
            <a:r>
              <a:rPr lang="en-US" altLang="zh-CN" sz="2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UNIX. Something like having a daily UNIX pill.</a:t>
            </a:r>
            <a:endParaRPr lang="en-US" altLang="zh-CN" sz="2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4"/>
          <p:cNvSpPr txBox="1"/>
          <p:nvPr/>
        </p:nvSpPr>
        <p:spPr>
          <a:xfrm>
            <a:off x="1594485" y="2724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8402" y="2070100"/>
            <a:ext cx="7164090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在一个或多个文件中查找满足特定格式的行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7924800" y="1389325"/>
            <a:ext cx="2541117" cy="579755"/>
          </a:xfrm>
          <a:prstGeom prst="wedgeRectCallout">
            <a:avLst>
              <a:gd name="adj1" fmla="val -80469"/>
              <a:gd name="adj2" fmla="val 101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568402" y="2801310"/>
            <a:ext cx="1939697" cy="579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72500" y="2863379"/>
            <a:ext cx="34074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9937" y="3520928"/>
            <a:ext cx="10629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出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9937" y="3980530"/>
            <a:ext cx="11358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01820" y="3525068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找到满足条件的行在终端上显示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701820" y="3986863"/>
            <a:ext cx="3840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无指定文件从标准输入输入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3540415" y="3887788"/>
            <a:ext cx="7702207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只显示每个文件中包含匹配样式的行数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2732" y="2036633"/>
            <a:ext cx="7164090" cy="5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命令文件参数可以使用通配符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2732" y="2658500"/>
            <a:ext cx="54108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 “#include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private.h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&gt;” *.c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598219" y="3207765"/>
            <a:ext cx="2408571" cy="5777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2"/>
            </p:custDataLst>
          </p:nvPr>
        </p:nvSpPr>
        <p:spPr>
          <a:xfrm>
            <a:off x="3540415" y="6040406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仅显示不匹配的行</a:t>
            </a:r>
            <a:endParaRPr lang="zh-CN" altLang="en-US" sz="2400" dirty="0"/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3540415" y="4467056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搜索匹配时忽略大小写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4"/>
            </p:custDataLst>
          </p:nvPr>
        </p:nvSpPr>
        <p:spPr>
          <a:xfrm>
            <a:off x="3540415" y="4999769"/>
            <a:ext cx="671828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只显示具有匹配的行的文件名，而不显示匹配行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2"/>
          <p:cNvSpPr/>
          <p:nvPr>
            <p:custDataLst>
              <p:tags r:id="rId5"/>
            </p:custDataLst>
          </p:nvPr>
        </p:nvSpPr>
        <p:spPr>
          <a:xfrm>
            <a:off x="3540415" y="55298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每个输出前显示行号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圆角矩形 13"/>
          <p:cNvSpPr/>
          <p:nvPr>
            <p:custDataLst>
              <p:tags r:id="rId6"/>
            </p:custDataLst>
          </p:nvPr>
        </p:nvSpPr>
        <p:spPr>
          <a:xfrm>
            <a:off x="2577734" y="3927476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圆角矩形 14"/>
          <p:cNvSpPr/>
          <p:nvPr>
            <p:custDataLst>
              <p:tags r:id="rId7"/>
            </p:custDataLst>
          </p:nvPr>
        </p:nvSpPr>
        <p:spPr>
          <a:xfrm>
            <a:off x="2577734" y="4470104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圆角矩形 15"/>
          <p:cNvSpPr/>
          <p:nvPr>
            <p:custDataLst>
              <p:tags r:id="rId8"/>
            </p:custDataLst>
          </p:nvPr>
        </p:nvSpPr>
        <p:spPr>
          <a:xfrm>
            <a:off x="2577734" y="4999769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圆角矩形 16"/>
          <p:cNvSpPr/>
          <p:nvPr>
            <p:custDataLst>
              <p:tags r:id="rId9"/>
            </p:custDataLst>
          </p:nvPr>
        </p:nvSpPr>
        <p:spPr>
          <a:xfrm>
            <a:off x="2577734" y="5517955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圆角矩形 17"/>
          <p:cNvSpPr/>
          <p:nvPr>
            <p:custDataLst>
              <p:tags r:id="rId10"/>
            </p:custDataLst>
          </p:nvPr>
        </p:nvSpPr>
        <p:spPr>
          <a:xfrm>
            <a:off x="2577734" y="6040407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淘宝网chenying0907出品 4"/>
          <p:cNvSpPr txBox="1"/>
          <p:nvPr/>
        </p:nvSpPr>
        <p:spPr>
          <a:xfrm>
            <a:off x="1573530" y="317500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38045" y="5983605"/>
            <a:ext cx="1381125" cy="555625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353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874125" y="1213580"/>
          <a:ext cx="6051259" cy="5222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" name="圆角淘宝网chenying0907出品 6"/>
          <p:cNvSpPr/>
          <p:nvPr/>
        </p:nvSpPr>
        <p:spPr>
          <a:xfrm>
            <a:off x="2174171" y="2873084"/>
            <a:ext cx="1653713" cy="9251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圆角矩形 16"/>
          <p:cNvSpPr/>
          <p:nvPr/>
        </p:nvSpPr>
        <p:spPr>
          <a:xfrm>
            <a:off x="7390701" y="1283515"/>
            <a:ext cx="2005848" cy="822121"/>
          </a:xfrm>
          <a:prstGeom prst="wedgeRoundRectCallout">
            <a:avLst>
              <a:gd name="adj1" fmla="val -103353"/>
              <a:gd name="adj2" fmla="val 39436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用户身份鉴定、启动默认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445828" y="2534192"/>
            <a:ext cx="1027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/>
          <p:cNvCxnSpPr/>
          <p:nvPr/>
        </p:nvCxnSpPr>
        <p:spPr>
          <a:xfrm rot="5400000" flipH="1" flipV="1">
            <a:off x="6237054" y="2533386"/>
            <a:ext cx="2218167" cy="2184957"/>
          </a:xfrm>
          <a:prstGeom prst="bentConnector3">
            <a:avLst>
              <a:gd name="adj1" fmla="val -18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/>
          <p:nvPr/>
        </p:nvCxnSpPr>
        <p:spPr>
          <a:xfrm rot="5400000" flipH="1" flipV="1">
            <a:off x="5764976" y="3034271"/>
            <a:ext cx="3162323" cy="2184957"/>
          </a:xfrm>
          <a:prstGeom prst="bentConnector3">
            <a:avLst>
              <a:gd name="adj1" fmla="val 125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73159" y="3906972"/>
            <a:ext cx="7702207" cy="255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 FILE1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–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UNIX FILE?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: 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: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 :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FILE3 : Unix system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72732" y="2036880"/>
          <a:ext cx="716407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5"/>
                <a:gridCol w="2387600"/>
                <a:gridCol w="2388235"/>
              </a:tblGrid>
              <a:tr h="42695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FILE1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FILE2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FILE3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80855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11122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BBAA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system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11122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CCAA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  system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11122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AADD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58432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4"/>
          <p:cNvSpPr txBox="1"/>
          <p:nvPr/>
        </p:nvSpPr>
        <p:spPr>
          <a:xfrm>
            <a:off x="1595120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1075" y="2201353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对文件内容按照字母或数字顺序排序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572732" y="2142309"/>
            <a:ext cx="1757973" cy="504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1075" y="2840206"/>
            <a:ext cx="295721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72732" y="3567103"/>
            <a:ext cx="2408571" cy="488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9"/>
          <p:cNvSpPr/>
          <p:nvPr>
            <p:custDataLst>
              <p:tags r:id="rId1"/>
            </p:custDataLst>
          </p:nvPr>
        </p:nvSpPr>
        <p:spPr>
          <a:xfrm>
            <a:off x="3610085" y="5857522"/>
            <a:ext cx="52721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数字以数值排序，包括负数和小数</a:t>
            </a:r>
            <a:endParaRPr lang="zh-CN" altLang="en-US" sz="2400" dirty="0"/>
          </a:p>
        </p:txBody>
      </p:sp>
      <p:sp>
        <p:nvSpPr>
          <p:cNvPr id="13" name="PA-矩形 10"/>
          <p:cNvSpPr/>
          <p:nvPr>
            <p:custDataLst>
              <p:tags r:id="rId2"/>
            </p:custDataLst>
          </p:nvPr>
        </p:nvSpPr>
        <p:spPr>
          <a:xfrm>
            <a:off x="3610085" y="4284172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忽略前导空格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11"/>
          <p:cNvSpPr/>
          <p:nvPr>
            <p:custDataLst>
              <p:tags r:id="rId3"/>
            </p:custDataLst>
          </p:nvPr>
        </p:nvSpPr>
        <p:spPr>
          <a:xfrm>
            <a:off x="3610085" y="4816885"/>
            <a:ext cx="671828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按字典顺序排序，忽略标点符号和控制字符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2"/>
          <p:cNvSpPr/>
          <p:nvPr>
            <p:custDataLst>
              <p:tags r:id="rId4"/>
            </p:custDataLst>
          </p:nvPr>
        </p:nvSpPr>
        <p:spPr>
          <a:xfrm>
            <a:off x="3610085" y="5347014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忽略大小写区别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圆角矩形 14"/>
          <p:cNvSpPr/>
          <p:nvPr>
            <p:custDataLst>
              <p:tags r:id="rId5"/>
            </p:custDataLst>
          </p:nvPr>
        </p:nvSpPr>
        <p:spPr>
          <a:xfrm>
            <a:off x="2572732" y="4287220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圆角矩形 15"/>
          <p:cNvSpPr/>
          <p:nvPr>
            <p:custDataLst>
              <p:tags r:id="rId6"/>
            </p:custDataLst>
          </p:nvPr>
        </p:nvSpPr>
        <p:spPr>
          <a:xfrm>
            <a:off x="2572732" y="4816885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圆角矩形 16"/>
          <p:cNvSpPr/>
          <p:nvPr>
            <p:custDataLst>
              <p:tags r:id="rId7"/>
            </p:custDataLst>
          </p:nvPr>
        </p:nvSpPr>
        <p:spPr>
          <a:xfrm>
            <a:off x="2572732" y="5335071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圆角矩形 17"/>
          <p:cNvSpPr/>
          <p:nvPr>
            <p:custDataLst>
              <p:tags r:id="rId8"/>
            </p:custDataLst>
          </p:nvPr>
        </p:nvSpPr>
        <p:spPr>
          <a:xfrm>
            <a:off x="2572732" y="5857523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572731" y="2841649"/>
            <a:ext cx="1757973" cy="50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文本文件排序：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0"/>
          <p:cNvSpPr/>
          <p:nvPr>
            <p:custDataLst>
              <p:tags r:id="rId1"/>
            </p:custDataLst>
          </p:nvPr>
        </p:nvSpPr>
        <p:spPr>
          <a:xfrm>
            <a:off x="3540415" y="2098317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将输出存储在指定文件中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11"/>
          <p:cNvSpPr/>
          <p:nvPr>
            <p:custDataLst>
              <p:tags r:id="rId2"/>
            </p:custDataLst>
          </p:nvPr>
        </p:nvSpPr>
        <p:spPr>
          <a:xfrm>
            <a:off x="3540415" y="2631030"/>
            <a:ext cx="671828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倒序排序，由升序变为降序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圆角矩形 14"/>
          <p:cNvSpPr/>
          <p:nvPr>
            <p:custDataLst>
              <p:tags r:id="rId3"/>
            </p:custDataLst>
          </p:nvPr>
        </p:nvSpPr>
        <p:spPr>
          <a:xfrm>
            <a:off x="2577734" y="2101365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圆角矩形 15"/>
          <p:cNvSpPr/>
          <p:nvPr>
            <p:custDataLst>
              <p:tags r:id="rId4"/>
            </p:custDataLst>
          </p:nvPr>
        </p:nvSpPr>
        <p:spPr>
          <a:xfrm>
            <a:off x="2577734" y="2631030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49486" y="3144182"/>
            <a:ext cx="4056570" cy="147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sort –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junk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–f –r –o sorted junk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sorted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淘宝网chenying0907出品 4"/>
          <p:cNvSpPr txBox="1"/>
          <p:nvPr/>
        </p:nvSpPr>
        <p:spPr>
          <a:xfrm>
            <a:off x="158432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60313" y="4711223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前提：文件已按相应格式建立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2731" y="4667793"/>
            <a:ext cx="3784525" cy="539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可以按指定字段排序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2731" y="5316975"/>
            <a:ext cx="7702207" cy="101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-k 1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phone.list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–k 1,2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phone.list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151630" y="4135120"/>
            <a:ext cx="1129030" cy="8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572732" y="2216230"/>
            <a:ext cx="2312777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10"/>
          <p:cNvSpPr/>
          <p:nvPr>
            <p:custDataLst>
              <p:tags r:id="rId1"/>
            </p:custDataLst>
          </p:nvPr>
        </p:nvSpPr>
        <p:spPr>
          <a:xfrm>
            <a:off x="2583986" y="2876933"/>
            <a:ext cx="1812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10"/>
          <p:cNvSpPr/>
          <p:nvPr>
            <p:custDataLst>
              <p:tags r:id="rId2"/>
            </p:custDataLst>
          </p:nvPr>
        </p:nvSpPr>
        <p:spPr>
          <a:xfrm>
            <a:off x="2567893" y="3350230"/>
            <a:ext cx="18307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583986" y="3933870"/>
            <a:ext cx="2312777" cy="570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2567893" y="4659228"/>
            <a:ext cx="24618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0"/>
          <p:cNvSpPr/>
          <p:nvPr>
            <p:custDataLst>
              <p:tags r:id="rId4"/>
            </p:custDataLst>
          </p:nvPr>
        </p:nvSpPr>
        <p:spPr>
          <a:xfrm>
            <a:off x="2583986" y="5181997"/>
            <a:ext cx="16554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0"/>
          <p:cNvSpPr/>
          <p:nvPr>
            <p:custDataLst>
              <p:tags r:id="rId5"/>
            </p:custDataLst>
          </p:nvPr>
        </p:nvSpPr>
        <p:spPr>
          <a:xfrm>
            <a:off x="2567893" y="5698933"/>
            <a:ext cx="2492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bash_logout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6219" y="2791664"/>
            <a:ext cx="614727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设置系统整体环境与自启动程序；登录时执行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16219" y="3402992"/>
            <a:ext cx="614727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设置系统整体函数与缩写；打开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6782" y="4683126"/>
            <a:ext cx="5637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设置登录用户的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83775" y="5237860"/>
            <a:ext cx="5584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设置当前用户的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99839" y="5734361"/>
            <a:ext cx="54636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用户退出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54151" y="2274924"/>
            <a:ext cx="50891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全局性，适用于所有用户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99839" y="3967715"/>
            <a:ext cx="50891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局部性，适用于某个用户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2572732" y="2312021"/>
            <a:ext cx="1935367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10"/>
          <p:cNvSpPr/>
          <p:nvPr>
            <p:custDataLst>
              <p:tags r:id="rId1"/>
            </p:custDataLst>
          </p:nvPr>
        </p:nvSpPr>
        <p:spPr>
          <a:xfrm>
            <a:off x="4529475" y="2243113"/>
            <a:ext cx="60693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虚拟终端、远程登录方式等登录系统打开的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需要输入账号和密码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与非登录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584325" y="280670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572732" y="5111431"/>
            <a:ext cx="1935367" cy="5706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非登录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0"/>
          <p:cNvSpPr/>
          <p:nvPr>
            <p:custDataLst>
              <p:tags r:id="rId2"/>
            </p:custDataLst>
          </p:nvPr>
        </p:nvSpPr>
        <p:spPr>
          <a:xfrm>
            <a:off x="4862646" y="5004354"/>
            <a:ext cx="413385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中使用伪终端打开的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无需输入账号和密码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2732" y="3160907"/>
            <a:ext cx="2225690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72731" y="3765746"/>
            <a:ext cx="2225691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7988" y="3765746"/>
            <a:ext cx="1659634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77188" y="3754407"/>
            <a:ext cx="1659634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72730" y="4390689"/>
            <a:ext cx="2225691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bash_logout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72729" y="5877887"/>
            <a:ext cx="2225689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07988" y="5874747"/>
            <a:ext cx="1659634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16" idx="3"/>
            <a:endCxn id="17" idx="1"/>
          </p:cNvCxnSpPr>
          <p:nvPr/>
        </p:nvCxnSpPr>
        <p:spPr>
          <a:xfrm>
            <a:off x="4798422" y="4000878"/>
            <a:ext cx="809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267622" y="4000166"/>
            <a:ext cx="809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98422" y="6091750"/>
            <a:ext cx="809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对话气泡: 矩形 23"/>
          <p:cNvSpPr/>
          <p:nvPr/>
        </p:nvSpPr>
        <p:spPr>
          <a:xfrm>
            <a:off x="3556290" y="5112074"/>
            <a:ext cx="1242779" cy="570623"/>
          </a:xfrm>
          <a:prstGeom prst="wedgeRectCallout">
            <a:avLst>
              <a:gd name="adj1" fmla="val -73633"/>
              <a:gd name="adj2" fmla="val 11645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2570440" y="2150083"/>
            <a:ext cx="2051519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60464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0440" y="2943281"/>
            <a:ext cx="2861418" cy="570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定义全局环境变量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70440" y="3648465"/>
            <a:ext cx="1935366" cy="39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70440" y="4127941"/>
            <a:ext cx="193536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70441" y="5567817"/>
            <a:ext cx="1935364" cy="39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HOSTNAME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570441" y="4608798"/>
            <a:ext cx="1935364" cy="39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LOGNAME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570441" y="5088965"/>
            <a:ext cx="1935364" cy="39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MAIL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70441" y="6046669"/>
            <a:ext cx="1935364" cy="39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HISTSIZE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7610" y="3627369"/>
            <a:ext cx="348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可执行文件或命令的搜索路径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25130" y="4097893"/>
            <a:ext cx="297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用户登录时使用的用户名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56076" y="5579512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所使用的主机名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7949" y="4608798"/>
            <a:ext cx="17360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其值为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$USER</a:t>
            </a:r>
            <a:endParaRPr lang="en-US" altLang="zh-CN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0169" y="5094730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用户的电子邮箱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6196" y="6046669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命令历史记录的行数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2570440" y="2150083"/>
            <a:ext cx="2051519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60845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8278" y="2950859"/>
            <a:ext cx="2354213" cy="4781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38277" y="4697932"/>
            <a:ext cx="1935366" cy="39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profile.d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2689" y="3476935"/>
            <a:ext cx="57994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kern="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umask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用于设置用户创建文件或者目录的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初始权限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277" y="5304829"/>
            <a:ext cx="7173030" cy="111147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536131" y="3986270"/>
            <a:ext cx="3406803" cy="4781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调用执行其他配置文件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53545" y="4593170"/>
            <a:ext cx="611445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保存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应用程序所需的启动脚本，包括颜色、语言、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less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vim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及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which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等命令的一些附加设置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2572732" y="2181390"/>
            <a:ext cx="2173439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59829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9022" y="2941921"/>
            <a:ext cx="71328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配置系统函数与缩写等</a:t>
            </a:r>
            <a:endParaRPr lang="zh-CN" altLang="en-US" sz="2400" dirty="0"/>
          </a:p>
        </p:txBody>
      </p:sp>
      <p:sp>
        <p:nvSpPr>
          <p:cNvPr id="5" name="矩形: 圆角 4"/>
          <p:cNvSpPr/>
          <p:nvPr/>
        </p:nvSpPr>
        <p:spPr>
          <a:xfrm>
            <a:off x="2572732" y="3593495"/>
            <a:ext cx="2173439" cy="5573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1415" y="3456670"/>
            <a:ext cx="544246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用户每次登录系统时被读取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设置用户基本环境，执行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732" y="4373670"/>
            <a:ext cx="3801005" cy="1971950"/>
          </a:xfrm>
          <a:prstGeom prst="rect">
            <a:avLst/>
          </a:prstGeom>
        </p:spPr>
      </p:pic>
      <p:sp>
        <p:nvSpPr>
          <p:cNvPr id="21" name="对话气泡: 矩形 20"/>
          <p:cNvSpPr/>
          <p:nvPr/>
        </p:nvSpPr>
        <p:spPr>
          <a:xfrm>
            <a:off x="4632961" y="4455437"/>
            <a:ext cx="1672046" cy="322505"/>
          </a:xfrm>
          <a:prstGeom prst="wedgeRectCallout">
            <a:avLst>
              <a:gd name="adj1" fmla="val -57051"/>
              <a:gd name="adj2" fmla="val 12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4330705" y="5225180"/>
            <a:ext cx="1974301" cy="322505"/>
          </a:xfrm>
          <a:prstGeom prst="wedgeRectCallout">
            <a:avLst>
              <a:gd name="adj1" fmla="val -57285"/>
              <a:gd name="adj2" fmla="val 138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60845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551239" y="2152459"/>
            <a:ext cx="2168807" cy="509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6794" y="2149292"/>
            <a:ext cx="3613785" cy="511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设置用户专用的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732" y="2889869"/>
            <a:ext cx="7183749" cy="2335274"/>
          </a:xfrm>
          <a:prstGeom prst="rect">
            <a:avLst/>
          </a:prstGeom>
        </p:spPr>
      </p:pic>
      <p:sp>
        <p:nvSpPr>
          <p:cNvPr id="21" name="对话气泡: 矩形 20"/>
          <p:cNvSpPr/>
          <p:nvPr/>
        </p:nvSpPr>
        <p:spPr>
          <a:xfrm>
            <a:off x="5259976" y="3268887"/>
            <a:ext cx="2299064" cy="322505"/>
          </a:xfrm>
          <a:prstGeom prst="wedgeRectCallout">
            <a:avLst>
              <a:gd name="adj1" fmla="val -83613"/>
              <a:gd name="adj2" fmla="val 7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572732" y="5497961"/>
            <a:ext cx="2147314" cy="509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bash_logout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6794" y="5497961"/>
            <a:ext cx="2394585" cy="511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16" grpId="0" bldLvl="0" animBg="1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2572732" y="2181390"/>
            <a:ext cx="1581257" cy="5259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59829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2732" y="2998696"/>
            <a:ext cx="4572000" cy="9321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 var1 var2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8099" y="2176252"/>
            <a:ext cx="4254500" cy="511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使一系列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变量用于子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8455" y="259715"/>
            <a:ext cx="611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466340" y="2127250"/>
          <a:ext cx="7259320" cy="349949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541270"/>
                <a:gridCol w="1584960"/>
                <a:gridCol w="3133090"/>
              </a:tblGrid>
              <a:tr h="934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的程序名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提示符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的名称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lang="en-US" altLang="zh-CN" sz="2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Bourne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/bin/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ksh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Korn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/bin/bash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Bourne Again Shell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lang="en-US" altLang="zh-CN" sz="2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lang="en-US" altLang="zh-CN" sz="2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TC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08679" y="1312454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的程序名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0805" y="3140864"/>
            <a:ext cx="7702207" cy="1773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del=rm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=“ls –al”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4330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572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572732" y="2027911"/>
            <a:ext cx="1485462" cy="46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2846" y="1974583"/>
            <a:ext cx="6013268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为命令定义一个更短、更易记的名字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0805" y="5547685"/>
            <a:ext cx="4572000" cy="9321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unalias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6351908" y="2310718"/>
            <a:ext cx="2185851" cy="392197"/>
          </a:xfrm>
          <a:prstGeom prst="wedgeRectCallout">
            <a:avLst>
              <a:gd name="adj1" fmla="val -63941"/>
              <a:gd name="adj2" fmla="val 572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等号前后无空格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6675757" y="3082022"/>
            <a:ext cx="3061065" cy="393191"/>
          </a:xfrm>
          <a:prstGeom prst="wedgeRectCallout">
            <a:avLst>
              <a:gd name="adj1" fmla="val -64036"/>
              <a:gd name="adj2" fmla="val -4687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命令中有空格用引号引起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4208415" y="4411125"/>
            <a:ext cx="2733759" cy="393191"/>
          </a:xfrm>
          <a:prstGeom prst="wedgeRectCallout">
            <a:avLst>
              <a:gd name="adj1" fmla="val -71285"/>
              <a:gd name="adj2" fmla="val 296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显示已定义的别名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572732" y="5002088"/>
            <a:ext cx="1485462" cy="429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unalias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62846" y="4917374"/>
            <a:ext cx="1502958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取消别名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2732" y="2612571"/>
            <a:ext cx="1485462" cy="469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0705" y="2581745"/>
            <a:ext cx="3361509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alias  </a:t>
            </a:r>
            <a:r>
              <a:rPr lang="zh-CN" altLang="en-US" sz="2400" dirty="0"/>
              <a:t>别名</a:t>
            </a:r>
            <a:r>
              <a:rPr lang="en-US" altLang="zh-CN" sz="2400" dirty="0"/>
              <a:t>=</a:t>
            </a:r>
            <a:r>
              <a:rPr lang="zh-CN" altLang="en-US" sz="2400" dirty="0"/>
              <a:t>命令名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5989681" y="4913541"/>
            <a:ext cx="2466342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unalias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59829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542903" y="4333613"/>
            <a:ext cx="1304847" cy="542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086971" y="3231967"/>
            <a:ext cx="202483" cy="279114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177935" y="3972241"/>
            <a:ext cx="3446617" cy="5199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进程状态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（就绪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177935" y="2949112"/>
            <a:ext cx="3446617" cy="519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163338" y="4972325"/>
            <a:ext cx="3417425" cy="4950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进程等待的事件号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148743" y="5782566"/>
            <a:ext cx="3417424" cy="4950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系统数据区地址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289454" y="3233699"/>
            <a:ext cx="889933" cy="69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187334" y="4223785"/>
            <a:ext cx="99060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88212" y="5215314"/>
            <a:ext cx="990601" cy="69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58810" y="6023108"/>
            <a:ext cx="889933" cy="69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64526" y="1345998"/>
            <a:ext cx="2002971" cy="54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0"/>
          <p:cNvSpPr/>
          <p:nvPr>
            <p:custDataLst>
              <p:tags r:id="rId2"/>
            </p:custDataLst>
          </p:nvPr>
        </p:nvSpPr>
        <p:spPr>
          <a:xfrm>
            <a:off x="4653443" y="1375403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一个正在执行的程序，称为进程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7463" y="2144077"/>
            <a:ext cx="1380287" cy="5427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0"/>
          <p:cNvSpPr/>
          <p:nvPr>
            <p:custDataLst>
              <p:tags r:id="rId3"/>
            </p:custDataLst>
          </p:nvPr>
        </p:nvSpPr>
        <p:spPr>
          <a:xfrm>
            <a:off x="3847750" y="2184310"/>
            <a:ext cx="69076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为掌握进程信息，系统为每个进程创建维护进程表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60845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5066" y="648528"/>
            <a:ext cx="7702207" cy="166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539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281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0952" y="2273417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1914" y="5679345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9124" y="300353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124" y="364856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2347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3401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789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9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668062" y="1155743"/>
            <a:ext cx="3177043" cy="384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12916" y="1371994"/>
            <a:ext cx="2399251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创建新进程（子进程）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12917" y="2465890"/>
            <a:ext cx="2399250" cy="5536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在进程表中中保存父进程返回地址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21652" y="3253192"/>
            <a:ext cx="2399251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向子进程发送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8836" y="3846670"/>
            <a:ext cx="2755494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给父进程返回子进程的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49647" y="4402547"/>
            <a:ext cx="2543262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将控制权返回给父进程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21651" y="1896747"/>
            <a:ext cx="2399251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将子进程加入进程表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  <a:endCxn id="23" idx="3"/>
          </p:cNvCxnSpPr>
          <p:nvPr/>
        </p:nvCxnSpPr>
        <p:spPr>
          <a:xfrm rot="10800000">
            <a:off x="4023917" y="1505690"/>
            <a:ext cx="997734" cy="570759"/>
          </a:xfrm>
          <a:prstGeom prst="bentConnector3">
            <a:avLst>
              <a:gd name="adj1" fmla="val 65134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1"/>
          </p:cNvCxnSpPr>
          <p:nvPr/>
        </p:nvCxnSpPr>
        <p:spPr>
          <a:xfrm flipH="1" flipV="1">
            <a:off x="4351090" y="2742708"/>
            <a:ext cx="6618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67868" y="2076447"/>
            <a:ext cx="0" cy="65863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4015076" y="4018744"/>
            <a:ext cx="85522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4015076" y="4602955"/>
            <a:ext cx="92198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20902" y="1543036"/>
            <a:ext cx="1602856" cy="865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023758" y="1559320"/>
            <a:ext cx="0" cy="4165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593822" y="226377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93822" y="2989657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89629" y="3691338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93822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72336" y="567934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79096" y="568096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55306" y="567845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7420902" y="3429000"/>
            <a:ext cx="86043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870305" y="6204214"/>
            <a:ext cx="306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5066" y="648528"/>
            <a:ext cx="7702207" cy="166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539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281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0952" y="2944537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9534" y="5678455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41072" y="2239726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124" y="364856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2347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3401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789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9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668062" y="1155743"/>
            <a:ext cx="3177043" cy="384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78836" y="2465890"/>
            <a:ext cx="2776470" cy="5536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将控制权交给子进程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8836" y="3699546"/>
            <a:ext cx="2755494" cy="6239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父进程保持休眠状态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直到子进程死亡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21651" y="1259183"/>
            <a:ext cx="2399251" cy="4990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将父进程的状态改为休眠状态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  <a:endCxn id="23" idx="3"/>
          </p:cNvCxnSpPr>
          <p:nvPr/>
        </p:nvCxnSpPr>
        <p:spPr>
          <a:xfrm rot="10800000">
            <a:off x="4023917" y="1505690"/>
            <a:ext cx="997734" cy="30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4015076" y="4018744"/>
            <a:ext cx="85522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20902" y="1543036"/>
            <a:ext cx="1602856" cy="865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023758" y="1559320"/>
            <a:ext cx="0" cy="4165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593822" y="226377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93822" y="2989657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89629" y="3691338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93822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99972" y="5678418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79096" y="568096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55306" y="567845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655306" y="2743298"/>
            <a:ext cx="6406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870305" y="6204214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845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5066" y="648528"/>
            <a:ext cx="7702207" cy="166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539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281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89435" y="3381999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62490" y="5678418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9124" y="2233533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124" y="364856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2347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3401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789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9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668062" y="1029908"/>
            <a:ext cx="3177043" cy="384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66773" y="2377541"/>
            <a:ext cx="2776470" cy="4399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载入新程序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0447" y="2994871"/>
            <a:ext cx="2755494" cy="4399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开始执行新程序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21651" y="1259183"/>
            <a:ext cx="2399251" cy="4990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将子进程的状态改为活动状态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  <a:endCxn id="23" idx="3"/>
          </p:cNvCxnSpPr>
          <p:nvPr/>
        </p:nvCxnSpPr>
        <p:spPr>
          <a:xfrm rot="10800000">
            <a:off x="4023917" y="1505690"/>
            <a:ext cx="997734" cy="30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20902" y="1543036"/>
            <a:ext cx="1602856" cy="865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023758" y="1559320"/>
            <a:ext cx="0" cy="4165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568655" y="2163106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99124" y="293876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77044" y="278394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93822" y="3976996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99972" y="5678418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98445" y="5678417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55306" y="567845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655306" y="2575518"/>
            <a:ext cx="6406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870305" y="6204214"/>
            <a:ext cx="31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93822" y="4928605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643243" y="3179481"/>
            <a:ext cx="6406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5066" y="648528"/>
            <a:ext cx="7702207" cy="166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539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281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79995" y="4921996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63343" y="5679344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9124" y="286378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124" y="3531629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2347" y="4341056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3401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7896" y="5595312"/>
            <a:ext cx="645953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9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668062" y="1155742"/>
            <a:ext cx="3177043" cy="39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808224" y="3253192"/>
            <a:ext cx="2932026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子进程死亡产生的事件标志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08224" y="3846671"/>
            <a:ext cx="2932026" cy="3501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父进程被唤醒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08224" y="4402547"/>
            <a:ext cx="2932026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父进程继续执行其程序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08224" y="2127593"/>
            <a:ext cx="2932026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从状态表中移走子进程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</p:cNvCxnSpPr>
          <p:nvPr/>
        </p:nvCxnSpPr>
        <p:spPr>
          <a:xfrm rot="10800000">
            <a:off x="4023918" y="1606354"/>
            <a:ext cx="784306" cy="700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4029017" y="1417094"/>
            <a:ext cx="975164" cy="4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015077" y="4018744"/>
            <a:ext cx="76524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015076" y="4601853"/>
            <a:ext cx="765249" cy="11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593822" y="2137939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93822" y="2746376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89629" y="3347389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98018" y="3943208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72336" y="567934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79096" y="568096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92418" y="567934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870305" y="6204214"/>
            <a:ext cx="3708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子进程调用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12916" y="1297842"/>
            <a:ext cx="2399251" cy="4990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将父进程的状态改为活动状态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033445" y="3448492"/>
            <a:ext cx="76524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82347" y="2234503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2682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7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3465195" y="573405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32194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003" y="6003790"/>
            <a:ext cx="2818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  echo kill  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299426" y="3487074"/>
            <a:ext cx="1654389" cy="7721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715695" y="2952931"/>
            <a:ext cx="1976845" cy="612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715695" y="4259183"/>
            <a:ext cx="1976845" cy="6125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517765" y="2952750"/>
            <a:ext cx="2398395" cy="612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磁盘上程序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516227" y="3828607"/>
            <a:ext cx="2400740" cy="6125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本身一部分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518325" y="4688528"/>
            <a:ext cx="2400741" cy="6125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内部识别执行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3953815" y="3259193"/>
            <a:ext cx="761880" cy="613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3943108" y="3874358"/>
            <a:ext cx="772587" cy="69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9" idx="1"/>
          </p:cNvCxnSpPr>
          <p:nvPr/>
        </p:nvCxnSpPr>
        <p:spPr>
          <a:xfrm flipV="1">
            <a:off x="6703970" y="3259341"/>
            <a:ext cx="814070" cy="8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0" idx="1"/>
          </p:cNvCxnSpPr>
          <p:nvPr/>
        </p:nvCxnSpPr>
        <p:spPr>
          <a:xfrm flipV="1">
            <a:off x="6692540" y="4134869"/>
            <a:ext cx="823687" cy="43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</p:cNvCxnSpPr>
          <p:nvPr/>
        </p:nvCxnSpPr>
        <p:spPr>
          <a:xfrm>
            <a:off x="6692540" y="4565445"/>
            <a:ext cx="825785" cy="44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08013" y="5370727"/>
            <a:ext cx="3787986" cy="5145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6703800" y="5370727"/>
            <a:ext cx="10005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08012" y="6000205"/>
            <a:ext cx="3787987" cy="5145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即将介绍的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400" dirty="0"/>
          </a:p>
        </p:txBody>
      </p:sp>
      <p:sp>
        <p:nvSpPr>
          <p:cNvPr id="32" name="平行四边形 31"/>
          <p:cNvSpPr/>
          <p:nvPr/>
        </p:nvSpPr>
        <p:spPr>
          <a:xfrm>
            <a:off x="4063365" y="1336675"/>
            <a:ext cx="595122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2305664" y="133643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99335" y="2107565"/>
            <a:ext cx="761746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663" y="2294718"/>
            <a:ext cx="7934325" cy="3943350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61544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604308" y="2577814"/>
            <a:ext cx="2063692" cy="679627"/>
          </a:xfrm>
          <a:prstGeom prst="wedgeRoundRectCallout">
            <a:avLst>
              <a:gd name="adj1" fmla="val -44481"/>
              <a:gd name="adj2" fmla="val 7055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先进行文件名替换，再执行程序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7501376" y="3591839"/>
            <a:ext cx="2040091" cy="595618"/>
          </a:xfrm>
          <a:prstGeom prst="wedgeRoundRectCallout">
            <a:avLst>
              <a:gd name="adj1" fmla="val 53843"/>
              <a:gd name="adj2" fmla="val 12176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输入输出重定向由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6597822" y="4746415"/>
            <a:ext cx="2493927" cy="595618"/>
          </a:xfrm>
          <a:prstGeom prst="wedgeRoundRectCallout">
            <a:avLst>
              <a:gd name="adj1" fmla="val 58521"/>
              <a:gd name="adj2" fmla="val 9690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；将程序连接到一起完成复杂任务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3771052" y="2917628"/>
            <a:ext cx="2513636" cy="758486"/>
          </a:xfrm>
          <a:prstGeom prst="wedgeRoundRectCallout">
            <a:avLst>
              <a:gd name="adj1" fmla="val -47013"/>
              <a:gd name="adj2" fmla="val 11883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在前台处理事务同时在后台执行程序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圆角矩形 12"/>
          <p:cNvSpPr/>
          <p:nvPr/>
        </p:nvSpPr>
        <p:spPr>
          <a:xfrm>
            <a:off x="3961621" y="4746415"/>
            <a:ext cx="2276863" cy="595618"/>
          </a:xfrm>
          <a:prstGeom prst="wedgeRoundRectCallout">
            <a:avLst>
              <a:gd name="adj1" fmla="val -56719"/>
              <a:gd name="adj2" fmla="val 85210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实现复杂任务，在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中运行的程序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287157" y="133686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529184" y="133643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圆角矩形 2"/>
          <p:cNvSpPr/>
          <p:nvPr/>
        </p:nvSpPr>
        <p:spPr>
          <a:xfrm>
            <a:off x="7055769" y="1108614"/>
            <a:ext cx="2617199" cy="925545"/>
          </a:xfrm>
          <a:prstGeom prst="wedgeRoundRectCallout">
            <a:avLst>
              <a:gd name="adj1" fmla="val 49940"/>
              <a:gd name="adj2" fmla="val 87050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解释所有输入字符；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分析命令；处理通配符和重定向符号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3516164" y="1652055"/>
            <a:ext cx="2768612" cy="925545"/>
          </a:xfrm>
          <a:prstGeom prst="wedgeRoundRectCallout">
            <a:avLst>
              <a:gd name="adj1" fmla="val -46165"/>
              <a:gd name="adj2" fmla="val 10755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允许用户定制环境满足需要；可改变目录、提示符和其他工作环境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3" grpId="0" bldLvl="0" animBg="1"/>
      <p:bldP spid="13" grpId="1" bldLvl="0" animBg="1"/>
      <p:bldP spid="3" grpId="0" bldLvl="0" animBg="1"/>
      <p:bldP spid="3" grpId="1" bldLvl="0" animBg="1"/>
      <p:bldP spid="10" grpId="0" bldLvl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2097" y="3575145"/>
            <a:ext cx="29794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hello there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there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200070" y="1432661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442097" y="142352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584325" y="34226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442097" y="2382495"/>
            <a:ext cx="1262742" cy="8518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1"/>
            </p:custDataLst>
          </p:nvPr>
        </p:nvSpPr>
        <p:spPr>
          <a:xfrm>
            <a:off x="3905795" y="2284513"/>
            <a:ext cx="47331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将消息参数显示在用户终端上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3905795" y="2808437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没有参数输出空行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2097" y="5033553"/>
            <a:ext cx="7307806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参数可以任意长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3.0.1"/>
</p:tagLst>
</file>

<file path=ppt/tags/tag71.xml><?xml version="1.0" encoding="utf-8"?>
<p:tagLst xmlns:p="http://schemas.openxmlformats.org/presentationml/2006/main">
  <p:tag name="PA" val="v3.0.1"/>
</p:tagLst>
</file>

<file path=ppt/tags/tag72.xml><?xml version="1.0" encoding="utf-8"?>
<p:tagLst xmlns:p="http://schemas.openxmlformats.org/presentationml/2006/main">
  <p:tag name="KSO_WM_DOC_GUID" val="{ca705f11-82ab-4cd2-aa91-182ba1269a16}"/>
  <p:tag name="KSO_WPP_MARK_KEY" val="f7a12846-5a64-4297-b1d1-2fa33e6c1f20"/>
  <p:tag name="COMMONDATA" val="eyJoZGlkIjoiNTgzZDA5ZTA2YzU0MTkyYmEzZDZkMjkzZTNhNmU3YTAifQ=="/>
  <p:tag name="commondata" val="eyJoZGlkIjoiODU4NzNkMDU5NzRkNWFiOGI1ZjVkMGQ0MmJjYmJmYjEifQ==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9244</Words>
  <Application>WPS 演示</Application>
  <PresentationFormat>宽屏</PresentationFormat>
  <Paragraphs>1617</Paragraphs>
  <Slides>66</Slides>
  <Notes>66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Tahoma</vt:lpstr>
      <vt:lpstr>Times New Roman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764</cp:revision>
  <dcterms:created xsi:type="dcterms:W3CDTF">2016-04-09T13:02:00Z</dcterms:created>
  <dcterms:modified xsi:type="dcterms:W3CDTF">2023-10-19T14:21:04Z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F415CC1BFED64934870AEBDC164705FD</vt:lpwstr>
  </property>
</Properties>
</file>