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3"/>
  </p:handoutMasterIdLst>
  <p:sldIdLst>
    <p:sldId id="439" r:id="rId3"/>
    <p:sldId id="258" r:id="rId5"/>
    <p:sldId id="256" r:id="rId6"/>
    <p:sldId id="329" r:id="rId7"/>
    <p:sldId id="330" r:id="rId8"/>
    <p:sldId id="331" r:id="rId9"/>
    <p:sldId id="332" r:id="rId10"/>
    <p:sldId id="334" r:id="rId11"/>
    <p:sldId id="333" r:id="rId12"/>
    <p:sldId id="336" r:id="rId13"/>
    <p:sldId id="335" r:id="rId14"/>
    <p:sldId id="369" r:id="rId15"/>
    <p:sldId id="366" r:id="rId16"/>
    <p:sldId id="367" r:id="rId17"/>
    <p:sldId id="370" r:id="rId18"/>
    <p:sldId id="504" r:id="rId19"/>
    <p:sldId id="554" r:id="rId20"/>
    <p:sldId id="555" r:id="rId21"/>
    <p:sldId id="373" r:id="rId22"/>
    <p:sldId id="371" r:id="rId23"/>
    <p:sldId id="375" r:id="rId24"/>
    <p:sldId id="372" r:id="rId25"/>
    <p:sldId id="368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440" r:id="rId35"/>
    <p:sldId id="384" r:id="rId36"/>
    <p:sldId id="385" r:id="rId37"/>
    <p:sldId id="386" r:id="rId38"/>
    <p:sldId id="388" r:id="rId39"/>
    <p:sldId id="25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8" r:id="rId48"/>
    <p:sldId id="399" r:id="rId49"/>
    <p:sldId id="400" r:id="rId50"/>
    <p:sldId id="441" r:id="rId51"/>
    <p:sldId id="401" r:id="rId52"/>
    <p:sldId id="402" r:id="rId53"/>
    <p:sldId id="403" r:id="rId54"/>
    <p:sldId id="404" r:id="rId55"/>
    <p:sldId id="413" r:id="rId56"/>
    <p:sldId id="414" r:id="rId57"/>
    <p:sldId id="415" r:id="rId58"/>
    <p:sldId id="417" r:id="rId59"/>
    <p:sldId id="418" r:id="rId60"/>
    <p:sldId id="419" r:id="rId61"/>
    <p:sldId id="420" r:id="rId62"/>
    <p:sldId id="606" r:id="rId63"/>
    <p:sldId id="607" r:id="rId64"/>
    <p:sldId id="608" r:id="rId65"/>
    <p:sldId id="421" r:id="rId66"/>
    <p:sldId id="423" r:id="rId67"/>
    <p:sldId id="424" r:id="rId68"/>
    <p:sldId id="425" r:id="rId69"/>
    <p:sldId id="426" r:id="rId70"/>
    <p:sldId id="427" r:id="rId71"/>
    <p:sldId id="605" r:id="rId72"/>
  </p:sldIdLst>
  <p:sldSz cx="12192000" cy="6858000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gs" Target="tags/tag32.xml"/><Relationship Id="rId77" Type="http://schemas.openxmlformats.org/officeDocument/2006/relationships/commentAuthors" Target="commentAuthors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180" y="291465"/>
            <a:ext cx="144526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600075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7888661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.xml"/><Relationship Id="rId7" Type="http://schemas.openxmlformats.org/officeDocument/2006/relationships/image" Target="../media/image16.png"/><Relationship Id="rId6" Type="http://schemas.openxmlformats.org/officeDocument/2006/relationships/tags" Target="../tags/tag16.xml"/><Relationship Id="rId5" Type="http://schemas.openxmlformats.org/officeDocument/2006/relationships/image" Target="../media/image15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notesSlide" Target="../notesSlides/notesSlide60.xml"/><Relationship Id="rId1" Type="http://schemas.openxmlformats.org/officeDocument/2006/relationships/tags" Target="../tags/tag1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3.xml"/><Relationship Id="rId7" Type="http://schemas.openxmlformats.org/officeDocument/2006/relationships/image" Target="../media/image18.png"/><Relationship Id="rId6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notesSlide" Target="../notesSlides/notesSlide61.xml"/><Relationship Id="rId1" Type="http://schemas.openxmlformats.org/officeDocument/2006/relationships/tags" Target="../tags/tag18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tags" Target="../tags/tag27.xml"/><Relationship Id="rId4" Type="http://schemas.openxmlformats.org/officeDocument/2006/relationships/image" Target="../media/image19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4398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6410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647565" y="2535555"/>
            <a:ext cx="4559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464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1863755"/>
            <a:ext cx="6780530" cy="3830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176508"/>
            <a:ext cx="26758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脚本执行实例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3694227" y="5356121"/>
            <a:ext cx="2316480" cy="581057"/>
          </a:xfrm>
          <a:prstGeom prst="wedgeRectCallout">
            <a:avLst>
              <a:gd name="adj1" fmla="val -63918"/>
              <a:gd name="adj2" fmla="val -8287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为什么要加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1" y="2510115"/>
            <a:ext cx="738691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-r-- 1 David student 64 Apr 18 15:45 won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048001" y="4162570"/>
            <a:ext cx="738691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-r-- 1 David student 64 Apr 18 15:45 won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845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编写更多的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1182826"/>
            <a:ext cx="7744551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增加命令的脚本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won2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–n won2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date               # displays current 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who | wc -l     # displays # of users logged 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pwd               # displays current working directory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./won2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861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编写更多的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2972" y="1705209"/>
            <a:ext cx="8665028" cy="45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  echo                   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  echo  -e  "Date and Time:\c"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   date                     # displays current 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echo  -e  "Number of users on the system:\c"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 who |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           # displays # of users logged 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echo -e "Your current directory:\c"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# displays current working directory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 echo                    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6695" y="1048893"/>
            <a:ext cx="40303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有明确提示信息的脚本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won3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9.2.1  使用特殊字符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808102"/>
            <a:ext cx="6780530" cy="5723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使用转义符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\n\n\n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nHello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  “\07\07WARNING”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  “\032”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04719" y="1545387"/>
          <a:ext cx="767143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70"/>
                <a:gridCol w="61080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退格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在输出串尾不产生新行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回车并产生一个新行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回车但不产生新行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制表符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\0n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后面跟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位八进制数，代表字符的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9.2.2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退出系统的方式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3485" y="2105680"/>
            <a:ext cx="6780530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80160"/>
            <a:ext cx="1596299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6501" y="1201267"/>
            <a:ext cx="410173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792" y="1657976"/>
            <a:ext cx="410173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- 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9174" y="4973624"/>
            <a:ext cx="32221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没有退出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shell!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9174" y="5509122"/>
            <a:ext cx="615260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创建的子进程中运行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4771" y="6031206"/>
            <a:ext cx="615260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自身环境中运行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44080" y="3357446"/>
            <a:ext cx="2549207" cy="1603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15562" y="2729508"/>
            <a:ext cx="2464526" cy="1429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6000" y="3374643"/>
            <a:ext cx="2013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- 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85942" y="3847625"/>
            <a:ext cx="439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52746" y="3157391"/>
            <a:ext cx="199208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executing  bye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64771" y="3406377"/>
            <a:ext cx="6254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exit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6000" y="3379724"/>
            <a:ext cx="23968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- sleeping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43750" y="3828970"/>
            <a:ext cx="963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./bye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005358" y="2716246"/>
            <a:ext cx="2558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sub-shell - running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bldLvl="0" animBg="1"/>
      <p:bldP spid="10" grpId="1" bldLvl="0" animBg="1"/>
      <p:bldP spid="11" grpId="0" bldLvl="0" animBg="1"/>
      <p:bldP spid="11" grpId="1" bldLvl="0" animBg="1"/>
      <p:bldP spid="12" grpId="0"/>
      <p:bldP spid="12" grpId="1"/>
      <p:bldP spid="12" grpId="2"/>
      <p:bldP spid="15" grpId="0"/>
      <p:bldP spid="15" grpId="1"/>
      <p:bldP spid="15" grpId="2"/>
      <p:bldP spid="15" grpId="3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0" grpId="2"/>
      <p:bldP spid="21" grpId="0"/>
      <p:bldP spid="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845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9.2.3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执行命令：点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(.)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4442" y="5317093"/>
            <a:ext cx="6780530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821577" y="1419385"/>
            <a:ext cx="592183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89099" y="1408493"/>
            <a:ext cx="57238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中执行脚本，而不创建子进程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1577" y="2158010"/>
            <a:ext cx="7019109" cy="5810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测试脚本程序时使用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21576" y="2969622"/>
            <a:ext cx="2821578" cy="581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6992" y="3033445"/>
            <a:ext cx="410173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21576" y="6022592"/>
            <a:ext cx="32221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退出当前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shell!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992" y="3734734"/>
            <a:ext cx="4563293" cy="1624702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781005" y="5551072"/>
            <a:ext cx="957943" cy="27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48547" y="5357165"/>
            <a:ext cx="2203271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9.2.3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执行命令：点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(.)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3785" y="1484774"/>
            <a:ext cx="36393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三种执行脚本方式的比较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80173" y="2538817"/>
          <a:ext cx="7247890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70"/>
                <a:gridCol w="1158240"/>
                <a:gridCol w="1132205"/>
                <a:gridCol w="1854835"/>
                <a:gridCol w="1767840"/>
              </a:tblGrid>
              <a:tr h="262981">
                <a:tc rowSpan="2">
                  <a:txBody>
                    <a:bodyPr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执行位置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执行权限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脚本文件定位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262981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5962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按路径定位文件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当前目录；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596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可执行文件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按路径定位文件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596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.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按路径定位文件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当前目录；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9.2.3  执行命令：点(.)命令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5530" y="873904"/>
            <a:ext cx="36393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三种执行脚本方式的比较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5540" y="2139950"/>
            <a:ext cx="7553325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hello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982085" y="4582160"/>
            <a:ext cx="662305" cy="360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15540" y="3405505"/>
            <a:ext cx="4376746" cy="490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命令和可执行文件执行脚本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67075" y="4064635"/>
            <a:ext cx="6650355" cy="39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94355" y="5090795"/>
            <a:ext cx="1117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97680" y="5106035"/>
            <a:ext cx="458089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15540" y="4048125"/>
            <a:ext cx="79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55795" y="510413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hello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11265" y="5976620"/>
            <a:ext cx="116967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77000" y="5961380"/>
            <a:ext cx="91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06080" y="51212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27065" y="5544185"/>
            <a:ext cx="532765" cy="335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480300" y="5570220"/>
            <a:ext cx="532765" cy="352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23485" y="597408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724265" y="4556125"/>
            <a:ext cx="869950" cy="534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15539" y="1685925"/>
            <a:ext cx="4376745" cy="4457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1875" y="4074160"/>
            <a:ext cx="1665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bash  process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14" grpId="0"/>
      <p:bldP spid="14" grpId="1"/>
      <p:bldP spid="14" grpId="2"/>
      <p:bldP spid="16" grpId="0" bldLvl="0" animBg="1"/>
      <p:bldP spid="16" grpId="1" animBg="1"/>
      <p:bldP spid="16" grpId="2" bldLvl="0" animBg="1"/>
      <p:bldP spid="17" grpId="0"/>
      <p:bldP spid="17" grpId="1"/>
      <p:bldP spid="19" grpId="0"/>
      <p:bldP spid="19" grpId="1"/>
      <p:bldP spid="19" grpId="2"/>
      <p:bldP spid="20" grpId="0" bldLvl="0" animBg="1"/>
      <p:bldP spid="20" grpId="1" animBg="1"/>
      <p:bldP spid="20" grpId="2" bldLvl="0" animBg="1"/>
      <p:bldP spid="10" grpId="0"/>
      <p:bldP spid="10" grpId="1"/>
      <p:bldP spid="10" grpId="2"/>
      <p:bldP spid="21" grpId="0"/>
      <p:bldP spid="21" grpId="1"/>
      <p:bldP spid="21" grpId="2"/>
      <p:bldP spid="24" grpId="0"/>
      <p:bldP spid="24" grpId="1"/>
      <p:bldP spid="24" grpId="2"/>
      <p:bldP spid="3" grpId="0"/>
      <p:bldP spid="3" grpId="1"/>
      <p:bldP spid="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9.2.3  执行命令：点(.)命令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5530" y="873904"/>
            <a:ext cx="36393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三种执行脚本方式的比较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15540" y="2139950"/>
            <a:ext cx="7553325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hello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043159" y="4570008"/>
            <a:ext cx="662305" cy="360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15540" y="3405505"/>
            <a:ext cx="3491865" cy="490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67075" y="4064635"/>
            <a:ext cx="6650355" cy="39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56711" y="5116312"/>
            <a:ext cx="1117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42326" y="5106035"/>
            <a:ext cx="2525087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15540" y="4048125"/>
            <a:ext cx="79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55684" y="4083377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hello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78570" y="40481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898130" y="4517390"/>
            <a:ext cx="869950" cy="534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15540" y="1685925"/>
            <a:ext cx="3491230" cy="4457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1875" y="4074160"/>
            <a:ext cx="1273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  process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360342" y="5106035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14" grpId="0"/>
      <p:bldP spid="14" grpId="1"/>
      <p:bldP spid="14" grpId="2"/>
      <p:bldP spid="16" grpId="0" bldLvl="0" animBg="1"/>
      <p:bldP spid="16" grpId="1" animBg="1"/>
      <p:bldP spid="16" grpId="2" bldLvl="0" animBg="1"/>
      <p:bldP spid="17" grpId="0"/>
      <p:bldP spid="17" grpId="1"/>
      <p:bldP spid="19" grpId="0"/>
      <p:bldP spid="19" grpId="1"/>
      <p:bldP spid="19" grpId="2"/>
      <p:bldP spid="21" grpId="0"/>
      <p:bldP spid="21" grpId="1"/>
      <p:bldP spid="21" grpId="2"/>
      <p:bldP spid="3" grpId="0"/>
      <p:bldP spid="3" grpId="1"/>
      <p:bldP spid="3" grpId="2"/>
      <p:bldP spid="26" grpId="0"/>
      <p:bldP spid="26" grpId="1"/>
      <p:bldP spid="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6390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9.2.3  执行命令：点(.)命令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5106" y="3214145"/>
            <a:ext cx="7182090" cy="276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Your current directory:`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current directory: /home/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7855135" y="3821174"/>
            <a:ext cx="627014" cy="637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92388" y="4460226"/>
            <a:ext cx="21895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696891" y="3831777"/>
            <a:ext cx="478972" cy="687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705735" y="1411363"/>
            <a:ext cx="1718219" cy="539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命令置换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0892" y="1360495"/>
            <a:ext cx="569458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将一个命令的输出作为另一个命令的参数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5" y="2211983"/>
            <a:ext cx="1745157" cy="53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3147" y="2131909"/>
            <a:ext cx="335198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command `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2054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9</a:t>
            </a:r>
            <a:endParaRPr lang="en-US" altLang="zh-C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3509010" y="3049911"/>
            <a:ext cx="3902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7577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7585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142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62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9.2.4  读取输入:read命令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2262363"/>
            <a:ext cx="6780530" cy="1410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 A B C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ab   q5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4160" y="1244393"/>
            <a:ext cx="1532708" cy="531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2622" y="1173866"/>
            <a:ext cx="536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从标准输入设备读入字符串存入变量中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7071" y="1750977"/>
            <a:ext cx="536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读取用户输入，存入一个到多个变量中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5730239" y="2401706"/>
            <a:ext cx="2830286" cy="463414"/>
          </a:xfrm>
          <a:prstGeom prst="wedgeRectCallout">
            <a:avLst>
              <a:gd name="adj1" fmla="val -77204"/>
              <a:gd name="adj2" fmla="val 4394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071" y="3640440"/>
            <a:ext cx="6780530" cy="296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kb_read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echo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echo  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e“Enter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your name:\c”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read name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echo  “Your name is $name”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 echo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38605" y="29273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9.2.4  读取输入:read命令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2938118"/>
            <a:ext cx="6780530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 VAR1  VAR2  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11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234    56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234   56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 VAR1  VAR2  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123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466011" y="3361509"/>
            <a:ext cx="352337" cy="229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014771" y="3361509"/>
            <a:ext cx="626898" cy="26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905604" y="3346634"/>
            <a:ext cx="728842" cy="282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350413" y="3849919"/>
            <a:ext cx="11103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426462" y="5216434"/>
            <a:ext cx="675275" cy="251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200929" y="5216434"/>
            <a:ext cx="704675" cy="226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05735" y="1349829"/>
            <a:ext cx="7047865" cy="49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多变量输入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5735" y="1920843"/>
            <a:ext cx="788388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输入中第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个字符串存入第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个字符串存入第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735" y="2438494"/>
            <a:ext cx="748329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字符串数多于变量数，所有剩余字符存入最后一个变量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9.2.4  读取输入:read命令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4" y="1574461"/>
            <a:ext cx="7962266" cy="3969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read_test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echo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  echo  -e“Type in a long sentence:\c”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  read     Word1 Word2 Rest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  echo  -e “$Word1 \n $Word2 \n $Rest”   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lain" startAt="9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“End of my act! :-) 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lain" startAt="9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7820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2767754"/>
            <a:ext cx="6780530" cy="318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This script is to show the date and time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   # show the current 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1341120"/>
            <a:ext cx="6821442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提供了用于脚本的命令和结构</a:t>
            </a:r>
            <a:endParaRPr lang="zh-CN" altLang="en-US" sz="2400" dirty="0"/>
          </a:p>
        </p:txBody>
      </p:sp>
      <p:sp>
        <p:nvSpPr>
          <p:cNvPr id="6" name="矩形: 圆角 5"/>
          <p:cNvSpPr/>
          <p:nvPr/>
        </p:nvSpPr>
        <p:spPr>
          <a:xfrm>
            <a:off x="2705735" y="2116183"/>
            <a:ext cx="638356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5632" y="2179610"/>
            <a:ext cx="67805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表示后面的内容为注释，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以后的字符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7820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9.3.1  变量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4714" y="4703648"/>
            <a:ext cx="6780530" cy="17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count=1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header=“The Main Menu”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BUG=insect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6467178" y="4603757"/>
            <a:ext cx="2859702" cy="752014"/>
          </a:xfrm>
          <a:prstGeom prst="wedgeRoundRectCallout">
            <a:avLst>
              <a:gd name="adj1" fmla="val -43363"/>
              <a:gd name="adj2" fmla="val 6450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字符串中包含空格，必须用引号括起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5735" y="1306286"/>
            <a:ext cx="7152367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允许自定义变量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735" y="2072640"/>
            <a:ext cx="1605008" cy="547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1331" y="2017902"/>
            <a:ext cx="22377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05735" y="2808183"/>
            <a:ext cx="7814219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不支持数据类型，赋给变量的值解释成字符串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变量名遵守与文件命名同样的语法规则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变量可以在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提示符下定义并使用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9.3.1  变量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3865931"/>
            <a:ext cx="6780530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  VAR1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393261"/>
            <a:ext cx="6995614" cy="53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变量生存周期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1936931"/>
            <a:ext cx="574330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变量保存在内存中，直到脚本结束或终止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705735" y="2605076"/>
            <a:ext cx="1178288" cy="49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5717" y="262183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清除变量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705735" y="3352799"/>
            <a:ext cx="1718219" cy="4951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5627" y="3266917"/>
            <a:ext cx="22202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unset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9.3.1  变量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83815" y="3835696"/>
            <a:ext cx="6780530" cy="17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DATE=`date`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nn-NO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Fri Apr 19 19:45:17 </a:t>
            </a:r>
            <a:r>
              <a:rPr lang="nn-NO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 2019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375956"/>
            <a:ext cx="2545534" cy="531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显示变量值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95631" y="1255857"/>
            <a:ext cx="246856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5" y="1998926"/>
            <a:ext cx="46234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$count $header $BUG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5735" y="3098459"/>
            <a:ext cx="2545534" cy="58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变量与命令替换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47586" y="3038574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将一个命令的输出存入一个变量中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3132" y="3495334"/>
            <a:ext cx="7526038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myshell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123  b2b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1510" y="1444625"/>
            <a:ext cx="8565515" cy="506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脚本最多可以读取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个命令行参数存入特殊变量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1510" y="2355226"/>
            <a:ext cx="1883682" cy="50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10" y="2108200"/>
            <a:ext cx="66357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又称位置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变量，用户输入命令时后面跟的数据项，空格分隔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3132" y="4384060"/>
            <a:ext cx="710882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参数传递给程序，可以改变程序行为或执行顺序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按顺序命令行参数被命名为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…$9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7820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25189" y="1921792"/>
          <a:ext cx="77762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/>
                <a:gridCol w="5960110"/>
              </a:tblGrid>
              <a:tr h="375391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793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脚本文件名，与命令行上输入的脚本文件名一致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$1,$2,…,$9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个到第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个命令行参数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$#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命令行参数的个数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$@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所有命令行参数：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$1$2…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$?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最后一个命令的退出状态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$*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所有命令行参数：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$1$2…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$$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正在执行进程的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ID(PID)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28598" y="1135214"/>
            <a:ext cx="237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8044104" y="4493623"/>
            <a:ext cx="2467142" cy="609600"/>
          </a:xfrm>
          <a:prstGeom prst="wedgeRectCallout">
            <a:avLst>
              <a:gd name="adj1" fmla="val -47930"/>
              <a:gd name="adj2" fmla="val 9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将所有的参数认为是一个字段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7750628" y="3429000"/>
            <a:ext cx="1767841" cy="620544"/>
          </a:xfrm>
          <a:prstGeom prst="wedgeRectCallout">
            <a:avLst>
              <a:gd name="adj1" fmla="val -57746"/>
              <a:gd name="adj2" fmla="val 70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每个参数都用一对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7716" y="1308943"/>
            <a:ext cx="7962266" cy="45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 BOX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“The following is output of the $0 script:”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“Total number of command line arguments:$#”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“The first parameter is: $1”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 The second parameter is: $2”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“This is the list of all parameters: $*”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3341370" y="19812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3418671" y="1670685"/>
            <a:ext cx="5337294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编程语言简介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3418671" y="2727960"/>
            <a:ext cx="5337294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编程的结构和细节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3418670" y="3785235"/>
            <a:ext cx="5336639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编程的变量和流程控制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3418671" y="4842510"/>
            <a:ext cx="5337294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创建、调试和运行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4" y="808102"/>
            <a:ext cx="7526038" cy="5723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执行实例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following is output of the BOX script: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number of command line arguments: 0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first parameter is: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second parameter is: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the list of all parameters: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BOX IS EMPTY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following is output of the BOX script: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number of command line arguments: 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first parameter is: IS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second parameter is: EMPTY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the list of all parameters: IS EMPT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8709" y="1269403"/>
            <a:ext cx="481330" cy="3987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6904" y="1800657"/>
            <a:ext cx="494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$#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356058" y="1615991"/>
            <a:ext cx="302003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698791" y="2072045"/>
            <a:ext cx="302003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57771" y="5068565"/>
            <a:ext cx="481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76226" y="5495900"/>
            <a:ext cx="481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3692" y="5865232"/>
            <a:ext cx="4476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7020957" y="5267985"/>
            <a:ext cx="460814" cy="18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1"/>
          </p:cNvCxnSpPr>
          <p:nvPr/>
        </p:nvCxnSpPr>
        <p:spPr>
          <a:xfrm flipH="1">
            <a:off x="7954046" y="5695320"/>
            <a:ext cx="346180" cy="1794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1"/>
          </p:cNvCxnSpPr>
          <p:nvPr/>
        </p:nvCxnSpPr>
        <p:spPr>
          <a:xfrm flipH="1">
            <a:off x="8802028" y="6064652"/>
            <a:ext cx="305664" cy="255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96000" y="1966790"/>
            <a:ext cx="520117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07169" y="4892702"/>
            <a:ext cx="252199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H="1">
            <a:off x="6089957" y="4460194"/>
            <a:ext cx="568104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26654" y="5309211"/>
            <a:ext cx="252199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592875" y="5711338"/>
            <a:ext cx="786200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70036" y="6097764"/>
            <a:ext cx="991214" cy="271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/>
          <p:cNvSpPr/>
          <p:nvPr/>
        </p:nvSpPr>
        <p:spPr>
          <a:xfrm>
            <a:off x="6448709" y="2785145"/>
            <a:ext cx="209352" cy="1015068"/>
          </a:xfrm>
          <a:prstGeom prst="rightBrac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47307" y="3113041"/>
            <a:ext cx="23924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5" grpId="0"/>
      <p:bldP spid="16" grpId="0"/>
      <p:bldP spid="27" grpId="0" bldLvl="0" animBg="1"/>
      <p:bldP spid="28" grpId="0" bldLvl="0" animBg="1"/>
      <p:bldP spid="29" grpId="0" bldLvl="0" animBg="1"/>
      <p:bldP spid="32" grpId="0" bldLvl="0" animBg="1"/>
      <p:bldP spid="33" grpId="0" bldLvl="0" animBg="1"/>
      <p:bldP spid="34" grpId="0" bldLvl="0" animBg="1"/>
      <p:bldP spid="36" grpId="0" bldLvl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035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6695" y="2910554"/>
            <a:ext cx="7526038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 One  Two  Three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$1  $2  $3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 Two  Three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 `date`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$1  $2  $3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Wed Nov 30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5" y="1093709"/>
            <a:ext cx="711753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命令行参数多于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个之后的被忽略，但可通过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838994" y="1767840"/>
            <a:ext cx="1045029" cy="485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7810" y="1623695"/>
            <a:ext cx="65138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给位置变量赋值，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参数依次赋值给位置变量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95631" y="4285659"/>
            <a:ext cx="47523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Wed Nov 30 14:00:52 EDT 2005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3280" y="2359808"/>
            <a:ext cx="53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5177" y="2359808"/>
            <a:ext cx="53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2880" y="2359808"/>
            <a:ext cx="53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102743" y="2811948"/>
            <a:ext cx="278935" cy="25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39886" y="2797601"/>
            <a:ext cx="278935" cy="25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675202" y="2784227"/>
            <a:ext cx="278935" cy="25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95177" y="4586077"/>
            <a:ext cx="700454" cy="3255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4" y="3845244"/>
            <a:ext cx="6925946" cy="17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$HOME/keep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cat  -n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1323704"/>
            <a:ext cx="6925945" cy="5399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参数变量应用实例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734" y="1982709"/>
            <a:ext cx="6925946" cy="11988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编写脚本，将当前目录下指定文件保存到用户主目录下的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目录中，然后调用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编辑该文件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4" y="3148172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实现目标的命令序列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4" y="3668657"/>
            <a:ext cx="7526038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DIR=$HOME/keep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$1 $DIR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$1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 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1323704"/>
            <a:ext cx="6925945" cy="5399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参数变量应用实例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734" y="1982709"/>
            <a:ext cx="6925946" cy="11988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编写脚本文件，将当前目录下指定文件保存到用户主目录下的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目录中，然后调用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编辑该文件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5" y="3148330"/>
            <a:ext cx="23171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253" y="2238544"/>
            <a:ext cx="7526038" cy="1938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当前目录没有文件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无法找到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编辑新文件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用户不指定文件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命令执行失败，然后不带文件名调用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376127"/>
            <a:ext cx="7065972" cy="5636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脚本执行中两种可能出错情况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8576650" y="2381056"/>
            <a:ext cx="172015" cy="17421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07609" y="2540632"/>
            <a:ext cx="1461054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命令调用失败，需要识别错误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735" y="4553893"/>
            <a:ext cx="7065972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解决问题，需要使用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语言的其他命令和结构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305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2309" y="2833734"/>
            <a:ext cx="7526038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是退出状态，也称返回码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没有提供返回码，使用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执行最后一条命令的退出值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为与其他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命令完成时返回一个退出状态，保持一致，编写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脚本，返回给父进程一个退出状态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1367074"/>
            <a:ext cx="1579572" cy="536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8269" y="1388565"/>
            <a:ext cx="51785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内部命令，立即终止程序运行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5" y="2100404"/>
            <a:ext cx="1579572" cy="53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5816" y="2129273"/>
            <a:ext cx="51785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  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800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5478" y="3090817"/>
            <a:ext cx="7526038" cy="3415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if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[  condition  ]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commands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…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last-command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705735" y="3053051"/>
            <a:ext cx="7047864" cy="3465444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/>
          <p:cNvSpPr/>
          <p:nvPr/>
        </p:nvSpPr>
        <p:spPr>
          <a:xfrm>
            <a:off x="6970964" y="3570048"/>
            <a:ext cx="2945597" cy="637637"/>
          </a:xfrm>
          <a:prstGeom prst="wedgeRoundRectCallout">
            <a:avLst>
              <a:gd name="adj1" fmla="val -79932"/>
              <a:gd name="adj2" fmla="val -4465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条件前后必须加空格！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6985" y="993140"/>
            <a:ext cx="736981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条件控制结构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0141" y="1499728"/>
            <a:ext cx="770876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某命令的执行依赖于另外命令执行的结果（返回值）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5735" y="2509456"/>
            <a:ext cx="2109315" cy="435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735" y="2024905"/>
            <a:ext cx="586327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语句为检验某个条件真假提供了一种机制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1299" y="2023647"/>
            <a:ext cx="5900217" cy="112430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4384754" y="3053051"/>
            <a:ext cx="286545" cy="205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淘宝网chenying0907出品 21"/>
          <p:cNvSpPr/>
          <p:nvPr/>
        </p:nvSpPr>
        <p:spPr>
          <a:xfrm>
            <a:off x="2705734" y="1929377"/>
            <a:ext cx="7042599" cy="4516689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05734" y="1240325"/>
            <a:ext cx="7042599" cy="525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语句为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的输出添加一些控制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233" y="2284371"/>
            <a:ext cx="5250935" cy="33333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6018" y="5781626"/>
            <a:ext cx="30305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svi2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1839286"/>
            <a:ext cx="7526038" cy="470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[  condition  ]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   commands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   …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last-true-command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false-command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last-false-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790739" y="1839286"/>
            <a:ext cx="6073628" cy="4639086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05735" y="1001546"/>
            <a:ext cx="2684871" cy="581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if-then-else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8436" y="978062"/>
            <a:ext cx="425033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在条件为假时，执行相应命令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0228" y="1438946"/>
            <a:ext cx="2608530" cy="700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svi3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28" y="2454272"/>
            <a:ext cx="8281052" cy="3106220"/>
          </a:xfrm>
          <a:prstGeom prst="rect">
            <a:avLst/>
          </a:prstGeom>
        </p:spPr>
      </p:pic>
      <p:sp>
        <p:nvSpPr>
          <p:cNvPr id="6" name="对话气泡: 矩形 5"/>
          <p:cNvSpPr/>
          <p:nvPr/>
        </p:nvSpPr>
        <p:spPr>
          <a:xfrm>
            <a:off x="4368460" y="2857431"/>
            <a:ext cx="2067174" cy="562199"/>
          </a:xfrm>
          <a:prstGeom prst="wedgeRectCallout">
            <a:avLst>
              <a:gd name="adj1" fmla="val -97596"/>
              <a:gd name="adj2" fmla="val 636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指定文件不存在，还会出错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4330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 UNIX shell编程语言简介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8947" y="4325725"/>
            <a:ext cx="5933167" cy="147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一个文本文件，包含一系列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脚本，命令依次交给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执行，一次一条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所有命令执行完毕或出错，脚本停止执行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8034" y="1297577"/>
            <a:ext cx="69058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是一种可用于编程的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命令语言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8034" y="1891223"/>
            <a:ext cx="69058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程序易于编写、修改和调试，无需编译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8034" y="2666777"/>
            <a:ext cx="6905896" cy="58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的程序文件称为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8034" y="3334700"/>
            <a:ext cx="446749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脚本或脚本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778034" y="4499448"/>
            <a:ext cx="1326334" cy="11349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0739" y="1502229"/>
            <a:ext cx="7526038" cy="5139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[  condition_1 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      commands_1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 condition_2 ]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commands_2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[ condition_3 ]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commands_3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…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…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commands_n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fi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718664" y="1850563"/>
            <a:ext cx="6758681" cy="4662645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12229" y="978062"/>
            <a:ext cx="53557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if-then-else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结构，可使用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6" y="1106366"/>
            <a:ext cx="2519407" cy="581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847" y="2814916"/>
            <a:ext cx="3173506" cy="10488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94847" y="3899647"/>
            <a:ext cx="3173506" cy="16584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4134" y="1260026"/>
            <a:ext cx="2353626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greetings1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5584" y="1260026"/>
            <a:ext cx="5399500" cy="4603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根据一天的不同时间显示不同的问候语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135" y="1848084"/>
            <a:ext cx="7830950" cy="45049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96485" y="2121535"/>
            <a:ext cx="2317115" cy="44196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矩形 3"/>
          <p:cNvSpPr/>
          <p:nvPr/>
        </p:nvSpPr>
        <p:spPr>
          <a:xfrm>
            <a:off x="4458150" y="1855533"/>
            <a:ext cx="1084729" cy="230572"/>
          </a:xfrm>
          <a:prstGeom prst="wedgeRectCallout">
            <a:avLst>
              <a:gd name="adj1" fmla="val -45346"/>
              <a:gd name="adj2" fmla="val 1123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10:24:02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405" y="1734711"/>
            <a:ext cx="7821038" cy="4807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60200" y="1230914"/>
            <a:ext cx="2353626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greetings2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1650" y="1230914"/>
            <a:ext cx="5399500" cy="4603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命令选项，输出小时字段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241607" y="1764075"/>
            <a:ext cx="3889423" cy="627155"/>
          </a:xfrm>
          <a:prstGeom prst="wedgeRoundRectCallout">
            <a:avLst>
              <a:gd name="adj1" fmla="val -61885"/>
              <a:gd name="adj2" fmla="val 3899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在参数的开始位置输入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，其后紧跟字段描述符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%H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79161" y="1865158"/>
            <a:ext cx="7526038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真返回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，假返回非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condition ]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命令的一种特殊写法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9161" y="1196502"/>
            <a:ext cx="1361579" cy="5447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84460" y="1098430"/>
            <a:ext cx="639389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内部命令，它计算作为其参数的表达式的真假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688" y="3000212"/>
            <a:ext cx="5972783" cy="350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1838399"/>
            <a:ext cx="7526038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test  “$variable”= value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[“$variable”= value  ]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80161"/>
            <a:ext cx="3050631" cy="531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6663" y="1280161"/>
            <a:ext cx="3390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上下 3"/>
          <p:cNvSpPr/>
          <p:nvPr/>
        </p:nvSpPr>
        <p:spPr>
          <a:xfrm>
            <a:off x="7219407" y="2080741"/>
            <a:ext cx="217714" cy="6846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05735" y="3071465"/>
            <a:ext cx="7526038" cy="56000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命令可以进行多种判断：数值、字符串和文件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5735" y="3814349"/>
            <a:ext cx="7526038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的参数中可以用逻辑运算符组合比较表达式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857208" y="4491887"/>
            <a:ext cx="524691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5735" y="4554583"/>
            <a:ext cx="2005602" cy="566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  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5735" y="5577839"/>
            <a:ext cx="2005602" cy="5660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51121" y="5342340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test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3116" y="2069102"/>
            <a:ext cx="4773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12.5 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命令的数值判断操作符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91930" y="2743454"/>
          <a:ext cx="8153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/>
                <a:gridCol w="2900045"/>
                <a:gridCol w="4101465"/>
              </a:tblGrid>
              <a:tr h="41084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-eq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$num1  –eq  $num2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是否相等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-ne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$num1  –ne  $num2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是否不相等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$num1  –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$num2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$num1  –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是否大于等于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$num1  –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$num2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是否小于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$num1  –le    $num2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是否小于或等于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040887" y="1166414"/>
            <a:ext cx="51669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命令可以判断（比较）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8055" y="1341120"/>
            <a:ext cx="1631134" cy="458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数值比较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test不同类型的判断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8107" y="1545081"/>
            <a:ext cx="6762343" cy="6451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个整数作为输入，然后显示最大的数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2908" y="1545081"/>
            <a:ext cx="2101177" cy="581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821" y="2319005"/>
            <a:ext cx="9066179" cy="3718045"/>
          </a:xfrm>
          <a:prstGeom prst="rect">
            <a:avLst/>
          </a:prstGeom>
        </p:spPr>
      </p:pic>
      <p:sp>
        <p:nvSpPr>
          <p:cNvPr id="4" name="对话气泡: 矩形 3"/>
          <p:cNvSpPr/>
          <p:nvPr/>
        </p:nvSpPr>
        <p:spPr>
          <a:xfrm>
            <a:off x="3526971" y="2115442"/>
            <a:ext cx="2101177" cy="407126"/>
          </a:xfrm>
          <a:prstGeom prst="wedgeRectCallout">
            <a:avLst>
              <a:gd name="adj1" fmla="val -55965"/>
              <a:gd name="adj2" fmla="val 897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先取值，再比较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test不同类型的判断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2043" y="2561520"/>
            <a:ext cx="3769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命令字符串比较操作符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73312" y="3272744"/>
          <a:ext cx="84747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35"/>
                <a:gridCol w="3213100"/>
                <a:gridCol w="4092575"/>
              </a:tblGrid>
              <a:tr h="41084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60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$string1 = $string2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是否与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string2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$string1 != $string2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是否与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string2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不相同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-n  $string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是否包含字符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-z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-z  $string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是否为空串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长度为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53091" y="1338857"/>
            <a:ext cx="578040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个字符串进行检测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0731" y="1467580"/>
            <a:ext cx="2533520" cy="581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字符串检测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956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test不同类型的判断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文本框 12"/>
          <p:cNvSpPr txBox="1"/>
          <p:nvPr>
            <p:custDataLst>
              <p:tags r:id="rId1"/>
            </p:custDataLst>
          </p:nvPr>
        </p:nvSpPr>
        <p:spPr>
          <a:xfrm>
            <a:off x="2705735" y="2013221"/>
            <a:ext cx="7526038" cy="4492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-z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“$STRING”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STRING=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–z “$STRING”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n“$STRING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5" y="1314994"/>
            <a:ext cx="684493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字符串检测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5608322" y="1993911"/>
            <a:ext cx="1872342" cy="523220"/>
          </a:xfrm>
          <a:prstGeom prst="wedgeRectCallout">
            <a:avLst>
              <a:gd name="adj1" fmla="val -60143"/>
              <a:gd name="adj2" fmla="val 575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必须加引号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5608322" y="2978331"/>
            <a:ext cx="1872342" cy="450669"/>
          </a:xfrm>
          <a:prstGeom prst="wedgeRectCallout">
            <a:avLst>
              <a:gd name="adj1" fmla="val -20368"/>
              <a:gd name="adj2" fmla="val 489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为假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433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1844421"/>
            <a:ext cx="7526038" cy="470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DATE1=`date`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DATE2=`date`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test “$DATE1”= “$DATE2”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“STOP! The computer clock is dead!”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“Everything is fine.”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&gt;fi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Everything is fine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71451"/>
            <a:ext cx="6978196" cy="5729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中进行字符串比较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5712823" y="2130906"/>
            <a:ext cx="2629988" cy="572970"/>
          </a:xfrm>
          <a:prstGeom prst="wedgeRectCallout">
            <a:avLst>
              <a:gd name="adj1" fmla="val -57889"/>
              <a:gd name="adj2" fmla="val 1014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等号左右必须有空格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8455" y="213954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9.1.1  编写一个简单脚本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4215" y="2582763"/>
            <a:ext cx="6780530" cy="3969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|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won(Who is On)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#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# won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# Display # of users currently logged 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who |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47240" y="1285240"/>
            <a:ext cx="8133080" cy="539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1127" y="1913441"/>
            <a:ext cx="673663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显示系统中当前登录用户的人数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5808617" y="3686559"/>
            <a:ext cx="3364863" cy="612433"/>
          </a:xfrm>
          <a:prstGeom prst="wedgeRectCallout">
            <a:avLst>
              <a:gd name="adj1" fmla="val -78688"/>
              <a:gd name="adj2" fmla="val 11084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表示之后是注释文档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test不同类型的判断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1994" y="2539118"/>
            <a:ext cx="3464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命令文件检测操作符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06295" y="3239770"/>
          <a:ext cx="8046720" cy="239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85"/>
                <a:gridCol w="1823720"/>
                <a:gridCol w="5111115"/>
              </a:tblGrid>
              <a:tr h="41084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是否存在并且可读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-w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是否存在并且可写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是否存在并且长度非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是否存在并且是普通文件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是否存在并且是一个目录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65106" y="1366237"/>
            <a:ext cx="59029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可以检测文件属性、长度、类型、权限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95" y="1467580"/>
            <a:ext cx="1918516" cy="581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文件检测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90481" y="2239514"/>
            <a:ext cx="7526038" cy="4492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FILE=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r“$FILE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“READABLE”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w“$FILE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 “WRITABLE”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“Read and Write Access Denied”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&gt;fi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READABLE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23360" y="1156766"/>
            <a:ext cx="6058323" cy="11988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用户有一个名为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的文件，权限为只读，输入以下命令，查看输出结果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5736" y="1156766"/>
            <a:ext cx="1186995" cy="1135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9378" y="1288126"/>
            <a:ext cx="5526293" cy="829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检测指定文件是否存在，存在时，执行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4123" y="1288126"/>
            <a:ext cx="1163971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svi4.sh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5" y="2345401"/>
            <a:ext cx="7009936" cy="4143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2230565"/>
            <a:ext cx="7526038" cy="424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x=$x+1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10+1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45139"/>
            <a:ext cx="7115959" cy="612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没有提供内部运算符进行算术运算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215" y="300990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9.4.1  算术运算:expr命令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05735" y="3573030"/>
            <a:ext cx="7710596" cy="2799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 + 2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1+1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6 - 15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2.4  -  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expr:nonnumeric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argument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488" y="1053800"/>
            <a:ext cx="658951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整数算术运算功能，对数字和非数字字符串进行计算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将参数作为表达式，计算表达式值输出到标准输出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735" y="1308098"/>
            <a:ext cx="1234294" cy="546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4494627" y="5134058"/>
            <a:ext cx="2239056" cy="398779"/>
          </a:xfrm>
          <a:prstGeom prst="wedgeRectCallout">
            <a:avLst>
              <a:gd name="adj1" fmla="val -60116"/>
              <a:gd name="adj2" fmla="val 99501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参数只能是整数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4494627" y="3837232"/>
            <a:ext cx="2239056" cy="398779"/>
          </a:xfrm>
          <a:prstGeom prst="wedgeRectCallout">
            <a:avLst>
              <a:gd name="adj1" fmla="val -66339"/>
              <a:gd name="adj2" fmla="val 82088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符号左右要有空格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5735" y="2281646"/>
            <a:ext cx="7161076" cy="54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5735" y="2964654"/>
            <a:ext cx="71610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     -          \*           /          \%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480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9.4.1  算术运算:expr命令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6669" y="1712804"/>
            <a:ext cx="7710596" cy="249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10  /  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10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\*  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10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\%  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5735" y="1205609"/>
            <a:ext cx="1234294" cy="546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452" y="1039300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除、乘、取余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6669" y="4840110"/>
            <a:ext cx="4572000" cy="16916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x=10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x=`expr $x + 1`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$x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5452" y="4228147"/>
            <a:ext cx="29806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变量相加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779758" y="4172390"/>
            <a:ext cx="1234294" cy="546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833257" y="2150639"/>
            <a:ext cx="2551612" cy="398779"/>
          </a:xfrm>
          <a:prstGeom prst="wedgeRectCallout">
            <a:avLst>
              <a:gd name="adj1" fmla="val -67138"/>
              <a:gd name="adj2" fmla="val 51862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\*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中的乘号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4833256" y="2997777"/>
            <a:ext cx="2944223" cy="398779"/>
          </a:xfrm>
          <a:prstGeom prst="wedgeRectCallout">
            <a:avLst>
              <a:gd name="adj1" fmla="val -67138"/>
              <a:gd name="adj2" fmla="val 51862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中的取余符号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5293860" y="4840110"/>
            <a:ext cx="2311353" cy="706754"/>
          </a:xfrm>
          <a:prstGeom prst="wedgeRectCallout">
            <a:avLst>
              <a:gd name="adj1" fmla="val -63370"/>
              <a:gd name="adj2" fmla="val 45711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中使用变量，需要使用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4" grpId="0" bldLvl="0" animBg="1"/>
      <p:bldP spid="14" grpId="0" bldLvl="0" animBg="1"/>
      <p:bldP spid="11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7820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9.4.2  算术运算:let命令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6709" y="2513093"/>
            <a:ext cx="6943680" cy="3969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x=100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x=x+1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$x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y=x*2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35" y="1280160"/>
            <a:ext cx="10824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6715" y="1196975"/>
            <a:ext cx="6823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进行整数计算，将表达式的值赋值给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2063" y="2120175"/>
            <a:ext cx="57737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、*  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4963887" y="2727325"/>
            <a:ext cx="2664821" cy="706754"/>
          </a:xfrm>
          <a:prstGeom prst="wedgeRectCallout">
            <a:avLst>
              <a:gd name="adj1" fmla="val -64327"/>
              <a:gd name="adj2" fmla="val 40540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左右无空格，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计算符号左右无空格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963886" y="3501777"/>
            <a:ext cx="2664821" cy="706754"/>
          </a:xfrm>
          <a:prstGeom prst="wedgeRectCallout">
            <a:avLst>
              <a:gd name="adj1" fmla="val -74785"/>
              <a:gd name="adj2" fmla="val -39424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变量直接使用，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无需取值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4805" y="165608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加、减、乘、除、取余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25082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3498573"/>
            <a:ext cx="7526038" cy="289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for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list-of-value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last-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comand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done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807515" y="3246539"/>
            <a:ext cx="4874004" cy="3238151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/>
          <p:cNvSpPr/>
          <p:nvPr/>
        </p:nvSpPr>
        <p:spPr>
          <a:xfrm>
            <a:off x="3503801" y="4840448"/>
            <a:ext cx="260059" cy="931178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右弧形 20"/>
          <p:cNvSpPr/>
          <p:nvPr/>
        </p:nvSpPr>
        <p:spPr>
          <a:xfrm flipV="1">
            <a:off x="5127071" y="3741490"/>
            <a:ext cx="117446" cy="343948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弧形 21"/>
          <p:cNvSpPr/>
          <p:nvPr/>
        </p:nvSpPr>
        <p:spPr>
          <a:xfrm flipV="1">
            <a:off x="5429075" y="4211273"/>
            <a:ext cx="251114" cy="1560353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0195" y="1219200"/>
            <a:ext cx="7338695" cy="539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循环结构重复执行一系列语句或命令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0520" y="1869311"/>
            <a:ext cx="465105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0283" y="1889760"/>
            <a:ext cx="2849906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三种循环结构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0283" y="2567270"/>
            <a:ext cx="1471751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2303" y="2492280"/>
            <a:ext cx="185991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99676" y="2492261"/>
            <a:ext cx="3840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按指定次数执行一系列命令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31305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3885" y="3463324"/>
            <a:ext cx="7710596" cy="3169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 count  in  1  2  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&gt;do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“In the loop for $count times”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&gt;done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loop for 1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loop for 2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loop for 3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4" y="1200309"/>
            <a:ext cx="4714940" cy="155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89997" y="2887086"/>
            <a:ext cx="4730677" cy="533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for_in_done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5" y="1917939"/>
            <a:ext cx="6937472" cy="2726952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18649" y="4644891"/>
            <a:ext cx="7116676" cy="1938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slp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name of the files(s)&gt;&gt;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 :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Printed:Mon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Dec 5 12:01:35 EST 2018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735" y="1243012"/>
            <a:ext cx="1594661" cy="490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539" y="1199122"/>
            <a:ext cx="601451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将用户将要打印文件名字和时间保存在文件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5171529" y="1986111"/>
            <a:ext cx="2440828" cy="398779"/>
          </a:xfrm>
          <a:prstGeom prst="wedgeRectCallout">
            <a:avLst>
              <a:gd name="adj1" fmla="val -53937"/>
              <a:gd name="adj2" fmla="val 77980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可输入多个文件名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6302222" y="2565857"/>
            <a:ext cx="2136028" cy="398779"/>
          </a:xfrm>
          <a:prstGeom prst="wedgeRectCallout">
            <a:avLst>
              <a:gd name="adj1" fmla="val -68768"/>
              <a:gd name="adj2" fmla="val 32274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ile1  file2 file3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5027986" y="3485399"/>
            <a:ext cx="1921454" cy="398779"/>
          </a:xfrm>
          <a:prstGeom prst="wedgeRectCallout">
            <a:avLst>
              <a:gd name="adj1" fmla="val -83854"/>
              <a:gd name="adj2" fmla="val -24317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打印文件命令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8930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2753" y="3998435"/>
            <a:ext cx="6780530" cy="17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 won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0455" y="1332411"/>
            <a:ext cx="68101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执行脚本的两种方式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7771" y="1967903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使脚本转变成可执行文件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9570" y="3343910"/>
            <a:ext cx="26904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脚本名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442753" y="3291840"/>
            <a:ext cx="2569029" cy="56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6291943" y="2546100"/>
            <a:ext cx="2120356" cy="523220"/>
          </a:xfrm>
          <a:prstGeom prst="wedgeRectCallout">
            <a:avLst>
              <a:gd name="adj1" fmla="val -70042"/>
              <a:gd name="adj2" fmla="val 1307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0455" y="5843451"/>
            <a:ext cx="2641327" cy="566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5933" y="5895646"/>
            <a:ext cx="44478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启动一个新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运行脚本程序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9865" y="2042160"/>
            <a:ext cx="63226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用于序列化输出一个数到另一个数之间的整数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890395" y="1309370"/>
            <a:ext cx="8735695" cy="53975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variable  in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序列的其他表示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890395" y="2174240"/>
            <a:ext cx="1784985" cy="539750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90460" y="2823244"/>
            <a:ext cx="7710596" cy="147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  [选项]  尾数         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  [选项]  首数  尾数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  [选项]  首数  增量  尾数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90395" y="4949825"/>
            <a:ext cx="4087495" cy="13455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34100" y="4949825"/>
            <a:ext cx="4491990" cy="144145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1870140" y="4253264"/>
            <a:ext cx="7710596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forseq.sh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56025" y="1879600"/>
            <a:ext cx="63226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生成数字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646555" y="1146810"/>
            <a:ext cx="8406765" cy="53975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variable  in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序列的其他表示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646555" y="2011680"/>
            <a:ext cx="1784985" cy="539750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646620" y="2660684"/>
            <a:ext cx="7710596" cy="101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尾数}                      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增量为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{1..5}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{5..-1}  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{首数..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尾数..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增量}              #{1..5..2}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33855" y="4497070"/>
            <a:ext cx="3859530" cy="1443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82920" y="4497070"/>
            <a:ext cx="5180965" cy="159829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1646620" y="3775744"/>
            <a:ext cx="7710596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forbrace.sh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32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1295" y="1880235"/>
            <a:ext cx="42341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命令所产生的字符串序列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646555" y="1146810"/>
            <a:ext cx="8406765" cy="53975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 variable  in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序列的其他表示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646555" y="2011680"/>
            <a:ext cx="2084070" cy="539750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`command`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46555" y="4594225"/>
            <a:ext cx="8140065" cy="1744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46555" y="3238500"/>
            <a:ext cx="4298950" cy="123507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646620" y="2618774"/>
            <a:ext cx="7710596" cy="5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lnSpc>
                <a:spcPct val="125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forcomm.sh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259715"/>
            <a:ext cx="5823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5" y="2555628"/>
            <a:ext cx="7526038" cy="3830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condition ]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last-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comand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done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748791" y="2743628"/>
            <a:ext cx="5245677" cy="3404621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/>
          <p:cNvSpPr/>
          <p:nvPr/>
        </p:nvSpPr>
        <p:spPr>
          <a:xfrm>
            <a:off x="3074446" y="4254414"/>
            <a:ext cx="260059" cy="1231985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弧形 21"/>
          <p:cNvSpPr/>
          <p:nvPr/>
        </p:nvSpPr>
        <p:spPr>
          <a:xfrm flipV="1">
            <a:off x="6217640" y="3625240"/>
            <a:ext cx="251114" cy="1560353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068" y="1295816"/>
            <a:ext cx="1692020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137" y="1157512"/>
            <a:ext cx="243584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while-do-done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58750" y="2003736"/>
            <a:ext cx="59975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只要循环条件为真（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）就继续循环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2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4123" y="3699369"/>
            <a:ext cx="7710596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carryon=Y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[ $carryon = Y ]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do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echo  "I do the job as long as you type Y:\b\c"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read  carryon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done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do the job as long as you type Y: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do the job as long as you type Y: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414" y="1271451"/>
            <a:ext cx="6390222" cy="23930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05735" y="801189"/>
            <a:ext cx="6390222" cy="461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carryon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5735" y="829780"/>
            <a:ext cx="2292985" cy="461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0639" y="725756"/>
            <a:ext cx="243584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5734" y="3655619"/>
            <a:ext cx="2292985" cy="461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6" y="1336193"/>
            <a:ext cx="4957808" cy="2178116"/>
          </a:xfrm>
          <a:prstGeom prst="rect">
            <a:avLst/>
          </a:prstGeom>
        </p:spPr>
      </p:pic>
      <p:sp>
        <p:nvSpPr>
          <p:cNvPr id="12" name="对话气泡: 矩形 11"/>
          <p:cNvSpPr/>
          <p:nvPr/>
        </p:nvSpPr>
        <p:spPr>
          <a:xfrm>
            <a:off x="8009642" y="2236735"/>
            <a:ext cx="1895913" cy="706754"/>
          </a:xfrm>
          <a:prstGeom prst="wedgeRectCallout">
            <a:avLst>
              <a:gd name="adj1" fmla="val -80092"/>
              <a:gd name="adj2" fmla="val 52430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命令输出保存到变量中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42" y="4152401"/>
            <a:ext cx="4957808" cy="2350815"/>
          </a:xfrm>
          <a:prstGeom prst="rect">
            <a:avLst/>
          </a:prstGeom>
        </p:spPr>
      </p:pic>
      <p:sp>
        <p:nvSpPr>
          <p:cNvPr id="14" name="对话气泡: 矩形 13"/>
          <p:cNvSpPr/>
          <p:nvPr/>
        </p:nvSpPr>
        <p:spPr>
          <a:xfrm>
            <a:off x="7546488" y="5167863"/>
            <a:ext cx="2128807" cy="706754"/>
          </a:xfrm>
          <a:prstGeom prst="wedgeRectCallout">
            <a:avLst>
              <a:gd name="adj1" fmla="val -80092"/>
              <a:gd name="adj2" fmla="val 52430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命令代替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进行数学计算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735" y="1289604"/>
            <a:ext cx="1509213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((    ))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8368" y="1297262"/>
            <a:ext cx="35985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命令可以缩写为双括号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62237" y="2021523"/>
            <a:ext cx="6867525" cy="5399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237" y="2731163"/>
            <a:ext cx="6867525" cy="3571875"/>
          </a:xfrm>
          <a:prstGeom prst="rect">
            <a:avLst/>
          </a:prstGeom>
        </p:spPr>
      </p:pic>
      <p:sp>
        <p:nvSpPr>
          <p:cNvPr id="10" name="对话气泡: 矩形 9"/>
          <p:cNvSpPr/>
          <p:nvPr/>
        </p:nvSpPr>
        <p:spPr>
          <a:xfrm>
            <a:off x="7250398" y="4055435"/>
            <a:ext cx="2157444" cy="460374"/>
          </a:xfrm>
          <a:prstGeom prst="wedgeRectCallout">
            <a:avLst>
              <a:gd name="adj1" fmla="val -58858"/>
              <a:gd name="adj2" fmla="val 111777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5823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9.5.3  until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until-do-done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734" y="2645617"/>
            <a:ext cx="7526038" cy="3676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condition ]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last-command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done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2693586" y="2706580"/>
            <a:ext cx="6119488" cy="3409296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/>
          <p:cNvSpPr/>
          <p:nvPr/>
        </p:nvSpPr>
        <p:spPr>
          <a:xfrm>
            <a:off x="3253369" y="3945638"/>
            <a:ext cx="251114" cy="1507847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弧形 21"/>
          <p:cNvSpPr/>
          <p:nvPr/>
        </p:nvSpPr>
        <p:spPr>
          <a:xfrm flipV="1">
            <a:off x="6852015" y="3300548"/>
            <a:ext cx="251114" cy="2152937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068" y="1295816"/>
            <a:ext cx="1692020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7280" y="1181500"/>
            <a:ext cx="243584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until-do-done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8750" y="2003736"/>
            <a:ext cx="73386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循环相反，循环条件为假（非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）就继续循环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2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2705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9.5.3  until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until-do-done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28909" y="5426130"/>
            <a:ext cx="7710596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uon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emma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4483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5" y="2248194"/>
            <a:ext cx="6988224" cy="31488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51416" y="1288126"/>
            <a:ext cx="5526293" cy="829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查看指定用户当前是否登录到系统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如果没有，则在他登录时进行报告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4123" y="1288126"/>
            <a:ext cx="1163971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7025294" y="2140079"/>
            <a:ext cx="2668665" cy="398779"/>
          </a:xfrm>
          <a:prstGeom prst="wedgeRectCallout">
            <a:avLst>
              <a:gd name="adj1" fmla="val -46132"/>
              <a:gd name="adj2" fmla="val 96541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输出重定向到空设备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6096000" y="3052061"/>
            <a:ext cx="2157444" cy="398779"/>
          </a:xfrm>
          <a:prstGeom prst="wedgeRectCallout">
            <a:avLst>
              <a:gd name="adj1" fmla="val -58858"/>
              <a:gd name="adj2" fmla="val 111777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程序暂停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2682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7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3465195" y="53340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861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 rot="5400000">
            <a:off x="6210606" y="3421789"/>
            <a:ext cx="235632" cy="2490923"/>
          </a:xfrm>
          <a:prstGeom prst="leftBrace">
            <a:avLst>
              <a:gd name="adj1" fmla="val 8439"/>
              <a:gd name="adj2" fmla="val 50356"/>
            </a:avLst>
          </a:prstGeom>
          <a:ln w="3810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3203" y="4847213"/>
            <a:ext cx="8724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6377" y="4863010"/>
            <a:ext cx="116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96390" y="4845559"/>
            <a:ext cx="83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322984" y="4658372"/>
            <a:ext cx="0" cy="161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65145" y="5997746"/>
            <a:ext cx="12105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g o 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43403" y="6006974"/>
            <a:ext cx="947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- 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5587" y="6006973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w x 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038570" y="5288382"/>
            <a:ext cx="1" cy="688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0"/>
          </p:cNvCxnSpPr>
          <p:nvPr/>
        </p:nvCxnSpPr>
        <p:spPr>
          <a:xfrm>
            <a:off x="7840232" y="5285960"/>
            <a:ext cx="582" cy="721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607440" y="5307224"/>
            <a:ext cx="2" cy="625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47406" y="1203962"/>
            <a:ext cx="6897188" cy="538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使脚本变成可执行文件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00202" y="1838818"/>
            <a:ext cx="398852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不需要调用另外一个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直接输入脚本文件名执行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689791" y="1951156"/>
            <a:ext cx="1384463" cy="980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92786" y="3126288"/>
            <a:ext cx="1393273" cy="583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2276" y="3083958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更改文件权限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89791" y="3907372"/>
            <a:ext cx="1393273" cy="5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23697" y="3787395"/>
            <a:ext cx="33877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 文件名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3434" y="872202"/>
            <a:ext cx="3509624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命令中字母含义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20704" y="1548002"/>
          <a:ext cx="595058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50"/>
                <a:gridCol w="37471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作用对象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所有者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组用户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其他用户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所有用户；可用来代替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ugo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权限分类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没有权限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对权限类进行的操作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赋予权限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为特定用户设置权限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448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1232" y="1768354"/>
            <a:ext cx="7457168" cy="493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-r-- 1 David student 64 Apr 18 15:45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-r– 1 David student 64 Apr 18 15:45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o-w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go=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1232" y="1107036"/>
            <a:ext cx="3390265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命令使用实例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TABLE_ENDDRAG_ORIGIN_RECT" val="633*188"/>
  <p:tag name="TABLE_ENDDRAG_RECT" val="196*255*633*188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KSO_WPP_MARK_KEY" val="af26ea04-8924-4e62-8958-f117803b4b22"/>
  <p:tag name="COMMONDATA" val="eyJoZGlkIjoiODU4NzNkMDU5NzRkNWFiOGI1ZjVkMGQ0MmJjYmJmYjEifQ=="/>
  <p:tag name="commondata" val="eyJoZGlkIjoiNTgzZDA5ZTA2YzU0MTkyYmEzZDZkMjkzZTNhNmU3YTAifQ==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KSO_WM_UNIT_TABLE_BEAUTIFY" val="smartTable{c331de6a-06af-4bf4-9ad9-2af00935f0df}"/>
</p:tagLst>
</file>

<file path=ppt/tags/tag8.xml><?xml version="1.0" encoding="utf-8"?>
<p:tagLst xmlns:p="http://schemas.openxmlformats.org/presentationml/2006/main">
  <p:tag name="KSO_WM_UNIT_TABLE_BEAUTIFY" val="smartTable{174b7e4c-37f0-4d50-b038-e729d74e8e79}"/>
</p:tagLst>
</file>

<file path=ppt/tags/tag9.xml><?xml version="1.0" encoding="utf-8"?>
<p:tagLst xmlns:p="http://schemas.openxmlformats.org/presentationml/2006/main">
  <p:tag name="KSO_WM_UNIT_TABLE_BEAUTIFY" val="smartTable{c273ba01-5aa3-40e4-9146-d119bb2a9d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10830</Words>
  <Application>WPS 演示</Application>
  <PresentationFormat>全屏显示(4:3)</PresentationFormat>
  <Paragraphs>1319</Paragraphs>
  <Slides>69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795</cp:revision>
  <dcterms:created xsi:type="dcterms:W3CDTF">2016-04-09T13:02:00Z</dcterms:created>
  <dcterms:modified xsi:type="dcterms:W3CDTF">2023-10-26T07:01:55Z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47544480B0814F69B1F916D39E87A43D</vt:lpwstr>
  </property>
</Properties>
</file>