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4152818ea_7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4152818ea_7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4152818e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4152818e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5d59da656_9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5d59da656_9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4152818ea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4152818ea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4152818ea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4152818ea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440f3e3e8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440f3e3e8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4152818ea_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4152818ea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440f3e3e8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440f3e3e8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4152818e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4152818e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5bf336d0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5bf336d0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4152818ea_28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4152818ea_28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4152818ea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4152818ea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4152818ea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4152818ea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4152818ea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4152818ea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4152818ea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4152818ea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4152818ea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4152818ea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4152818ea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4152818ea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04606b3d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04606b3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5a7d96a7a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5a7d96a7a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04606b3d5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d04606b3d5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5d59da6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d5d59da6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5a7d96a7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5a7d96a7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5d59da6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d5d59da6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5d59da65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5d59da65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5d59da65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d5d59da65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5d59da65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d5d59da65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04606b3d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d04606b3d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440f3e3e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440f3e3e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440f3e3e8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d440f3e3e8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d04606b3d5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d04606b3d5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04606b3d5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d04606b3d5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5d59da65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5d59da65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4152818ea_7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4152818ea_7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5d59da65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d5d59da65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5d59da65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d5d59da65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4152818ea_1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d4152818ea_1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d4152818ea_1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d4152818ea_1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4463e97f5_1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d4463e97f5_1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d4463e97f5_1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d4463e97f5_1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d4463e97f5_1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d4463e97f5_1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d4463e97f5_1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d4463e97f5_1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d4152818e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d4152818e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d4152818ea_2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d4152818ea_2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4152818ea_7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4152818ea_7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d4152818ea_2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d4152818ea_2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d4152818ea_2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d4152818ea_2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d4152818ea_2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d4152818ea_2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d4152818ea_2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d4152818ea_2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d4152818ea_2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d4152818ea_2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d4152818ea_2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d4152818ea_2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d4152818ea_2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d4152818ea_2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d4152818ea_2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d4152818ea_2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d4152818ea_2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d4152818ea_2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d4152818ea_2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d4152818ea_2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4152818ea_7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4152818ea_7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d4152818ea_2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d4152818ea_2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d4152818ea_2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d4152818ea_2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d4152818ea_2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d4152818ea_2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d4152818ea_2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d4152818ea_2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d4152818ea_2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d4152818ea_2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d4152818ea_2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d4152818ea_2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d4152818ea_2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d4152818ea_2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d4152818ea_2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d4152818ea_2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d440f3e3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d440f3e3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d440f3e3e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d440f3e3e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4152818ea_7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4152818ea_7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d440f3e3e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d440f3e3e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d440f3e3e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d440f3e3e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d440f3e3e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d440f3e3e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d440f3e3e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d440f3e3e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d440f3e3e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d440f3e3e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d440f3e3e8_5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d440f3e3e8_5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d4152818ea_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d4152818ea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d4152818ea_1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d4152818ea_1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d4152818ea_1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d4152818ea_1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d4463e97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d4463e97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4152818ea_7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4152818ea_7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d4463e97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d4463e97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d4463e97f5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d4463e97f5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d4463e97f5_1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d4463e97f5_1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d4463e97f5_1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d4463e97f5_1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d4463e97f5_1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d4463e97f5_1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d440f3e3e8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d440f3e3e8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d440f3e3e8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d440f3e3e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d440f3e3e8_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d440f3e3e8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d440f3e3e8_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d440f3e3e8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4152818ea_7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4152818ea_7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4" name="Google Shape;64;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1200"/>
              </a:spcBef>
              <a:spcAft>
                <a:spcPts val="0"/>
              </a:spcAft>
              <a:buClr>
                <a:schemeClr val="dk1"/>
              </a:buClr>
              <a:buSzPts val="1400"/>
              <a:buChar char="○"/>
              <a:defRPr sz="1100"/>
            </a:lvl2pPr>
            <a:lvl3pPr indent="-317500" lvl="2" marL="1371600" rtl="0" algn="l">
              <a:lnSpc>
                <a:spcPct val="90000"/>
              </a:lnSpc>
              <a:spcBef>
                <a:spcPts val="1200"/>
              </a:spcBef>
              <a:spcAft>
                <a:spcPts val="0"/>
              </a:spcAft>
              <a:buClr>
                <a:schemeClr val="dk1"/>
              </a:buClr>
              <a:buSzPts val="1400"/>
              <a:buChar char="■"/>
              <a:defRPr sz="1100"/>
            </a:lvl3pPr>
            <a:lvl4pPr indent="-317500" lvl="3" marL="1828800" rtl="0" algn="l">
              <a:lnSpc>
                <a:spcPct val="90000"/>
              </a:lnSpc>
              <a:spcBef>
                <a:spcPts val="1200"/>
              </a:spcBef>
              <a:spcAft>
                <a:spcPts val="0"/>
              </a:spcAft>
              <a:buClr>
                <a:schemeClr val="dk1"/>
              </a:buClr>
              <a:buSzPts val="1400"/>
              <a:buChar char="●"/>
              <a:defRPr sz="1100"/>
            </a:lvl4pPr>
            <a:lvl5pPr indent="-317500" lvl="4" marL="2286000" rtl="0" algn="l">
              <a:lnSpc>
                <a:spcPct val="90000"/>
              </a:lnSpc>
              <a:spcBef>
                <a:spcPts val="1200"/>
              </a:spcBef>
              <a:spcAft>
                <a:spcPts val="0"/>
              </a:spcAft>
              <a:buClr>
                <a:schemeClr val="dk1"/>
              </a:buClr>
              <a:buSzPts val="1400"/>
              <a:buChar char="○"/>
              <a:defRPr sz="1100"/>
            </a:lvl5pPr>
            <a:lvl6pPr indent="-317500" lvl="5" marL="2743200" rtl="0" algn="l">
              <a:lnSpc>
                <a:spcPct val="90000"/>
              </a:lnSpc>
              <a:spcBef>
                <a:spcPts val="1200"/>
              </a:spcBef>
              <a:spcAft>
                <a:spcPts val="0"/>
              </a:spcAft>
              <a:buClr>
                <a:schemeClr val="dk1"/>
              </a:buClr>
              <a:buSzPts val="1400"/>
              <a:buChar char="■"/>
              <a:defRPr sz="1100"/>
            </a:lvl6pPr>
            <a:lvl7pPr indent="-317500" lvl="6" marL="3200400" rtl="0" algn="l">
              <a:lnSpc>
                <a:spcPct val="90000"/>
              </a:lnSpc>
              <a:spcBef>
                <a:spcPts val="1200"/>
              </a:spcBef>
              <a:spcAft>
                <a:spcPts val="0"/>
              </a:spcAft>
              <a:buClr>
                <a:schemeClr val="dk1"/>
              </a:buClr>
              <a:buSzPts val="1400"/>
              <a:buChar char="●"/>
              <a:defRPr sz="1100"/>
            </a:lvl7pPr>
            <a:lvl8pPr indent="-317500" lvl="7" marL="3657600" rtl="0" algn="l">
              <a:lnSpc>
                <a:spcPct val="90000"/>
              </a:lnSpc>
              <a:spcBef>
                <a:spcPts val="1200"/>
              </a:spcBef>
              <a:spcAft>
                <a:spcPts val="0"/>
              </a:spcAft>
              <a:buClr>
                <a:schemeClr val="dk1"/>
              </a:buClr>
              <a:buSzPts val="1400"/>
              <a:buChar char="○"/>
              <a:defRPr sz="1100"/>
            </a:lvl8pPr>
            <a:lvl9pPr indent="-317500" lvl="8" marL="4114800" rtl="0" algn="l">
              <a:lnSpc>
                <a:spcPct val="90000"/>
              </a:lnSpc>
              <a:spcBef>
                <a:spcPts val="1200"/>
              </a:spcBef>
              <a:spcAft>
                <a:spcPts val="1200"/>
              </a:spcAft>
              <a:buClr>
                <a:schemeClr val="dk1"/>
              </a:buClr>
              <a:buSzPts val="1400"/>
              <a:buChar char="■"/>
              <a:defRPr sz="1100"/>
            </a:lvl9pPr>
          </a:lstStyle>
          <a:p/>
        </p:txBody>
      </p:sp>
      <p:sp>
        <p:nvSpPr>
          <p:cNvPr id="65" name="Google Shape;65;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6" name="Google Shape;66;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7" name="Google Shape;67;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png"/><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7.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1347125" y="1950275"/>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800">
                <a:solidFill>
                  <a:srgbClr val="073763"/>
                </a:solidFill>
                <a:latin typeface="Proxima Nova"/>
                <a:ea typeface="Proxima Nova"/>
                <a:cs typeface="Proxima Nova"/>
                <a:sym typeface="Proxima Nova"/>
              </a:rPr>
              <a:t>A Survey of Ethernet LAN Security</a:t>
            </a:r>
            <a:endParaRPr sz="3800">
              <a:solidFill>
                <a:srgbClr val="073763"/>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Contd…	</a:t>
            </a:r>
            <a:endParaRPr/>
          </a:p>
        </p:txBody>
      </p:sp>
      <p:sp>
        <p:nvSpPr>
          <p:cNvPr id="124" name="Google Shape;124;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Switches can also connect to other switches. Called a trunk link.</a:t>
            </a:r>
            <a:endParaRPr/>
          </a:p>
          <a:p>
            <a:pPr indent="-342900" lvl="0" marL="457200" rtl="0" algn="l">
              <a:spcBef>
                <a:spcPts val="0"/>
              </a:spcBef>
              <a:spcAft>
                <a:spcPts val="0"/>
              </a:spcAft>
              <a:buSzPts val="1800"/>
              <a:buChar char="●"/>
            </a:pPr>
            <a:r>
              <a:rPr lang="en"/>
              <a:t>A switch has 3 layers:</a:t>
            </a:r>
            <a:endParaRPr/>
          </a:p>
          <a:p>
            <a:pPr indent="-317500" lvl="1" marL="914400" rtl="0" algn="l">
              <a:spcBef>
                <a:spcPts val="0"/>
              </a:spcBef>
              <a:spcAft>
                <a:spcPts val="0"/>
              </a:spcAft>
              <a:buSzPts val="1400"/>
              <a:buChar char="○"/>
            </a:pPr>
            <a:r>
              <a:rPr lang="en"/>
              <a:t>Data Plane - forwards frames from one port to another.</a:t>
            </a:r>
            <a:endParaRPr/>
          </a:p>
          <a:p>
            <a:pPr indent="-317500" lvl="1" marL="914400" rtl="0" algn="l">
              <a:spcBef>
                <a:spcPts val="0"/>
              </a:spcBef>
              <a:spcAft>
                <a:spcPts val="0"/>
              </a:spcAft>
              <a:buSzPts val="1400"/>
              <a:buChar char="○"/>
            </a:pPr>
            <a:r>
              <a:rPr lang="en"/>
              <a:t>Control Plane - Handles frames that need processing. Done by the CPU.</a:t>
            </a:r>
            <a:endParaRPr/>
          </a:p>
          <a:p>
            <a:pPr indent="-317500" lvl="1" marL="914400" rtl="0" algn="l">
              <a:spcBef>
                <a:spcPts val="0"/>
              </a:spcBef>
              <a:spcAft>
                <a:spcPts val="0"/>
              </a:spcAft>
              <a:buSzPts val="1400"/>
              <a:buChar char="○"/>
            </a:pPr>
            <a:r>
              <a:rPr lang="en"/>
              <a:t>Management Plane- To configure the switch’s features.</a:t>
            </a:r>
            <a:endParaRPr/>
          </a:p>
          <a:p>
            <a:pPr indent="-342900" lvl="0" marL="457200" rtl="0" algn="l">
              <a:spcBef>
                <a:spcPts val="0"/>
              </a:spcBef>
              <a:spcAft>
                <a:spcPts val="0"/>
              </a:spcAft>
              <a:buSzPts val="1800"/>
              <a:buChar char="●"/>
            </a:pPr>
            <a:r>
              <a:rPr lang="en"/>
              <a:t>CAM can also store additional information based on the implementation.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 Spanning Tree Protocol</a:t>
            </a:r>
            <a:endParaRPr/>
          </a:p>
        </p:txBody>
      </p:sp>
      <p:sp>
        <p:nvSpPr>
          <p:cNvPr id="130" name="Google Shape;130;p24"/>
          <p:cNvSpPr txBox="1"/>
          <p:nvPr>
            <p:ph idx="1" type="body"/>
          </p:nvPr>
        </p:nvSpPr>
        <p:spPr>
          <a:xfrm>
            <a:off x="311700" y="1266325"/>
            <a:ext cx="8520600" cy="36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IEEE 802.1D Spanning Tree Protocol (STP) is a method for avoiding loops in the LAN.</a:t>
            </a:r>
            <a:endParaRPr/>
          </a:p>
          <a:p>
            <a:pPr indent="-342900" lvl="0" marL="457200" rtl="0" algn="l">
              <a:spcBef>
                <a:spcPts val="0"/>
              </a:spcBef>
              <a:spcAft>
                <a:spcPts val="0"/>
              </a:spcAft>
              <a:buSzPts val="1800"/>
              <a:buChar char="●"/>
            </a:pPr>
            <a:r>
              <a:rPr lang="en"/>
              <a:t>Layer 2 protocol that runs on bridges and switches.</a:t>
            </a:r>
            <a:endParaRPr/>
          </a:p>
          <a:p>
            <a:pPr indent="-342900" lvl="0" marL="457200" rtl="0" algn="l">
              <a:spcBef>
                <a:spcPts val="0"/>
              </a:spcBef>
              <a:spcAft>
                <a:spcPts val="0"/>
              </a:spcAft>
              <a:buSzPts val="1800"/>
              <a:buChar char="●"/>
            </a:pPr>
            <a:r>
              <a:rPr lang="en"/>
              <a:t>When connected in a mesh topology, switches would receive the same frame over several links and have to decide which port to enter into the MAC address table.</a:t>
            </a:r>
            <a:endParaRPr/>
          </a:p>
          <a:p>
            <a:pPr indent="-342900" lvl="0" marL="457200" rtl="0" algn="l">
              <a:spcBef>
                <a:spcPts val="0"/>
              </a:spcBef>
              <a:spcAft>
                <a:spcPts val="0"/>
              </a:spcAft>
              <a:buSzPts val="1800"/>
              <a:buChar char="●"/>
            </a:pPr>
            <a:r>
              <a:rPr lang="en"/>
              <a:t>Sooner or later the individual MAC tables would form a loop together and frames would start to circulate within the network congesting it.</a:t>
            </a:r>
            <a:endParaRPr/>
          </a:p>
          <a:p>
            <a:pPr indent="-342900" lvl="0" marL="457200" rtl="0" algn="l">
              <a:spcBef>
                <a:spcPts val="0"/>
              </a:spcBef>
              <a:spcAft>
                <a:spcPts val="0"/>
              </a:spcAft>
              <a:buSzPts val="1800"/>
              <a:buChar char="●"/>
            </a:pPr>
            <a:r>
              <a:rPr lang="en"/>
              <a:t>STP creates a spanning tree a</a:t>
            </a:r>
            <a:r>
              <a:rPr lang="en"/>
              <a:t>s a solution to this problem</a:t>
            </a:r>
            <a:r>
              <a:rPr lang="en"/>
              <a:t>.</a:t>
            </a:r>
            <a:endParaRPr/>
          </a:p>
          <a:p>
            <a:pPr indent="-342900" lvl="0" marL="457200" rtl="0" algn="l">
              <a:spcBef>
                <a:spcPts val="0"/>
              </a:spcBef>
              <a:spcAft>
                <a:spcPts val="0"/>
              </a:spcAft>
              <a:buSzPts val="1800"/>
              <a:buChar char="●"/>
            </a:pPr>
            <a:r>
              <a:rPr lang="en"/>
              <a:t>One of the switches is initially selected to act as a root node and broadcasts Bridge Protocol Data Units (BPDUs), which have a cost.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5"/>
          <p:cNvPicPr preferRelativeResize="0"/>
          <p:nvPr/>
        </p:nvPicPr>
        <p:blipFill>
          <a:blip r:embed="rId3">
            <a:alphaModFix/>
          </a:blip>
          <a:stretch>
            <a:fillRect/>
          </a:stretch>
        </p:blipFill>
        <p:spPr>
          <a:xfrm>
            <a:off x="1754375" y="668450"/>
            <a:ext cx="5901075" cy="3278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idx="1" type="body"/>
          </p:nvPr>
        </p:nvSpPr>
        <p:spPr>
          <a:xfrm>
            <a:off x="311700" y="548250"/>
            <a:ext cx="8520600" cy="40206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Each switch increments the cost and floods the frame out of the other ports. </a:t>
            </a:r>
            <a:endParaRPr sz="1900"/>
          </a:p>
          <a:p>
            <a:pPr indent="-349250" lvl="0" marL="457200" rtl="0" algn="l">
              <a:spcBef>
                <a:spcPts val="0"/>
              </a:spcBef>
              <a:spcAft>
                <a:spcPts val="0"/>
              </a:spcAft>
              <a:buSzPts val="1900"/>
              <a:buChar char="●"/>
            </a:pPr>
            <a:r>
              <a:rPr lang="en" sz="1900"/>
              <a:t>If a switch receives a BPDU from two ports, it blocks the port with the higher cost.</a:t>
            </a:r>
            <a:endParaRPr sz="1900"/>
          </a:p>
          <a:p>
            <a:pPr indent="-349250" lvl="0" marL="457200" rtl="0" algn="l">
              <a:spcBef>
                <a:spcPts val="0"/>
              </a:spcBef>
              <a:spcAft>
                <a:spcPts val="0"/>
              </a:spcAft>
              <a:buSzPts val="1900"/>
              <a:buChar char="●"/>
            </a:pPr>
            <a:r>
              <a:rPr lang="en" sz="1900"/>
              <a:t>If an active link between two hosts is lost, they (or one of them) send a Topology Change Notice (TCN) BPDU to the root switch, which broadcasts a TCN message to all switches, and the tree reconfigures.</a:t>
            </a:r>
            <a:endParaRPr sz="1900"/>
          </a:p>
          <a:p>
            <a:pPr indent="-349250" lvl="0" marL="457200" rtl="0" algn="l">
              <a:spcBef>
                <a:spcPts val="0"/>
              </a:spcBef>
              <a:spcAft>
                <a:spcPts val="0"/>
              </a:spcAft>
              <a:buSzPts val="1900"/>
              <a:buChar char="●"/>
            </a:pPr>
            <a:r>
              <a:rPr lang="en" sz="1900"/>
              <a:t>Several versions of STP exist : -</a:t>
            </a:r>
            <a:endParaRPr sz="1900"/>
          </a:p>
          <a:p>
            <a:pPr indent="-342900" lvl="1" marL="914400" rtl="0" algn="l">
              <a:spcBef>
                <a:spcPts val="0"/>
              </a:spcBef>
              <a:spcAft>
                <a:spcPts val="0"/>
              </a:spcAft>
              <a:buSzPts val="1800"/>
              <a:buChar char="○"/>
            </a:pPr>
            <a:r>
              <a:rPr lang="en" sz="1800"/>
              <a:t>Rapid STP improves performance from the original.</a:t>
            </a:r>
            <a:endParaRPr sz="1800"/>
          </a:p>
          <a:p>
            <a:pPr indent="-342900" lvl="1" marL="914400" rtl="0" algn="l">
              <a:spcBef>
                <a:spcPts val="0"/>
              </a:spcBef>
              <a:spcAft>
                <a:spcPts val="0"/>
              </a:spcAft>
              <a:buSzPts val="1800"/>
              <a:buChar char="○"/>
            </a:pPr>
            <a:r>
              <a:rPr lang="en" sz="1800"/>
              <a:t>Multiple STP supports separate spanning trees for each VLAN.</a:t>
            </a:r>
            <a:endParaRPr sz="1800"/>
          </a:p>
          <a:p>
            <a:pPr indent="-342900" lvl="1" marL="914400" rtl="0" algn="l">
              <a:spcBef>
                <a:spcPts val="0"/>
              </a:spcBef>
              <a:spcAft>
                <a:spcPts val="0"/>
              </a:spcAft>
              <a:buSzPts val="1800"/>
              <a:buChar char="○"/>
            </a:pPr>
            <a:r>
              <a:rPr lang="en" sz="1800"/>
              <a:t>Vendors have developed their own versions for similar needs.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 Layer 3 Adaptation Protocol</a:t>
            </a:r>
            <a:endParaRPr/>
          </a:p>
        </p:txBody>
      </p:sp>
      <p:sp>
        <p:nvSpPr>
          <p:cNvPr id="146" name="Google Shape;146;p27"/>
          <p:cNvSpPr txBox="1"/>
          <p:nvPr>
            <p:ph idx="1" type="body"/>
          </p:nvPr>
        </p:nvSpPr>
        <p:spPr>
          <a:xfrm>
            <a:off x="311700" y="1226075"/>
            <a:ext cx="8520600" cy="35388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IP version 4 (IPv4) uses two protocols to operate over Ethernet : -</a:t>
            </a:r>
            <a:endParaRPr/>
          </a:p>
          <a:p>
            <a:pPr indent="-342900" lvl="1" marL="914400" rtl="0" algn="l">
              <a:spcBef>
                <a:spcPts val="0"/>
              </a:spcBef>
              <a:spcAft>
                <a:spcPts val="0"/>
              </a:spcAft>
              <a:buSzPts val="1800"/>
              <a:buChar char="○"/>
            </a:pPr>
            <a:r>
              <a:rPr lang="en" sz="1800"/>
              <a:t>Dynamic Host Configuration Protocol (DHCP) is used to request an IP address for a host. </a:t>
            </a:r>
            <a:endParaRPr sz="1800"/>
          </a:p>
          <a:p>
            <a:pPr indent="-342900" lvl="1" marL="914400" rtl="0" algn="l">
              <a:spcBef>
                <a:spcPts val="0"/>
              </a:spcBef>
              <a:spcAft>
                <a:spcPts val="0"/>
              </a:spcAft>
              <a:buSzPts val="1800"/>
              <a:buChar char="○"/>
            </a:pPr>
            <a:r>
              <a:rPr lang="en" sz="1800"/>
              <a:t>When an IPv4 host without an IP address becomes active on an Ethernet segment it sends a request for DHCP servers using an Ethernet broadcast. </a:t>
            </a:r>
            <a:endParaRPr sz="1800"/>
          </a:p>
          <a:p>
            <a:pPr indent="-342900" lvl="1" marL="914400" rtl="0" algn="l">
              <a:spcBef>
                <a:spcPts val="0"/>
              </a:spcBef>
              <a:spcAft>
                <a:spcPts val="0"/>
              </a:spcAft>
              <a:buSzPts val="1800"/>
              <a:buChar char="○"/>
            </a:pPr>
            <a:r>
              <a:rPr lang="en" sz="1800"/>
              <a:t>Upon receiving one or more unicast replies, the host selects one server and requests an IP address with a unicast message and, upon success, receives a lease for an IP address and additional information, such as the netmask and the gateway’s (router’s) IP address.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idx="1" type="body"/>
          </p:nvPr>
        </p:nvSpPr>
        <p:spPr>
          <a:xfrm>
            <a:off x="311700" y="388750"/>
            <a:ext cx="8520600" cy="4180200"/>
          </a:xfrm>
          <a:prstGeom prst="rect">
            <a:avLst/>
          </a:prstGeom>
        </p:spPr>
        <p:txBody>
          <a:bodyPr anchorCtr="0" anchor="t" bIns="91425" lIns="91425" spcFirstLastPara="1" rIns="91425" wrap="square" tIns="91425">
            <a:normAutofit/>
          </a:bodyPr>
          <a:lstStyle/>
          <a:p>
            <a:pPr indent="-342900" lvl="1" marL="914400" rtl="0" algn="l">
              <a:spcBef>
                <a:spcPts val="0"/>
              </a:spcBef>
              <a:spcAft>
                <a:spcPts val="0"/>
              </a:spcAft>
              <a:buSzPts val="1800"/>
              <a:buChar char="○"/>
            </a:pPr>
            <a:r>
              <a:rPr lang="en" sz="1800"/>
              <a:t>Address Resolution Protocol (ARP) is needed for IP to operate on shared media like Ethernet, as the MAC addresses need to be mapped to corresponding IP addresses. </a:t>
            </a:r>
            <a:endParaRPr sz="1800"/>
          </a:p>
          <a:p>
            <a:pPr indent="-342900" lvl="1" marL="914400" rtl="0" algn="l">
              <a:spcBef>
                <a:spcPts val="0"/>
              </a:spcBef>
              <a:spcAft>
                <a:spcPts val="0"/>
              </a:spcAft>
              <a:buSzPts val="1800"/>
              <a:buChar char="○"/>
            </a:pPr>
            <a:r>
              <a:rPr lang="en" sz="1800"/>
              <a:t>When a host wishes to communicate with another host in the LAN, like the gateway, it sends a broadcast message requesting a MAC address that corresponds to the IP address in the message. </a:t>
            </a:r>
            <a:endParaRPr sz="1800"/>
          </a:p>
          <a:p>
            <a:pPr indent="-342900" lvl="1" marL="914400" rtl="0" algn="l">
              <a:spcBef>
                <a:spcPts val="0"/>
              </a:spcBef>
              <a:spcAft>
                <a:spcPts val="0"/>
              </a:spcAft>
              <a:buSzPts val="1800"/>
              <a:buChar char="○"/>
            </a:pPr>
            <a:r>
              <a:rPr lang="en" sz="1800"/>
              <a:t>The host, which has the IP address in use, responds with a unicast message.</a:t>
            </a:r>
            <a:endParaRPr sz="1800"/>
          </a:p>
          <a:p>
            <a:pPr indent="-342900" lvl="1" marL="914400" rtl="0" algn="l">
              <a:spcBef>
                <a:spcPts val="0"/>
              </a:spcBef>
              <a:spcAft>
                <a:spcPts val="0"/>
              </a:spcAft>
              <a:buSzPts val="1800"/>
              <a:buChar char="○"/>
            </a:pPr>
            <a:r>
              <a:rPr lang="en" sz="1800"/>
              <a:t>The recipient stores the IP and the MAC address pair in a table (the ARP cache) for some duration.</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idx="1" type="body"/>
          </p:nvPr>
        </p:nvSpPr>
        <p:spPr>
          <a:xfrm>
            <a:off x="311700" y="707725"/>
            <a:ext cx="8520600" cy="3807900"/>
          </a:xfrm>
          <a:prstGeom prst="rect">
            <a:avLst/>
          </a:prstGeom>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SzPts val="1800"/>
              <a:buChar char="●"/>
            </a:pPr>
            <a:r>
              <a:rPr lang="en"/>
              <a:t>IPv6 has similar functions. </a:t>
            </a:r>
            <a:endParaRPr/>
          </a:p>
          <a:p>
            <a:pPr indent="-342900" lvl="1" marL="914400" rtl="0" algn="l">
              <a:lnSpc>
                <a:spcPct val="105000"/>
              </a:lnSpc>
              <a:spcBef>
                <a:spcPts val="0"/>
              </a:spcBef>
              <a:spcAft>
                <a:spcPts val="0"/>
              </a:spcAft>
              <a:buSzPts val="1800"/>
              <a:buChar char="○"/>
            </a:pPr>
            <a:r>
              <a:rPr lang="en" sz="1800"/>
              <a:t>Hosts are found with</a:t>
            </a:r>
            <a:r>
              <a:rPr b="1" lang="en" sz="1800"/>
              <a:t> </a:t>
            </a:r>
            <a:r>
              <a:rPr lang="en" sz="1800"/>
              <a:t>Neighbor Discovery Protocol, which uses Ethernet multicast.</a:t>
            </a:r>
            <a:endParaRPr sz="1800"/>
          </a:p>
          <a:p>
            <a:pPr indent="-342900" lvl="1" marL="914400" rtl="0" algn="l">
              <a:lnSpc>
                <a:spcPct val="105000"/>
              </a:lnSpc>
              <a:spcBef>
                <a:spcPts val="0"/>
              </a:spcBef>
              <a:spcAft>
                <a:spcPts val="0"/>
              </a:spcAft>
              <a:buSzPts val="1800"/>
              <a:buChar char="○"/>
            </a:pPr>
            <a:r>
              <a:rPr lang="en" sz="1800"/>
              <a:t>Some hosts use Dynamic Host Configuration Protocol v6 (DHCPv6) instead</a:t>
            </a:r>
            <a:endParaRPr sz="1800"/>
          </a:p>
          <a:p>
            <a:pPr indent="-342900" lvl="1" marL="914400" rtl="0" algn="l">
              <a:lnSpc>
                <a:spcPct val="105000"/>
              </a:lnSpc>
              <a:spcBef>
                <a:spcPts val="0"/>
              </a:spcBef>
              <a:spcAft>
                <a:spcPts val="0"/>
              </a:spcAft>
              <a:buSzPts val="1800"/>
              <a:buChar char="○"/>
            </a:pPr>
            <a:r>
              <a:rPr lang="en" sz="1800"/>
              <a:t>IPv6 routers are found by listening for multicast Router Advertisements, from which a host can create its own IPv6 address and use Neighbor Discovery to verify its uniqueness.</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idx="1" type="body"/>
          </p:nvPr>
        </p:nvSpPr>
        <p:spPr>
          <a:xfrm>
            <a:off x="311700" y="548250"/>
            <a:ext cx="8520600" cy="4020900"/>
          </a:xfrm>
          <a:prstGeom prst="rect">
            <a:avLst/>
          </a:prstGeom>
        </p:spPr>
        <p:txBody>
          <a:bodyPr anchorCtr="0" anchor="t" bIns="91425" lIns="91425" spcFirstLastPara="1" rIns="91425" wrap="square" tIns="91425">
            <a:normAutofit/>
          </a:bodyPr>
          <a:lstStyle/>
          <a:p>
            <a:pPr indent="-342900" lvl="0" marL="457200" rtl="0" algn="l">
              <a:lnSpc>
                <a:spcPct val="105000"/>
              </a:lnSpc>
              <a:spcBef>
                <a:spcPts val="0"/>
              </a:spcBef>
              <a:spcAft>
                <a:spcPts val="0"/>
              </a:spcAft>
              <a:buSzPts val="1800"/>
              <a:buChar char="●"/>
            </a:pPr>
            <a:r>
              <a:rPr lang="en"/>
              <a:t>Switches may also include other layer 3 functionalities.</a:t>
            </a:r>
            <a:endParaRPr/>
          </a:p>
          <a:p>
            <a:pPr indent="-342900" lvl="1" marL="914400" rtl="0" algn="l">
              <a:lnSpc>
                <a:spcPct val="105000"/>
              </a:lnSpc>
              <a:spcBef>
                <a:spcPts val="0"/>
              </a:spcBef>
              <a:spcAft>
                <a:spcPts val="0"/>
              </a:spcAft>
              <a:buSzPts val="1800"/>
              <a:buChar char="○"/>
            </a:pPr>
            <a:r>
              <a:rPr lang="en" sz="1800"/>
              <a:t>IP multicast handling</a:t>
            </a:r>
            <a:endParaRPr sz="1800"/>
          </a:p>
          <a:p>
            <a:pPr indent="-342900" lvl="1" marL="914400" rtl="0" algn="l">
              <a:lnSpc>
                <a:spcPct val="105000"/>
              </a:lnSpc>
              <a:spcBef>
                <a:spcPts val="0"/>
              </a:spcBef>
              <a:spcAft>
                <a:spcPts val="0"/>
              </a:spcAft>
              <a:buSzPts val="1800"/>
              <a:buChar char="○"/>
            </a:pPr>
            <a:r>
              <a:rPr lang="en" sz="1800"/>
              <a:t>IP routers require registration for a multicast group with IPv4 Internet Group Management Protocol (IGMP) or IPv6 Multicast Listener Discovery (MLD).</a:t>
            </a:r>
            <a:endParaRPr sz="1800"/>
          </a:p>
          <a:p>
            <a:pPr indent="-342900" lvl="1" marL="914400" rtl="0" algn="l">
              <a:lnSpc>
                <a:spcPct val="105000"/>
              </a:lnSpc>
              <a:spcBef>
                <a:spcPts val="0"/>
              </a:spcBef>
              <a:spcAft>
                <a:spcPts val="0"/>
              </a:spcAft>
              <a:buSzPts val="1800"/>
              <a:buChar char="○"/>
            </a:pPr>
            <a:r>
              <a:rPr lang="en" sz="1800"/>
              <a:t>However, the multicast packets are typically sent to the Ethernet layer as broadcast frames, thus flooding the network.</a:t>
            </a:r>
            <a:endParaRPr sz="1800"/>
          </a:p>
          <a:p>
            <a:pPr indent="-342900" lvl="1" marL="914400" rtl="0" algn="l">
              <a:lnSpc>
                <a:spcPct val="105000"/>
              </a:lnSpc>
              <a:spcBef>
                <a:spcPts val="0"/>
              </a:spcBef>
              <a:spcAft>
                <a:spcPts val="0"/>
              </a:spcAft>
              <a:buSzPts val="1800"/>
              <a:buChar char="○"/>
            </a:pPr>
            <a:r>
              <a:rPr lang="en" sz="1800"/>
              <a:t>A switch can snoop into the layer 3 registration messages and build a table of multicast listeners, thus forwarding multicast frames only to those ports where a listener is active.</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 Virtual LAN</a:t>
            </a:r>
            <a:endParaRPr/>
          </a:p>
        </p:txBody>
      </p:sp>
      <p:sp>
        <p:nvSpPr>
          <p:cNvPr id="167" name="Google Shape;167;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Virtual LANs or VLANs are used to separate a physical network into several logical networks.</a:t>
            </a:r>
            <a:endParaRPr/>
          </a:p>
          <a:p>
            <a:pPr indent="-342900" lvl="0" marL="457200" rtl="0" algn="l">
              <a:spcBef>
                <a:spcPts val="0"/>
              </a:spcBef>
              <a:spcAft>
                <a:spcPts val="0"/>
              </a:spcAft>
              <a:buSzPts val="1800"/>
              <a:buChar char="●"/>
            </a:pPr>
            <a:r>
              <a:rPr lang="en"/>
              <a:t>The reason why this concept was introduced was to increase efficiency by making the best use of the limited amount of size of the broadcasting domain.</a:t>
            </a:r>
            <a:endParaRPr/>
          </a:p>
          <a:p>
            <a:pPr indent="-342900" lvl="0" marL="457200" rtl="0" algn="l">
              <a:spcBef>
                <a:spcPts val="0"/>
              </a:spcBef>
              <a:spcAft>
                <a:spcPts val="0"/>
              </a:spcAft>
              <a:buSzPts val="1800"/>
              <a:buChar char="●"/>
            </a:pPr>
            <a:r>
              <a:rPr lang="en"/>
              <a:t>It is also used for security purposes.</a:t>
            </a:r>
            <a:endParaRPr/>
          </a:p>
          <a:p>
            <a:pPr indent="0" lvl="0" marL="457200" rtl="0" algn="l">
              <a:spcBef>
                <a:spcPts val="1200"/>
              </a:spcBef>
              <a:spcAft>
                <a:spcPts val="0"/>
              </a:spcAft>
              <a:buNone/>
            </a:pPr>
            <a:r>
              <a:t/>
            </a:r>
            <a:endParaRPr>
              <a:solidFill>
                <a:schemeClr val="accent1"/>
              </a:solidFill>
            </a:endParaRPr>
          </a:p>
          <a:p>
            <a:pPr indent="0" lvl="0" marL="457200" rtl="0" algn="l">
              <a:spcBef>
                <a:spcPts val="1200"/>
              </a:spcBef>
              <a:spcAft>
                <a:spcPts val="1200"/>
              </a:spcAft>
              <a:buNone/>
            </a:pPr>
            <a:r>
              <a:rPr lang="en">
                <a:solidFill>
                  <a:schemeClr val="accent1"/>
                </a:solidFill>
              </a:rPr>
              <a:t> </a:t>
            </a:r>
            <a:endParaRPr>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3" name="Google Shape;173;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32"/>
          <p:cNvPicPr preferRelativeResize="0"/>
          <p:nvPr/>
        </p:nvPicPr>
        <p:blipFill>
          <a:blip r:embed="rId3">
            <a:alphaModFix/>
          </a:blip>
          <a:stretch>
            <a:fillRect/>
          </a:stretch>
        </p:blipFill>
        <p:spPr>
          <a:xfrm>
            <a:off x="311703" y="1328663"/>
            <a:ext cx="8251774" cy="2486187"/>
          </a:xfrm>
          <a:prstGeom prst="rect">
            <a:avLst/>
          </a:prstGeom>
          <a:noFill/>
          <a:ln>
            <a:noFill/>
          </a:ln>
        </p:spPr>
      </p:pic>
      <p:cxnSp>
        <p:nvCxnSpPr>
          <p:cNvPr id="175" name="Google Shape;175;p32"/>
          <p:cNvCxnSpPr/>
          <p:nvPr/>
        </p:nvCxnSpPr>
        <p:spPr>
          <a:xfrm>
            <a:off x="3398850" y="2894825"/>
            <a:ext cx="1925700" cy="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73763"/>
                </a:solidFill>
              </a:rPr>
              <a:t>Done and Presented by : </a:t>
            </a:r>
            <a:endParaRPr>
              <a:solidFill>
                <a:srgbClr val="073763"/>
              </a:solidFill>
            </a:endParaRPr>
          </a:p>
        </p:txBody>
      </p:sp>
      <p:sp>
        <p:nvSpPr>
          <p:cNvPr id="78" name="Google Shape;78;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Proxima Nova"/>
              <a:buChar char="➔"/>
            </a:pPr>
            <a:r>
              <a:rPr lang="en">
                <a:latin typeface="Proxima Nova"/>
                <a:ea typeface="Proxima Nova"/>
                <a:cs typeface="Proxima Nova"/>
                <a:sym typeface="Proxima Nova"/>
              </a:rPr>
              <a:t>Tarun Ayyagari - B180682CS</a:t>
            </a:r>
            <a:endParaRPr>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a:latin typeface="Proxima Nova"/>
                <a:ea typeface="Proxima Nova"/>
                <a:cs typeface="Proxima Nova"/>
                <a:sym typeface="Proxima Nova"/>
              </a:rPr>
              <a:t>Tarun Kansal - B180403CS</a:t>
            </a:r>
            <a:endParaRPr>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a:latin typeface="Proxima Nova"/>
                <a:ea typeface="Proxima Nova"/>
                <a:cs typeface="Proxima Nova"/>
                <a:sym typeface="Proxima Nova"/>
              </a:rPr>
              <a:t>Teres George - B180318CS</a:t>
            </a:r>
            <a:endParaRPr>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a:latin typeface="Proxima Nova"/>
                <a:ea typeface="Proxima Nova"/>
                <a:cs typeface="Proxima Nova"/>
                <a:sym typeface="Proxima Nova"/>
              </a:rPr>
              <a:t>Thanzeel Hassan - B180322CS</a:t>
            </a:r>
            <a:endParaRPr>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a:latin typeface="Proxima Nova"/>
                <a:ea typeface="Proxima Nova"/>
                <a:cs typeface="Proxima Nova"/>
                <a:sym typeface="Proxima Nova"/>
              </a:rPr>
              <a:t>Thummaluru Mohith Kumar - B180299CS</a:t>
            </a:r>
            <a:endParaRPr>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a:latin typeface="Proxima Nova"/>
                <a:ea typeface="Proxima Nova"/>
                <a:cs typeface="Proxima Nova"/>
                <a:sym typeface="Proxima Nova"/>
              </a:rPr>
              <a:t>Tushar Kumar Patni - B180122CS</a:t>
            </a:r>
            <a:endParaRPr>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a:latin typeface="Proxima Nova"/>
                <a:ea typeface="Proxima Nova"/>
                <a:cs typeface="Proxima Nova"/>
                <a:sym typeface="Proxima Nova"/>
              </a:rPr>
              <a:t>Umarul Farooque Kozhummal - B180455CS</a:t>
            </a:r>
            <a:endParaRPr>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a:latin typeface="Proxima Nova"/>
                <a:ea typeface="Proxima Nova"/>
                <a:cs typeface="Proxima Nova"/>
                <a:sym typeface="Proxima Nova"/>
              </a:rPr>
              <a:t>Vimal Rajesh - B180336CS</a:t>
            </a:r>
            <a:endParaRPr>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a:latin typeface="Proxima Nova"/>
                <a:ea typeface="Proxima Nova"/>
                <a:cs typeface="Proxima Nova"/>
                <a:sym typeface="Proxima Nova"/>
              </a:rPr>
              <a:t>Vishnu Sajith - B180474CS</a:t>
            </a:r>
            <a:endParaRPr>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a:latin typeface="Proxima Nova"/>
                <a:ea typeface="Proxima Nova"/>
                <a:cs typeface="Proxima Nova"/>
                <a:sym typeface="Proxima Nova"/>
              </a:rPr>
              <a:t>Yacha Venkata Rakesh - B180427CS</a:t>
            </a:r>
            <a:endParaRPr>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a:latin typeface="Proxima Nova"/>
                <a:ea typeface="Proxima Nova"/>
                <a:cs typeface="Proxima Nova"/>
                <a:sym typeface="Proxima Nova"/>
              </a:rPr>
              <a:t>Yadla Prasanth Babu - B180580CS</a:t>
            </a:r>
            <a:endParaRPr>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Structuring of VLAN tag and identification</a:t>
            </a:r>
            <a:endParaRPr/>
          </a:p>
          <a:p>
            <a:pPr indent="0" lvl="0" marL="0" rtl="0" algn="l">
              <a:spcBef>
                <a:spcPts val="0"/>
              </a:spcBef>
              <a:spcAft>
                <a:spcPts val="0"/>
              </a:spcAft>
              <a:buNone/>
            </a:pPr>
            <a:r>
              <a:t/>
            </a:r>
            <a:endParaRPr/>
          </a:p>
        </p:txBody>
      </p:sp>
      <p:sp>
        <p:nvSpPr>
          <p:cNvPr id="181" name="Google Shape;181;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25000" lnSpcReduction="20000"/>
          </a:bodyPr>
          <a:lstStyle/>
          <a:p>
            <a:pPr indent="-342900" lvl="0" marL="457200" rtl="0" algn="l">
              <a:spcBef>
                <a:spcPts val="0"/>
              </a:spcBef>
              <a:spcAft>
                <a:spcPts val="0"/>
              </a:spcAft>
              <a:buSzPct val="100000"/>
              <a:buChar char="●"/>
            </a:pPr>
            <a:r>
              <a:rPr lang="en" sz="7200"/>
              <a:t>To differentiate between the frames when transiting between the switches, the VLAN mechanism adds a four byte VLAN tag inside the Ethernet header, between the sender-MAC address and the ethertype fields.</a:t>
            </a:r>
            <a:endParaRPr sz="7200"/>
          </a:p>
          <a:p>
            <a:pPr indent="-342900" lvl="0" marL="457200" rtl="0" algn="l">
              <a:spcBef>
                <a:spcPts val="0"/>
              </a:spcBef>
              <a:spcAft>
                <a:spcPts val="0"/>
              </a:spcAft>
              <a:buSzPct val="100000"/>
              <a:buChar char="●"/>
            </a:pPr>
            <a:r>
              <a:rPr lang="en" sz="7200"/>
              <a:t>Then, it adds a second tag to create separate local and provider VLAN domains.</a:t>
            </a:r>
            <a:endParaRPr sz="7200"/>
          </a:p>
          <a:p>
            <a:pPr indent="-342900" lvl="0" marL="457200" rtl="0" algn="l">
              <a:spcBef>
                <a:spcPts val="0"/>
              </a:spcBef>
              <a:spcAft>
                <a:spcPts val="0"/>
              </a:spcAft>
              <a:buSzPct val="100000"/>
              <a:buChar char="●"/>
            </a:pPr>
            <a:r>
              <a:rPr lang="en" sz="7200"/>
              <a:t>In order to notify the cables that it is using VLAN, the tag’s first two bytes contain the value 0x8100.</a:t>
            </a:r>
            <a:endParaRPr sz="7200"/>
          </a:p>
          <a:p>
            <a:pPr indent="-342900" lvl="0" marL="457200" rtl="0" algn="l">
              <a:spcBef>
                <a:spcPts val="0"/>
              </a:spcBef>
              <a:spcAft>
                <a:spcPts val="0"/>
              </a:spcAft>
              <a:buSzPct val="100000"/>
              <a:buChar char="●"/>
            </a:pPr>
            <a:r>
              <a:rPr lang="en" sz="7200"/>
              <a:t>The purpose of the other two bytes is to identify which particular VLAN this packet belongs to. </a:t>
            </a:r>
            <a:endParaRPr sz="7200"/>
          </a:p>
          <a:p>
            <a:pPr indent="0" lvl="0" marL="457200" rtl="0" algn="l">
              <a:spcBef>
                <a:spcPts val="1200"/>
              </a:spcBef>
              <a:spcAft>
                <a:spcPts val="0"/>
              </a:spcAft>
              <a:buNone/>
            </a:pPr>
            <a:r>
              <a:t/>
            </a:r>
            <a:endParaRPr sz="4352">
              <a:solidFill>
                <a:schemeClr val="accent1"/>
              </a:solidFill>
            </a:endParaRPr>
          </a:p>
          <a:p>
            <a:pPr indent="0" lvl="0" marL="457200" rtl="0" algn="l">
              <a:spcBef>
                <a:spcPts val="1200"/>
              </a:spcBef>
              <a:spcAft>
                <a:spcPts val="0"/>
              </a:spcAft>
              <a:buNone/>
            </a:pPr>
            <a:r>
              <a:t/>
            </a:r>
            <a:endParaRPr>
              <a:solidFill>
                <a:schemeClr val="accent1"/>
              </a:solidFill>
            </a:endParaRPr>
          </a:p>
          <a:p>
            <a:pPr indent="0" lvl="0" marL="457200" rtl="0" algn="l">
              <a:spcBef>
                <a:spcPts val="1200"/>
              </a:spcBef>
              <a:spcAft>
                <a:spcPts val="0"/>
              </a:spcAft>
              <a:buNone/>
            </a:pPr>
            <a:r>
              <a:rPr lang="en">
                <a:solidFill>
                  <a:schemeClr val="accent1"/>
                </a:solidFill>
              </a:rPr>
              <a:t> </a:t>
            </a:r>
            <a:endParaRPr>
              <a:solidFill>
                <a:schemeClr val="accent1"/>
              </a:solidFill>
            </a:endParaRPr>
          </a:p>
          <a:p>
            <a:pPr indent="0" lvl="0" marL="45720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it helps in security</a:t>
            </a:r>
            <a:endParaRPr/>
          </a:p>
        </p:txBody>
      </p:sp>
      <p:sp>
        <p:nvSpPr>
          <p:cNvPr id="187" name="Google Shape;187;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said in the previous slide, the switch will process the frames transparently, because it has been identified that the first two bytes match the ethernet field. </a:t>
            </a:r>
            <a:endParaRPr/>
          </a:p>
          <a:p>
            <a:pPr indent="-342900" lvl="0" marL="457200" rtl="0" algn="l">
              <a:spcBef>
                <a:spcPts val="0"/>
              </a:spcBef>
              <a:spcAft>
                <a:spcPts val="0"/>
              </a:spcAft>
              <a:buSzPts val="1800"/>
              <a:buChar char="●"/>
            </a:pPr>
            <a:r>
              <a:rPr lang="en"/>
              <a:t>Now, since the other two bytes show where this packet belongs to, the switches can enforce more boundaries, meaning adding more security. </a:t>
            </a:r>
            <a:endParaRPr/>
          </a:p>
          <a:p>
            <a:pPr indent="-342900" lvl="0" marL="457200" rtl="0" algn="l">
              <a:spcBef>
                <a:spcPts val="0"/>
              </a:spcBef>
              <a:spcAft>
                <a:spcPts val="0"/>
              </a:spcAft>
              <a:buSzPts val="1800"/>
              <a:buChar char="●"/>
            </a:pPr>
            <a:r>
              <a:rPr lang="en"/>
              <a:t>This can be done by putting the tag as soon as the frame is sent from the host and can be removed before it reaches the destination. </a:t>
            </a:r>
            <a:endParaRPr/>
          </a:p>
          <a:p>
            <a:pPr indent="0" lvl="0" marL="914400" rtl="0" algn="l">
              <a:spcBef>
                <a:spcPts val="1200"/>
              </a:spcBef>
              <a:spcAft>
                <a:spcPts val="1200"/>
              </a:spcAft>
              <a:buNone/>
            </a:pPr>
            <a:r>
              <a:t/>
            </a:r>
            <a:endParaRPr>
              <a:solidFill>
                <a:schemeClr val="accen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 Layer 2 control plane protocols</a:t>
            </a:r>
            <a:endParaRPr/>
          </a:p>
        </p:txBody>
      </p:sp>
      <p:sp>
        <p:nvSpPr>
          <p:cNvPr id="193" name="Google Shape;193;p35"/>
          <p:cNvSpPr txBox="1"/>
          <p:nvPr>
            <p:ph idx="1" type="body"/>
          </p:nvPr>
        </p:nvSpPr>
        <p:spPr>
          <a:xfrm>
            <a:off x="439400" y="1211350"/>
            <a:ext cx="8292300" cy="3386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600"/>
              <a:t>There are a lot of protocols that are linked to the ethernet. </a:t>
            </a:r>
            <a:endParaRPr sz="6600"/>
          </a:p>
          <a:p>
            <a:pPr indent="-333375" lvl="0" marL="457200" rtl="0" algn="l">
              <a:spcBef>
                <a:spcPts val="1200"/>
              </a:spcBef>
              <a:spcAft>
                <a:spcPts val="0"/>
              </a:spcAft>
              <a:buSzPct val="100000"/>
              <a:buChar char="●"/>
            </a:pPr>
            <a:r>
              <a:rPr lang="en" sz="6600"/>
              <a:t>Hot Standby Router Protocol (HSRP) : </a:t>
            </a:r>
            <a:endParaRPr sz="6600"/>
          </a:p>
          <a:p>
            <a:pPr indent="0" lvl="0" marL="457200" rtl="0" algn="l">
              <a:spcBef>
                <a:spcPts val="1200"/>
              </a:spcBef>
              <a:spcAft>
                <a:spcPts val="0"/>
              </a:spcAft>
              <a:buNone/>
            </a:pPr>
            <a:r>
              <a:rPr lang="en" sz="6600"/>
              <a:t>  * It is designed for multiple redundant routers to communicate on the active and standby roles.</a:t>
            </a:r>
            <a:endParaRPr sz="6600"/>
          </a:p>
          <a:p>
            <a:pPr indent="0" lvl="0" marL="457200" rtl="0" algn="l">
              <a:spcBef>
                <a:spcPts val="1200"/>
              </a:spcBef>
              <a:spcAft>
                <a:spcPts val="0"/>
              </a:spcAft>
              <a:buNone/>
            </a:pPr>
            <a:r>
              <a:rPr lang="en" sz="6600"/>
              <a:t>  * The routers share a virtual MAC and IP address. The messages are sent using IP multicast and are authenticated with a clear text password. </a:t>
            </a:r>
            <a:endParaRPr sz="6600"/>
          </a:p>
          <a:p>
            <a:pPr indent="0" lvl="0" marL="457200" rtl="0" algn="l">
              <a:spcBef>
                <a:spcPts val="1200"/>
              </a:spcBef>
              <a:spcAft>
                <a:spcPts val="0"/>
              </a:spcAft>
              <a:buNone/>
            </a:pPr>
            <a:r>
              <a:rPr lang="en" sz="6600"/>
              <a:t>  * This is a Cisco proprietary protocol and it was later replaced by a standardized protocol</a:t>
            </a:r>
            <a:endParaRPr sz="6600"/>
          </a:p>
          <a:p>
            <a:pPr indent="0" lvl="0" marL="457200" rtl="0" algn="l">
              <a:spcBef>
                <a:spcPts val="1200"/>
              </a:spcBef>
              <a:spcAft>
                <a:spcPts val="0"/>
              </a:spcAft>
              <a:buNone/>
            </a:pPr>
            <a:r>
              <a:rPr lang="en" sz="6600"/>
              <a:t>   Called Virtual Router Redundancy Protocol. </a:t>
            </a:r>
            <a:endParaRPr sz="6600"/>
          </a:p>
          <a:p>
            <a:pPr indent="0" lvl="0" marL="457200" rtl="0" algn="l">
              <a:spcBef>
                <a:spcPts val="1200"/>
              </a:spcBef>
              <a:spcAft>
                <a:spcPts val="0"/>
              </a:spcAft>
              <a:buNone/>
            </a:pPr>
            <a:r>
              <a:rPr lang="en">
                <a:solidFill>
                  <a:schemeClr val="accent1"/>
                </a:solidFill>
              </a:rPr>
              <a:t> </a:t>
            </a:r>
            <a:endParaRPr>
              <a:solidFill>
                <a:schemeClr val="accent1"/>
              </a:solidFill>
            </a:endParaRPr>
          </a:p>
          <a:p>
            <a:pPr indent="0" lvl="0" marL="457200" rtl="0" algn="l">
              <a:spcBef>
                <a:spcPts val="1200"/>
              </a:spcBef>
              <a:spcAft>
                <a:spcPts val="1200"/>
              </a:spcAft>
              <a:buNone/>
            </a:pPr>
            <a:r>
              <a:t/>
            </a:r>
            <a:endParaRPr>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There are also many network discovery protocols in order to find out how a particular network is organized. </a:t>
            </a:r>
            <a:endParaRPr/>
          </a:p>
          <a:p>
            <a:pPr indent="-342900" lvl="0" marL="457200" rtl="0" algn="l">
              <a:spcBef>
                <a:spcPts val="0"/>
              </a:spcBef>
              <a:spcAft>
                <a:spcPts val="0"/>
              </a:spcAft>
              <a:buSzPts val="1800"/>
              <a:buChar char="●"/>
            </a:pPr>
            <a:r>
              <a:rPr lang="en"/>
              <a:t>IEEE Link Layer Discovery Protocol is becoming more popular.</a:t>
            </a:r>
            <a:endParaRPr/>
          </a:p>
          <a:p>
            <a:pPr indent="-342900" lvl="0" marL="457200" rtl="0" algn="l">
              <a:spcBef>
                <a:spcPts val="0"/>
              </a:spcBef>
              <a:spcAft>
                <a:spcPts val="0"/>
              </a:spcAft>
              <a:buSzPts val="1800"/>
              <a:buChar char="●"/>
            </a:pPr>
            <a:r>
              <a:rPr lang="en"/>
              <a:t>The reason is because such protocols report on the node’s connectivity, addresses and capabilities.</a:t>
            </a:r>
            <a:endParaRPr/>
          </a:p>
          <a:p>
            <a:pPr indent="-342900" lvl="0" marL="457200" rtl="0" algn="l">
              <a:spcBef>
                <a:spcPts val="0"/>
              </a:spcBef>
              <a:spcAft>
                <a:spcPts val="0"/>
              </a:spcAft>
              <a:buSzPts val="1800"/>
              <a:buChar char="●"/>
            </a:pPr>
            <a:r>
              <a:rPr lang="en"/>
              <a:t>Other similar  protocols include Cisco Discovery Protocol and Microsoft’s Link Layer Topology Discovery.</a:t>
            </a:r>
            <a:endParaRPr/>
          </a:p>
          <a:p>
            <a:pPr indent="0" lvl="0" marL="457200" rtl="0" algn="l">
              <a:spcBef>
                <a:spcPts val="1200"/>
              </a:spcBef>
              <a:spcAft>
                <a:spcPts val="1200"/>
              </a:spcAft>
              <a:buNone/>
            </a:pPr>
            <a:r>
              <a:t/>
            </a:r>
            <a:endParaRPr>
              <a:solidFill>
                <a:schemeClr val="accen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4" name="Google Shape;204;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Link aggregation technologies and mechanisms are important because they help in combining multiple physical links into one and this would help in high traffic. </a:t>
            </a:r>
            <a:endParaRPr/>
          </a:p>
          <a:p>
            <a:pPr indent="-342900" lvl="0" marL="457200" rtl="0" algn="l">
              <a:spcBef>
                <a:spcPts val="0"/>
              </a:spcBef>
              <a:spcAft>
                <a:spcPts val="0"/>
              </a:spcAft>
              <a:buSzPts val="1800"/>
              <a:buChar char="●"/>
            </a:pPr>
            <a:r>
              <a:rPr lang="en"/>
              <a:t>This can be especially utilized in STPs. </a:t>
            </a:r>
            <a:endParaRPr/>
          </a:p>
          <a:p>
            <a:pPr indent="-342900" lvl="0" marL="457200" rtl="0" algn="l">
              <a:spcBef>
                <a:spcPts val="0"/>
              </a:spcBef>
              <a:spcAft>
                <a:spcPts val="0"/>
              </a:spcAft>
              <a:buSzPts val="1800"/>
              <a:buChar char="●"/>
            </a:pPr>
            <a:r>
              <a:rPr lang="en"/>
              <a:t>The protocol for such purposes is the Link Aggregation Control Protocol. </a:t>
            </a:r>
            <a:endParaRPr/>
          </a:p>
          <a:p>
            <a:pPr indent="-342900" lvl="0" marL="457200" rtl="0" algn="l">
              <a:spcBef>
                <a:spcPts val="0"/>
              </a:spcBef>
              <a:spcAft>
                <a:spcPts val="0"/>
              </a:spcAft>
              <a:buSzPts val="1800"/>
              <a:buChar char="●"/>
            </a:pPr>
            <a:r>
              <a:rPr lang="en"/>
              <a:t>These links can be aggregated and treated as one link.</a:t>
            </a:r>
            <a:endParaRPr/>
          </a:p>
          <a:p>
            <a:pPr indent="0" lvl="0" marL="457200" rtl="0" algn="l">
              <a:spcBef>
                <a:spcPts val="1200"/>
              </a:spcBef>
              <a:spcAft>
                <a:spcPts val="1200"/>
              </a:spcAft>
              <a:buNone/>
            </a:pPr>
            <a:r>
              <a:t/>
            </a:r>
            <a:endParaRPr>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311700" y="1999050"/>
            <a:ext cx="8520600" cy="572700"/>
          </a:xfrm>
          <a:prstGeom prst="rect">
            <a:avLst/>
          </a:prstGeom>
        </p:spPr>
        <p:txBody>
          <a:bodyPr anchorCtr="0" anchor="t" bIns="91425" lIns="91425" spcFirstLastPara="1" rIns="91425" wrap="square" tIns="91425">
            <a:normAutofit fontScale="90000"/>
          </a:bodyPr>
          <a:lstStyle/>
          <a:p>
            <a:pPr indent="457200" lvl="0" marL="1828800" rtl="0" algn="l">
              <a:spcBef>
                <a:spcPts val="0"/>
              </a:spcBef>
              <a:spcAft>
                <a:spcPts val="0"/>
              </a:spcAft>
              <a:buNone/>
            </a:pPr>
            <a:r>
              <a:rPr lang="en"/>
              <a:t>III. Ethernet Threats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Ethernet Threats</a:t>
            </a:r>
            <a:endParaRPr/>
          </a:p>
        </p:txBody>
      </p:sp>
      <p:sp>
        <p:nvSpPr>
          <p:cNvPr id="215" name="Google Shape;215;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Aim 	</a:t>
            </a:r>
            <a:endParaRPr/>
          </a:p>
          <a:p>
            <a:pPr indent="-317500" lvl="1" marL="914400" rtl="0" algn="l">
              <a:lnSpc>
                <a:spcPct val="150000"/>
              </a:lnSpc>
              <a:spcBef>
                <a:spcPts val="0"/>
              </a:spcBef>
              <a:spcAft>
                <a:spcPts val="0"/>
              </a:spcAft>
              <a:buSzPts val="1400"/>
              <a:buChar char="○"/>
            </a:pPr>
            <a:r>
              <a:rPr lang="en"/>
              <a:t>Gaining access to the target Ethernet segment </a:t>
            </a:r>
            <a:endParaRPr/>
          </a:p>
          <a:p>
            <a:pPr indent="-342900" lvl="0" marL="457200" rtl="0" algn="l">
              <a:lnSpc>
                <a:spcPct val="150000"/>
              </a:lnSpc>
              <a:spcBef>
                <a:spcPts val="0"/>
              </a:spcBef>
              <a:spcAft>
                <a:spcPts val="0"/>
              </a:spcAft>
              <a:buSzPts val="1800"/>
              <a:buChar char="●"/>
            </a:pPr>
            <a:r>
              <a:rPr lang="en"/>
              <a:t>Attacker</a:t>
            </a:r>
            <a:endParaRPr/>
          </a:p>
          <a:p>
            <a:pPr indent="-317500" lvl="1" marL="914400" rtl="0" algn="l">
              <a:lnSpc>
                <a:spcPct val="150000"/>
              </a:lnSpc>
              <a:spcBef>
                <a:spcPts val="0"/>
              </a:spcBef>
              <a:spcAft>
                <a:spcPts val="0"/>
              </a:spcAft>
              <a:buSzPts val="1400"/>
              <a:buChar char="○"/>
            </a:pPr>
            <a:r>
              <a:rPr lang="en"/>
              <a:t>might be an insider with full access rights</a:t>
            </a:r>
            <a:endParaRPr/>
          </a:p>
          <a:p>
            <a:pPr indent="-317500" lvl="1" marL="914400" rtl="0" algn="l">
              <a:lnSpc>
                <a:spcPct val="150000"/>
              </a:lnSpc>
              <a:spcBef>
                <a:spcPts val="0"/>
              </a:spcBef>
              <a:spcAft>
                <a:spcPts val="0"/>
              </a:spcAft>
              <a:buSzPts val="1400"/>
              <a:buChar char="○"/>
            </a:pPr>
            <a:r>
              <a:rPr lang="en"/>
              <a:t>may have taken control using a malware application or other methods</a:t>
            </a:r>
            <a:endParaRPr/>
          </a:p>
          <a:p>
            <a:pPr indent="-342900" lvl="0" marL="457200" rtl="0" algn="l">
              <a:lnSpc>
                <a:spcPct val="150000"/>
              </a:lnSpc>
              <a:spcBef>
                <a:spcPts val="0"/>
              </a:spcBef>
              <a:spcAft>
                <a:spcPts val="0"/>
              </a:spcAft>
              <a:buSzPts val="1800"/>
              <a:buChar char="●"/>
            </a:pPr>
            <a:r>
              <a:rPr lang="en"/>
              <a:t>Key Vulnerabilities</a:t>
            </a:r>
            <a:endParaRPr/>
          </a:p>
          <a:p>
            <a:pPr indent="-317500" lvl="1" marL="914400" rtl="0" algn="l">
              <a:lnSpc>
                <a:spcPct val="150000"/>
              </a:lnSpc>
              <a:spcBef>
                <a:spcPts val="0"/>
              </a:spcBef>
              <a:spcAft>
                <a:spcPts val="0"/>
              </a:spcAft>
              <a:buSzPts val="1400"/>
              <a:buChar char="○"/>
            </a:pPr>
            <a:r>
              <a:rPr lang="en"/>
              <a:t>Self Configuring nature</a:t>
            </a:r>
            <a:endParaRPr/>
          </a:p>
          <a:p>
            <a:pPr indent="-317500" lvl="1" marL="914400" rtl="0" algn="l">
              <a:lnSpc>
                <a:spcPct val="150000"/>
              </a:lnSpc>
              <a:spcBef>
                <a:spcPts val="0"/>
              </a:spcBef>
              <a:spcAft>
                <a:spcPts val="0"/>
              </a:spcAft>
              <a:buSzPts val="1400"/>
              <a:buChar char="○"/>
            </a:pPr>
            <a:r>
              <a:rPr lang="en"/>
              <a:t>MAC table learning methods, STP, ARP.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behind attacks</a:t>
            </a:r>
            <a:endParaRPr/>
          </a:p>
        </p:txBody>
      </p:sp>
      <p:sp>
        <p:nvSpPr>
          <p:cNvPr id="221" name="Google Shape;221;p4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AutoNum type="arabicPeriod"/>
            </a:pPr>
            <a:r>
              <a:rPr lang="en"/>
              <a:t>Learning about private network topology and traffic</a:t>
            </a:r>
            <a:endParaRPr/>
          </a:p>
          <a:p>
            <a:pPr indent="-342900" lvl="0" marL="457200" rtl="0" algn="l">
              <a:lnSpc>
                <a:spcPct val="150000"/>
              </a:lnSpc>
              <a:spcBef>
                <a:spcPts val="0"/>
              </a:spcBef>
              <a:spcAft>
                <a:spcPts val="0"/>
              </a:spcAft>
              <a:buSzPts val="1800"/>
              <a:buAutoNum type="arabicPeriod"/>
            </a:pPr>
            <a:r>
              <a:rPr lang="en"/>
              <a:t>G</a:t>
            </a:r>
            <a:r>
              <a:rPr lang="en"/>
              <a:t>aining control over switches, routers, or servers in the LAN</a:t>
            </a:r>
            <a:endParaRPr/>
          </a:p>
          <a:p>
            <a:pPr indent="-342900" lvl="0" marL="457200" rtl="0" algn="l">
              <a:lnSpc>
                <a:spcPct val="150000"/>
              </a:lnSpc>
              <a:spcBef>
                <a:spcPts val="0"/>
              </a:spcBef>
              <a:spcAft>
                <a:spcPts val="0"/>
              </a:spcAft>
              <a:buSzPts val="1800"/>
              <a:buAutoNum type="arabicPeriod"/>
            </a:pPr>
            <a:r>
              <a:rPr lang="en"/>
              <a:t>Eavesdropping</a:t>
            </a:r>
            <a:endParaRPr/>
          </a:p>
          <a:p>
            <a:pPr indent="-342900" lvl="0" marL="457200" rtl="0" algn="l">
              <a:lnSpc>
                <a:spcPct val="150000"/>
              </a:lnSpc>
              <a:spcBef>
                <a:spcPts val="0"/>
              </a:spcBef>
              <a:spcAft>
                <a:spcPts val="0"/>
              </a:spcAft>
              <a:buSzPts val="1800"/>
              <a:buAutoNum type="arabicPeriod"/>
            </a:pPr>
            <a:r>
              <a:rPr lang="en"/>
              <a:t>M</a:t>
            </a:r>
            <a:r>
              <a:rPr lang="en"/>
              <a:t>anipulating information</a:t>
            </a:r>
            <a:endParaRPr/>
          </a:p>
          <a:p>
            <a:pPr indent="-342900" lvl="0" marL="457200" rtl="0" algn="l">
              <a:lnSpc>
                <a:spcPct val="150000"/>
              </a:lnSpc>
              <a:spcBef>
                <a:spcPts val="0"/>
              </a:spcBef>
              <a:spcAft>
                <a:spcPts val="0"/>
              </a:spcAft>
              <a:buSzPts val="1800"/>
              <a:buAutoNum type="arabicPeriod"/>
            </a:pPr>
            <a:r>
              <a:rPr lang="en"/>
              <a:t>Disrupting the availability of the network</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ontd...</a:t>
            </a:r>
            <a:endParaRPr/>
          </a:p>
          <a:p>
            <a:pPr indent="0" lvl="0" marL="0" rtl="0" algn="l">
              <a:spcBef>
                <a:spcPts val="0"/>
              </a:spcBef>
              <a:spcAft>
                <a:spcPts val="0"/>
              </a:spcAft>
              <a:buNone/>
            </a:pPr>
            <a:r>
              <a:t/>
            </a:r>
            <a:endParaRPr/>
          </a:p>
        </p:txBody>
      </p:sp>
      <p:sp>
        <p:nvSpPr>
          <p:cNvPr id="227" name="Google Shape;227;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Few prominent methods used for attacking Ethernet Segments</a:t>
            </a:r>
            <a:endParaRPr/>
          </a:p>
          <a:p>
            <a:pPr indent="-342900" lvl="0" marL="457200" rtl="0" algn="l">
              <a:lnSpc>
                <a:spcPct val="150000"/>
              </a:lnSpc>
              <a:spcBef>
                <a:spcPts val="1200"/>
              </a:spcBef>
              <a:spcAft>
                <a:spcPts val="0"/>
              </a:spcAft>
              <a:buSzPts val="1800"/>
              <a:buAutoNum type="alphaUcPeriod"/>
            </a:pPr>
            <a:r>
              <a:rPr lang="en"/>
              <a:t>Traffic Confidentiality</a:t>
            </a:r>
            <a:endParaRPr/>
          </a:p>
          <a:p>
            <a:pPr indent="-342900" lvl="0" marL="457200" rtl="0" algn="l">
              <a:lnSpc>
                <a:spcPct val="150000"/>
              </a:lnSpc>
              <a:spcBef>
                <a:spcPts val="0"/>
              </a:spcBef>
              <a:spcAft>
                <a:spcPts val="0"/>
              </a:spcAft>
              <a:buSzPts val="1800"/>
              <a:buAutoNum type="alphaUcPeriod"/>
            </a:pPr>
            <a:r>
              <a:rPr lang="en"/>
              <a:t>Systems Security</a:t>
            </a:r>
            <a:endParaRPr/>
          </a:p>
          <a:p>
            <a:pPr indent="-342900" lvl="0" marL="457200" rtl="0" algn="l">
              <a:lnSpc>
                <a:spcPct val="150000"/>
              </a:lnSpc>
              <a:spcBef>
                <a:spcPts val="0"/>
              </a:spcBef>
              <a:spcAft>
                <a:spcPts val="0"/>
              </a:spcAft>
              <a:buSzPts val="1800"/>
              <a:buAutoNum type="alphaUcPeriod"/>
            </a:pPr>
            <a:r>
              <a:rPr lang="en"/>
              <a:t>Network and System Access</a:t>
            </a:r>
            <a:endParaRPr/>
          </a:p>
          <a:p>
            <a:pPr indent="-342900" lvl="0" marL="457200" rtl="0" algn="l">
              <a:lnSpc>
                <a:spcPct val="150000"/>
              </a:lnSpc>
              <a:spcBef>
                <a:spcPts val="0"/>
              </a:spcBef>
              <a:spcAft>
                <a:spcPts val="0"/>
              </a:spcAft>
              <a:buSzPts val="1800"/>
              <a:buAutoNum type="alphaUcPeriod"/>
            </a:pPr>
            <a:r>
              <a:rPr lang="en"/>
              <a:t>Denial of Service</a:t>
            </a:r>
            <a:endParaRPr/>
          </a:p>
          <a:p>
            <a:pPr indent="-342900" lvl="0" marL="457200" rtl="0" algn="l">
              <a:lnSpc>
                <a:spcPct val="150000"/>
              </a:lnSpc>
              <a:spcBef>
                <a:spcPts val="0"/>
              </a:spcBef>
              <a:spcAft>
                <a:spcPts val="0"/>
              </a:spcAft>
              <a:buSzPts val="1800"/>
              <a:buAutoNum type="alphaUcPeriod"/>
            </a:pPr>
            <a:r>
              <a:rPr lang="en"/>
              <a:t>Traffic Integrity</a:t>
            </a:r>
            <a:endParaRPr/>
          </a:p>
          <a:p>
            <a:pPr indent="0" lvl="0" marL="0" rtl="0" algn="l">
              <a:lnSpc>
                <a:spcPct val="150000"/>
              </a:lnSpc>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a:t>
            </a:r>
            <a:r>
              <a:rPr lang="en"/>
              <a:t>. Traffic Confidentiality</a:t>
            </a:r>
            <a:endParaRPr/>
          </a:p>
        </p:txBody>
      </p:sp>
      <p:sp>
        <p:nvSpPr>
          <p:cNvPr id="233" name="Google Shape;233;p42"/>
          <p:cNvSpPr txBox="1"/>
          <p:nvPr>
            <p:ph idx="1" type="body"/>
          </p:nvPr>
        </p:nvSpPr>
        <p:spPr>
          <a:xfrm>
            <a:off x="311700" y="1164050"/>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By analysing the traffic in the network, attacker can gain information about passwords and network topology info that can be used later.</a:t>
            </a:r>
            <a:endParaRPr/>
          </a:p>
          <a:p>
            <a:pPr indent="-342900" lvl="0" marL="457200" rtl="0" algn="l">
              <a:spcBef>
                <a:spcPts val="0"/>
              </a:spcBef>
              <a:spcAft>
                <a:spcPts val="0"/>
              </a:spcAft>
              <a:buSzPts val="1800"/>
              <a:buChar char="●"/>
            </a:pPr>
            <a:r>
              <a:rPr lang="en"/>
              <a:t>Original coaxial ethernet  was easily eaves droppable bus, where every station received every frame.</a:t>
            </a:r>
            <a:endParaRPr/>
          </a:p>
          <a:p>
            <a:pPr indent="-342900" lvl="0" marL="457200" rtl="0" algn="l">
              <a:spcBef>
                <a:spcPts val="0"/>
              </a:spcBef>
              <a:spcAft>
                <a:spcPts val="0"/>
              </a:spcAft>
              <a:buSzPts val="1800"/>
              <a:buChar char="●"/>
            </a:pPr>
            <a:r>
              <a:rPr lang="en"/>
              <a:t>Modern Bridged Ethernet network filters the traffic and a host receives its own traffic , broadcasts and random frames flooded at the switches after the timeout.</a:t>
            </a:r>
            <a:endParaRPr/>
          </a:p>
          <a:p>
            <a:pPr indent="-342900" lvl="0" marL="457200" rtl="0" algn="l">
              <a:spcBef>
                <a:spcPts val="0"/>
              </a:spcBef>
              <a:spcAft>
                <a:spcPts val="0"/>
              </a:spcAft>
              <a:buSzPts val="1800"/>
              <a:buChar char="●"/>
            </a:pPr>
            <a:r>
              <a:rPr lang="en"/>
              <a:t>Passive eavesdropping is also possible.</a:t>
            </a:r>
            <a:endParaRPr/>
          </a:p>
          <a:p>
            <a:pPr indent="-342900" lvl="0" marL="457200" rtl="0" algn="l">
              <a:spcBef>
                <a:spcPts val="0"/>
              </a:spcBef>
              <a:spcAft>
                <a:spcPts val="0"/>
              </a:spcAft>
              <a:buSzPts val="1800"/>
              <a:buChar char="●"/>
            </a:pPr>
            <a:r>
              <a:rPr lang="en"/>
              <a:t>Attacker uses a software to generate enough frames with random addresses to overwrite the entire MAC table and make the switch flood all data frames to all ports for eavesdropping.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84" name="Google Shape;84;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Introduction</a:t>
            </a:r>
            <a:endParaRPr/>
          </a:p>
          <a:p>
            <a:pPr indent="-342900" lvl="0" marL="457200" rtl="0" algn="l">
              <a:spcBef>
                <a:spcPts val="0"/>
              </a:spcBef>
              <a:spcAft>
                <a:spcPts val="0"/>
              </a:spcAft>
              <a:buSzPts val="1800"/>
              <a:buAutoNum type="arabicPeriod"/>
            </a:pPr>
            <a:r>
              <a:rPr lang="en"/>
              <a:t>Ethernet Today</a:t>
            </a:r>
            <a:endParaRPr/>
          </a:p>
          <a:p>
            <a:pPr indent="-342900" lvl="0" marL="457200" rtl="0" algn="l">
              <a:spcBef>
                <a:spcPts val="0"/>
              </a:spcBef>
              <a:spcAft>
                <a:spcPts val="0"/>
              </a:spcAft>
              <a:buSzPts val="1800"/>
              <a:buAutoNum type="arabicPeriod"/>
            </a:pPr>
            <a:r>
              <a:rPr lang="en"/>
              <a:t>Ethernet Threats</a:t>
            </a:r>
            <a:endParaRPr/>
          </a:p>
          <a:p>
            <a:pPr indent="-342900" lvl="0" marL="457200" rtl="0" algn="l">
              <a:spcBef>
                <a:spcPts val="0"/>
              </a:spcBef>
              <a:spcAft>
                <a:spcPts val="0"/>
              </a:spcAft>
              <a:buSzPts val="1800"/>
              <a:buAutoNum type="arabicPeriod"/>
            </a:pPr>
            <a:r>
              <a:rPr lang="en"/>
              <a:t>Existing Security Solutions</a:t>
            </a:r>
            <a:endParaRPr/>
          </a:p>
          <a:p>
            <a:pPr indent="-342900" lvl="0" marL="457200" rtl="0" algn="l">
              <a:spcBef>
                <a:spcPts val="0"/>
              </a:spcBef>
              <a:spcAft>
                <a:spcPts val="0"/>
              </a:spcAft>
              <a:buSzPts val="1800"/>
              <a:buAutoNum type="arabicPeriod"/>
            </a:pPr>
            <a:r>
              <a:rPr lang="en"/>
              <a:t>Research Directions</a:t>
            </a:r>
            <a:endParaRPr/>
          </a:p>
          <a:p>
            <a:pPr indent="-342900" lvl="0" marL="457200" rtl="0" algn="l">
              <a:spcBef>
                <a:spcPts val="0"/>
              </a:spcBef>
              <a:spcAft>
                <a:spcPts val="0"/>
              </a:spcAft>
              <a:buSzPts val="1800"/>
              <a:buAutoNum type="arabicPeriod"/>
            </a:pPr>
            <a:r>
              <a:rPr lang="en"/>
              <a:t>Summary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 Spoofing attack</a:t>
            </a:r>
            <a:endParaRPr/>
          </a:p>
        </p:txBody>
      </p:sp>
      <p:sp>
        <p:nvSpPr>
          <p:cNvPr id="239" name="Google Shape;239;p43"/>
          <p:cNvSpPr txBox="1"/>
          <p:nvPr>
            <p:ph idx="1" type="body"/>
          </p:nvPr>
        </p:nvSpPr>
        <p:spPr>
          <a:xfrm>
            <a:off x="311700" y="1685875"/>
            <a:ext cx="39999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a:t>A frame with a forged sender address overwrites the correct entry in the MAC table and redirects traffic to the attacker.</a:t>
            </a:r>
            <a:endParaRPr/>
          </a:p>
          <a:p>
            <a:pPr indent="-317500" lvl="0" marL="457200" rtl="0" algn="l">
              <a:lnSpc>
                <a:spcPct val="150000"/>
              </a:lnSpc>
              <a:spcBef>
                <a:spcPts val="0"/>
              </a:spcBef>
              <a:spcAft>
                <a:spcPts val="0"/>
              </a:spcAft>
              <a:buSzPts val="1400"/>
              <a:buChar char="●"/>
            </a:pPr>
            <a:r>
              <a:rPr lang="en"/>
              <a:t>This is useful when the real owner of the MAC address is disables or offline.</a:t>
            </a:r>
            <a:endParaRPr/>
          </a:p>
          <a:p>
            <a:pPr indent="0" lvl="0" marL="457200" rtl="0" algn="l">
              <a:lnSpc>
                <a:spcPct val="150000"/>
              </a:lnSpc>
              <a:spcBef>
                <a:spcPts val="1200"/>
              </a:spcBef>
              <a:spcAft>
                <a:spcPts val="1200"/>
              </a:spcAft>
              <a:buNone/>
            </a:pPr>
            <a:r>
              <a:t/>
            </a:r>
            <a:endParaRPr/>
          </a:p>
        </p:txBody>
      </p:sp>
      <p:pic>
        <p:nvPicPr>
          <p:cNvPr id="240" name="Google Shape;240;p43"/>
          <p:cNvPicPr preferRelativeResize="0"/>
          <p:nvPr/>
        </p:nvPicPr>
        <p:blipFill rotWithShape="1">
          <a:blip r:embed="rId3">
            <a:alphaModFix/>
          </a:blip>
          <a:srcRect b="36476" l="49394" r="21020" t="41948"/>
          <a:stretch/>
        </p:blipFill>
        <p:spPr>
          <a:xfrm>
            <a:off x="5002600" y="1707300"/>
            <a:ext cx="3999901" cy="20019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
            </a:r>
            <a:r>
              <a:rPr lang="en"/>
              <a:t>. Systems Security</a:t>
            </a:r>
            <a:endParaRPr/>
          </a:p>
        </p:txBody>
      </p:sp>
      <p:sp>
        <p:nvSpPr>
          <p:cNvPr id="246" name="Google Shape;246;p4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Several threats are not tied to the architecture of Ethernet itself but to its implementation and use</a:t>
            </a:r>
            <a:endParaRPr/>
          </a:p>
          <a:p>
            <a:pPr indent="0" lvl="0" marL="0" rtl="0" algn="l">
              <a:spcBef>
                <a:spcPts val="1200"/>
              </a:spcBef>
              <a:spcAft>
                <a:spcPts val="0"/>
              </a:spcAft>
              <a:buNone/>
            </a:pPr>
            <a:r>
              <a:t/>
            </a:r>
            <a:endParaRPr/>
          </a:p>
          <a:p>
            <a:pPr indent="-342900" lvl="0" marL="457200" rtl="0" algn="l">
              <a:lnSpc>
                <a:spcPct val="115000"/>
              </a:lnSpc>
              <a:spcBef>
                <a:spcPts val="1200"/>
              </a:spcBef>
              <a:spcAft>
                <a:spcPts val="0"/>
              </a:spcAft>
              <a:buSzPts val="1800"/>
              <a:buChar char="●"/>
            </a:pPr>
            <a:r>
              <a:rPr lang="en"/>
              <a:t>Configuration and Installation Issues</a:t>
            </a:r>
            <a:endParaRPr/>
          </a:p>
          <a:p>
            <a:pPr indent="-317500" lvl="1" marL="914400" rtl="0" algn="l">
              <a:lnSpc>
                <a:spcPct val="115000"/>
              </a:lnSpc>
              <a:spcBef>
                <a:spcPts val="0"/>
              </a:spcBef>
              <a:spcAft>
                <a:spcPts val="0"/>
              </a:spcAft>
              <a:buSzPts val="1400"/>
              <a:buChar char="○"/>
            </a:pPr>
            <a:r>
              <a:rPr lang="en"/>
              <a:t>Faulty, Lacking or incorrect configuration of the network switches can enable an attacker to get access to more of the network’s resources than intended like in VLAN hopping attack.</a:t>
            </a:r>
            <a:endParaRPr/>
          </a:p>
          <a:p>
            <a:pPr indent="-317500" lvl="1" marL="914400" rtl="0" algn="l">
              <a:lnSpc>
                <a:spcPct val="115000"/>
              </a:lnSpc>
              <a:spcBef>
                <a:spcPts val="0"/>
              </a:spcBef>
              <a:spcAft>
                <a:spcPts val="0"/>
              </a:spcAft>
              <a:buSzPts val="1400"/>
              <a:buChar char="○"/>
            </a:pPr>
            <a:r>
              <a:rPr lang="en"/>
              <a:t>Even when using network management tools, vulnerabilities are usually invisible by their nature and hard to notice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Contd...</a:t>
            </a:r>
            <a:endParaRPr/>
          </a:p>
        </p:txBody>
      </p:sp>
      <p:sp>
        <p:nvSpPr>
          <p:cNvPr id="252" name="Google Shape;252;p4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Implementation Issues and Vendor Extensions</a:t>
            </a:r>
            <a:endParaRPr/>
          </a:p>
          <a:p>
            <a:pPr indent="-317500" lvl="1" marL="914400" rtl="0" algn="l">
              <a:lnSpc>
                <a:spcPct val="150000"/>
              </a:lnSpc>
              <a:spcBef>
                <a:spcPts val="0"/>
              </a:spcBef>
              <a:spcAft>
                <a:spcPts val="0"/>
              </a:spcAft>
              <a:buSzPts val="1400"/>
              <a:buChar char="○"/>
            </a:pPr>
            <a:r>
              <a:rPr lang="en"/>
              <a:t>Attacker can analyze the particular implementation and find unforeseen features like higher level areas of the switch</a:t>
            </a:r>
            <a:endParaRPr/>
          </a:p>
          <a:p>
            <a:pPr indent="-342900" lvl="0" marL="457200" rtl="0" algn="l">
              <a:lnSpc>
                <a:spcPct val="150000"/>
              </a:lnSpc>
              <a:spcBef>
                <a:spcPts val="0"/>
              </a:spcBef>
              <a:spcAft>
                <a:spcPts val="0"/>
              </a:spcAft>
              <a:buSzPts val="1800"/>
              <a:buChar char="●"/>
            </a:pPr>
            <a:r>
              <a:rPr lang="en"/>
              <a:t>Architectural Issues</a:t>
            </a:r>
            <a:endParaRPr/>
          </a:p>
          <a:p>
            <a:pPr indent="-317500" lvl="1" marL="914400" rtl="0" algn="l">
              <a:lnSpc>
                <a:spcPct val="150000"/>
              </a:lnSpc>
              <a:spcBef>
                <a:spcPts val="0"/>
              </a:spcBef>
              <a:spcAft>
                <a:spcPts val="0"/>
              </a:spcAft>
              <a:buSzPts val="1400"/>
              <a:buChar char="○"/>
            </a:pPr>
            <a:r>
              <a:rPr lang="en"/>
              <a:t>Architecture primarily focuses on message delivery and not on security </a:t>
            </a:r>
            <a:endParaRPr/>
          </a:p>
          <a:p>
            <a:pPr indent="-317500" lvl="1" marL="914400" rtl="0" algn="l">
              <a:lnSpc>
                <a:spcPct val="150000"/>
              </a:lnSpc>
              <a:spcBef>
                <a:spcPts val="0"/>
              </a:spcBef>
              <a:spcAft>
                <a:spcPts val="0"/>
              </a:spcAft>
              <a:buSzPts val="1400"/>
              <a:buChar char="○"/>
            </a:pPr>
            <a:r>
              <a:rPr lang="en"/>
              <a:t>For instance, in the basic switch design where a frame to an unknown address is flooded out to all ports.</a:t>
            </a:r>
            <a:endParaRPr/>
          </a:p>
          <a:p>
            <a:pPr indent="-317500" lvl="1" marL="914400" rtl="0" algn="l">
              <a:lnSpc>
                <a:spcPct val="150000"/>
              </a:lnSpc>
              <a:spcBef>
                <a:spcPts val="0"/>
              </a:spcBef>
              <a:spcAft>
                <a:spcPts val="0"/>
              </a:spcAft>
              <a:buSzPts val="1400"/>
              <a:buChar char="○"/>
            </a:pPr>
            <a:r>
              <a:rPr lang="en"/>
              <a:t>But the alternative for this should have been not deliver anything unless the authenticity of the receiver is established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Contd...</a:t>
            </a:r>
            <a:endParaRPr/>
          </a:p>
        </p:txBody>
      </p:sp>
      <p:sp>
        <p:nvSpPr>
          <p:cNvPr id="258" name="Google Shape;258;p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Issues with Legacy Technology</a:t>
            </a:r>
            <a:endParaRPr/>
          </a:p>
          <a:p>
            <a:pPr indent="-317500" lvl="1" marL="914400" rtl="0" algn="l">
              <a:lnSpc>
                <a:spcPct val="150000"/>
              </a:lnSpc>
              <a:spcBef>
                <a:spcPts val="0"/>
              </a:spcBef>
              <a:spcAft>
                <a:spcPts val="0"/>
              </a:spcAft>
              <a:buSzPts val="1400"/>
              <a:buChar char="○"/>
            </a:pPr>
            <a:r>
              <a:rPr lang="en"/>
              <a:t>Ethernet technology adds the equipment and software from various eras which makes modern  solutions hard to deploy</a:t>
            </a:r>
            <a:endParaRPr/>
          </a:p>
          <a:p>
            <a:pPr indent="-317500" lvl="1" marL="914400" rtl="0" algn="l">
              <a:lnSpc>
                <a:spcPct val="150000"/>
              </a:lnSpc>
              <a:spcBef>
                <a:spcPts val="0"/>
              </a:spcBef>
              <a:spcAft>
                <a:spcPts val="0"/>
              </a:spcAft>
              <a:buSzPts val="1400"/>
              <a:buChar char="○"/>
            </a:pPr>
            <a:r>
              <a:rPr lang="en"/>
              <a:t>Operating with legacy equipment might leave holes in the security perimeter</a:t>
            </a:r>
            <a:endParaRPr/>
          </a:p>
          <a:p>
            <a:pPr indent="-342900" lvl="0" marL="457200" rtl="0" algn="l">
              <a:lnSpc>
                <a:spcPct val="150000"/>
              </a:lnSpc>
              <a:spcBef>
                <a:spcPts val="0"/>
              </a:spcBef>
              <a:spcAft>
                <a:spcPts val="0"/>
              </a:spcAft>
              <a:buSzPts val="1800"/>
              <a:buChar char="●"/>
            </a:pPr>
            <a:r>
              <a:rPr lang="en"/>
              <a:t>Freely Available Software for Attacks and Exploits</a:t>
            </a:r>
            <a:endParaRPr/>
          </a:p>
          <a:p>
            <a:pPr indent="-317500" lvl="1" marL="914400" rtl="0" algn="l">
              <a:lnSpc>
                <a:spcPct val="150000"/>
              </a:lnSpc>
              <a:spcBef>
                <a:spcPts val="0"/>
              </a:spcBef>
              <a:spcAft>
                <a:spcPts val="0"/>
              </a:spcAft>
              <a:buSzPts val="1400"/>
              <a:buChar char="○"/>
            </a:pPr>
            <a:r>
              <a:rPr lang="en"/>
              <a:t>Network Sniffers	-	Wireshark, Tcpdump</a:t>
            </a:r>
            <a:endParaRPr/>
          </a:p>
          <a:p>
            <a:pPr indent="-317500" lvl="1" marL="914400" rtl="0" algn="l">
              <a:lnSpc>
                <a:spcPct val="150000"/>
              </a:lnSpc>
              <a:spcBef>
                <a:spcPts val="0"/>
              </a:spcBef>
              <a:spcAft>
                <a:spcPts val="0"/>
              </a:spcAft>
              <a:buSzPts val="1400"/>
              <a:buChar char="○"/>
            </a:pPr>
            <a:r>
              <a:rPr lang="en"/>
              <a:t>Packet crafting		-	Hping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  Network and System Access</a:t>
            </a:r>
            <a:endParaRPr/>
          </a:p>
          <a:p>
            <a:pPr indent="0" lvl="0" marL="0" rtl="0" algn="l">
              <a:spcBef>
                <a:spcPts val="0"/>
              </a:spcBef>
              <a:spcAft>
                <a:spcPts val="0"/>
              </a:spcAft>
              <a:buNone/>
            </a:pPr>
            <a:r>
              <a:t/>
            </a:r>
            <a:endParaRPr/>
          </a:p>
        </p:txBody>
      </p:sp>
      <p:sp>
        <p:nvSpPr>
          <p:cNvPr id="264" name="Google Shape;264;p4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SzPts val="1800"/>
              <a:buChar char="●"/>
            </a:pPr>
            <a:r>
              <a:rPr b="1" lang="en"/>
              <a:t>Unauthorized Joins</a:t>
            </a:r>
            <a:endParaRPr b="1"/>
          </a:p>
          <a:p>
            <a:pPr indent="-317500" lvl="1" marL="914400" rtl="0" algn="l">
              <a:lnSpc>
                <a:spcPct val="150000"/>
              </a:lnSpc>
              <a:spcBef>
                <a:spcPts val="0"/>
              </a:spcBef>
              <a:spcAft>
                <a:spcPts val="0"/>
              </a:spcAft>
              <a:buSzPts val="1400"/>
              <a:buChar char="○"/>
            </a:pPr>
            <a:r>
              <a:rPr lang="en"/>
              <a:t>Can gain physical access, plugging in a switch between the existing computer and the wall socket</a:t>
            </a:r>
            <a:endParaRPr/>
          </a:p>
          <a:p>
            <a:pPr indent="-317500" lvl="1" marL="914400" rtl="0" algn="l">
              <a:lnSpc>
                <a:spcPct val="150000"/>
              </a:lnSpc>
              <a:spcBef>
                <a:spcPts val="0"/>
              </a:spcBef>
              <a:spcAft>
                <a:spcPts val="0"/>
              </a:spcAft>
              <a:buSzPts val="1400"/>
              <a:buChar char="○"/>
            </a:pPr>
            <a:r>
              <a:rPr lang="en"/>
              <a:t>Removing the cable from a computer and plugging it into another computer, or plugging in a switch between the existing computer and the socket.</a:t>
            </a:r>
            <a:endParaRPr/>
          </a:p>
          <a:p>
            <a:pPr indent="-342900" lvl="0" marL="457200" rtl="0" algn="l">
              <a:lnSpc>
                <a:spcPct val="150000"/>
              </a:lnSpc>
              <a:spcBef>
                <a:spcPts val="0"/>
              </a:spcBef>
              <a:spcAft>
                <a:spcPts val="0"/>
              </a:spcAft>
              <a:buSzPts val="1800"/>
              <a:buChar char="●"/>
            </a:pPr>
            <a:r>
              <a:rPr b="1" lang="en"/>
              <a:t>Unauthorized Expansion of the Network</a:t>
            </a:r>
            <a:endParaRPr b="1"/>
          </a:p>
          <a:p>
            <a:pPr indent="-317500" lvl="1" marL="914400" rtl="0" algn="l">
              <a:lnSpc>
                <a:spcPct val="150000"/>
              </a:lnSpc>
              <a:spcBef>
                <a:spcPts val="0"/>
              </a:spcBef>
              <a:spcAft>
                <a:spcPts val="0"/>
              </a:spcAft>
              <a:buSzPts val="1400"/>
              <a:buChar char="○"/>
            </a:pPr>
            <a:r>
              <a:rPr lang="en"/>
              <a:t>Ethernet’s architecture  allows users to expand the network by installing their own switches or wireless access points.</a:t>
            </a:r>
            <a:endParaRPr/>
          </a:p>
          <a:p>
            <a:pPr indent="-317500" lvl="1" marL="914400" rtl="0" algn="l">
              <a:lnSpc>
                <a:spcPct val="150000"/>
              </a:lnSpc>
              <a:spcBef>
                <a:spcPts val="0"/>
              </a:spcBef>
              <a:spcAft>
                <a:spcPts val="0"/>
              </a:spcAft>
              <a:buSzPts val="1400"/>
              <a:buChar char="○"/>
            </a:pPr>
            <a:r>
              <a:rPr lang="en"/>
              <a:t>Automatically be allowed to join the network, unless the switches are configured to prevent it by limiting new MAC addresses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8"/>
          <p:cNvSpPr txBox="1"/>
          <p:nvPr>
            <p:ph idx="1" type="body"/>
          </p:nvPr>
        </p:nvSpPr>
        <p:spPr>
          <a:xfrm>
            <a:off x="727650" y="421500"/>
            <a:ext cx="7688700" cy="4300500"/>
          </a:xfrm>
          <a:prstGeom prst="rect">
            <a:avLst/>
          </a:prstGeom>
        </p:spPr>
        <p:txBody>
          <a:bodyPr anchorCtr="0" anchor="t" bIns="91425" lIns="91425" spcFirstLastPara="1" rIns="91425" wrap="square" tIns="91425">
            <a:normAutofit fontScale="92500" lnSpcReduction="10000"/>
          </a:bodyPr>
          <a:lstStyle/>
          <a:p>
            <a:pPr indent="-334327" lvl="0" marL="457200" rtl="0" algn="l">
              <a:lnSpc>
                <a:spcPct val="150000"/>
              </a:lnSpc>
              <a:spcBef>
                <a:spcPts val="0"/>
              </a:spcBef>
              <a:spcAft>
                <a:spcPts val="0"/>
              </a:spcAft>
              <a:buSzPct val="100000"/>
              <a:buChar char="●"/>
            </a:pPr>
            <a:r>
              <a:rPr b="1" lang="en"/>
              <a:t> VLAN Join</a:t>
            </a:r>
            <a:endParaRPr b="1"/>
          </a:p>
          <a:p>
            <a:pPr indent="-310832" lvl="1" marL="914400" rtl="0" algn="l">
              <a:lnSpc>
                <a:spcPct val="150000"/>
              </a:lnSpc>
              <a:spcBef>
                <a:spcPts val="0"/>
              </a:spcBef>
              <a:spcAft>
                <a:spcPts val="0"/>
              </a:spcAft>
              <a:buSzPct val="100000"/>
              <a:buChar char="○"/>
            </a:pPr>
            <a:r>
              <a:rPr lang="en"/>
              <a:t>For VLAN management protocols on host ports, a host can act as a switch and join all VLANs.</a:t>
            </a:r>
            <a:endParaRPr/>
          </a:p>
          <a:p>
            <a:pPr indent="-310832" lvl="1" marL="914400" rtl="0" algn="l">
              <a:lnSpc>
                <a:spcPct val="150000"/>
              </a:lnSpc>
              <a:spcBef>
                <a:spcPts val="0"/>
              </a:spcBef>
              <a:spcAft>
                <a:spcPts val="0"/>
              </a:spcAft>
              <a:buSzPct val="100000"/>
              <a:buChar char="○"/>
            </a:pPr>
            <a:r>
              <a:rPr lang="en"/>
              <a:t>Even if the switches are configured to not transmit VLAN management protocols, but they will still listen for these protocols</a:t>
            </a:r>
            <a:endParaRPr/>
          </a:p>
          <a:p>
            <a:pPr indent="-310832" lvl="1" marL="914400" rtl="0" algn="l">
              <a:lnSpc>
                <a:spcPct val="150000"/>
              </a:lnSpc>
              <a:spcBef>
                <a:spcPts val="0"/>
              </a:spcBef>
              <a:spcAft>
                <a:spcPts val="0"/>
              </a:spcAft>
              <a:buSzPct val="100000"/>
              <a:buChar char="○"/>
            </a:pPr>
            <a:r>
              <a:rPr lang="en"/>
              <a:t>Attacker uses these hidden features to probe the switch</a:t>
            </a:r>
            <a:endParaRPr/>
          </a:p>
          <a:p>
            <a:pPr indent="-334327" lvl="0" marL="457200" rtl="0" algn="l">
              <a:lnSpc>
                <a:spcPct val="150000"/>
              </a:lnSpc>
              <a:spcBef>
                <a:spcPts val="0"/>
              </a:spcBef>
              <a:spcAft>
                <a:spcPts val="0"/>
              </a:spcAft>
              <a:buSzPct val="100000"/>
              <a:buChar char="●"/>
            </a:pPr>
            <a:r>
              <a:rPr b="1" lang="en"/>
              <a:t>VLAN Hopping</a:t>
            </a:r>
            <a:endParaRPr b="1"/>
          </a:p>
          <a:p>
            <a:pPr indent="-310832" lvl="1" marL="914400" rtl="0" algn="l">
              <a:lnSpc>
                <a:spcPct val="150000"/>
              </a:lnSpc>
              <a:spcBef>
                <a:spcPts val="0"/>
              </a:spcBef>
              <a:spcAft>
                <a:spcPts val="0"/>
              </a:spcAft>
              <a:buSzPct val="100000"/>
              <a:buChar char="○"/>
            </a:pPr>
            <a:r>
              <a:rPr lang="en"/>
              <a:t>It can be achieved when a layer 3 device, such as an IP router, is serving several VLANs and is reachable through all of them.</a:t>
            </a:r>
            <a:endParaRPr/>
          </a:p>
          <a:p>
            <a:pPr indent="-310832" lvl="1" marL="914400" rtl="0" algn="l">
              <a:lnSpc>
                <a:spcPct val="150000"/>
              </a:lnSpc>
              <a:spcBef>
                <a:spcPts val="0"/>
              </a:spcBef>
              <a:spcAft>
                <a:spcPts val="0"/>
              </a:spcAft>
              <a:buSzPct val="100000"/>
              <a:buChar char="○"/>
            </a:pPr>
            <a:r>
              <a:rPr lang="en"/>
              <a:t>In this the attacker can send a frame with the router’s LAN port MAC address and the IP address of a host in another VLAN, thus using layer 3 to bypass layer 2 restrictions.</a:t>
            </a:r>
            <a:endParaRPr/>
          </a:p>
          <a:p>
            <a:pPr indent="-310832" lvl="1" marL="914400" rtl="0" algn="l">
              <a:lnSpc>
                <a:spcPct val="150000"/>
              </a:lnSpc>
              <a:spcBef>
                <a:spcPts val="0"/>
              </a:spcBef>
              <a:spcAft>
                <a:spcPts val="0"/>
              </a:spcAft>
              <a:buSzPct val="100000"/>
              <a:buChar char="○"/>
            </a:pPr>
            <a:r>
              <a:rPr lang="en"/>
              <a:t>Depending on configuration, the router will receive the frame and forward it to the IP layer, inspect the IP address and resend it to the correct recipient on a VLAN other than the attacker’s</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9"/>
          <p:cNvSpPr txBox="1"/>
          <p:nvPr>
            <p:ph idx="1" type="body"/>
          </p:nvPr>
        </p:nvSpPr>
        <p:spPr>
          <a:xfrm>
            <a:off x="311700" y="494775"/>
            <a:ext cx="3999900" cy="4526100"/>
          </a:xfrm>
          <a:prstGeom prst="rect">
            <a:avLst/>
          </a:prstGeom>
        </p:spPr>
        <p:txBody>
          <a:bodyPr anchorCtr="0" anchor="t" bIns="91425" lIns="91425" spcFirstLastPara="1" rIns="91425" wrap="square" tIns="91425">
            <a:normAutofit fontScale="92500"/>
          </a:bodyPr>
          <a:lstStyle/>
          <a:p>
            <a:pPr indent="-334327" lvl="0" marL="457200" rtl="0" algn="l">
              <a:lnSpc>
                <a:spcPct val="150000"/>
              </a:lnSpc>
              <a:spcBef>
                <a:spcPts val="0"/>
              </a:spcBef>
              <a:spcAft>
                <a:spcPts val="0"/>
              </a:spcAft>
              <a:buSzPct val="100000"/>
              <a:buChar char="●"/>
            </a:pPr>
            <a:r>
              <a:rPr b="1" lang="en" sz="1800"/>
              <a:t>VLAN Tagging</a:t>
            </a:r>
            <a:endParaRPr b="1" sz="1800"/>
          </a:p>
          <a:p>
            <a:pPr indent="-310832" lvl="1" marL="914400" rtl="0" algn="l">
              <a:lnSpc>
                <a:spcPct val="150000"/>
              </a:lnSpc>
              <a:spcBef>
                <a:spcPts val="0"/>
              </a:spcBef>
              <a:spcAft>
                <a:spcPts val="0"/>
              </a:spcAft>
              <a:buSzPct val="100000"/>
              <a:buChar char="○"/>
            </a:pPr>
            <a:r>
              <a:rPr lang="en" sz="1400"/>
              <a:t>In this Attacker can create Ethernet frames that have a VLAN tag and thus inject frames to VLANs to which they are not supposed to have access.</a:t>
            </a:r>
            <a:endParaRPr sz="1400"/>
          </a:p>
          <a:p>
            <a:pPr indent="-310832" lvl="1" marL="914400" rtl="0" algn="l">
              <a:lnSpc>
                <a:spcPct val="150000"/>
              </a:lnSpc>
              <a:spcBef>
                <a:spcPts val="0"/>
              </a:spcBef>
              <a:spcAft>
                <a:spcPts val="0"/>
              </a:spcAft>
              <a:buSzPct val="100000"/>
              <a:buChar char="○"/>
            </a:pPr>
            <a:r>
              <a:rPr lang="en" sz="1400"/>
              <a:t>A type of this is Double Tagging in which  attacker creates a frame which has the target host’s MAC address as the recipient and contains a VLAN 1 tag followed by a VLAN 2 tag</a:t>
            </a:r>
            <a:endParaRPr sz="1400"/>
          </a:p>
          <a:p>
            <a:pPr indent="-310832" lvl="1" marL="914400" rtl="0" algn="l">
              <a:lnSpc>
                <a:spcPct val="150000"/>
              </a:lnSpc>
              <a:spcBef>
                <a:spcPts val="0"/>
              </a:spcBef>
              <a:spcAft>
                <a:spcPts val="0"/>
              </a:spcAft>
              <a:buSzPct val="100000"/>
              <a:buChar char="○"/>
            </a:pPr>
            <a:r>
              <a:rPr lang="en" sz="1400"/>
              <a:t>The double tagging attack does not provide return traffic capability, but additional spoofing can do this, too</a:t>
            </a:r>
            <a:endParaRPr b="1" sz="1400"/>
          </a:p>
          <a:p>
            <a:pPr indent="0" lvl="0" marL="0" rtl="0" algn="l">
              <a:spcBef>
                <a:spcPts val="1200"/>
              </a:spcBef>
              <a:spcAft>
                <a:spcPts val="1200"/>
              </a:spcAft>
              <a:buNone/>
            </a:pPr>
            <a:r>
              <a:t/>
            </a:r>
            <a:endParaRPr/>
          </a:p>
        </p:txBody>
      </p:sp>
      <p:sp>
        <p:nvSpPr>
          <p:cNvPr id="275" name="Google Shape;275;p49"/>
          <p:cNvSpPr txBox="1"/>
          <p:nvPr>
            <p:ph idx="2" type="body"/>
          </p:nvPr>
        </p:nvSpPr>
        <p:spPr>
          <a:xfrm>
            <a:off x="4832400" y="586400"/>
            <a:ext cx="3999900" cy="443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VLAN double tagging attack; Attacker A’s frames reach target T.</a:t>
            </a:r>
            <a:endParaRPr/>
          </a:p>
        </p:txBody>
      </p:sp>
      <p:pic>
        <p:nvPicPr>
          <p:cNvPr id="276" name="Google Shape;276;p49"/>
          <p:cNvPicPr preferRelativeResize="0"/>
          <p:nvPr/>
        </p:nvPicPr>
        <p:blipFill>
          <a:blip r:embed="rId3">
            <a:alphaModFix/>
          </a:blip>
          <a:stretch>
            <a:fillRect/>
          </a:stretch>
        </p:blipFill>
        <p:spPr>
          <a:xfrm>
            <a:off x="4832400" y="1217250"/>
            <a:ext cx="3999900" cy="22521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0"/>
          <p:cNvSpPr txBox="1"/>
          <p:nvPr>
            <p:ph idx="1" type="body"/>
          </p:nvPr>
        </p:nvSpPr>
        <p:spPr>
          <a:xfrm>
            <a:off x="729450" y="389550"/>
            <a:ext cx="7688700" cy="31122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b="1" lang="en"/>
              <a:t>Remote Access to the LAN</a:t>
            </a:r>
            <a:endParaRPr b="1"/>
          </a:p>
          <a:p>
            <a:pPr indent="-317500" lvl="1" marL="914400" rtl="0" algn="l">
              <a:lnSpc>
                <a:spcPct val="150000"/>
              </a:lnSpc>
              <a:spcBef>
                <a:spcPts val="0"/>
              </a:spcBef>
              <a:spcAft>
                <a:spcPts val="0"/>
              </a:spcAft>
              <a:buSzPts val="1400"/>
              <a:buChar char="○"/>
            </a:pPr>
            <a:r>
              <a:rPr lang="en"/>
              <a:t>Can be achieved by gaining higher layer access to a host on the segment.</a:t>
            </a:r>
            <a:endParaRPr/>
          </a:p>
          <a:p>
            <a:pPr indent="-317500" lvl="1" marL="914400" rtl="0" algn="l">
              <a:lnSpc>
                <a:spcPct val="150000"/>
              </a:lnSpc>
              <a:spcBef>
                <a:spcPts val="0"/>
              </a:spcBef>
              <a:spcAft>
                <a:spcPts val="0"/>
              </a:spcAft>
              <a:buSzPts val="1400"/>
              <a:buChar char="○"/>
            </a:pPr>
            <a:r>
              <a:rPr lang="en"/>
              <a:t>To get a user at the target network to open a remote system administration service, which then connects to a host on the Internet and enables the attacker to access the Ethernet layer.</a:t>
            </a:r>
            <a:endParaRPr/>
          </a:p>
          <a:p>
            <a:pPr indent="-342900" lvl="0" marL="457200" rtl="0" algn="l">
              <a:lnSpc>
                <a:spcPct val="150000"/>
              </a:lnSpc>
              <a:spcBef>
                <a:spcPts val="0"/>
              </a:spcBef>
              <a:spcAft>
                <a:spcPts val="0"/>
              </a:spcAft>
              <a:buSzPts val="1800"/>
              <a:buChar char="●"/>
            </a:pPr>
            <a:r>
              <a:rPr b="1" lang="en"/>
              <a:t>Topology and Vulnerability Discovery</a:t>
            </a:r>
            <a:endParaRPr b="1"/>
          </a:p>
          <a:p>
            <a:pPr indent="-317500" lvl="1" marL="914400" rtl="0" algn="l">
              <a:lnSpc>
                <a:spcPct val="150000"/>
              </a:lnSpc>
              <a:spcBef>
                <a:spcPts val="0"/>
              </a:spcBef>
              <a:spcAft>
                <a:spcPts val="0"/>
              </a:spcAft>
              <a:buSzPts val="1400"/>
              <a:buChar char="○"/>
            </a:pPr>
            <a:r>
              <a:rPr lang="en"/>
              <a:t>Attacker tries to map the</a:t>
            </a:r>
            <a:r>
              <a:rPr b="1" lang="en"/>
              <a:t> </a:t>
            </a:r>
            <a:r>
              <a:rPr lang="en"/>
              <a:t>network’s topology and services in  host to find the vulnerabilities for </a:t>
            </a:r>
            <a:r>
              <a:rPr lang="en"/>
              <a:t>further</a:t>
            </a:r>
            <a:r>
              <a:rPr lang="en"/>
              <a:t> attacks.</a:t>
            </a:r>
            <a:endParaRPr/>
          </a:p>
          <a:p>
            <a:pPr indent="-317500" lvl="1" marL="914400" rtl="0" algn="l">
              <a:lnSpc>
                <a:spcPct val="150000"/>
              </a:lnSpc>
              <a:spcBef>
                <a:spcPts val="0"/>
              </a:spcBef>
              <a:spcAft>
                <a:spcPts val="0"/>
              </a:spcAft>
              <a:buSzPts val="1400"/>
              <a:buChar char="○"/>
            </a:pPr>
            <a:r>
              <a:rPr lang="en"/>
              <a:t>By sending ARP broadcast, attacker can gain the IP addresses that are in use and services or gateways to which other hosts connect to.</a:t>
            </a:r>
            <a:endParaRPr/>
          </a:p>
          <a:p>
            <a:pPr indent="-317500" lvl="1" marL="914400" rtl="0" algn="l">
              <a:lnSpc>
                <a:spcPct val="150000"/>
              </a:lnSpc>
              <a:spcBef>
                <a:spcPts val="0"/>
              </a:spcBef>
              <a:spcAft>
                <a:spcPts val="0"/>
              </a:spcAft>
              <a:buSzPts val="1400"/>
              <a:buChar char="○"/>
            </a:pPr>
            <a:r>
              <a:rPr lang="en"/>
              <a:t>Potential vulnerabilities can be identified by the info requested from DHCP server, like info regarding host’s software including operating systems, </a:t>
            </a:r>
            <a:r>
              <a:rPr lang="en"/>
              <a:t>services</a:t>
            </a:r>
            <a:r>
              <a:rPr lang="en"/>
              <a:t>, and versions.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1"/>
          <p:cNvSpPr txBox="1"/>
          <p:nvPr>
            <p:ph idx="1" type="body"/>
          </p:nvPr>
        </p:nvSpPr>
        <p:spPr>
          <a:xfrm>
            <a:off x="729450" y="345600"/>
            <a:ext cx="7688700" cy="4212600"/>
          </a:xfrm>
          <a:prstGeom prst="rect">
            <a:avLst/>
          </a:prstGeom>
        </p:spPr>
        <p:txBody>
          <a:bodyPr anchorCtr="0" anchor="t" bIns="91425" lIns="91425" spcFirstLastPara="1" rIns="91425" wrap="square" tIns="91425">
            <a:normAutofit fontScale="62500" lnSpcReduction="10000"/>
          </a:bodyPr>
          <a:lstStyle/>
          <a:p>
            <a:pPr indent="-324391" lvl="0" marL="457200" rtl="0" algn="l">
              <a:lnSpc>
                <a:spcPct val="150000"/>
              </a:lnSpc>
              <a:spcBef>
                <a:spcPts val="0"/>
              </a:spcBef>
              <a:spcAft>
                <a:spcPts val="0"/>
              </a:spcAft>
              <a:buSzPct val="100000"/>
              <a:buChar char="●"/>
            </a:pPr>
            <a:r>
              <a:rPr b="1" lang="en" sz="2413"/>
              <a:t>Break-Ins</a:t>
            </a:r>
            <a:endParaRPr b="1" sz="2413"/>
          </a:p>
          <a:p>
            <a:pPr indent="-307975" lvl="1" marL="914400" rtl="0" algn="l">
              <a:lnSpc>
                <a:spcPct val="150000"/>
              </a:lnSpc>
              <a:spcBef>
                <a:spcPts val="0"/>
              </a:spcBef>
              <a:spcAft>
                <a:spcPts val="0"/>
              </a:spcAft>
              <a:buSzPct val="100000"/>
              <a:buChar char="○"/>
            </a:pPr>
            <a:r>
              <a:rPr lang="en" sz="2000"/>
              <a:t>These attacks typically target vulnerabilities on higher layer network software, like the TCP/IP stack and especially server applications.</a:t>
            </a:r>
            <a:endParaRPr sz="2000"/>
          </a:p>
          <a:p>
            <a:pPr indent="-307975" lvl="1" marL="914400" rtl="0" algn="l">
              <a:lnSpc>
                <a:spcPct val="150000"/>
              </a:lnSpc>
              <a:spcBef>
                <a:spcPts val="0"/>
              </a:spcBef>
              <a:spcAft>
                <a:spcPts val="0"/>
              </a:spcAft>
              <a:buSzPct val="100000"/>
              <a:buChar char="○"/>
            </a:pPr>
            <a:r>
              <a:rPr lang="en" sz="2000"/>
              <a:t>The attacker can lead to the capture of a host or a switch, which can be used for further attacks. They can also target the Ethernet firmware in the NIC and software at the host and attempt to get control of the interface.</a:t>
            </a:r>
            <a:endParaRPr sz="2000"/>
          </a:p>
          <a:p>
            <a:pPr indent="-321865" lvl="0" marL="457200" rtl="0" algn="l">
              <a:lnSpc>
                <a:spcPct val="150000"/>
              </a:lnSpc>
              <a:spcBef>
                <a:spcPts val="0"/>
              </a:spcBef>
              <a:spcAft>
                <a:spcPts val="0"/>
              </a:spcAft>
              <a:buSzPct val="100000"/>
              <a:buChar char="●"/>
            </a:pPr>
            <a:r>
              <a:rPr b="1" lang="en" sz="2350"/>
              <a:t>Switch Control</a:t>
            </a:r>
            <a:endParaRPr b="1" sz="2350"/>
          </a:p>
          <a:p>
            <a:pPr indent="-307975" lvl="1" marL="914400" rtl="0" algn="l">
              <a:lnSpc>
                <a:spcPct val="150000"/>
              </a:lnSpc>
              <a:spcBef>
                <a:spcPts val="0"/>
              </a:spcBef>
              <a:spcAft>
                <a:spcPts val="0"/>
              </a:spcAft>
              <a:buSzPct val="100000"/>
              <a:buChar char="○"/>
            </a:pPr>
            <a:r>
              <a:rPr lang="en" sz="2000"/>
              <a:t>By default switches have default or no passwords, and these passwords can be reset by gaining  physical access to switch.</a:t>
            </a:r>
            <a:endParaRPr sz="2000"/>
          </a:p>
          <a:p>
            <a:pPr indent="-307975" lvl="1" marL="914400" rtl="0" algn="l">
              <a:lnSpc>
                <a:spcPct val="150000"/>
              </a:lnSpc>
              <a:spcBef>
                <a:spcPts val="0"/>
              </a:spcBef>
              <a:spcAft>
                <a:spcPts val="0"/>
              </a:spcAft>
              <a:buSzPct val="100000"/>
              <a:buChar char="○"/>
            </a:pPr>
            <a:r>
              <a:rPr lang="en" sz="2000"/>
              <a:t>After gaining access to switch, traffic can be rerouted by switching links down, claiming the STP root by raising the priority of the switch or DoS selected links. </a:t>
            </a:r>
            <a:endParaRPr sz="2000"/>
          </a:p>
          <a:p>
            <a:pPr indent="-307975" lvl="1" marL="914400" rtl="0" algn="l">
              <a:lnSpc>
                <a:spcPct val="150000"/>
              </a:lnSpc>
              <a:spcBef>
                <a:spcPts val="0"/>
              </a:spcBef>
              <a:spcAft>
                <a:spcPts val="0"/>
              </a:spcAft>
              <a:buSzPct val="100000"/>
              <a:buChar char="○"/>
            </a:pPr>
            <a:r>
              <a:rPr lang="en" sz="2000"/>
              <a:t>But switch’s software limits the attackers ability to eavesdrop on the traffic or generate spoofed frames.</a:t>
            </a:r>
            <a:endParaRPr sz="2000"/>
          </a:p>
          <a:p>
            <a:pPr indent="-307975" lvl="1" marL="914400" rtl="0" algn="l">
              <a:lnSpc>
                <a:spcPct val="150000"/>
              </a:lnSpc>
              <a:spcBef>
                <a:spcPts val="0"/>
              </a:spcBef>
              <a:spcAft>
                <a:spcPts val="0"/>
              </a:spcAft>
              <a:buSzPct val="100000"/>
              <a:buChar char="○"/>
            </a:pPr>
            <a:r>
              <a:rPr lang="en" sz="2000"/>
              <a:t>Workstation is needed for such attacks, along with the connected host the switch can be used to turn on the mirroring for eavesdropping and gain access to any VLAN in use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lang="en"/>
              <a:t>D.  Denial of Service</a:t>
            </a:r>
            <a:endParaRPr/>
          </a:p>
        </p:txBody>
      </p:sp>
      <p:sp>
        <p:nvSpPr>
          <p:cNvPr id="292" name="Google Shape;292;p52"/>
          <p:cNvSpPr txBox="1"/>
          <p:nvPr>
            <p:ph idx="1" type="body"/>
          </p:nvPr>
        </p:nvSpPr>
        <p:spPr>
          <a:xfrm>
            <a:off x="389475" y="1068425"/>
            <a:ext cx="7688700" cy="3729900"/>
          </a:xfrm>
          <a:prstGeom prst="rect">
            <a:avLst/>
          </a:prstGeom>
        </p:spPr>
        <p:txBody>
          <a:bodyPr anchorCtr="0" anchor="t" bIns="91425" lIns="91425" spcFirstLastPara="1" rIns="91425" wrap="square" tIns="91425">
            <a:normAutofit fontScale="40000"/>
          </a:bodyPr>
          <a:lstStyle/>
          <a:p>
            <a:pPr indent="-346365" lvl="0" marL="457200" rtl="0" algn="l">
              <a:lnSpc>
                <a:spcPct val="150000"/>
              </a:lnSpc>
              <a:spcBef>
                <a:spcPts val="0"/>
              </a:spcBef>
              <a:spcAft>
                <a:spcPts val="0"/>
              </a:spcAft>
              <a:buSzPct val="100000"/>
              <a:buAutoNum type="arabicPeriod"/>
            </a:pPr>
            <a:r>
              <a:rPr lang="en" sz="4636"/>
              <a:t>Basically DoS attacks is not to gain access to data but to prevent its use.</a:t>
            </a:r>
            <a:endParaRPr sz="4636"/>
          </a:p>
          <a:p>
            <a:pPr indent="-346365" lvl="0" marL="457200" rtl="0" algn="l">
              <a:lnSpc>
                <a:spcPct val="150000"/>
              </a:lnSpc>
              <a:spcBef>
                <a:spcPts val="0"/>
              </a:spcBef>
              <a:spcAft>
                <a:spcPts val="0"/>
              </a:spcAft>
              <a:buSzPct val="100000"/>
              <a:buAutoNum type="arabicPeriod"/>
            </a:pPr>
            <a:r>
              <a:rPr lang="en" sz="4636"/>
              <a:t>This attack can be implemented on layer 1 by cutting links physically or by damaging the circuitry with electricity.However, layer 2 attacks can cause much more damage.</a:t>
            </a:r>
            <a:endParaRPr sz="4636"/>
          </a:p>
          <a:p>
            <a:pPr indent="-346365" lvl="0" marL="457200" rtl="0" algn="l">
              <a:lnSpc>
                <a:spcPct val="150000"/>
              </a:lnSpc>
              <a:spcBef>
                <a:spcPts val="0"/>
              </a:spcBef>
              <a:spcAft>
                <a:spcPts val="0"/>
              </a:spcAft>
              <a:buSzPct val="100000"/>
              <a:buAutoNum type="arabicPeriod"/>
            </a:pPr>
            <a:r>
              <a:rPr lang="en" sz="4636"/>
              <a:t>Depending on the switch design this may affect more than one port, as one chip serves several ports And Making the entire switch inoperable is less likely but possible.</a:t>
            </a:r>
            <a:endParaRPr sz="4636"/>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2118925"/>
            <a:ext cx="8520600" cy="623400"/>
          </a:xfrm>
          <a:prstGeom prst="rect">
            <a:avLst/>
          </a:prstGeom>
        </p:spPr>
        <p:txBody>
          <a:bodyPr anchorCtr="0" anchor="t" bIns="91425" lIns="91425" spcFirstLastPara="1" rIns="91425" wrap="square" tIns="91425">
            <a:normAutofit fontScale="90000"/>
          </a:bodyPr>
          <a:lstStyle/>
          <a:p>
            <a:pPr indent="-434340" lvl="0" marL="457200" rtl="0" algn="ctr">
              <a:spcBef>
                <a:spcPts val="0"/>
              </a:spcBef>
              <a:spcAft>
                <a:spcPts val="0"/>
              </a:spcAft>
              <a:buSzPct val="100000"/>
              <a:buAutoNum type="romanUcPeriod"/>
            </a:pPr>
            <a:r>
              <a:rPr lang="en"/>
              <a:t>INTRODUCTION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3"/>
          <p:cNvSpPr txBox="1"/>
          <p:nvPr>
            <p:ph idx="1" type="body"/>
          </p:nvPr>
        </p:nvSpPr>
        <p:spPr>
          <a:xfrm>
            <a:off x="50" y="0"/>
            <a:ext cx="9144000" cy="5143500"/>
          </a:xfrm>
          <a:prstGeom prst="rect">
            <a:avLst/>
          </a:prstGeom>
        </p:spPr>
        <p:txBody>
          <a:bodyPr anchorCtr="0" anchor="t" bIns="91425" lIns="91425" spcFirstLastPara="1" rIns="91425" wrap="square" tIns="91425">
            <a:normAutofit fontScale="47500" lnSpcReduction="10000"/>
          </a:bodyPr>
          <a:lstStyle/>
          <a:p>
            <a:pPr indent="-380511" lvl="0" marL="457200" rtl="0" algn="l">
              <a:lnSpc>
                <a:spcPct val="150000"/>
              </a:lnSpc>
              <a:spcBef>
                <a:spcPts val="0"/>
              </a:spcBef>
              <a:spcAft>
                <a:spcPts val="0"/>
              </a:spcAft>
              <a:buSzPct val="100000"/>
              <a:buChar char="●"/>
            </a:pPr>
            <a:r>
              <a:rPr b="1" lang="en" sz="5036"/>
              <a:t>Resource Exhaustion Attacks</a:t>
            </a:r>
            <a:endParaRPr b="1" sz="5036"/>
          </a:p>
          <a:p>
            <a:pPr indent="-358298" lvl="1" marL="914400" rtl="0" algn="l">
              <a:lnSpc>
                <a:spcPct val="150000"/>
              </a:lnSpc>
              <a:spcBef>
                <a:spcPts val="0"/>
              </a:spcBef>
              <a:spcAft>
                <a:spcPts val="0"/>
              </a:spcAft>
              <a:buSzPct val="100000"/>
              <a:buChar char="○"/>
            </a:pPr>
            <a:r>
              <a:rPr lang="en" sz="4300"/>
              <a:t>This attacks mainly target the control and management planes of a switch by sending frames that require additional processing and handling.</a:t>
            </a:r>
            <a:endParaRPr sz="4300"/>
          </a:p>
          <a:p>
            <a:pPr indent="-358298" lvl="1" marL="914400" rtl="0" algn="l">
              <a:lnSpc>
                <a:spcPct val="150000"/>
              </a:lnSpc>
              <a:spcBef>
                <a:spcPts val="0"/>
              </a:spcBef>
              <a:spcAft>
                <a:spcPts val="0"/>
              </a:spcAft>
              <a:buSzPct val="100000"/>
              <a:buChar char="○"/>
            </a:pPr>
            <a:r>
              <a:rPr lang="en" sz="4300"/>
              <a:t>Unknown unicast flooding is a method for sending frames with a receiver address that does not exist in the network.</a:t>
            </a:r>
            <a:endParaRPr sz="4300"/>
          </a:p>
          <a:p>
            <a:pPr indent="-358298" lvl="1" marL="914400" rtl="0" algn="l">
              <a:lnSpc>
                <a:spcPct val="150000"/>
              </a:lnSpc>
              <a:spcBef>
                <a:spcPts val="0"/>
              </a:spcBef>
              <a:spcAft>
                <a:spcPts val="0"/>
              </a:spcAft>
              <a:buSzPct val="100000"/>
              <a:buChar char="○"/>
            </a:pPr>
            <a:r>
              <a:rPr lang="en" sz="4300"/>
              <a:t>As CAM tables do not have this address, the frame is broadcast over all links which is the same attack as MAC flooding but the intention is to congest the network and success depends on being able to cause sufficient traffic while in MAC flooding is to allow normal traffic but make the switch broadcast it</a:t>
            </a:r>
            <a:endParaRPr sz="43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4"/>
          <p:cNvSpPr txBox="1"/>
          <p:nvPr>
            <p:ph idx="1" type="body"/>
          </p:nvPr>
        </p:nvSpPr>
        <p:spPr>
          <a:xfrm>
            <a:off x="0" y="921950"/>
            <a:ext cx="9144000" cy="3045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Protocol Based DoS</a:t>
            </a:r>
            <a:endParaRPr b="1"/>
          </a:p>
          <a:p>
            <a:pPr indent="-317500" lvl="1" marL="914400" rtl="0" algn="l">
              <a:lnSpc>
                <a:spcPct val="200000"/>
              </a:lnSpc>
              <a:spcBef>
                <a:spcPts val="0"/>
              </a:spcBef>
              <a:spcAft>
                <a:spcPts val="0"/>
              </a:spcAft>
              <a:buSzPts val="1400"/>
              <a:buChar char="○"/>
            </a:pPr>
            <a:r>
              <a:rPr lang="en"/>
              <a:t>STP that makes a tree out of a mesh network is designed to be self-configuring</a:t>
            </a:r>
            <a:endParaRPr/>
          </a:p>
          <a:p>
            <a:pPr indent="-317500" lvl="1" marL="914400" rtl="0" algn="l">
              <a:lnSpc>
                <a:spcPct val="200000"/>
              </a:lnSpc>
              <a:spcBef>
                <a:spcPts val="0"/>
              </a:spcBef>
              <a:spcAft>
                <a:spcPts val="0"/>
              </a:spcAft>
              <a:buSzPts val="1400"/>
              <a:buChar char="○"/>
            </a:pPr>
            <a:r>
              <a:rPr lang="en"/>
              <a:t>In this Attacker that controls a node on the network can send STP messages and pretend to be a switch</a:t>
            </a:r>
            <a:endParaRPr/>
          </a:p>
          <a:p>
            <a:pPr indent="-317500" lvl="1" marL="914400" rtl="0" algn="l">
              <a:lnSpc>
                <a:spcPct val="200000"/>
              </a:lnSpc>
              <a:spcBef>
                <a:spcPts val="0"/>
              </a:spcBef>
              <a:spcAft>
                <a:spcPts val="0"/>
              </a:spcAft>
              <a:buSzPts val="1400"/>
              <a:buChar char="○"/>
            </a:pPr>
            <a:r>
              <a:rPr lang="en"/>
              <a:t>Whole Switching network can be brought to halt  by flooding it with STP TCNs or other STP control messages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5"/>
          <p:cNvSpPr txBox="1"/>
          <p:nvPr>
            <p:ph type="title"/>
          </p:nvPr>
        </p:nvSpPr>
        <p:spPr>
          <a:xfrm>
            <a:off x="-150" y="0"/>
            <a:ext cx="91440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a:t>
            </a:r>
            <a:r>
              <a:rPr b="1" lang="en"/>
              <a:t>) Traffic Integrity</a:t>
            </a:r>
            <a:endParaRPr b="1"/>
          </a:p>
        </p:txBody>
      </p:sp>
      <p:sp>
        <p:nvSpPr>
          <p:cNvPr id="308" name="Google Shape;308;p55"/>
          <p:cNvSpPr txBox="1"/>
          <p:nvPr>
            <p:ph idx="1" type="body"/>
          </p:nvPr>
        </p:nvSpPr>
        <p:spPr>
          <a:xfrm>
            <a:off x="0" y="800100"/>
            <a:ext cx="9144000" cy="41910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Char char="●"/>
            </a:pPr>
            <a:r>
              <a:rPr lang="en" sz="2000"/>
              <a:t>Three main goals of Security are </a:t>
            </a:r>
            <a:r>
              <a:rPr lang="en" sz="2000">
                <a:solidFill>
                  <a:srgbClr val="FF0000"/>
                </a:solidFill>
              </a:rPr>
              <a:t>C</a:t>
            </a:r>
            <a:r>
              <a:rPr lang="en" sz="2000"/>
              <a:t>onfidentiality, </a:t>
            </a:r>
            <a:r>
              <a:rPr lang="en" sz="2000">
                <a:solidFill>
                  <a:srgbClr val="FF0000"/>
                </a:solidFill>
              </a:rPr>
              <a:t>I</a:t>
            </a:r>
            <a:r>
              <a:rPr lang="en" sz="2000"/>
              <a:t>ntegrity and </a:t>
            </a:r>
            <a:r>
              <a:rPr lang="en" sz="2000">
                <a:solidFill>
                  <a:srgbClr val="FF0000"/>
                </a:solidFill>
              </a:rPr>
              <a:t>A</a:t>
            </a:r>
            <a:r>
              <a:rPr lang="en" sz="2000"/>
              <a:t>vailability</a:t>
            </a:r>
            <a:r>
              <a:rPr lang="en" sz="2000"/>
              <a:t> (CIA).</a:t>
            </a:r>
            <a:endParaRPr sz="2000"/>
          </a:p>
          <a:p>
            <a:pPr indent="-355600" lvl="0" marL="457200" rtl="0" algn="l">
              <a:spcBef>
                <a:spcPts val="0"/>
              </a:spcBef>
              <a:spcAft>
                <a:spcPts val="0"/>
              </a:spcAft>
              <a:buSzPts val="2000"/>
              <a:buChar char="●"/>
            </a:pPr>
            <a:r>
              <a:rPr lang="en" sz="2000"/>
              <a:t>After confidentiality, the next step for an attacker is to modify traffic on the network thus compromising Integrity.</a:t>
            </a:r>
            <a:endParaRPr sz="2000"/>
          </a:p>
          <a:p>
            <a:pPr indent="-355600" lvl="0" marL="457200" rtl="0" algn="l">
              <a:spcBef>
                <a:spcPts val="0"/>
              </a:spcBef>
              <a:spcAft>
                <a:spcPts val="0"/>
              </a:spcAft>
              <a:buSzPts val="2000"/>
              <a:buChar char="●"/>
            </a:pPr>
            <a:r>
              <a:rPr lang="en" sz="2000"/>
              <a:t>Integrity has three goals to </a:t>
            </a:r>
            <a:r>
              <a:rPr lang="en" sz="2000"/>
              <a:t>achieve</a:t>
            </a:r>
            <a:r>
              <a:rPr lang="en" sz="2000"/>
              <a:t> data security.</a:t>
            </a:r>
            <a:endParaRPr sz="2000"/>
          </a:p>
          <a:p>
            <a:pPr indent="-355600" lvl="1" marL="914400" rtl="0" algn="l">
              <a:spcBef>
                <a:spcPts val="0"/>
              </a:spcBef>
              <a:spcAft>
                <a:spcPts val="0"/>
              </a:spcAft>
              <a:buSzPts val="2000"/>
              <a:buChar char="○"/>
            </a:pPr>
            <a:r>
              <a:rPr lang="en" sz="2000"/>
              <a:t>Preventing the modification of information by unauthorized users</a:t>
            </a:r>
            <a:endParaRPr sz="2000"/>
          </a:p>
          <a:p>
            <a:pPr indent="-355600" lvl="1" marL="914400" rtl="0" algn="l">
              <a:spcBef>
                <a:spcPts val="0"/>
              </a:spcBef>
              <a:spcAft>
                <a:spcPts val="0"/>
              </a:spcAft>
              <a:buSzPts val="2000"/>
              <a:buChar char="○"/>
            </a:pPr>
            <a:r>
              <a:rPr lang="en" sz="2000"/>
              <a:t>Preventing unauthorized or unintentional </a:t>
            </a:r>
            <a:r>
              <a:rPr lang="en" sz="2000"/>
              <a:t>modification</a:t>
            </a:r>
            <a:r>
              <a:rPr lang="en" sz="2000"/>
              <a:t> of information by authorized users.</a:t>
            </a:r>
            <a:endParaRPr sz="2000"/>
          </a:p>
          <a:p>
            <a:pPr indent="-355600" lvl="1" marL="914400" rtl="0" algn="l">
              <a:spcBef>
                <a:spcPts val="0"/>
              </a:spcBef>
              <a:spcAft>
                <a:spcPts val="0"/>
              </a:spcAft>
              <a:buSzPts val="2000"/>
              <a:buChar char="○"/>
            </a:pPr>
            <a:r>
              <a:rPr lang="en" sz="2000"/>
              <a:t>Preserving internal and external consistency.</a:t>
            </a:r>
            <a:endParaRPr sz="2000"/>
          </a:p>
          <a:p>
            <a:pPr indent="-355600" lvl="0" marL="457200" rtl="0" algn="l">
              <a:spcBef>
                <a:spcPts val="0"/>
              </a:spcBef>
              <a:spcAft>
                <a:spcPts val="0"/>
              </a:spcAft>
              <a:buSzPts val="2000"/>
              <a:buChar char="●"/>
            </a:pPr>
            <a:r>
              <a:rPr lang="en" sz="2000"/>
              <a:t>For Instance, An attacker can imitate a bank’s web server to a user, and imitate the user to the bank’s server, and gain temporary control of the user’s bank account.</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6"/>
          <p:cNvSpPr txBox="1"/>
          <p:nvPr>
            <p:ph type="title"/>
          </p:nvPr>
        </p:nvSpPr>
        <p:spPr>
          <a:xfrm>
            <a:off x="152400" y="0"/>
            <a:ext cx="8520600" cy="561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 </a:t>
            </a:r>
            <a:r>
              <a:rPr b="1" lang="en"/>
              <a:t>1) ARP and DHCP Poisoning</a:t>
            </a:r>
            <a:endParaRPr b="1"/>
          </a:p>
        </p:txBody>
      </p:sp>
      <p:sp>
        <p:nvSpPr>
          <p:cNvPr id="314" name="Google Shape;314;p56"/>
          <p:cNvSpPr txBox="1"/>
          <p:nvPr>
            <p:ph idx="1" type="body"/>
          </p:nvPr>
        </p:nvSpPr>
        <p:spPr>
          <a:xfrm>
            <a:off x="0" y="627250"/>
            <a:ext cx="5207700" cy="456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ARP (</a:t>
            </a:r>
            <a:r>
              <a:rPr lang="en" sz="1600">
                <a:solidFill>
                  <a:srgbClr val="FF0000"/>
                </a:solidFill>
              </a:rPr>
              <a:t>A</a:t>
            </a:r>
            <a:r>
              <a:rPr lang="en" sz="1600"/>
              <a:t>ddress </a:t>
            </a:r>
            <a:r>
              <a:rPr lang="en" sz="1600">
                <a:solidFill>
                  <a:srgbClr val="FF0000"/>
                </a:solidFill>
              </a:rPr>
              <a:t>R</a:t>
            </a:r>
            <a:r>
              <a:rPr lang="en" sz="1600"/>
              <a:t>esolution </a:t>
            </a:r>
            <a:r>
              <a:rPr lang="en" sz="1600">
                <a:solidFill>
                  <a:srgbClr val="FF0000"/>
                </a:solidFill>
              </a:rPr>
              <a:t>P</a:t>
            </a:r>
            <a:r>
              <a:rPr lang="en" sz="1600"/>
              <a:t>rotocol) is a stateless protocol and most of the operating systems will accept ARP replies even when not requested.</a:t>
            </a:r>
            <a:endParaRPr sz="1600"/>
          </a:p>
          <a:p>
            <a:pPr indent="-330200" lvl="0" marL="457200" rtl="0" algn="l">
              <a:spcBef>
                <a:spcPts val="0"/>
              </a:spcBef>
              <a:spcAft>
                <a:spcPts val="0"/>
              </a:spcAft>
              <a:buSzPts val="1600"/>
              <a:buChar char="●"/>
            </a:pPr>
            <a:r>
              <a:rPr lang="en" sz="1600"/>
              <a:t>This enables attacker to capture traffic intended for another host just by sending an ARP spoof message to the sender with the intended receiver’s IP address and the attacker’s MAC address.</a:t>
            </a:r>
            <a:endParaRPr sz="1600"/>
          </a:p>
          <a:p>
            <a:pPr indent="-330200" lvl="0" marL="457200" rtl="0" algn="l">
              <a:spcBef>
                <a:spcPts val="0"/>
              </a:spcBef>
              <a:spcAft>
                <a:spcPts val="0"/>
              </a:spcAft>
              <a:buSzPts val="1600"/>
              <a:buChar char="●"/>
            </a:pPr>
            <a:r>
              <a:rPr lang="en" sz="1600"/>
              <a:t>Similarly, a host can detect broadcast DHCP (</a:t>
            </a:r>
            <a:r>
              <a:rPr lang="en" sz="1600">
                <a:solidFill>
                  <a:srgbClr val="FF0000"/>
                </a:solidFill>
              </a:rPr>
              <a:t>D</a:t>
            </a:r>
            <a:r>
              <a:rPr lang="en" sz="1600"/>
              <a:t>ynamic </a:t>
            </a:r>
            <a:r>
              <a:rPr lang="en" sz="1600">
                <a:solidFill>
                  <a:srgbClr val="FF0000"/>
                </a:solidFill>
              </a:rPr>
              <a:t>H</a:t>
            </a:r>
            <a:r>
              <a:rPr lang="en" sz="1600"/>
              <a:t>ost </a:t>
            </a:r>
            <a:r>
              <a:rPr lang="en" sz="1600">
                <a:solidFill>
                  <a:srgbClr val="FF0000"/>
                </a:solidFill>
              </a:rPr>
              <a:t>C</a:t>
            </a:r>
            <a:r>
              <a:rPr lang="en" sz="1600"/>
              <a:t>onfiguration </a:t>
            </a:r>
            <a:r>
              <a:rPr lang="en" sz="1600">
                <a:solidFill>
                  <a:srgbClr val="FF0000"/>
                </a:solidFill>
              </a:rPr>
              <a:t>P</a:t>
            </a:r>
            <a:r>
              <a:rPr lang="en" sz="1600"/>
              <a:t>rotocol) server requests and race the server to reply them first. On success the attacker can assign a gateway router that is different from the host’s LAN and DNS servers to the target host, along with its IP address, and thus control all the host’s traffic.</a:t>
            </a:r>
            <a:endParaRPr sz="1600"/>
          </a:p>
          <a:p>
            <a:pPr indent="0" lvl="0" marL="457200" rtl="0" algn="l">
              <a:spcBef>
                <a:spcPts val="1200"/>
              </a:spcBef>
              <a:spcAft>
                <a:spcPts val="1200"/>
              </a:spcAft>
              <a:buNone/>
            </a:pPr>
            <a:r>
              <a:t/>
            </a:r>
            <a:endParaRPr sz="1600"/>
          </a:p>
        </p:txBody>
      </p:sp>
      <p:pic>
        <p:nvPicPr>
          <p:cNvPr id="315" name="Google Shape;315;p56"/>
          <p:cNvPicPr preferRelativeResize="0"/>
          <p:nvPr/>
        </p:nvPicPr>
        <p:blipFill>
          <a:blip r:embed="rId3">
            <a:alphaModFix/>
          </a:blip>
          <a:stretch>
            <a:fillRect/>
          </a:stretch>
        </p:blipFill>
        <p:spPr>
          <a:xfrm>
            <a:off x="5207700" y="561300"/>
            <a:ext cx="3936300" cy="1620159"/>
          </a:xfrm>
          <a:prstGeom prst="rect">
            <a:avLst/>
          </a:prstGeom>
          <a:noFill/>
          <a:ln>
            <a:noFill/>
          </a:ln>
        </p:spPr>
      </p:pic>
      <p:sp>
        <p:nvSpPr>
          <p:cNvPr id="316" name="Google Shape;316;p56"/>
          <p:cNvSpPr txBox="1"/>
          <p:nvPr>
            <p:ph idx="1" type="body"/>
          </p:nvPr>
        </p:nvSpPr>
        <p:spPr>
          <a:xfrm>
            <a:off x="4843375" y="2181450"/>
            <a:ext cx="1650300" cy="1215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100"/>
              <a:t>A modifies T’s ARP table by sending an ARP spoof message that A is the one with IP address 10.4</a:t>
            </a:r>
            <a:endParaRPr sz="1100"/>
          </a:p>
        </p:txBody>
      </p:sp>
      <p:pic>
        <p:nvPicPr>
          <p:cNvPr id="317" name="Google Shape;317;p56"/>
          <p:cNvPicPr preferRelativeResize="0"/>
          <p:nvPr/>
        </p:nvPicPr>
        <p:blipFill>
          <a:blip r:embed="rId4">
            <a:alphaModFix/>
          </a:blip>
          <a:stretch>
            <a:fillRect/>
          </a:stretch>
        </p:blipFill>
        <p:spPr>
          <a:xfrm>
            <a:off x="6493675" y="2245550"/>
            <a:ext cx="2650325" cy="2897947"/>
          </a:xfrm>
          <a:prstGeom prst="rect">
            <a:avLst/>
          </a:prstGeom>
          <a:noFill/>
          <a:ln>
            <a:noFill/>
          </a:ln>
        </p:spPr>
      </p:pic>
      <p:sp>
        <p:nvSpPr>
          <p:cNvPr id="318" name="Google Shape;318;p56"/>
          <p:cNvSpPr txBox="1"/>
          <p:nvPr>
            <p:ph idx="1" type="body"/>
          </p:nvPr>
        </p:nvSpPr>
        <p:spPr>
          <a:xfrm>
            <a:off x="5175475" y="3675350"/>
            <a:ext cx="1318200" cy="1215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100"/>
              <a:t>Attacker sending host an IP address not in his LAN spoofing as DHCP server</a:t>
            </a:r>
            <a:endParaRPr sz="11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7"/>
          <p:cNvSpPr txBox="1"/>
          <p:nvPr>
            <p:ph type="title"/>
          </p:nvPr>
        </p:nvSpPr>
        <p:spPr>
          <a:xfrm>
            <a:off x="311700" y="0"/>
            <a:ext cx="8520600" cy="557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 2) Man in the Middle</a:t>
            </a:r>
            <a:endParaRPr/>
          </a:p>
        </p:txBody>
      </p:sp>
      <p:sp>
        <p:nvSpPr>
          <p:cNvPr id="324" name="Google Shape;324;p57"/>
          <p:cNvSpPr txBox="1"/>
          <p:nvPr>
            <p:ph idx="1" type="body"/>
          </p:nvPr>
        </p:nvSpPr>
        <p:spPr>
          <a:xfrm>
            <a:off x="0" y="649075"/>
            <a:ext cx="5765100" cy="4269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If an attacker can direct traffic to pass through their node and that traffic is not </a:t>
            </a:r>
            <a:r>
              <a:rPr lang="en" sz="1700"/>
              <a:t>protected by an integrity verification mechanism, the attacker can easily modify the traffic thus compromising integrity.</a:t>
            </a:r>
            <a:endParaRPr sz="1700"/>
          </a:p>
          <a:p>
            <a:pPr indent="-336550" lvl="0" marL="457200" rtl="0" algn="l">
              <a:spcBef>
                <a:spcPts val="0"/>
              </a:spcBef>
              <a:spcAft>
                <a:spcPts val="0"/>
              </a:spcAft>
              <a:buSzPts val="1700"/>
              <a:buChar char="●"/>
            </a:pPr>
            <a:r>
              <a:rPr lang="en" sz="1700"/>
              <a:t>MITM attacks are performed relatively easily on an Ethernet segment against higher layer protocols. IP being the most common higher layer protocol on Ethernets, above mentioned ARP and DHCP poisoning attacks can be deployed for eavesdropping or even traffic modification.</a:t>
            </a:r>
            <a:endParaRPr sz="1700"/>
          </a:p>
          <a:p>
            <a:pPr indent="-336550" lvl="0" marL="457200" rtl="0" algn="l">
              <a:spcBef>
                <a:spcPts val="0"/>
              </a:spcBef>
              <a:spcAft>
                <a:spcPts val="0"/>
              </a:spcAft>
              <a:buSzPts val="1700"/>
              <a:buChar char="●"/>
            </a:pPr>
            <a:r>
              <a:rPr lang="en" sz="1700"/>
              <a:t>MITM attack on the Ethernet layer itself  is harder, but can be done using STP (</a:t>
            </a:r>
            <a:r>
              <a:rPr lang="en" sz="1700">
                <a:solidFill>
                  <a:srgbClr val="FF0000"/>
                </a:solidFill>
              </a:rPr>
              <a:t>S</a:t>
            </a:r>
            <a:r>
              <a:rPr lang="en" sz="1700"/>
              <a:t>panning </a:t>
            </a:r>
            <a:r>
              <a:rPr lang="en" sz="1700">
                <a:solidFill>
                  <a:srgbClr val="FF0000"/>
                </a:solidFill>
              </a:rPr>
              <a:t>T</a:t>
            </a:r>
            <a:r>
              <a:rPr lang="en" sz="1700"/>
              <a:t>ree </a:t>
            </a:r>
            <a:r>
              <a:rPr lang="en" sz="1700">
                <a:solidFill>
                  <a:srgbClr val="FF0000"/>
                </a:solidFill>
              </a:rPr>
              <a:t>P</a:t>
            </a:r>
            <a:r>
              <a:rPr lang="en" sz="1700"/>
              <a:t>rotocol).</a:t>
            </a:r>
            <a:endParaRPr sz="1700"/>
          </a:p>
        </p:txBody>
      </p:sp>
      <p:pic>
        <p:nvPicPr>
          <p:cNvPr id="325" name="Google Shape;325;p57"/>
          <p:cNvPicPr preferRelativeResize="0"/>
          <p:nvPr/>
        </p:nvPicPr>
        <p:blipFill>
          <a:blip r:embed="rId3">
            <a:alphaModFix/>
          </a:blip>
          <a:stretch>
            <a:fillRect/>
          </a:stretch>
        </p:blipFill>
        <p:spPr>
          <a:xfrm>
            <a:off x="5670975" y="707400"/>
            <a:ext cx="3406349" cy="1819903"/>
          </a:xfrm>
          <a:prstGeom prst="rect">
            <a:avLst/>
          </a:prstGeom>
          <a:noFill/>
          <a:ln>
            <a:noFill/>
          </a:ln>
        </p:spPr>
      </p:pic>
      <p:sp>
        <p:nvSpPr>
          <p:cNvPr id="326" name="Google Shape;326;p57"/>
          <p:cNvSpPr txBox="1"/>
          <p:nvPr>
            <p:ph idx="1" type="body"/>
          </p:nvPr>
        </p:nvSpPr>
        <p:spPr>
          <a:xfrm>
            <a:off x="5982900" y="2906200"/>
            <a:ext cx="3161100" cy="1406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Double ARP spoofing attack by poisoning ARP caches of both targets A can intercept all traffic between the two hosts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8"/>
          <p:cNvSpPr txBox="1"/>
          <p:nvPr>
            <p:ph type="title"/>
          </p:nvPr>
        </p:nvSpPr>
        <p:spPr>
          <a:xfrm>
            <a:off x="311700" y="9140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a:t>
            </a:r>
            <a:r>
              <a:rPr lang="en"/>
              <a:t>. 2) Man in the Middle</a:t>
            </a:r>
            <a:endParaRPr/>
          </a:p>
          <a:p>
            <a:pPr indent="0" lvl="0" marL="0" rtl="0" algn="l">
              <a:spcBef>
                <a:spcPts val="0"/>
              </a:spcBef>
              <a:spcAft>
                <a:spcPts val="0"/>
              </a:spcAft>
              <a:buNone/>
            </a:pPr>
            <a:r>
              <a:t/>
            </a:r>
            <a:endParaRPr/>
          </a:p>
        </p:txBody>
      </p:sp>
      <p:sp>
        <p:nvSpPr>
          <p:cNvPr id="332" name="Google Shape;332;p58"/>
          <p:cNvSpPr txBox="1"/>
          <p:nvPr>
            <p:ph idx="1" type="body"/>
          </p:nvPr>
        </p:nvSpPr>
        <p:spPr>
          <a:xfrm>
            <a:off x="64300" y="702375"/>
            <a:ext cx="5100600" cy="4516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 If a host is connected to two switches it can act as the Root Bridge in the STP environment and create a tree topology, where part of the traffic goes through this host.</a:t>
            </a:r>
            <a:endParaRPr sz="1600"/>
          </a:p>
          <a:p>
            <a:pPr indent="-330200" lvl="0" marL="457200" rtl="0" algn="l">
              <a:spcBef>
                <a:spcPts val="0"/>
              </a:spcBef>
              <a:spcAft>
                <a:spcPts val="0"/>
              </a:spcAft>
              <a:buSzPts val="1600"/>
              <a:buChar char="●"/>
            </a:pPr>
            <a:r>
              <a:rPr lang="en" sz="1600"/>
              <a:t>A host sets its STP priority to lowest and becomes the root, splitting networks in two and gaining access to traffic between the two halves.</a:t>
            </a:r>
            <a:endParaRPr sz="1600"/>
          </a:p>
          <a:p>
            <a:pPr indent="-330200" lvl="0" marL="457200" rtl="0" algn="l">
              <a:spcBef>
                <a:spcPts val="0"/>
              </a:spcBef>
              <a:spcAft>
                <a:spcPts val="0"/>
              </a:spcAft>
              <a:buSzPts val="1600"/>
              <a:buChar char="●"/>
            </a:pPr>
            <a:r>
              <a:rPr lang="en" sz="1600"/>
              <a:t>This attack requires gaining a connection to two switches. </a:t>
            </a:r>
            <a:endParaRPr sz="1600"/>
          </a:p>
          <a:p>
            <a:pPr indent="-330200" lvl="0" marL="457200" rtl="0" algn="l">
              <a:spcBef>
                <a:spcPts val="0"/>
              </a:spcBef>
              <a:spcAft>
                <a:spcPts val="0"/>
              </a:spcAft>
              <a:buSzPts val="1600"/>
              <a:buChar char="●"/>
            </a:pPr>
            <a:r>
              <a:rPr lang="en" sz="1600"/>
              <a:t>Router redundancy protocols like HSRP (</a:t>
            </a:r>
            <a:r>
              <a:rPr lang="en" sz="1600">
                <a:solidFill>
                  <a:srgbClr val="FF0000"/>
                </a:solidFill>
              </a:rPr>
              <a:t>H</a:t>
            </a:r>
            <a:r>
              <a:rPr lang="en" sz="1600"/>
              <a:t>ot </a:t>
            </a:r>
            <a:r>
              <a:rPr lang="en" sz="1600">
                <a:solidFill>
                  <a:srgbClr val="FF0000"/>
                </a:solidFill>
              </a:rPr>
              <a:t>S</a:t>
            </a:r>
            <a:r>
              <a:rPr lang="en" sz="1600"/>
              <a:t>tandby </a:t>
            </a:r>
            <a:r>
              <a:rPr lang="en" sz="1600">
                <a:solidFill>
                  <a:srgbClr val="FF0000"/>
                </a:solidFill>
              </a:rPr>
              <a:t>R</a:t>
            </a:r>
            <a:r>
              <a:rPr lang="en" sz="1600"/>
              <a:t>outer </a:t>
            </a:r>
            <a:r>
              <a:rPr lang="en" sz="1600">
                <a:solidFill>
                  <a:srgbClr val="FF0000"/>
                </a:solidFill>
              </a:rPr>
              <a:t>P</a:t>
            </a:r>
            <a:r>
              <a:rPr lang="en" sz="1600"/>
              <a:t>rotocol) or VRRP (</a:t>
            </a:r>
            <a:r>
              <a:rPr lang="en" sz="1600">
                <a:solidFill>
                  <a:srgbClr val="FF0000"/>
                </a:solidFill>
              </a:rPr>
              <a:t>V</a:t>
            </a:r>
            <a:r>
              <a:rPr lang="en" sz="1600"/>
              <a:t>irtual </a:t>
            </a:r>
            <a:r>
              <a:rPr lang="en" sz="1600">
                <a:solidFill>
                  <a:srgbClr val="FF0000"/>
                </a:solidFill>
              </a:rPr>
              <a:t>R</a:t>
            </a:r>
            <a:r>
              <a:rPr lang="en" sz="1600"/>
              <a:t>outer </a:t>
            </a:r>
            <a:r>
              <a:rPr lang="en" sz="1600">
                <a:solidFill>
                  <a:srgbClr val="FF0000"/>
                </a:solidFill>
              </a:rPr>
              <a:t>R</a:t>
            </a:r>
            <a:r>
              <a:rPr lang="en" sz="1600"/>
              <a:t>edundancy </a:t>
            </a:r>
            <a:r>
              <a:rPr lang="en" sz="1600">
                <a:solidFill>
                  <a:srgbClr val="FF0000"/>
                </a:solidFill>
              </a:rPr>
              <a:t>P</a:t>
            </a:r>
            <a:r>
              <a:rPr lang="en" sz="1600"/>
              <a:t>rotocol) may also be used to Masquerade as a router and gain access to the traffic. </a:t>
            </a:r>
            <a:endParaRPr sz="1600"/>
          </a:p>
        </p:txBody>
      </p:sp>
      <p:pic>
        <p:nvPicPr>
          <p:cNvPr id="333" name="Google Shape;333;p58"/>
          <p:cNvPicPr preferRelativeResize="0"/>
          <p:nvPr/>
        </p:nvPicPr>
        <p:blipFill>
          <a:blip r:embed="rId3">
            <a:alphaModFix/>
          </a:blip>
          <a:stretch>
            <a:fillRect/>
          </a:stretch>
        </p:blipFill>
        <p:spPr>
          <a:xfrm>
            <a:off x="5080400" y="1398900"/>
            <a:ext cx="4063601" cy="2157775"/>
          </a:xfrm>
          <a:prstGeom prst="rect">
            <a:avLst/>
          </a:prstGeom>
          <a:noFill/>
          <a:ln>
            <a:noFill/>
          </a:ln>
        </p:spPr>
      </p:pic>
      <p:sp>
        <p:nvSpPr>
          <p:cNvPr id="334" name="Google Shape;334;p58"/>
          <p:cNvSpPr txBox="1"/>
          <p:nvPr>
            <p:ph idx="1" type="body"/>
          </p:nvPr>
        </p:nvSpPr>
        <p:spPr>
          <a:xfrm>
            <a:off x="5315500" y="3097975"/>
            <a:ext cx="35934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1200"/>
              </a:spcBef>
              <a:spcAft>
                <a:spcPts val="1200"/>
              </a:spcAft>
              <a:buNone/>
            </a:pPr>
            <a:r>
              <a:rPr lang="en" sz="1600"/>
              <a:t>STP root capture splits the network and leaves A in the middle for MITM</a:t>
            </a:r>
            <a:endParaRPr sz="16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9"/>
          <p:cNvSpPr txBox="1"/>
          <p:nvPr>
            <p:ph type="title"/>
          </p:nvPr>
        </p:nvSpPr>
        <p:spPr>
          <a:xfrm>
            <a:off x="-50" y="0"/>
            <a:ext cx="91440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 3) Session Hijacking</a:t>
            </a:r>
            <a:endParaRPr/>
          </a:p>
        </p:txBody>
      </p:sp>
      <p:sp>
        <p:nvSpPr>
          <p:cNvPr id="340" name="Google Shape;340;p59"/>
          <p:cNvSpPr txBox="1"/>
          <p:nvPr>
            <p:ph idx="1" type="body"/>
          </p:nvPr>
        </p:nvSpPr>
        <p:spPr>
          <a:xfrm>
            <a:off x="0" y="707400"/>
            <a:ext cx="9144000" cy="3957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Ethernet</a:t>
            </a:r>
            <a:r>
              <a:rPr lang="en" sz="2000"/>
              <a:t> is a stateless protocol, but many higher level protocols create a session. Once a session is created it is often </a:t>
            </a:r>
            <a:r>
              <a:rPr lang="en" sz="2000"/>
              <a:t>assumed</a:t>
            </a:r>
            <a:r>
              <a:rPr lang="en" sz="2000"/>
              <a:t> to be trusted and no further traffic verification is made.</a:t>
            </a:r>
            <a:endParaRPr sz="2000"/>
          </a:p>
          <a:p>
            <a:pPr indent="-355600" lvl="0" marL="457200" rtl="0" algn="l">
              <a:spcBef>
                <a:spcPts val="0"/>
              </a:spcBef>
              <a:spcAft>
                <a:spcPts val="0"/>
              </a:spcAft>
              <a:buSzPts val="2000"/>
              <a:buChar char="●"/>
            </a:pPr>
            <a:r>
              <a:rPr lang="en" sz="2000"/>
              <a:t>If an attacker can eavesdrop or somehow gain enough information about a session ( IP addresses, TCP ports, sequence numbers, application data like HTTP authentication cookies), the attacker can easily re-create the session and act like one </a:t>
            </a:r>
            <a:r>
              <a:rPr lang="en" sz="2000"/>
              <a:t>endpoint</a:t>
            </a:r>
            <a:r>
              <a:rPr lang="en" sz="2000"/>
              <a:t>.</a:t>
            </a:r>
            <a:endParaRPr sz="2000"/>
          </a:p>
          <a:p>
            <a:pPr indent="-355600" lvl="0" marL="457200" rtl="0" algn="l">
              <a:spcBef>
                <a:spcPts val="0"/>
              </a:spcBef>
              <a:spcAft>
                <a:spcPts val="0"/>
              </a:spcAft>
              <a:buSzPts val="2000"/>
              <a:buChar char="●"/>
            </a:pPr>
            <a:r>
              <a:rPr lang="en" sz="2000"/>
              <a:t>One end point can be silenced with a DoS attack. With the correct timing, a session may be brought up to date with the correct application messages or by trusting TCP to discard packets </a:t>
            </a:r>
            <a:r>
              <a:rPr lang="en" sz="2000"/>
              <a:t>that</a:t>
            </a:r>
            <a:r>
              <a:rPr lang="en" sz="2000"/>
              <a:t> appear to be duplicates on basis of sequence number.</a:t>
            </a:r>
            <a:endParaRPr sz="20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 4) Replay</a:t>
            </a:r>
            <a:endParaRPr/>
          </a:p>
        </p:txBody>
      </p:sp>
      <p:sp>
        <p:nvSpPr>
          <p:cNvPr id="346" name="Google Shape;346;p6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SzPts val="2000"/>
              <a:buChar char="●"/>
            </a:pPr>
            <a:r>
              <a:rPr lang="en" sz="2000"/>
              <a:t>A message eavesdropped earlier can be sent again. </a:t>
            </a:r>
            <a:endParaRPr sz="2000"/>
          </a:p>
          <a:p>
            <a:pPr indent="-355600" lvl="0" marL="457200" rtl="0" algn="l">
              <a:spcBef>
                <a:spcPts val="0"/>
              </a:spcBef>
              <a:spcAft>
                <a:spcPts val="0"/>
              </a:spcAft>
              <a:buSzPts val="2000"/>
              <a:buChar char="●"/>
            </a:pPr>
            <a:r>
              <a:rPr lang="en" sz="2000"/>
              <a:t>As the message is not modified, it can be authenticated or encrypted using the same mechanism by the original sender without affecting the attack - the attacker just need to guess at the content of the message to consider whether its worth sending.</a:t>
            </a:r>
            <a:endParaRPr sz="2000"/>
          </a:p>
          <a:p>
            <a:pPr indent="-355600" lvl="0" marL="457200" rtl="0" algn="l">
              <a:spcBef>
                <a:spcPts val="0"/>
              </a:spcBef>
              <a:spcAft>
                <a:spcPts val="0"/>
              </a:spcAft>
              <a:buSzPts val="2000"/>
              <a:buChar char="●"/>
            </a:pPr>
            <a:r>
              <a:rPr lang="en" sz="2000"/>
              <a:t>Within the Ethernet domain useful messages to resend would be small, </a:t>
            </a:r>
            <a:r>
              <a:rPr lang="en" sz="2000"/>
              <a:t>stateless</a:t>
            </a:r>
            <a:r>
              <a:rPr lang="en" sz="2000"/>
              <a:t> control messages that fit within one frame is rare.</a:t>
            </a:r>
            <a:endParaRPr sz="2000"/>
          </a:p>
          <a:p>
            <a:pPr indent="-355600" lvl="0" marL="457200" rtl="0" algn="l">
              <a:spcBef>
                <a:spcPts val="0"/>
              </a:spcBef>
              <a:spcAft>
                <a:spcPts val="0"/>
              </a:spcAft>
              <a:buSzPts val="2000"/>
              <a:buChar char="●"/>
            </a:pPr>
            <a:r>
              <a:rPr lang="en" sz="2000"/>
              <a:t>Typical messages for targeting a resend attack could be routing notifications or SNMP (</a:t>
            </a:r>
            <a:r>
              <a:rPr lang="en" sz="2000">
                <a:solidFill>
                  <a:srgbClr val="FF0000"/>
                </a:solidFill>
              </a:rPr>
              <a:t>S</a:t>
            </a:r>
            <a:r>
              <a:rPr lang="en" sz="2000"/>
              <a:t>imple </a:t>
            </a:r>
            <a:r>
              <a:rPr lang="en" sz="2000">
                <a:solidFill>
                  <a:srgbClr val="FF0000"/>
                </a:solidFill>
              </a:rPr>
              <a:t>N</a:t>
            </a:r>
            <a:r>
              <a:rPr lang="en" sz="2000"/>
              <a:t>etwork </a:t>
            </a:r>
            <a:r>
              <a:rPr lang="en" sz="2000">
                <a:solidFill>
                  <a:srgbClr val="FF0000"/>
                </a:solidFill>
              </a:rPr>
              <a:t>M</a:t>
            </a:r>
            <a:r>
              <a:rPr lang="en" sz="2000"/>
              <a:t>anagement </a:t>
            </a:r>
            <a:r>
              <a:rPr lang="en" sz="2000">
                <a:solidFill>
                  <a:srgbClr val="FF0000"/>
                </a:solidFill>
              </a:rPr>
              <a:t>P</a:t>
            </a:r>
            <a:r>
              <a:rPr lang="en" sz="2000"/>
              <a:t>rotocol) “set” or “trap” messages.</a:t>
            </a:r>
            <a:endParaRPr sz="20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1"/>
          <p:cNvSpPr txBox="1"/>
          <p:nvPr>
            <p:ph type="title"/>
          </p:nvPr>
        </p:nvSpPr>
        <p:spPr>
          <a:xfrm>
            <a:off x="311700" y="211892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40"/>
              <a:t>IV. EXISTING SECURITY SOLUTIONS</a:t>
            </a:r>
            <a:endParaRPr sz="364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2"/>
          <p:cNvSpPr txBox="1"/>
          <p:nvPr>
            <p:ph type="title"/>
          </p:nvPr>
        </p:nvSpPr>
        <p:spPr>
          <a:xfrm>
            <a:off x="311700" y="6608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IV. Existing Security Solutions</a:t>
            </a:r>
            <a:endParaRPr/>
          </a:p>
        </p:txBody>
      </p:sp>
      <p:pic>
        <p:nvPicPr>
          <p:cNvPr id="357" name="Google Shape;357;p62"/>
          <p:cNvPicPr preferRelativeResize="0"/>
          <p:nvPr/>
        </p:nvPicPr>
        <p:blipFill>
          <a:blip r:embed="rId3">
            <a:alphaModFix/>
          </a:blip>
          <a:stretch>
            <a:fillRect/>
          </a:stretch>
        </p:blipFill>
        <p:spPr>
          <a:xfrm>
            <a:off x="7194697" y="0"/>
            <a:ext cx="1949300" cy="1460100"/>
          </a:xfrm>
          <a:prstGeom prst="rect">
            <a:avLst/>
          </a:prstGeom>
          <a:noFill/>
          <a:ln>
            <a:noFill/>
          </a:ln>
        </p:spPr>
      </p:pic>
      <p:sp>
        <p:nvSpPr>
          <p:cNvPr id="358" name="Google Shape;358;p62"/>
          <p:cNvSpPr txBox="1"/>
          <p:nvPr>
            <p:ph idx="1" type="body"/>
          </p:nvPr>
        </p:nvSpPr>
        <p:spPr>
          <a:xfrm>
            <a:off x="311700" y="1522550"/>
            <a:ext cx="8282700" cy="3427200"/>
          </a:xfrm>
          <a:prstGeom prst="rect">
            <a:avLst/>
          </a:prstGeom>
        </p:spPr>
        <p:txBody>
          <a:bodyPr anchorCtr="0" anchor="t" bIns="91425" lIns="91425" spcFirstLastPara="1" rIns="91425" wrap="square" tIns="91425">
            <a:normAutofit/>
          </a:bodyPr>
          <a:lstStyle/>
          <a:p>
            <a:pPr indent="-342900" lvl="0" marL="457200" rtl="0" algn="l">
              <a:lnSpc>
                <a:spcPct val="90000"/>
              </a:lnSpc>
              <a:spcBef>
                <a:spcPts val="0"/>
              </a:spcBef>
              <a:spcAft>
                <a:spcPts val="0"/>
              </a:spcAft>
              <a:buSzPts val="1800"/>
              <a:buFont typeface="Arial"/>
              <a:buChar char="●"/>
            </a:pPr>
            <a:r>
              <a:rPr lang="en">
                <a:latin typeface="Arial"/>
                <a:ea typeface="Arial"/>
                <a:cs typeface="Arial"/>
                <a:sym typeface="Arial"/>
              </a:rPr>
              <a:t>The security of Ethernet has been improved by standardization organizations, equipment vendors, and the research community.</a:t>
            </a:r>
            <a:br>
              <a:rPr lang="en">
                <a:latin typeface="Arial"/>
                <a:ea typeface="Arial"/>
                <a:cs typeface="Arial"/>
                <a:sym typeface="Arial"/>
              </a:rPr>
            </a:br>
            <a:endParaRPr>
              <a:latin typeface="Arial"/>
              <a:ea typeface="Arial"/>
              <a:cs typeface="Arial"/>
              <a:sym typeface="Arial"/>
            </a:endParaRPr>
          </a:p>
          <a:p>
            <a:pPr indent="-342900" lvl="0" marL="457200" rtl="0" algn="l">
              <a:lnSpc>
                <a:spcPct val="90000"/>
              </a:lnSpc>
              <a:spcBef>
                <a:spcPts val="0"/>
              </a:spcBef>
              <a:spcAft>
                <a:spcPts val="0"/>
              </a:spcAft>
              <a:buSzPts val="1800"/>
              <a:buFont typeface="Arial"/>
              <a:buChar char="●"/>
            </a:pPr>
            <a:r>
              <a:rPr lang="en">
                <a:latin typeface="Arial"/>
                <a:ea typeface="Arial"/>
                <a:cs typeface="Arial"/>
                <a:sym typeface="Arial"/>
              </a:rPr>
              <a:t>Ethernet’s lack of security has been solved by defining any Ethernet segment as unsecure and requiring it to be placed inside a protected domain: behind a firewall in a secure building with trusted staff.</a:t>
            </a:r>
            <a:br>
              <a:rPr lang="en">
                <a:latin typeface="Arial"/>
                <a:ea typeface="Arial"/>
                <a:cs typeface="Arial"/>
                <a:sym typeface="Arial"/>
              </a:rPr>
            </a:br>
            <a:endParaRPr>
              <a:latin typeface="Arial"/>
              <a:ea typeface="Arial"/>
              <a:cs typeface="Arial"/>
              <a:sym typeface="Arial"/>
            </a:endParaRPr>
          </a:p>
          <a:p>
            <a:pPr indent="-342900" lvl="0" marL="457200" rtl="0" algn="l">
              <a:lnSpc>
                <a:spcPct val="90000"/>
              </a:lnSpc>
              <a:spcBef>
                <a:spcPts val="0"/>
              </a:spcBef>
              <a:spcAft>
                <a:spcPts val="0"/>
              </a:spcAft>
              <a:buSzPts val="1800"/>
              <a:buFont typeface="Arial"/>
              <a:buChar char="●"/>
            </a:pPr>
            <a:r>
              <a:rPr lang="en">
                <a:latin typeface="Arial"/>
                <a:ea typeface="Arial"/>
                <a:cs typeface="Arial"/>
                <a:sym typeface="Arial"/>
              </a:rPr>
              <a:t>A major problem is that a switch has no way of knowing if each of its ports is connected to: one computer (a host); a host with several virtual hosts (and virtual MAC addresses); a hub; a silent switch (that does not talk STP and other topology revealing protocols); a regular switch; or a switch that has other switches behind 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Ethernet was designed to be flexible, decentralized and low cost.</a:t>
            </a:r>
            <a:endParaRPr/>
          </a:p>
          <a:p>
            <a:pPr indent="-342900" lvl="0" marL="457200" rtl="0" algn="l">
              <a:spcBef>
                <a:spcPts val="0"/>
              </a:spcBef>
              <a:spcAft>
                <a:spcPts val="0"/>
              </a:spcAft>
              <a:buSzPts val="1800"/>
              <a:buChar char="●"/>
            </a:pPr>
            <a:r>
              <a:rPr lang="en"/>
              <a:t>It is now switched, full duplex, collision free with standard speed of 1 Gbps.</a:t>
            </a:r>
            <a:endParaRPr/>
          </a:p>
          <a:p>
            <a:pPr indent="-342900" lvl="0" marL="457200" rtl="0" algn="l">
              <a:spcBef>
                <a:spcPts val="0"/>
              </a:spcBef>
              <a:spcAft>
                <a:spcPts val="0"/>
              </a:spcAft>
              <a:buSzPts val="1800"/>
              <a:buChar char="●"/>
            </a:pPr>
            <a:r>
              <a:rPr lang="en"/>
              <a:t>It is now the only form of wired LAN still used.</a:t>
            </a:r>
            <a:endParaRPr/>
          </a:p>
          <a:p>
            <a:pPr indent="-342900" lvl="0" marL="457200" rtl="0" algn="l">
              <a:spcBef>
                <a:spcPts val="0"/>
              </a:spcBef>
              <a:spcAft>
                <a:spcPts val="0"/>
              </a:spcAft>
              <a:buSzPts val="1800"/>
              <a:buChar char="●"/>
            </a:pPr>
            <a:r>
              <a:rPr lang="en"/>
              <a:t>Ethernet segments are increasing in size as it faster than using Routers.</a:t>
            </a:r>
            <a:endParaRPr/>
          </a:p>
          <a:p>
            <a:pPr indent="-342900" lvl="0" marL="457200" rtl="0" algn="l">
              <a:spcBef>
                <a:spcPts val="0"/>
              </a:spcBef>
              <a:spcAft>
                <a:spcPts val="0"/>
              </a:spcAft>
              <a:buSzPts val="1800"/>
              <a:buChar char="●"/>
            </a:pPr>
            <a:r>
              <a:rPr lang="en"/>
              <a:t>We will discuss about the security aspects of Ethernet and understand the benefits and shortcomings of Ethernet.</a:t>
            </a:r>
            <a:endParaRPr/>
          </a:p>
          <a:p>
            <a:pPr indent="-342900" lvl="0" marL="457200" rtl="0" algn="l">
              <a:spcBef>
                <a:spcPts val="0"/>
              </a:spcBef>
              <a:spcAft>
                <a:spcPts val="0"/>
              </a:spcAft>
              <a:buSzPts val="1800"/>
              <a:buChar char="●"/>
            </a:pPr>
            <a:r>
              <a:rPr lang="en"/>
              <a:t>The topics discussed in here are with context to wired Ethernet.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3"/>
          <p:cNvSpPr txBox="1"/>
          <p:nvPr>
            <p:ph type="title"/>
          </p:nvPr>
        </p:nvSpPr>
        <p:spPr>
          <a:xfrm>
            <a:off x="409950" y="470700"/>
            <a:ext cx="8520600" cy="707400"/>
          </a:xfrm>
          <a:prstGeom prst="rect">
            <a:avLst/>
          </a:prstGeom>
        </p:spPr>
        <p:txBody>
          <a:bodyPr anchorCtr="0" anchor="t" bIns="91425" lIns="91425" spcFirstLastPara="1" rIns="91425" wrap="square" tIns="91425">
            <a:normAutofit fontScale="90000"/>
          </a:bodyPr>
          <a:lstStyle/>
          <a:p>
            <a:pPr indent="-434340" lvl="0" marL="457200" rtl="0" algn="l">
              <a:spcBef>
                <a:spcPts val="0"/>
              </a:spcBef>
              <a:spcAft>
                <a:spcPts val="0"/>
              </a:spcAft>
              <a:buSzPct val="100000"/>
              <a:buAutoNum type="alphaUcPeriod"/>
            </a:pPr>
            <a:r>
              <a:rPr lang="en"/>
              <a:t>Router Based Security</a:t>
            </a:r>
            <a:endParaRPr/>
          </a:p>
        </p:txBody>
      </p:sp>
      <p:sp>
        <p:nvSpPr>
          <p:cNvPr id="364" name="Google Shape;364;p63"/>
          <p:cNvSpPr txBox="1"/>
          <p:nvPr>
            <p:ph idx="1" type="body"/>
          </p:nvPr>
        </p:nvSpPr>
        <p:spPr>
          <a:xfrm>
            <a:off x="409946" y="1261150"/>
            <a:ext cx="8324100" cy="3002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a:t>We start by presenting how replacing one central Ethernet switch with an IP router would affect security.</a:t>
            </a:r>
            <a:endParaRPr/>
          </a:p>
          <a:p>
            <a:pPr indent="0" lvl="0" marL="0" rtl="0" algn="l">
              <a:lnSpc>
                <a:spcPct val="95000"/>
              </a:lnSpc>
              <a:spcBef>
                <a:spcPts val="1200"/>
              </a:spcBef>
              <a:spcAft>
                <a:spcPts val="0"/>
              </a:spcAft>
              <a:buNone/>
            </a:pPr>
            <a:r>
              <a:rPr lang="en"/>
              <a:t>The IP router partitions the rest of the Ethernet network into several segments. Each new segment is a separate broadcast domain. ARP, STP, VLAN, and MAC address table based attacks are no longer possible between the segments. </a:t>
            </a:r>
            <a:r>
              <a:rPr lang="en"/>
              <a:t>Inside the segments the same attacks remain feasible, unless each switch is replaced with a multiport router.</a:t>
            </a:r>
            <a:endParaRPr/>
          </a:p>
          <a:p>
            <a:pPr indent="0" lvl="0" marL="0" rtl="0" algn="l">
              <a:lnSpc>
                <a:spcPct val="95000"/>
              </a:lnSpc>
              <a:spcBef>
                <a:spcPts val="1200"/>
              </a:spcBef>
              <a:spcAft>
                <a:spcPts val="0"/>
              </a:spcAft>
              <a:buNone/>
            </a:pPr>
            <a:r>
              <a:rPr lang="en"/>
              <a:t>Replacing a switch with a router will incur some costs. Compared to an Ethernet switch an IP router provides a considerable  amount of protection against other users connected to the same router.</a:t>
            </a:r>
            <a:endParaRPr/>
          </a:p>
          <a:p>
            <a:pPr indent="0" lvl="0" marL="0" rtl="0" algn="l">
              <a:lnSpc>
                <a:spcPct val="95000"/>
              </a:lnSpc>
              <a:spcBef>
                <a:spcPts val="120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Router over Ethernet Switch?</a:t>
            </a:r>
            <a:endParaRPr/>
          </a:p>
        </p:txBody>
      </p:sp>
      <p:sp>
        <p:nvSpPr>
          <p:cNvPr id="370" name="Google Shape;370;p64"/>
          <p:cNvSpPr txBox="1"/>
          <p:nvPr>
            <p:ph idx="1" type="body"/>
          </p:nvPr>
        </p:nvSpPr>
        <p:spPr>
          <a:xfrm>
            <a:off x="311696" y="1211350"/>
            <a:ext cx="8410200" cy="30024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SzPts val="1800"/>
              <a:buAutoNum type="arabicPeriod"/>
            </a:pPr>
            <a:r>
              <a:rPr lang="en"/>
              <a:t>The traffic between segments becomes impossible to eavesdrop on from other segments.</a:t>
            </a:r>
            <a:endParaRPr/>
          </a:p>
          <a:p>
            <a:pPr indent="-342900" lvl="0" marL="457200" rtl="0" algn="l">
              <a:lnSpc>
                <a:spcPct val="95000"/>
              </a:lnSpc>
              <a:spcBef>
                <a:spcPts val="0"/>
              </a:spcBef>
              <a:spcAft>
                <a:spcPts val="0"/>
              </a:spcAft>
              <a:buSzPts val="1800"/>
              <a:buAutoNum type="arabicPeriod"/>
            </a:pPr>
            <a:r>
              <a:rPr lang="en"/>
              <a:t>The router blocks Ethernet’s control plane protocols (ARP and STP) from transit between the segments.</a:t>
            </a:r>
            <a:endParaRPr/>
          </a:p>
          <a:p>
            <a:pPr indent="-342900" lvl="0" marL="457200" rtl="0" algn="l">
              <a:lnSpc>
                <a:spcPct val="95000"/>
              </a:lnSpc>
              <a:spcBef>
                <a:spcPts val="0"/>
              </a:spcBef>
              <a:spcAft>
                <a:spcPts val="0"/>
              </a:spcAft>
              <a:buSzPts val="1800"/>
              <a:buAutoNum type="arabicPeriod"/>
            </a:pPr>
            <a:r>
              <a:rPr lang="en"/>
              <a:t>An IP router requires configuration, such as address allocation and default route configuration. But this can be automated as in case of residential Broadband Connection.</a:t>
            </a:r>
            <a:endParaRPr/>
          </a:p>
          <a:p>
            <a:pPr indent="-342900" lvl="0" marL="457200" rtl="0" algn="l">
              <a:lnSpc>
                <a:spcPct val="95000"/>
              </a:lnSpc>
              <a:spcBef>
                <a:spcPts val="0"/>
              </a:spcBef>
              <a:spcAft>
                <a:spcPts val="0"/>
              </a:spcAft>
              <a:buSzPts val="1800"/>
              <a:buAutoNum type="arabicPeriod"/>
            </a:pPr>
            <a:r>
              <a:rPr lang="en"/>
              <a:t>The router also prohibits easy mobility.</a:t>
            </a:r>
            <a:endParaRPr/>
          </a:p>
          <a:p>
            <a:pPr indent="-342900" lvl="0" marL="457200" rtl="0" algn="l">
              <a:lnSpc>
                <a:spcPct val="95000"/>
              </a:lnSpc>
              <a:spcBef>
                <a:spcPts val="0"/>
              </a:spcBef>
              <a:spcAft>
                <a:spcPts val="0"/>
              </a:spcAft>
              <a:buSzPts val="1800"/>
              <a:buAutoNum type="arabicPeriod"/>
            </a:pPr>
            <a:r>
              <a:rPr lang="en"/>
              <a:t>A router also splits the broadcast domain. Auto discovery protocols are blocked (unless the router includes application layer support for these)</a:t>
            </a:r>
            <a:endParaRPr/>
          </a:p>
          <a:p>
            <a:pPr indent="0" lvl="0" marL="457200" rtl="0" algn="l">
              <a:lnSpc>
                <a:spcPct val="95000"/>
              </a:lnSpc>
              <a:spcBef>
                <a:spcPts val="1200"/>
              </a:spcBef>
              <a:spcAft>
                <a:spcPts val="12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or Outcome</a:t>
            </a:r>
            <a:endParaRPr/>
          </a:p>
        </p:txBody>
      </p:sp>
      <p:sp>
        <p:nvSpPr>
          <p:cNvPr id="376" name="Google Shape;376;p65"/>
          <p:cNvSpPr txBox="1"/>
          <p:nvPr>
            <p:ph idx="1" type="body"/>
          </p:nvPr>
        </p:nvSpPr>
        <p:spPr>
          <a:xfrm>
            <a:off x="311696" y="1211350"/>
            <a:ext cx="8410200" cy="3002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a:t>Despite the cost overhead, IP router is definitely an upgrade over Ethernet Switch when in terms of the security it provides.</a:t>
            </a:r>
            <a:endParaRPr/>
          </a:p>
          <a:p>
            <a:pPr indent="0" lvl="0" marL="0" rtl="0" algn="l">
              <a:lnSpc>
                <a:spcPct val="105000"/>
              </a:lnSpc>
              <a:spcBef>
                <a:spcPts val="1200"/>
              </a:spcBef>
              <a:spcAft>
                <a:spcPts val="0"/>
              </a:spcAft>
              <a:buNone/>
            </a:pPr>
            <a:r>
              <a:rPr lang="en"/>
              <a:t>Compared to an Ethernet switch an IP router provides a considerable  amount of protection against other users connected to the same router. An attacker may target the protocols and implementations on higher layers (IP, transport, and application). DoS is also possible. However, in general, most of the attacks like MITM attack, and DHCP attacks become infeasible.</a:t>
            </a:r>
            <a:endParaRPr/>
          </a:p>
          <a:p>
            <a:pPr indent="0" lvl="0" marL="0" rtl="0" algn="l">
              <a:lnSpc>
                <a:spcPct val="105000"/>
              </a:lnSpc>
              <a:spcBef>
                <a:spcPts val="1200"/>
              </a:spcBef>
              <a:spcAft>
                <a:spcPts val="0"/>
              </a:spcAft>
              <a:buClr>
                <a:schemeClr val="dk2"/>
              </a:buClr>
              <a:buSzPts val="1100"/>
              <a:buFont typeface="Arial"/>
              <a:buNone/>
            </a:pPr>
            <a:r>
              <a:t/>
            </a:r>
            <a:endParaRPr/>
          </a:p>
          <a:p>
            <a:pPr indent="0" lvl="0" marL="0" rtl="0" algn="l">
              <a:lnSpc>
                <a:spcPct val="105000"/>
              </a:lnSpc>
              <a:spcBef>
                <a:spcPts val="1200"/>
              </a:spcBef>
              <a:spcAft>
                <a:spcPts val="12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 </a:t>
            </a:r>
            <a:r>
              <a:rPr lang="en"/>
              <a:t>Access control</a:t>
            </a:r>
            <a:endParaRPr/>
          </a:p>
        </p:txBody>
      </p:sp>
      <p:sp>
        <p:nvSpPr>
          <p:cNvPr id="382" name="Google Shape;382;p66"/>
          <p:cNvSpPr txBox="1"/>
          <p:nvPr>
            <p:ph idx="1" type="body"/>
          </p:nvPr>
        </p:nvSpPr>
        <p:spPr>
          <a:xfrm>
            <a:off x="311700" y="1256375"/>
            <a:ext cx="6285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sz="2200"/>
              <a:t>An attacker needs access before being able to perform any attacks. Untrusted entities can be kept out by limiting access to the network or requiring authentication. Limiting the access capabilities of trusted entities reduces the threat potential even further.</a:t>
            </a:r>
            <a:endParaRPr sz="2200"/>
          </a:p>
          <a:p>
            <a:pPr indent="0" lvl="0" marL="0" rtl="0" algn="l">
              <a:spcBef>
                <a:spcPts val="1200"/>
              </a:spcBef>
              <a:spcAft>
                <a:spcPts val="1200"/>
              </a:spcAft>
              <a:buNone/>
            </a:pPr>
            <a:r>
              <a:t/>
            </a:r>
            <a:endParaRPr sz="2200"/>
          </a:p>
        </p:txBody>
      </p:sp>
      <p:pic>
        <p:nvPicPr>
          <p:cNvPr id="383" name="Google Shape;383;p66"/>
          <p:cNvPicPr preferRelativeResize="0"/>
          <p:nvPr/>
        </p:nvPicPr>
        <p:blipFill>
          <a:blip r:embed="rId3">
            <a:alphaModFix/>
          </a:blip>
          <a:stretch>
            <a:fillRect/>
          </a:stretch>
        </p:blipFill>
        <p:spPr>
          <a:xfrm>
            <a:off x="7086625" y="3922075"/>
            <a:ext cx="2057376" cy="1157274"/>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Different Types of Access Control</a:t>
            </a:r>
            <a:endParaRPr/>
          </a:p>
        </p:txBody>
      </p:sp>
      <p:sp>
        <p:nvSpPr>
          <p:cNvPr id="389" name="Google Shape;389;p67"/>
          <p:cNvSpPr txBox="1"/>
          <p:nvPr>
            <p:ph idx="1" type="body"/>
          </p:nvPr>
        </p:nvSpPr>
        <p:spPr>
          <a:xfrm>
            <a:off x="311712" y="1287451"/>
            <a:ext cx="6321600" cy="30024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AutoNum type="arabicPeriod"/>
            </a:pPr>
            <a:r>
              <a:rPr lang="en" sz="2200"/>
              <a:t>Physical Protection of the Network</a:t>
            </a:r>
            <a:endParaRPr sz="2200"/>
          </a:p>
          <a:p>
            <a:pPr indent="-368300" lvl="0" marL="457200" rtl="0" algn="l">
              <a:spcBef>
                <a:spcPts val="0"/>
              </a:spcBef>
              <a:spcAft>
                <a:spcPts val="0"/>
              </a:spcAft>
              <a:buSzPts val="2200"/>
              <a:buAutoNum type="arabicPeriod"/>
            </a:pPr>
            <a:r>
              <a:rPr lang="en" sz="2200"/>
              <a:t>Segmentation and VLANs</a:t>
            </a:r>
            <a:endParaRPr sz="2200"/>
          </a:p>
          <a:p>
            <a:pPr indent="-368300" lvl="0" marL="457200" rtl="0" algn="l">
              <a:spcBef>
                <a:spcPts val="0"/>
              </a:spcBef>
              <a:spcAft>
                <a:spcPts val="0"/>
              </a:spcAft>
              <a:buSzPts val="2200"/>
              <a:buAutoNum type="arabicPeriod"/>
            </a:pPr>
            <a:r>
              <a:rPr lang="en" sz="2200"/>
              <a:t>Individual VLANs</a:t>
            </a:r>
            <a:endParaRPr sz="2200"/>
          </a:p>
          <a:p>
            <a:pPr indent="-368300" lvl="0" marL="457200" rtl="0" algn="l">
              <a:spcBef>
                <a:spcPts val="0"/>
              </a:spcBef>
              <a:spcAft>
                <a:spcPts val="0"/>
              </a:spcAft>
              <a:buSzPts val="2200"/>
              <a:buAutoNum type="arabicPeriod"/>
            </a:pPr>
            <a:r>
              <a:rPr lang="en" sz="2200"/>
              <a:t>Authentication Based Access Control</a:t>
            </a:r>
            <a:endParaRPr sz="2200"/>
          </a:p>
          <a:p>
            <a:pPr indent="-368300" lvl="0" marL="457200" rtl="0" algn="l">
              <a:spcBef>
                <a:spcPts val="0"/>
              </a:spcBef>
              <a:spcAft>
                <a:spcPts val="0"/>
              </a:spcAft>
              <a:buSzPts val="2200"/>
              <a:buAutoNum type="arabicPeriod"/>
            </a:pPr>
            <a:r>
              <a:rPr lang="en" sz="2200"/>
              <a:t>Access Control Lists</a:t>
            </a:r>
            <a:endParaRPr sz="2200"/>
          </a:p>
          <a:p>
            <a:pPr indent="-368300" lvl="0" marL="457200" rtl="0" algn="l">
              <a:spcBef>
                <a:spcPts val="0"/>
              </a:spcBef>
              <a:spcAft>
                <a:spcPts val="0"/>
              </a:spcAft>
              <a:buSzPts val="2200"/>
              <a:buAutoNum type="arabicPeriod"/>
            </a:pPr>
            <a:r>
              <a:rPr lang="en" sz="2200"/>
              <a:t>Control and Management Plane Overload Protection:</a:t>
            </a:r>
            <a:endParaRPr sz="2200"/>
          </a:p>
          <a:p>
            <a:pPr indent="-368300" lvl="0" marL="457200" rtl="0" algn="l">
              <a:spcBef>
                <a:spcPts val="0"/>
              </a:spcBef>
              <a:spcAft>
                <a:spcPts val="0"/>
              </a:spcAft>
              <a:buSzPts val="2200"/>
              <a:buAutoNum type="arabicPeriod"/>
            </a:pPr>
            <a:r>
              <a:rPr lang="en" sz="2200"/>
              <a:t>Centrally Managed LAN Security</a:t>
            </a:r>
            <a:endParaRPr sz="22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434340" lvl="0" marL="457200" rtl="0" algn="l">
              <a:spcBef>
                <a:spcPts val="0"/>
              </a:spcBef>
              <a:spcAft>
                <a:spcPts val="0"/>
              </a:spcAft>
              <a:buSzPct val="100000"/>
              <a:buAutoNum type="arabicPeriod"/>
            </a:pPr>
            <a:r>
              <a:rPr lang="en"/>
              <a:t>Physical Protection of the Network</a:t>
            </a:r>
            <a:endParaRPr/>
          </a:p>
        </p:txBody>
      </p:sp>
      <p:sp>
        <p:nvSpPr>
          <p:cNvPr id="395" name="Google Shape;395;p68"/>
          <p:cNvSpPr txBox="1"/>
          <p:nvPr>
            <p:ph idx="1" type="body"/>
          </p:nvPr>
        </p:nvSpPr>
        <p:spPr>
          <a:xfrm>
            <a:off x="360300" y="1544075"/>
            <a:ext cx="8423400" cy="3340800"/>
          </a:xfrm>
          <a:prstGeom prst="rect">
            <a:avLst/>
          </a:prstGeom>
        </p:spPr>
        <p:txBody>
          <a:bodyPr anchorCtr="0" anchor="t" bIns="91425" lIns="91425" spcFirstLastPara="1" rIns="91425" wrap="square" tIns="91425">
            <a:noAutofit/>
          </a:bodyPr>
          <a:lstStyle/>
          <a:p>
            <a:pPr indent="0" lvl="0" marL="0" rtl="0" algn="l">
              <a:lnSpc>
                <a:spcPct val="100000"/>
              </a:lnSpc>
              <a:spcBef>
                <a:spcPts val="2000"/>
              </a:spcBef>
              <a:spcAft>
                <a:spcPts val="0"/>
              </a:spcAft>
              <a:buNone/>
            </a:pPr>
            <a:r>
              <a:rPr lang="en" sz="2200">
                <a:highlight>
                  <a:schemeClr val="lt1"/>
                </a:highlight>
                <a:latin typeface="Arial"/>
                <a:ea typeface="Arial"/>
                <a:cs typeface="Arial"/>
                <a:sym typeface="Arial"/>
              </a:rPr>
              <a:t>Network equipment can be located in locked cabinets and racks and wiring installed inside walls to prevent unauthorized access. However, access is needed for the network to be useful and physical protection is of limited value.</a:t>
            </a:r>
            <a:endParaRPr sz="2200">
              <a:highlight>
                <a:schemeClr val="lt1"/>
              </a:highlight>
              <a:latin typeface="Arial"/>
              <a:ea typeface="Arial"/>
              <a:cs typeface="Arial"/>
              <a:sym typeface="Arial"/>
            </a:endParaRPr>
          </a:p>
          <a:p>
            <a:pPr indent="0" lvl="0" marL="0" rtl="0" algn="l">
              <a:lnSpc>
                <a:spcPct val="100000"/>
              </a:lnSpc>
              <a:spcBef>
                <a:spcPts val="2000"/>
              </a:spcBef>
              <a:spcAft>
                <a:spcPts val="0"/>
              </a:spcAft>
              <a:buNone/>
            </a:pPr>
            <a:r>
              <a:t/>
            </a:r>
            <a:endParaRPr sz="2200">
              <a:highlight>
                <a:schemeClr val="lt1"/>
              </a:highlight>
              <a:latin typeface="Arial"/>
              <a:ea typeface="Arial"/>
              <a:cs typeface="Arial"/>
              <a:sym typeface="Arial"/>
            </a:endParaRPr>
          </a:p>
          <a:p>
            <a:pPr indent="0" lvl="0" marL="0" rtl="0" algn="l">
              <a:lnSpc>
                <a:spcPct val="100000"/>
              </a:lnSpc>
              <a:spcBef>
                <a:spcPts val="2000"/>
              </a:spcBef>
              <a:spcAft>
                <a:spcPts val="0"/>
              </a:spcAft>
              <a:buClr>
                <a:schemeClr val="dk2"/>
              </a:buClr>
              <a:buSzPts val="1100"/>
              <a:buFont typeface="Arial"/>
              <a:buNone/>
            </a:pPr>
            <a:r>
              <a:t/>
            </a:r>
            <a:endParaRPr sz="2200">
              <a:highlight>
                <a:schemeClr val="lt1"/>
              </a:highlight>
              <a:latin typeface="Arial"/>
              <a:ea typeface="Arial"/>
              <a:cs typeface="Arial"/>
              <a:sym typeface="Arial"/>
            </a:endParaRPr>
          </a:p>
          <a:p>
            <a:pPr indent="0" lvl="0" marL="0" rtl="0" algn="l">
              <a:lnSpc>
                <a:spcPct val="100000"/>
              </a:lnSpc>
              <a:spcBef>
                <a:spcPts val="0"/>
              </a:spcBef>
              <a:spcAft>
                <a:spcPts val="1200"/>
              </a:spcAft>
              <a:buNone/>
            </a:pPr>
            <a:r>
              <a:t/>
            </a:r>
            <a:endParaRPr sz="2200">
              <a:highlight>
                <a:schemeClr val="lt1"/>
              </a:highligh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a:t>
            </a:r>
            <a:r>
              <a:rPr lang="en"/>
              <a:t>Segmentation and VLANs</a:t>
            </a:r>
            <a:endParaRPr/>
          </a:p>
        </p:txBody>
      </p:sp>
      <p:sp>
        <p:nvSpPr>
          <p:cNvPr id="401" name="Google Shape;401;p69"/>
          <p:cNvSpPr txBox="1"/>
          <p:nvPr>
            <p:ph idx="1" type="body"/>
          </p:nvPr>
        </p:nvSpPr>
        <p:spPr>
          <a:xfrm>
            <a:off x="311700" y="1101175"/>
            <a:ext cx="8410200" cy="3846600"/>
          </a:xfrm>
          <a:prstGeom prst="rect">
            <a:avLst/>
          </a:prstGeom>
        </p:spPr>
        <p:txBody>
          <a:bodyPr anchorCtr="0" anchor="t" bIns="91425" lIns="91425" spcFirstLastPara="1" rIns="91425" wrap="square" tIns="91425">
            <a:normAutofit/>
          </a:bodyPr>
          <a:lstStyle/>
          <a:p>
            <a:pPr indent="-342900" lvl="0" marL="457200" rtl="0" algn="l">
              <a:lnSpc>
                <a:spcPct val="105000"/>
              </a:lnSpc>
              <a:spcBef>
                <a:spcPts val="0"/>
              </a:spcBef>
              <a:spcAft>
                <a:spcPts val="0"/>
              </a:spcAft>
              <a:buSzPts val="1800"/>
              <a:buChar char="●"/>
            </a:pPr>
            <a:r>
              <a:rPr lang="en"/>
              <a:t>Limiting the size of an Ethernet segment limits the area vulnerable to attacks. A segmentation method external to Ethernet would be a higher layer device, such as a router or firewall.</a:t>
            </a:r>
            <a:endParaRPr/>
          </a:p>
          <a:p>
            <a:pPr indent="-342900" lvl="0" marL="457200" rtl="0" algn="l">
              <a:lnSpc>
                <a:spcPct val="105000"/>
              </a:lnSpc>
              <a:spcBef>
                <a:spcPts val="0"/>
              </a:spcBef>
              <a:spcAft>
                <a:spcPts val="0"/>
              </a:spcAft>
              <a:buSzPts val="1800"/>
              <a:buChar char="●"/>
            </a:pPr>
            <a:r>
              <a:rPr lang="en"/>
              <a:t>Inside Ethernet, V</a:t>
            </a:r>
            <a:r>
              <a:rPr lang="en"/>
              <a:t>LAN mechanism provides a way to limit broadcasts and other traffic to specific segments. They are logically separated within the same physical installation and define security domains inside one network.</a:t>
            </a:r>
            <a:endParaRPr/>
          </a:p>
          <a:p>
            <a:pPr indent="-342900" lvl="0" marL="457200" rtl="0" algn="l">
              <a:lnSpc>
                <a:spcPct val="105000"/>
              </a:lnSpc>
              <a:spcBef>
                <a:spcPts val="0"/>
              </a:spcBef>
              <a:spcAft>
                <a:spcPts val="0"/>
              </a:spcAft>
              <a:buSzPts val="1800"/>
              <a:buChar char="●"/>
            </a:pPr>
            <a:r>
              <a:rPr lang="en"/>
              <a:t>VLAN based security depends on proper switch configuration and vendor documentations but the default settings of switches are not secure, leaving it vulnerable to VLAN hopping etc.</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7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Individual VLANs</a:t>
            </a:r>
            <a:endParaRPr/>
          </a:p>
        </p:txBody>
      </p:sp>
      <p:sp>
        <p:nvSpPr>
          <p:cNvPr id="407" name="Google Shape;407;p70"/>
          <p:cNvSpPr txBox="1"/>
          <p:nvPr>
            <p:ph idx="1" type="body"/>
          </p:nvPr>
        </p:nvSpPr>
        <p:spPr>
          <a:xfrm>
            <a:off x="311696" y="1314250"/>
            <a:ext cx="8410200" cy="3002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829"/>
              <a:t>Each host on the Ethernet can also be placed into its own VLAN, using IEEE 802.1ad Q-in-Q double tagging or vendor provided Private VLAN (PVLAN) switch configuration. </a:t>
            </a:r>
            <a:endParaRPr sz="1829"/>
          </a:p>
          <a:p>
            <a:pPr indent="-344805" lvl="0" marL="457200" rtl="0" algn="l">
              <a:lnSpc>
                <a:spcPct val="95000"/>
              </a:lnSpc>
              <a:spcBef>
                <a:spcPts val="1200"/>
              </a:spcBef>
              <a:spcAft>
                <a:spcPts val="0"/>
              </a:spcAft>
              <a:buSzPts val="1830"/>
              <a:buChar char="●"/>
            </a:pPr>
            <a:r>
              <a:rPr lang="en" sz="1829"/>
              <a:t>Q-in-Q is mainly a specification for extending the VLAN 14 bit identifier space by adding another VLAN tag. </a:t>
            </a:r>
            <a:endParaRPr sz="1829"/>
          </a:p>
          <a:p>
            <a:pPr indent="-344805" lvl="0" marL="457200" rtl="0" algn="l">
              <a:lnSpc>
                <a:spcPct val="95000"/>
              </a:lnSpc>
              <a:spcBef>
                <a:spcPts val="0"/>
              </a:spcBef>
              <a:spcAft>
                <a:spcPts val="0"/>
              </a:spcAft>
              <a:buSzPts val="1830"/>
              <a:buChar char="●"/>
            </a:pPr>
            <a:r>
              <a:rPr lang="en" sz="1829"/>
              <a:t>The PVLAN technique uses switch configuration to isolate hosts and only let their traffic pass to one “promiscuous” port, typically connected to a router and to the Internet</a:t>
            </a:r>
            <a:endParaRPr sz="1829"/>
          </a:p>
          <a:p>
            <a:pPr indent="0" lvl="0" marL="0" rtl="0" algn="l">
              <a:lnSpc>
                <a:spcPct val="95000"/>
              </a:lnSpc>
              <a:spcBef>
                <a:spcPts val="1200"/>
              </a:spcBef>
              <a:spcAft>
                <a:spcPts val="0"/>
              </a:spcAft>
              <a:buSzPts val="935"/>
              <a:buNone/>
            </a:pPr>
            <a:r>
              <a:t/>
            </a:r>
            <a:endParaRPr sz="1829"/>
          </a:p>
          <a:p>
            <a:pPr indent="0" lvl="0" marL="0" rtl="0" algn="l">
              <a:lnSpc>
                <a:spcPct val="95000"/>
              </a:lnSpc>
              <a:spcBef>
                <a:spcPts val="1200"/>
              </a:spcBef>
              <a:spcAft>
                <a:spcPts val="0"/>
              </a:spcAft>
              <a:buClr>
                <a:schemeClr val="dk2"/>
              </a:buClr>
              <a:buSzPts val="935"/>
              <a:buFont typeface="Arial"/>
              <a:buNone/>
            </a:pPr>
            <a:r>
              <a:t/>
            </a:r>
            <a:endParaRPr sz="1829"/>
          </a:p>
          <a:p>
            <a:pPr indent="0" lvl="0" marL="0" rtl="0" algn="l">
              <a:lnSpc>
                <a:spcPct val="95000"/>
              </a:lnSpc>
              <a:spcBef>
                <a:spcPts val="1200"/>
              </a:spcBef>
              <a:spcAft>
                <a:spcPts val="1200"/>
              </a:spcAft>
              <a:buSzPts val="935"/>
              <a:buNone/>
            </a:pPr>
            <a:r>
              <a:t/>
            </a:r>
            <a:endParaRPr sz="1829"/>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7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a:t>
            </a:r>
            <a:r>
              <a:rPr lang="en"/>
              <a:t>Authentication Based Access Control</a:t>
            </a:r>
            <a:endParaRPr/>
          </a:p>
        </p:txBody>
      </p:sp>
      <p:sp>
        <p:nvSpPr>
          <p:cNvPr id="413" name="Google Shape;413;p7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52"/>
              <a:buNone/>
            </a:pPr>
            <a:r>
              <a:rPr lang="en" sz="1804"/>
              <a:t>Being able to authenticate the user or host connecting to a port at the switch is a step forward from plain physical access control.</a:t>
            </a:r>
            <a:endParaRPr sz="1804"/>
          </a:p>
          <a:p>
            <a:pPr indent="0" lvl="0" marL="0" rtl="0" algn="l">
              <a:spcBef>
                <a:spcPts val="1200"/>
              </a:spcBef>
              <a:spcAft>
                <a:spcPts val="0"/>
              </a:spcAft>
              <a:buSzPts val="852"/>
              <a:buNone/>
            </a:pPr>
            <a:r>
              <a:rPr lang="en" sz="1804"/>
              <a:t>IEEE 802.1X port authentication supports several types of authentication credentials, such as a user-name and password pair, or a certificate and corresponding private key. </a:t>
            </a:r>
            <a:endParaRPr sz="1804"/>
          </a:p>
          <a:p>
            <a:pPr indent="0" lvl="0" marL="0" rtl="0" algn="l">
              <a:spcBef>
                <a:spcPts val="1200"/>
              </a:spcBef>
              <a:spcAft>
                <a:spcPts val="0"/>
              </a:spcAft>
              <a:buSzPts val="852"/>
              <a:buNone/>
            </a:pPr>
            <a:r>
              <a:rPr lang="en"/>
              <a:t>When hosts are connected directly to an 802.1X capable switch, it provides protection from MAC spoofing and flooding attacks. However, ARP poisoning and other attacks remain possible</a:t>
            </a:r>
            <a:endParaRPr/>
          </a:p>
          <a:p>
            <a:pPr indent="0" lvl="0" marL="0" rtl="0" algn="l">
              <a:spcBef>
                <a:spcPts val="1200"/>
              </a:spcBef>
              <a:spcAft>
                <a:spcPts val="0"/>
              </a:spcAft>
              <a:buClr>
                <a:schemeClr val="dk2"/>
              </a:buClr>
              <a:buSzPts val="852"/>
              <a:buFont typeface="Arial"/>
              <a:buNone/>
            </a:pPr>
            <a:r>
              <a:t/>
            </a:r>
            <a:endParaRPr sz="1804"/>
          </a:p>
          <a:p>
            <a:pPr indent="0" lvl="0" marL="0" rtl="0" algn="l">
              <a:spcBef>
                <a:spcPts val="1200"/>
              </a:spcBef>
              <a:spcAft>
                <a:spcPts val="1200"/>
              </a:spcAft>
              <a:buSzPts val="852"/>
              <a:buNone/>
            </a:pPr>
            <a:r>
              <a:t/>
            </a:r>
            <a:endParaRPr sz="1804"/>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7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Ways Around 802.1X Authentication</a:t>
            </a:r>
            <a:endParaRPr/>
          </a:p>
        </p:txBody>
      </p:sp>
      <p:sp>
        <p:nvSpPr>
          <p:cNvPr id="419" name="Google Shape;419;p72"/>
          <p:cNvSpPr txBox="1"/>
          <p:nvPr>
            <p:ph idx="1" type="body"/>
          </p:nvPr>
        </p:nvSpPr>
        <p:spPr>
          <a:xfrm>
            <a:off x="311700" y="1266325"/>
            <a:ext cx="73587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 attacker may place a hub or switch between the authenticated host and the authenticating switch. After authentication, the authenticated host can be disconnected without losing the electrical connection to the authenticating switch and another host, configured with same MAC address, be used in the network.</a:t>
            </a:r>
            <a:endParaRPr/>
          </a:p>
          <a:p>
            <a:pPr indent="-342900" lvl="0" marL="457200" rtl="0" algn="l">
              <a:spcBef>
                <a:spcPts val="0"/>
              </a:spcBef>
              <a:spcAft>
                <a:spcPts val="0"/>
              </a:spcAft>
              <a:buSzPts val="1800"/>
              <a:buChar char="●"/>
            </a:pPr>
            <a:r>
              <a:rPr lang="en"/>
              <a:t>Authentication can also be used between switches to form a trusted inner network. This can be used to prevent attacks where a host acts as a switch. </a:t>
            </a:r>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2118925"/>
            <a:ext cx="8520600" cy="623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II. ETHERNET TODAY</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7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Access Control Lists (ACL)</a:t>
            </a:r>
            <a:endParaRPr/>
          </a:p>
        </p:txBody>
      </p:sp>
      <p:sp>
        <p:nvSpPr>
          <p:cNvPr id="425" name="Google Shape;425;p73"/>
          <p:cNvSpPr txBox="1"/>
          <p:nvPr>
            <p:ph idx="1" type="body"/>
          </p:nvPr>
        </p:nvSpPr>
        <p:spPr>
          <a:xfrm>
            <a:off x="311700" y="1266325"/>
            <a:ext cx="83478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Access Control Lists (ACLs) are not part of the Ethernet specification. Switch vendors have added various types of capabilities by themselves. </a:t>
            </a:r>
            <a:endParaRPr/>
          </a:p>
          <a:p>
            <a:pPr indent="0" lvl="0" marL="0" rtl="0" algn="l">
              <a:spcBef>
                <a:spcPts val="1200"/>
              </a:spcBef>
              <a:spcAft>
                <a:spcPts val="0"/>
              </a:spcAft>
              <a:buClr>
                <a:schemeClr val="dk2"/>
              </a:buClr>
              <a:buSzPts val="1100"/>
              <a:buFont typeface="Arial"/>
              <a:buNone/>
            </a:pPr>
            <a:r>
              <a:rPr lang="en"/>
              <a:t>The Ethernet frame does not have many features: </a:t>
            </a:r>
            <a:endParaRPr/>
          </a:p>
          <a:p>
            <a:pPr indent="0" lvl="0" marL="0" rtl="0" algn="l">
              <a:spcBef>
                <a:spcPts val="1200"/>
              </a:spcBef>
              <a:spcAft>
                <a:spcPts val="0"/>
              </a:spcAft>
              <a:buClr>
                <a:schemeClr val="dk2"/>
              </a:buClr>
              <a:buSzPts val="1100"/>
              <a:buFont typeface="Arial"/>
              <a:buNone/>
            </a:pPr>
            <a:r>
              <a:rPr lang="en"/>
              <a:t>For a simple Ethernet frame ACL the usable attributes are the sender’s or receiver’s MAC address or the Ethertype field. Access can be limited based on MAC addresses, but several service specific ACLs are commonly implemented.</a:t>
            </a:r>
            <a:endParaRPr/>
          </a:p>
          <a:p>
            <a:pPr indent="0" lvl="0" marL="0" rtl="0" algn="l">
              <a:spcBef>
                <a:spcPts val="1200"/>
              </a:spcBef>
              <a:spcAft>
                <a:spcPts val="120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Service Specific Access Control Lists (ACL)</a:t>
            </a:r>
            <a:endParaRPr/>
          </a:p>
        </p:txBody>
      </p:sp>
      <p:sp>
        <p:nvSpPr>
          <p:cNvPr id="431" name="Google Shape;431;p7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a:t>Port Security: </a:t>
            </a:r>
            <a:r>
              <a:rPr lang="en"/>
              <a:t>Allows the administrator limit access to a port in a switch, based on the number of MAC addresses. Blocks MAC flooding. Port security may also be set to block a port from existing MAC addresses. </a:t>
            </a:r>
            <a:endParaRPr/>
          </a:p>
          <a:p>
            <a:pPr indent="-342900" lvl="0" marL="457200" rtl="0" algn="l">
              <a:spcBef>
                <a:spcPts val="0"/>
              </a:spcBef>
              <a:spcAft>
                <a:spcPts val="0"/>
              </a:spcAft>
              <a:buSzPts val="1800"/>
              <a:buAutoNum type="arabicPeriod"/>
            </a:pPr>
            <a:r>
              <a:rPr b="1" lang="en"/>
              <a:t>Packet storm protection:</a:t>
            </a:r>
            <a:r>
              <a:rPr lang="en"/>
              <a:t> Limits the number of frames per time unit a switch will allow from a port. Prevents  MAC flooding attacks if the limit is low enough but is more commonly used to guard against packet storms.</a:t>
            </a:r>
            <a:endParaRPr/>
          </a:p>
          <a:p>
            <a:pPr indent="-342900" lvl="0" marL="457200" rtl="0" algn="l">
              <a:spcBef>
                <a:spcPts val="0"/>
              </a:spcBef>
              <a:spcAft>
                <a:spcPts val="0"/>
              </a:spcAft>
              <a:buSzPts val="1800"/>
              <a:buAutoNum type="arabicPeriod"/>
            </a:pPr>
            <a:r>
              <a:rPr b="1" lang="en"/>
              <a:t>BPDU guard:</a:t>
            </a:r>
            <a:r>
              <a:rPr lang="en"/>
              <a:t> Blocks all STP messages from a port and can be used to designate a port that will not form a part of the mesh network.</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00"/>
              <a:t>6. Control and Management Plane Overload Protection:</a:t>
            </a:r>
            <a:endParaRPr sz="3200"/>
          </a:p>
        </p:txBody>
      </p:sp>
      <p:sp>
        <p:nvSpPr>
          <p:cNvPr id="437" name="Google Shape;437;p7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lang="en" sz="1829"/>
              <a:t>Control and management planes </a:t>
            </a:r>
            <a:r>
              <a:rPr lang="en" sz="1829"/>
              <a:t>can be protected </a:t>
            </a:r>
            <a:r>
              <a:rPr lang="en" sz="1829"/>
              <a:t>from overload by limiting the amount of traffic on these planes</a:t>
            </a:r>
            <a:r>
              <a:rPr lang="en" sz="1829"/>
              <a:t>. </a:t>
            </a:r>
            <a:endParaRPr sz="1829"/>
          </a:p>
          <a:p>
            <a:pPr indent="0" lvl="0" marL="0" rtl="0" algn="l">
              <a:lnSpc>
                <a:spcPct val="105000"/>
              </a:lnSpc>
              <a:spcBef>
                <a:spcPts val="1200"/>
              </a:spcBef>
              <a:spcAft>
                <a:spcPts val="0"/>
              </a:spcAft>
              <a:buSzPts val="935"/>
              <a:buNone/>
            </a:pPr>
            <a:r>
              <a:rPr b="1" lang="en" sz="1829">
                <a:solidFill>
                  <a:schemeClr val="accent1"/>
                </a:solidFill>
              </a:rPr>
              <a:t>C</a:t>
            </a:r>
            <a:r>
              <a:rPr b="1" lang="en" sz="1829"/>
              <a:t>ontrol </a:t>
            </a:r>
            <a:r>
              <a:rPr b="1" lang="en" sz="1829">
                <a:solidFill>
                  <a:schemeClr val="accent1"/>
                </a:solidFill>
              </a:rPr>
              <a:t>P</a:t>
            </a:r>
            <a:r>
              <a:rPr b="1" lang="en" sz="1829"/>
              <a:t>lane </a:t>
            </a:r>
            <a:r>
              <a:rPr b="1" lang="en" sz="1829">
                <a:solidFill>
                  <a:schemeClr val="accent1"/>
                </a:solidFill>
              </a:rPr>
              <a:t>P</a:t>
            </a:r>
            <a:r>
              <a:rPr b="1" lang="en" sz="1829"/>
              <a:t>olicing (</a:t>
            </a:r>
            <a:r>
              <a:rPr b="1" lang="en" sz="1829">
                <a:solidFill>
                  <a:schemeClr val="accent1"/>
                </a:solidFill>
              </a:rPr>
              <a:t>CPP</a:t>
            </a:r>
            <a:r>
              <a:rPr b="1" lang="en" sz="1829"/>
              <a:t>) </a:t>
            </a:r>
            <a:r>
              <a:rPr lang="en" sz="1829"/>
              <a:t>achieves this by providing a set of filters, based on rate limiting methods and addresses to prevent the overloading of control plane functionalities.</a:t>
            </a:r>
            <a:endParaRPr sz="1829"/>
          </a:p>
          <a:p>
            <a:pPr indent="0" lvl="0" marL="0" rtl="0" algn="l">
              <a:lnSpc>
                <a:spcPct val="105000"/>
              </a:lnSpc>
              <a:spcBef>
                <a:spcPts val="1200"/>
              </a:spcBef>
              <a:spcAft>
                <a:spcPts val="0"/>
              </a:spcAft>
              <a:buSzPts val="935"/>
              <a:buNone/>
            </a:pPr>
            <a:r>
              <a:rPr lang="en" sz="1829"/>
              <a:t>The filters are configured to allow only a certain amount of control and management plane data packets to reach the CPU – everything else is blocked before reaching the CPU level.</a:t>
            </a:r>
            <a:endParaRPr sz="1829"/>
          </a:p>
          <a:p>
            <a:pPr indent="0" lvl="0" marL="0" rtl="0" algn="l">
              <a:lnSpc>
                <a:spcPct val="105000"/>
              </a:lnSpc>
              <a:spcBef>
                <a:spcPts val="1200"/>
              </a:spcBef>
              <a:spcAft>
                <a:spcPts val="0"/>
              </a:spcAft>
              <a:buSzPts val="935"/>
              <a:buNone/>
            </a:pPr>
            <a:r>
              <a:rPr lang="en" sz="1829"/>
              <a:t>Protects against intentional CPU exhaustion attacks, with the drawback that during an attack legitimate messages are also lost. </a:t>
            </a:r>
            <a:endParaRPr sz="1829"/>
          </a:p>
          <a:p>
            <a:pPr indent="0" lvl="0" marL="0" rtl="0" algn="l">
              <a:lnSpc>
                <a:spcPct val="105000"/>
              </a:lnSpc>
              <a:spcBef>
                <a:spcPts val="1200"/>
              </a:spcBef>
              <a:spcAft>
                <a:spcPts val="0"/>
              </a:spcAft>
              <a:buSzPts val="935"/>
              <a:buNone/>
            </a:pPr>
            <a:r>
              <a:t/>
            </a:r>
            <a:endParaRPr sz="1829"/>
          </a:p>
          <a:p>
            <a:pPr indent="0" lvl="0" marL="0" rtl="0" algn="l">
              <a:lnSpc>
                <a:spcPct val="105000"/>
              </a:lnSpc>
              <a:spcBef>
                <a:spcPts val="1200"/>
              </a:spcBef>
              <a:spcAft>
                <a:spcPts val="0"/>
              </a:spcAft>
              <a:buClr>
                <a:schemeClr val="dk2"/>
              </a:buClr>
              <a:buSzPts val="935"/>
              <a:buFont typeface="Arial"/>
              <a:buNone/>
            </a:pPr>
            <a:r>
              <a:t/>
            </a:r>
            <a:endParaRPr sz="1829"/>
          </a:p>
          <a:p>
            <a:pPr indent="0" lvl="0" marL="0" rtl="0" algn="l">
              <a:lnSpc>
                <a:spcPct val="105000"/>
              </a:lnSpc>
              <a:spcBef>
                <a:spcPts val="1200"/>
              </a:spcBef>
              <a:spcAft>
                <a:spcPts val="1200"/>
              </a:spcAft>
              <a:buSzPts val="935"/>
              <a:buNone/>
            </a:pPr>
            <a:r>
              <a:t/>
            </a:r>
            <a:endParaRPr sz="1829"/>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6"/>
          <p:cNvSpPr txBox="1"/>
          <p:nvPr>
            <p:ph type="title"/>
          </p:nvPr>
        </p:nvSpPr>
        <p:spPr>
          <a:xfrm>
            <a:off x="311700" y="25965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 Centrally Managed LAN Security</a:t>
            </a:r>
            <a:endParaRPr/>
          </a:p>
        </p:txBody>
      </p:sp>
      <p:sp>
        <p:nvSpPr>
          <p:cNvPr id="443" name="Google Shape;443;p76"/>
          <p:cNvSpPr txBox="1"/>
          <p:nvPr>
            <p:ph idx="1" type="body"/>
          </p:nvPr>
        </p:nvSpPr>
        <p:spPr>
          <a:xfrm>
            <a:off x="311700" y="88305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a:t>Several approaches to collecting information from a LAN to a central point and using this to manage security have been presented by the research community in recent years.</a:t>
            </a:r>
            <a:br>
              <a:rPr lang="en"/>
            </a:br>
            <a:endParaRPr/>
          </a:p>
          <a:p>
            <a:pPr indent="-342900" lvl="0" marL="457200" rtl="0" algn="l">
              <a:lnSpc>
                <a:spcPct val="95000"/>
              </a:lnSpc>
              <a:spcBef>
                <a:spcPts val="1200"/>
              </a:spcBef>
              <a:spcAft>
                <a:spcPts val="0"/>
              </a:spcAft>
              <a:buSzPts val="1800"/>
              <a:buChar char="●"/>
            </a:pPr>
            <a:r>
              <a:rPr b="1" lang="en"/>
              <a:t>SANE</a:t>
            </a:r>
            <a:br>
              <a:rPr b="1" lang="en"/>
            </a:br>
            <a:endParaRPr/>
          </a:p>
          <a:p>
            <a:pPr indent="-342900" lvl="0" marL="457200" rtl="0" algn="l">
              <a:lnSpc>
                <a:spcPct val="95000"/>
              </a:lnSpc>
              <a:spcBef>
                <a:spcPts val="0"/>
              </a:spcBef>
              <a:spcAft>
                <a:spcPts val="0"/>
              </a:spcAft>
              <a:buSzPts val="1800"/>
              <a:buChar char="●"/>
            </a:pPr>
            <a:r>
              <a:rPr b="1" lang="en"/>
              <a:t>Ethane</a:t>
            </a:r>
            <a:br>
              <a:rPr b="1" lang="en"/>
            </a:br>
            <a:endParaRPr b="1"/>
          </a:p>
          <a:p>
            <a:pPr indent="-342900" lvl="0" marL="457200" rtl="0" algn="l">
              <a:lnSpc>
                <a:spcPct val="95000"/>
              </a:lnSpc>
              <a:spcBef>
                <a:spcPts val="0"/>
              </a:spcBef>
              <a:spcAft>
                <a:spcPts val="0"/>
              </a:spcAft>
              <a:buSzPts val="1800"/>
              <a:buChar char="●"/>
            </a:pPr>
            <a:r>
              <a:rPr b="1" lang="en"/>
              <a:t>OpenFlow</a:t>
            </a:r>
            <a:br>
              <a:rPr lang="en"/>
            </a:b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 Secure Protocols</a:t>
            </a:r>
            <a:endParaRPr/>
          </a:p>
        </p:txBody>
      </p:sp>
      <p:sp>
        <p:nvSpPr>
          <p:cNvPr id="449" name="Google Shape;449;p7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100"/>
              <a:t>Access controls limit the availability of targets to attackers. The targets can also be made harder to reach by adding security features to protocols and protocol implementations.</a:t>
            </a:r>
            <a:endParaRPr sz="2100"/>
          </a:p>
          <a:p>
            <a:pPr indent="-361950" lvl="0" marL="457200" rtl="0" algn="l">
              <a:spcBef>
                <a:spcPts val="1200"/>
              </a:spcBef>
              <a:spcAft>
                <a:spcPts val="0"/>
              </a:spcAft>
              <a:buSzPts val="2100"/>
              <a:buAutoNum type="arabicPeriod"/>
            </a:pPr>
            <a:r>
              <a:rPr lang="en" sz="2100"/>
              <a:t>Encryption and Integrity Verification</a:t>
            </a:r>
            <a:endParaRPr sz="2100"/>
          </a:p>
          <a:p>
            <a:pPr indent="-361950" lvl="0" marL="457200" rtl="0" algn="l">
              <a:spcBef>
                <a:spcPts val="0"/>
              </a:spcBef>
              <a:spcAft>
                <a:spcPts val="0"/>
              </a:spcAft>
              <a:buSzPts val="2100"/>
              <a:buAutoNum type="arabicPeriod"/>
            </a:pPr>
            <a:r>
              <a:rPr lang="en" sz="2100"/>
              <a:t>Securing Address Resolution Protocol</a:t>
            </a:r>
            <a:endParaRPr sz="2100"/>
          </a:p>
          <a:p>
            <a:pPr indent="-361950" lvl="0" marL="457200" rtl="0" algn="l">
              <a:spcBef>
                <a:spcPts val="0"/>
              </a:spcBef>
              <a:spcAft>
                <a:spcPts val="0"/>
              </a:spcAft>
              <a:buSzPts val="2100"/>
              <a:buAutoNum type="arabicPeriod"/>
            </a:pPr>
            <a:r>
              <a:rPr lang="en" sz="2100"/>
              <a:t>Control and Management Plane Logical Protection</a:t>
            </a:r>
            <a:endParaRPr sz="2100"/>
          </a:p>
          <a:p>
            <a:pPr indent="-361950" lvl="0" marL="457200" rtl="0" algn="l">
              <a:spcBef>
                <a:spcPts val="0"/>
              </a:spcBef>
              <a:spcAft>
                <a:spcPts val="0"/>
              </a:spcAft>
              <a:buSzPts val="2100"/>
              <a:buAutoNum type="arabicPeriod"/>
            </a:pPr>
            <a:r>
              <a:rPr lang="en" sz="2100"/>
              <a:t>Replay Protection</a:t>
            </a:r>
            <a:endParaRPr sz="2100"/>
          </a:p>
          <a:p>
            <a:pPr indent="0" lvl="0" marL="0" rtl="0" algn="l">
              <a:spcBef>
                <a:spcPts val="1200"/>
              </a:spcBef>
              <a:spcAft>
                <a:spcPts val="1200"/>
              </a:spcAft>
              <a:buNone/>
            </a:pPr>
            <a:r>
              <a:t/>
            </a:r>
            <a:endParaRPr sz="2100"/>
          </a:p>
        </p:txBody>
      </p:sp>
      <p:pic>
        <p:nvPicPr>
          <p:cNvPr id="450" name="Google Shape;450;p77"/>
          <p:cNvPicPr preferRelativeResize="0"/>
          <p:nvPr/>
        </p:nvPicPr>
        <p:blipFill>
          <a:blip r:embed="rId3">
            <a:alphaModFix/>
          </a:blip>
          <a:stretch>
            <a:fillRect/>
          </a:stretch>
        </p:blipFill>
        <p:spPr>
          <a:xfrm>
            <a:off x="7248875" y="3171250"/>
            <a:ext cx="1838800" cy="18388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434340" lvl="0" marL="457200" rtl="0" algn="l">
              <a:spcBef>
                <a:spcPts val="0"/>
              </a:spcBef>
              <a:spcAft>
                <a:spcPts val="0"/>
              </a:spcAft>
              <a:buSzPct val="100000"/>
              <a:buAutoNum type="arabicPeriod"/>
            </a:pPr>
            <a:r>
              <a:rPr lang="en"/>
              <a:t>Encryption and Integrity Verification</a:t>
            </a:r>
            <a:endParaRPr/>
          </a:p>
        </p:txBody>
      </p:sp>
      <p:sp>
        <p:nvSpPr>
          <p:cNvPr id="456" name="Google Shape;456;p7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Cryptography can solve integrity and confidentiality requirements. IEEE 802.1AE MACsec forms encrypted connections between hosts and switches, protecting confidentiality and integrity of the content in the frames. </a:t>
            </a:r>
            <a:endParaRPr/>
          </a:p>
          <a:p>
            <a:pPr indent="-342900" lvl="0" marL="457200" rtl="0" algn="l">
              <a:spcBef>
                <a:spcPts val="0"/>
              </a:spcBef>
              <a:spcAft>
                <a:spcPts val="0"/>
              </a:spcAft>
              <a:buSzPts val="1800"/>
              <a:buChar char="●"/>
            </a:pPr>
            <a:r>
              <a:rPr lang="en"/>
              <a:t>Deployment requires software installation and configuring authentication for each participating network entity. </a:t>
            </a:r>
            <a:endParaRPr/>
          </a:p>
          <a:p>
            <a:pPr indent="-342900" lvl="0" marL="457200" rtl="0" algn="l">
              <a:spcBef>
                <a:spcPts val="0"/>
              </a:spcBef>
              <a:spcAft>
                <a:spcPts val="0"/>
              </a:spcAft>
              <a:buSzPts val="1800"/>
              <a:buChar char="●"/>
            </a:pPr>
            <a:r>
              <a:rPr lang="en"/>
              <a:t>MACsec uses 802.1X authentication information as its basis. MACsec provides protection against intruders to the network, preventing reading and modification of data frames.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a:t>
            </a:r>
            <a:r>
              <a:rPr lang="en"/>
              <a:t>Securing Address Resolution Protocol</a:t>
            </a:r>
            <a:endParaRPr/>
          </a:p>
        </p:txBody>
      </p:sp>
      <p:sp>
        <p:nvSpPr>
          <p:cNvPr id="462" name="Google Shape;462;p79"/>
          <p:cNvSpPr txBox="1"/>
          <p:nvPr>
            <p:ph idx="1" type="body"/>
          </p:nvPr>
        </p:nvSpPr>
        <p:spPr>
          <a:xfrm>
            <a:off x="311700" y="11524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ARP creates a major vulnerability in the Ethernet architecture. Information gained by DHCP snooping can be used to prevent ARP spoofing attacks, by tying MAC addresses to their corresponding IP addresses and ports. </a:t>
            </a:r>
            <a:endParaRPr/>
          </a:p>
          <a:p>
            <a:pPr indent="-342900" lvl="0" marL="457200" rtl="0" algn="l">
              <a:spcBef>
                <a:spcPts val="0"/>
              </a:spcBef>
              <a:spcAft>
                <a:spcPts val="0"/>
              </a:spcAft>
              <a:buSzPts val="1800"/>
              <a:buChar char="●"/>
            </a:pPr>
            <a:r>
              <a:rPr lang="en"/>
              <a:t>S-ARP can be used, which adds an authentication field to ARP messages and provides a corresponding key management structure, that uses cryptographic name space binding, which extends MACsec’s reach to endpoint to endpoint and multicast protection.</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80"/>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200"/>
              <a:t>3. </a:t>
            </a:r>
            <a:r>
              <a:rPr lang="en" sz="3200"/>
              <a:t>Control and Management Plane Logical Protection</a:t>
            </a:r>
            <a:endParaRPr sz="3200"/>
          </a:p>
        </p:txBody>
      </p:sp>
      <p:sp>
        <p:nvSpPr>
          <p:cNvPr id="468" name="Google Shape;468;p80"/>
          <p:cNvSpPr txBox="1"/>
          <p:nvPr>
            <p:ph idx="1" type="body"/>
          </p:nvPr>
        </p:nvSpPr>
        <p:spPr>
          <a:xfrm>
            <a:off x="311700" y="1266325"/>
            <a:ext cx="8520600" cy="1114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a:t>Protecting the higher functions in a switch from misuse relies on controlling the access to the switch. Control plane functions have to be connected to the user plane and can be protected.</a:t>
            </a:r>
            <a:endParaRPr/>
          </a:p>
          <a:p>
            <a:pPr indent="0" lvl="0" marL="0" rtl="0" algn="l">
              <a:lnSpc>
                <a:spcPct val="95000"/>
              </a:lnSpc>
              <a:spcBef>
                <a:spcPts val="1200"/>
              </a:spcBef>
              <a:spcAft>
                <a:spcPts val="1200"/>
              </a:spcAft>
              <a:buSzPts val="852"/>
              <a:buNone/>
            </a:pPr>
            <a:r>
              <a:t/>
            </a:r>
            <a:endParaRPr/>
          </a:p>
        </p:txBody>
      </p:sp>
      <p:sp>
        <p:nvSpPr>
          <p:cNvPr id="469" name="Google Shape;469;p80"/>
          <p:cNvSpPr txBox="1"/>
          <p:nvPr>
            <p:ph type="title"/>
          </p:nvPr>
        </p:nvSpPr>
        <p:spPr>
          <a:xfrm>
            <a:off x="311700" y="2494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Replay Protection</a:t>
            </a:r>
            <a:endParaRPr/>
          </a:p>
        </p:txBody>
      </p:sp>
      <p:sp>
        <p:nvSpPr>
          <p:cNvPr id="470" name="Google Shape;470;p80"/>
          <p:cNvSpPr txBox="1"/>
          <p:nvPr/>
        </p:nvSpPr>
        <p:spPr>
          <a:xfrm>
            <a:off x="311700" y="3111725"/>
            <a:ext cx="82776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latin typeface="Open Sans"/>
                <a:ea typeface="Open Sans"/>
                <a:cs typeface="Open Sans"/>
                <a:sym typeface="Open Sans"/>
              </a:rPr>
              <a:t>The basic Ethernet frame has no protection against replay attacks, leaving it to higher layers. MACsec and many higher layer protocols include features to thwart replay.</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8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 </a:t>
            </a:r>
            <a:r>
              <a:rPr lang="en"/>
              <a:t>Security</a:t>
            </a:r>
            <a:r>
              <a:rPr lang="en"/>
              <a:t> Monitoring.</a:t>
            </a:r>
            <a:endParaRPr/>
          </a:p>
        </p:txBody>
      </p:sp>
      <p:sp>
        <p:nvSpPr>
          <p:cNvPr id="476" name="Google Shape;476;p8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Up </a:t>
            </a:r>
            <a:r>
              <a:rPr lang="en"/>
              <a:t>until</a:t>
            </a:r>
            <a:r>
              <a:rPr lang="en"/>
              <a:t> now we have seen security techniques that are proactive.</a:t>
            </a:r>
            <a:endParaRPr/>
          </a:p>
          <a:p>
            <a:pPr indent="-342900" lvl="0" marL="457200" rtl="0" algn="l">
              <a:spcBef>
                <a:spcPts val="0"/>
              </a:spcBef>
              <a:spcAft>
                <a:spcPts val="0"/>
              </a:spcAft>
              <a:buSzPts val="1800"/>
              <a:buChar char="●"/>
            </a:pPr>
            <a:r>
              <a:rPr lang="en"/>
              <a:t>Active participation from external systems or human </a:t>
            </a:r>
            <a:r>
              <a:rPr lang="en"/>
              <a:t>interactions</a:t>
            </a:r>
            <a:r>
              <a:rPr lang="en"/>
              <a:t> are not needed.</a:t>
            </a:r>
            <a:endParaRPr/>
          </a:p>
          <a:p>
            <a:pPr indent="-342900" lvl="0" marL="457200" rtl="0" algn="l">
              <a:spcBef>
                <a:spcPts val="0"/>
              </a:spcBef>
              <a:spcAft>
                <a:spcPts val="0"/>
              </a:spcAft>
              <a:buSzPts val="1800"/>
              <a:buChar char="●"/>
            </a:pPr>
            <a:r>
              <a:rPr lang="en"/>
              <a:t>To enhance the security of the network we need active technologies;</a:t>
            </a:r>
            <a:endParaRPr/>
          </a:p>
          <a:p>
            <a:pPr indent="-342900" lvl="0" marL="457200" rtl="0" algn="l">
              <a:spcBef>
                <a:spcPts val="0"/>
              </a:spcBef>
              <a:spcAft>
                <a:spcPts val="0"/>
              </a:spcAft>
              <a:buSzPts val="1800"/>
              <a:buChar char="●"/>
            </a:pPr>
            <a:r>
              <a:rPr lang="en"/>
              <a:t>Security Monitoring:</a:t>
            </a:r>
            <a:endParaRPr/>
          </a:p>
          <a:p>
            <a:pPr indent="-342900" lvl="0" marL="914400" rtl="0" algn="l">
              <a:spcBef>
                <a:spcPts val="0"/>
              </a:spcBef>
              <a:spcAft>
                <a:spcPts val="0"/>
              </a:spcAft>
              <a:buSzPts val="1800"/>
              <a:buAutoNum type="arabicPeriod"/>
            </a:pPr>
            <a:r>
              <a:rPr lang="en"/>
              <a:t>Ethernet Firewall and Deep Packet Inspection.</a:t>
            </a:r>
            <a:endParaRPr/>
          </a:p>
          <a:p>
            <a:pPr indent="-342900" lvl="0" marL="914400" rtl="0" algn="l">
              <a:spcBef>
                <a:spcPts val="0"/>
              </a:spcBef>
              <a:spcAft>
                <a:spcPts val="0"/>
              </a:spcAft>
              <a:buSzPts val="1800"/>
              <a:buAutoNum type="arabicPeriod"/>
            </a:pPr>
            <a:r>
              <a:rPr lang="en"/>
              <a:t>Intrusion Detection (IDS) and Intrusion Prevention Systems (IPS).</a:t>
            </a:r>
            <a:endParaRPr/>
          </a:p>
          <a:p>
            <a:pPr indent="-342900" lvl="0" marL="914400" rtl="0" algn="l">
              <a:spcBef>
                <a:spcPts val="0"/>
              </a:spcBef>
              <a:spcAft>
                <a:spcPts val="0"/>
              </a:spcAft>
              <a:buSzPts val="1800"/>
              <a:buAutoNum type="arabicPeriod"/>
            </a:pPr>
            <a:r>
              <a:rPr lang="en"/>
              <a:t>Planning, Configuration and Administration.</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8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434340" lvl="0" marL="457200" rtl="0" algn="l">
              <a:spcBef>
                <a:spcPts val="0"/>
              </a:spcBef>
              <a:spcAft>
                <a:spcPts val="0"/>
              </a:spcAft>
              <a:buSzPct val="100000"/>
              <a:buAutoNum type="arabicPeriod"/>
            </a:pPr>
            <a:r>
              <a:rPr lang="en"/>
              <a:t>Ethernet Firewall and Deep Packet In</a:t>
            </a:r>
            <a:r>
              <a:rPr lang="en"/>
              <a:t>spection.</a:t>
            </a:r>
            <a:endParaRPr/>
          </a:p>
        </p:txBody>
      </p:sp>
      <p:sp>
        <p:nvSpPr>
          <p:cNvPr id="482" name="Google Shape;482;p8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4020" lvl="0" marL="457200" rtl="0" algn="l">
              <a:lnSpc>
                <a:spcPct val="115000"/>
              </a:lnSpc>
              <a:spcBef>
                <a:spcPts val="0"/>
              </a:spcBef>
              <a:spcAft>
                <a:spcPts val="0"/>
              </a:spcAft>
              <a:buSzPts val="1818"/>
              <a:buChar char="●"/>
            </a:pPr>
            <a:r>
              <a:rPr b="1" lang="en" sz="1817"/>
              <a:t>Firewalls</a:t>
            </a:r>
            <a:r>
              <a:rPr lang="en" sz="1817"/>
              <a:t> are more complex cases of </a:t>
            </a:r>
            <a:r>
              <a:rPr b="1" lang="en" sz="1817"/>
              <a:t>Access Control Lists (ACLs).</a:t>
            </a:r>
            <a:endParaRPr b="1" sz="1817"/>
          </a:p>
          <a:p>
            <a:pPr indent="-344020" lvl="0" marL="457200" rtl="0" algn="l">
              <a:lnSpc>
                <a:spcPct val="115000"/>
              </a:lnSpc>
              <a:spcBef>
                <a:spcPts val="1200"/>
              </a:spcBef>
              <a:spcAft>
                <a:spcPts val="0"/>
              </a:spcAft>
              <a:buSzPts val="1818"/>
              <a:buChar char="●"/>
            </a:pPr>
            <a:r>
              <a:rPr lang="en" sz="1817"/>
              <a:t>Ethernet Firewall is not significant as current Firewall products can operate on all network layers.</a:t>
            </a:r>
            <a:endParaRPr sz="1817"/>
          </a:p>
          <a:p>
            <a:pPr indent="-344020" lvl="0" marL="457200" rtl="0" algn="l">
              <a:lnSpc>
                <a:spcPct val="115000"/>
              </a:lnSpc>
              <a:spcBef>
                <a:spcPts val="1200"/>
              </a:spcBef>
              <a:spcAft>
                <a:spcPts val="0"/>
              </a:spcAft>
              <a:buSzPts val="1818"/>
              <a:buChar char="●"/>
            </a:pPr>
            <a:r>
              <a:rPr lang="en" sz="1817"/>
              <a:t>It is basically used to limit the traffic in the network segments. </a:t>
            </a:r>
            <a:endParaRPr sz="1817"/>
          </a:p>
          <a:p>
            <a:pPr indent="-344020" lvl="0" marL="457200" rtl="0" algn="l">
              <a:lnSpc>
                <a:spcPct val="115000"/>
              </a:lnSpc>
              <a:spcBef>
                <a:spcPts val="0"/>
              </a:spcBef>
              <a:spcAft>
                <a:spcPts val="0"/>
              </a:spcAft>
              <a:buSzPts val="1818"/>
              <a:buChar char="●"/>
            </a:pPr>
            <a:r>
              <a:rPr b="1" lang="en" sz="1817"/>
              <a:t>How does a firewall work?</a:t>
            </a:r>
            <a:endParaRPr b="1" sz="1817"/>
          </a:p>
          <a:p>
            <a:pPr indent="-344020" lvl="1" marL="914400" rtl="0" algn="l">
              <a:lnSpc>
                <a:spcPct val="115000"/>
              </a:lnSpc>
              <a:spcBef>
                <a:spcPts val="0"/>
              </a:spcBef>
              <a:spcAft>
                <a:spcPts val="0"/>
              </a:spcAft>
              <a:buSzPts val="1818"/>
              <a:buChar char="○"/>
            </a:pPr>
            <a:r>
              <a:rPr lang="en" sz="1817"/>
              <a:t>Firewalls scan packets for malicious code or attack vectors that have already been identified as established threats.</a:t>
            </a:r>
            <a:endParaRPr sz="1817"/>
          </a:p>
          <a:p>
            <a:pPr indent="-344020" lvl="1" marL="914400" rtl="0" algn="l">
              <a:lnSpc>
                <a:spcPct val="115000"/>
              </a:lnSpc>
              <a:spcBef>
                <a:spcPts val="0"/>
              </a:spcBef>
              <a:spcAft>
                <a:spcPts val="0"/>
              </a:spcAft>
              <a:buSzPts val="1818"/>
              <a:buChar char="○"/>
            </a:pPr>
            <a:r>
              <a:rPr lang="en" sz="1817"/>
              <a:t>Firewalls can also employ </a:t>
            </a:r>
            <a:r>
              <a:rPr b="1" lang="en" sz="1817"/>
              <a:t>deep packet inspection (DPI)</a:t>
            </a:r>
            <a:r>
              <a:rPr lang="en" sz="1817"/>
              <a:t> and application layer session recreation for inspection purposes.</a:t>
            </a:r>
            <a:endParaRPr sz="1817"/>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434340" lvl="0" marL="457200" rtl="0" algn="l">
              <a:spcBef>
                <a:spcPts val="0"/>
              </a:spcBef>
              <a:spcAft>
                <a:spcPts val="0"/>
              </a:spcAft>
              <a:buSzPct val="100000"/>
              <a:buAutoNum type="alphaUcPeriod"/>
            </a:pPr>
            <a:r>
              <a:rPr lang="en"/>
              <a:t>Ethernet Frame</a:t>
            </a:r>
            <a:endParaRPr/>
          </a:p>
        </p:txBody>
      </p:sp>
      <p:sp>
        <p:nvSpPr>
          <p:cNvPr id="105" name="Google Shape;105;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Plain Ethernet is defined as full-duplex, twisted pair based ethernet connecting hosts joined by switches.</a:t>
            </a:r>
            <a:endParaRPr/>
          </a:p>
          <a:p>
            <a:pPr indent="-342900" lvl="0" marL="457200" rtl="0" algn="l">
              <a:spcBef>
                <a:spcPts val="0"/>
              </a:spcBef>
              <a:spcAft>
                <a:spcPts val="0"/>
              </a:spcAft>
              <a:buSzPts val="1800"/>
              <a:buChar char="●"/>
            </a:pPr>
            <a:r>
              <a:rPr lang="en"/>
              <a:t>Every node in a Ethernet segments comm</a:t>
            </a:r>
            <a:r>
              <a:rPr lang="en"/>
              <a:t>unicates using frames.</a:t>
            </a:r>
            <a:endParaRPr/>
          </a:p>
          <a:p>
            <a:pPr indent="-342900" lvl="0" marL="457200" rtl="0" algn="l">
              <a:spcBef>
                <a:spcPts val="0"/>
              </a:spcBef>
              <a:spcAft>
                <a:spcPts val="0"/>
              </a:spcAft>
              <a:buSzPts val="1800"/>
              <a:buChar char="●"/>
            </a:pPr>
            <a:r>
              <a:rPr lang="en"/>
              <a:t>Frame Consists of:</a:t>
            </a:r>
            <a:endParaRPr/>
          </a:p>
          <a:p>
            <a:pPr indent="-317500" lvl="1" marL="914400" rtl="0" algn="l">
              <a:spcBef>
                <a:spcPts val="0"/>
              </a:spcBef>
              <a:spcAft>
                <a:spcPts val="0"/>
              </a:spcAft>
              <a:buSzPts val="1400"/>
              <a:buChar char="○"/>
            </a:pPr>
            <a:r>
              <a:rPr lang="en"/>
              <a:t>Preamble</a:t>
            </a:r>
            <a:endParaRPr/>
          </a:p>
          <a:p>
            <a:pPr indent="-317500" lvl="1" marL="914400" rtl="0" algn="l">
              <a:spcBef>
                <a:spcPts val="0"/>
              </a:spcBef>
              <a:spcAft>
                <a:spcPts val="0"/>
              </a:spcAft>
              <a:buSzPts val="1400"/>
              <a:buChar char="○"/>
            </a:pPr>
            <a:r>
              <a:rPr lang="en"/>
              <a:t>Destination Address</a:t>
            </a:r>
            <a:endParaRPr/>
          </a:p>
          <a:p>
            <a:pPr indent="-317500" lvl="1" marL="914400" rtl="0" algn="l">
              <a:spcBef>
                <a:spcPts val="0"/>
              </a:spcBef>
              <a:spcAft>
                <a:spcPts val="0"/>
              </a:spcAft>
              <a:buSzPts val="1400"/>
              <a:buChar char="○"/>
            </a:pPr>
            <a:r>
              <a:rPr lang="en"/>
              <a:t>Source Address</a:t>
            </a:r>
            <a:endParaRPr/>
          </a:p>
          <a:p>
            <a:pPr indent="-317500" lvl="1" marL="914400" rtl="0" algn="l">
              <a:spcBef>
                <a:spcPts val="0"/>
              </a:spcBef>
              <a:spcAft>
                <a:spcPts val="0"/>
              </a:spcAft>
              <a:buSzPts val="1400"/>
              <a:buChar char="○"/>
            </a:pPr>
            <a:r>
              <a:rPr lang="en"/>
              <a:t>Ethertype</a:t>
            </a:r>
            <a:endParaRPr/>
          </a:p>
          <a:p>
            <a:pPr indent="-317500" lvl="1" marL="914400" rtl="0" algn="l">
              <a:spcBef>
                <a:spcPts val="0"/>
              </a:spcBef>
              <a:spcAft>
                <a:spcPts val="0"/>
              </a:spcAft>
              <a:buSzPts val="1400"/>
              <a:buChar char="○"/>
            </a:pPr>
            <a:r>
              <a:rPr lang="en"/>
              <a:t>Payload</a:t>
            </a:r>
            <a:endParaRPr/>
          </a:p>
          <a:p>
            <a:pPr indent="-317500" lvl="1" marL="914400" rtl="0" algn="l">
              <a:spcBef>
                <a:spcPts val="0"/>
              </a:spcBef>
              <a:spcAft>
                <a:spcPts val="0"/>
              </a:spcAft>
              <a:buSzPts val="1400"/>
              <a:buChar char="○"/>
            </a:pPr>
            <a:r>
              <a:rPr lang="en"/>
              <a:t>CRC</a:t>
            </a:r>
            <a:endParaRPr/>
          </a:p>
          <a:p>
            <a:pPr indent="0" lvl="0" marL="0" rtl="0" algn="l">
              <a:spcBef>
                <a:spcPts val="1200"/>
              </a:spcBef>
              <a:spcAft>
                <a:spcPts val="1200"/>
              </a:spcAft>
              <a:buNone/>
            </a:pPr>
            <a:r>
              <a:t/>
            </a:r>
            <a:endParaRPr/>
          </a:p>
        </p:txBody>
      </p:sp>
      <p:pic>
        <p:nvPicPr>
          <p:cNvPr id="106" name="Google Shape;106;p20"/>
          <p:cNvPicPr preferRelativeResize="0"/>
          <p:nvPr/>
        </p:nvPicPr>
        <p:blipFill>
          <a:blip r:embed="rId3">
            <a:alphaModFix/>
          </a:blip>
          <a:stretch>
            <a:fillRect/>
          </a:stretch>
        </p:blipFill>
        <p:spPr>
          <a:xfrm>
            <a:off x="311700" y="4025475"/>
            <a:ext cx="8520599" cy="5727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Contd...</a:t>
            </a:r>
            <a:endParaRPr/>
          </a:p>
        </p:txBody>
      </p:sp>
      <p:sp>
        <p:nvSpPr>
          <p:cNvPr id="488" name="Google Shape;488;p8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b="1" lang="en"/>
              <a:t>Deep Packet Inspection</a:t>
            </a:r>
            <a:r>
              <a:rPr lang="en"/>
              <a:t>: Analysing the contents of the packet at the application level, beyond the header.</a:t>
            </a:r>
            <a:endParaRPr/>
          </a:p>
          <a:p>
            <a:pPr indent="-342900" lvl="0" marL="457200" rtl="0" algn="l">
              <a:lnSpc>
                <a:spcPct val="115000"/>
              </a:lnSpc>
              <a:spcBef>
                <a:spcPts val="0"/>
              </a:spcBef>
              <a:spcAft>
                <a:spcPts val="0"/>
              </a:spcAft>
              <a:buSzPts val="1800"/>
              <a:buChar char="●"/>
            </a:pPr>
            <a:r>
              <a:rPr lang="en"/>
              <a:t>It is often used to baseline application behavior, analyze network usage, troubleshoot network performance, ensure that data is in the correct format, to check for malicious code, eavesdropping, and internet censorship.</a:t>
            </a:r>
            <a:endParaRPr/>
          </a:p>
          <a:p>
            <a:pPr indent="-342900" lvl="0" marL="457200" rtl="0" algn="l">
              <a:lnSpc>
                <a:spcPct val="115000"/>
              </a:lnSpc>
              <a:spcBef>
                <a:spcPts val="0"/>
              </a:spcBef>
              <a:spcAft>
                <a:spcPts val="0"/>
              </a:spcAft>
              <a:buSzPts val="1800"/>
              <a:buChar char="●"/>
            </a:pPr>
            <a:r>
              <a:rPr lang="en"/>
              <a:t>DPI can be used to protect the control management planes, of protocols like ARP and DHCP which are relevant to ethernet.</a:t>
            </a:r>
            <a:endParaRPr/>
          </a:p>
          <a:p>
            <a:pPr indent="-342900" lvl="0" marL="457200" rtl="0" algn="l">
              <a:lnSpc>
                <a:spcPct val="115000"/>
              </a:lnSpc>
              <a:spcBef>
                <a:spcPts val="0"/>
              </a:spcBef>
              <a:spcAft>
                <a:spcPts val="0"/>
              </a:spcAft>
              <a:buSzPts val="1800"/>
              <a:buChar char="●"/>
            </a:pPr>
            <a:r>
              <a:rPr lang="en"/>
              <a:t>Shallow Packet Inspection: Analysing the packet by just looking at the header.</a:t>
            </a:r>
            <a:endParaRPr/>
          </a:p>
          <a:p>
            <a:pPr indent="0" lvl="0" marL="0" rtl="0" algn="l">
              <a:spcBef>
                <a:spcPts val="1200"/>
              </a:spcBef>
              <a:spcAft>
                <a:spcPts val="120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Intrusion Detection and Prevention Systems.</a:t>
            </a:r>
            <a:endParaRPr/>
          </a:p>
        </p:txBody>
      </p:sp>
      <p:sp>
        <p:nvSpPr>
          <p:cNvPr id="494" name="Google Shape;494;p8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IDS and IPS uses DPI to identify network attacks, from a signature library of attacks.</a:t>
            </a:r>
            <a:endParaRPr/>
          </a:p>
          <a:p>
            <a:pPr indent="-342900" lvl="0" marL="457200" rtl="0" algn="l">
              <a:spcBef>
                <a:spcPts val="0"/>
              </a:spcBef>
              <a:spcAft>
                <a:spcPts val="0"/>
              </a:spcAft>
              <a:buSzPts val="1800"/>
              <a:buChar char="●"/>
            </a:pPr>
            <a:r>
              <a:rPr lang="en"/>
              <a:t>Access to the network is </a:t>
            </a:r>
            <a:r>
              <a:rPr lang="en"/>
              <a:t>gained</a:t>
            </a:r>
            <a:r>
              <a:rPr lang="en"/>
              <a:t> through:</a:t>
            </a:r>
            <a:endParaRPr/>
          </a:p>
          <a:p>
            <a:pPr indent="-342900" lvl="1" marL="914400" rtl="0" algn="l">
              <a:spcBef>
                <a:spcPts val="0"/>
              </a:spcBef>
              <a:spcAft>
                <a:spcPts val="0"/>
              </a:spcAft>
              <a:buSzPts val="1800"/>
              <a:buChar char="○"/>
            </a:pPr>
            <a:r>
              <a:rPr lang="en" sz="1800"/>
              <a:t>Placing an IDS/IPS device between 2 endpoints.</a:t>
            </a:r>
            <a:endParaRPr sz="1800"/>
          </a:p>
          <a:p>
            <a:pPr indent="-342900" lvl="1" marL="914400" rtl="0" algn="l">
              <a:spcBef>
                <a:spcPts val="0"/>
              </a:spcBef>
              <a:spcAft>
                <a:spcPts val="0"/>
              </a:spcAft>
              <a:buSzPts val="1800"/>
              <a:buChar char="○"/>
            </a:pPr>
            <a:r>
              <a:rPr lang="en" sz="1800"/>
              <a:t>Using port mirroring feature to monitor traffic from a switch. It copies traffic between selected ports to a liste</a:t>
            </a:r>
            <a:r>
              <a:rPr lang="en" sz="1800"/>
              <a:t>ning port, where the monitoring device is located.</a:t>
            </a:r>
            <a:endParaRPr sz="1800"/>
          </a:p>
          <a:p>
            <a:pPr indent="-342900" lvl="0" marL="457200" rtl="0" algn="l">
              <a:spcBef>
                <a:spcPts val="0"/>
              </a:spcBef>
              <a:spcAft>
                <a:spcPts val="0"/>
              </a:spcAft>
              <a:buSzPts val="1800"/>
              <a:buChar char="●"/>
            </a:pPr>
            <a:r>
              <a:rPr lang="en"/>
              <a:t>It is also possible to have the monitoring devices in a separate network from the monitored/protected network.</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8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Contd...</a:t>
            </a:r>
            <a:endParaRPr/>
          </a:p>
        </p:txBody>
      </p:sp>
      <p:sp>
        <p:nvSpPr>
          <p:cNvPr id="500" name="Google Shape;500;p8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b="1" lang="en"/>
              <a:t>MAC address notification</a:t>
            </a:r>
            <a:r>
              <a:rPr lang="en"/>
              <a:t> can send a Simple Network Management Protocol (</a:t>
            </a:r>
            <a:r>
              <a:rPr b="1" lang="en"/>
              <a:t>SNMP</a:t>
            </a:r>
            <a:r>
              <a:rPr lang="en"/>
              <a:t>) trap message when a host moves in the network.</a:t>
            </a:r>
            <a:endParaRPr/>
          </a:p>
          <a:p>
            <a:pPr indent="-342900" lvl="0" marL="457200" rtl="0" algn="l">
              <a:spcBef>
                <a:spcPts val="0"/>
              </a:spcBef>
              <a:spcAft>
                <a:spcPts val="0"/>
              </a:spcAft>
              <a:buSzPts val="1800"/>
              <a:buChar char="●"/>
            </a:pPr>
            <a:r>
              <a:rPr lang="en"/>
              <a:t>SNMP Management Information Base (</a:t>
            </a:r>
            <a:r>
              <a:rPr b="1" lang="en"/>
              <a:t>MIB</a:t>
            </a:r>
            <a:r>
              <a:rPr lang="en"/>
              <a:t>) definitions can be used for IDS purposes - Remote Network Monitoring MIB (</a:t>
            </a:r>
            <a:r>
              <a:rPr b="1" lang="en"/>
              <a:t>RMON</a:t>
            </a:r>
            <a:r>
              <a:rPr lang="en"/>
              <a:t>) and its switch extensions (</a:t>
            </a:r>
            <a:r>
              <a:rPr b="1" lang="en"/>
              <a:t>SMON</a:t>
            </a:r>
            <a:r>
              <a:rPr lang="en"/>
              <a:t>)</a:t>
            </a:r>
            <a:endParaRPr/>
          </a:p>
          <a:p>
            <a:pPr indent="-342900" lvl="0" marL="457200" rtl="0" algn="l">
              <a:spcBef>
                <a:spcPts val="0"/>
              </a:spcBef>
              <a:spcAft>
                <a:spcPts val="0"/>
              </a:spcAft>
              <a:buSzPts val="1800"/>
              <a:buChar char="●"/>
            </a:pPr>
            <a:r>
              <a:rPr lang="en"/>
              <a:t>Frames with known expected behaviour can be injected to the network and the results can be monitored to detect </a:t>
            </a:r>
            <a:r>
              <a:rPr b="1" lang="en"/>
              <a:t>ARP spoofing attacks</a:t>
            </a:r>
            <a:r>
              <a:rPr lang="en"/>
              <a: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86"/>
          <p:cNvSpPr txBox="1"/>
          <p:nvPr>
            <p:ph type="title"/>
          </p:nvPr>
        </p:nvSpPr>
        <p:spPr>
          <a:xfrm>
            <a:off x="311700" y="1675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Firewall vs Intrusion Detection System.</a:t>
            </a:r>
            <a:endParaRPr/>
          </a:p>
        </p:txBody>
      </p:sp>
      <p:sp>
        <p:nvSpPr>
          <p:cNvPr id="506" name="Google Shape;506;p86"/>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F</a:t>
            </a:r>
            <a:r>
              <a:rPr b="1" lang="en" sz="1800"/>
              <a:t>irewall</a:t>
            </a:r>
            <a:endParaRPr b="1" sz="1800"/>
          </a:p>
          <a:p>
            <a:pPr indent="-320675" lvl="0" marL="457200" rtl="0" algn="l">
              <a:spcBef>
                <a:spcPts val="1200"/>
              </a:spcBef>
              <a:spcAft>
                <a:spcPts val="0"/>
              </a:spcAft>
              <a:buClr>
                <a:srgbClr val="202122"/>
              </a:buClr>
              <a:buSzPts val="1450"/>
              <a:buChar char="●"/>
            </a:pPr>
            <a:r>
              <a:rPr lang="en" sz="1450">
                <a:solidFill>
                  <a:srgbClr val="202122"/>
                </a:solidFill>
                <a:highlight>
                  <a:srgbClr val="FFFFFF"/>
                </a:highlight>
              </a:rPr>
              <a:t>Traditional network firewall uses a static set of rules to permit or deny network connections.</a:t>
            </a:r>
            <a:endParaRPr sz="1450">
              <a:solidFill>
                <a:srgbClr val="202122"/>
              </a:solidFill>
              <a:highlight>
                <a:srgbClr val="FFFFFF"/>
              </a:highlight>
            </a:endParaRPr>
          </a:p>
          <a:p>
            <a:pPr indent="-320675" lvl="0" marL="457200" rtl="0" algn="l">
              <a:spcBef>
                <a:spcPts val="0"/>
              </a:spcBef>
              <a:spcAft>
                <a:spcPts val="0"/>
              </a:spcAft>
              <a:buClr>
                <a:srgbClr val="202122"/>
              </a:buClr>
              <a:buSzPts val="1450"/>
              <a:buChar char="●"/>
            </a:pPr>
            <a:r>
              <a:rPr lang="en" sz="1450">
                <a:solidFill>
                  <a:srgbClr val="202122"/>
                </a:solidFill>
                <a:highlight>
                  <a:srgbClr val="FFFFFF"/>
                </a:highlight>
              </a:rPr>
              <a:t>It implicitly prevents intrusions, assuming an appropriate set of rules have been defined.</a:t>
            </a:r>
            <a:endParaRPr sz="1450">
              <a:solidFill>
                <a:srgbClr val="202122"/>
              </a:solidFill>
              <a:highlight>
                <a:srgbClr val="FFFFFF"/>
              </a:highlight>
            </a:endParaRPr>
          </a:p>
          <a:p>
            <a:pPr indent="-320675" lvl="0" marL="457200" rtl="0" algn="l">
              <a:spcBef>
                <a:spcPts val="0"/>
              </a:spcBef>
              <a:spcAft>
                <a:spcPts val="0"/>
              </a:spcAft>
              <a:buClr>
                <a:srgbClr val="202122"/>
              </a:buClr>
              <a:buSzPts val="1450"/>
              <a:buChar char="●"/>
            </a:pPr>
            <a:r>
              <a:rPr lang="en" sz="1450">
                <a:solidFill>
                  <a:srgbClr val="202122"/>
                </a:solidFill>
                <a:highlight>
                  <a:srgbClr val="FFFFFF"/>
                </a:highlight>
              </a:rPr>
              <a:t>Firewalls limit access between networks to prevent intrusion and do not signal an attack from inside the network.</a:t>
            </a:r>
            <a:endParaRPr sz="1950">
              <a:solidFill>
                <a:srgbClr val="202122"/>
              </a:solidFill>
              <a:highlight>
                <a:srgbClr val="FFFFFF"/>
              </a:highlight>
            </a:endParaRPr>
          </a:p>
        </p:txBody>
      </p:sp>
      <p:sp>
        <p:nvSpPr>
          <p:cNvPr id="507" name="Google Shape;507;p86"/>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Intrusion Detection System</a:t>
            </a:r>
            <a:endParaRPr b="1" sz="1800"/>
          </a:p>
          <a:p>
            <a:pPr indent="-320675" lvl="0" marL="457200" rtl="0" algn="l">
              <a:spcBef>
                <a:spcPts val="1200"/>
              </a:spcBef>
              <a:spcAft>
                <a:spcPts val="0"/>
              </a:spcAft>
              <a:buClr>
                <a:srgbClr val="202122"/>
              </a:buClr>
              <a:buSzPts val="1450"/>
              <a:buChar char="●"/>
            </a:pPr>
            <a:r>
              <a:rPr lang="en" sz="1450">
                <a:solidFill>
                  <a:srgbClr val="202122"/>
                </a:solidFill>
                <a:highlight>
                  <a:srgbClr val="FFFFFF"/>
                </a:highlight>
              </a:rPr>
              <a:t>An IDS describes a suspected intrusion once it has taken place and signals an alarm.</a:t>
            </a:r>
            <a:endParaRPr sz="1450">
              <a:solidFill>
                <a:srgbClr val="202122"/>
              </a:solidFill>
              <a:highlight>
                <a:srgbClr val="FFFFFF"/>
              </a:highlight>
            </a:endParaRPr>
          </a:p>
          <a:p>
            <a:pPr indent="-320675" lvl="0" marL="457200" rtl="0" algn="l">
              <a:spcBef>
                <a:spcPts val="0"/>
              </a:spcBef>
              <a:spcAft>
                <a:spcPts val="0"/>
              </a:spcAft>
              <a:buClr>
                <a:srgbClr val="202122"/>
              </a:buClr>
              <a:buSzPts val="1450"/>
              <a:buChar char="●"/>
            </a:pPr>
            <a:r>
              <a:rPr lang="en" sz="1450">
                <a:solidFill>
                  <a:srgbClr val="202122"/>
                </a:solidFill>
                <a:highlight>
                  <a:srgbClr val="FFFFFF"/>
                </a:highlight>
              </a:rPr>
              <a:t> It also watches for attacks that originate from within a system.</a:t>
            </a:r>
            <a:endParaRPr sz="1450">
              <a:solidFill>
                <a:srgbClr val="202122"/>
              </a:solidFill>
              <a:highlight>
                <a:srgbClr val="FFFFFF"/>
              </a:highlight>
            </a:endParaRPr>
          </a:p>
          <a:p>
            <a:pPr indent="-320675" lvl="0" marL="457200" rtl="0" algn="l">
              <a:spcBef>
                <a:spcPts val="0"/>
              </a:spcBef>
              <a:spcAft>
                <a:spcPts val="0"/>
              </a:spcAft>
              <a:buClr>
                <a:srgbClr val="202122"/>
              </a:buClr>
              <a:buSzPts val="1450"/>
              <a:buChar char="●"/>
            </a:pPr>
            <a:r>
              <a:rPr lang="en" sz="1450">
                <a:solidFill>
                  <a:srgbClr val="202122"/>
                </a:solidFill>
                <a:highlight>
                  <a:srgbClr val="FFFFFF"/>
                </a:highlight>
              </a:rPr>
              <a:t>This is achieved by examining network communications, identifying </a:t>
            </a:r>
            <a:r>
              <a:rPr lang="en" sz="1450">
                <a:solidFill>
                  <a:srgbClr val="202122"/>
                </a:solidFill>
                <a:highlight>
                  <a:srgbClr val="FFFFFF"/>
                </a:highlight>
              </a:rPr>
              <a:t>heuristics</a:t>
            </a:r>
            <a:r>
              <a:rPr lang="en" sz="1450">
                <a:solidFill>
                  <a:srgbClr val="202122"/>
                </a:solidFill>
                <a:highlight>
                  <a:srgbClr val="FFFFFF"/>
                </a:highlight>
              </a:rPr>
              <a:t> and patterns of common computer attacks, and taking action to alert operators. </a:t>
            </a:r>
            <a:endParaRPr sz="1850">
              <a:solidFill>
                <a:srgbClr val="202122"/>
              </a:solidFill>
              <a:highlight>
                <a:srgbClr val="FFFFFF"/>
              </a:highlight>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Planning, Configuration, and Administration.</a:t>
            </a:r>
            <a:endParaRPr/>
          </a:p>
        </p:txBody>
      </p:sp>
      <p:sp>
        <p:nvSpPr>
          <p:cNvPr id="513" name="Google Shape;513;p87"/>
          <p:cNvSpPr txBox="1"/>
          <p:nvPr>
            <p:ph idx="1" type="body"/>
          </p:nvPr>
        </p:nvSpPr>
        <p:spPr>
          <a:xfrm>
            <a:off x="311700" y="1266325"/>
            <a:ext cx="8520600" cy="366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Good network administration practices play a very important role in the security aspects of an Ethernet network.</a:t>
            </a:r>
            <a:endParaRPr/>
          </a:p>
          <a:p>
            <a:pPr indent="-342900" lvl="0" marL="457200" rtl="0" algn="l">
              <a:spcBef>
                <a:spcPts val="0"/>
              </a:spcBef>
              <a:spcAft>
                <a:spcPts val="0"/>
              </a:spcAft>
              <a:buSzPts val="1800"/>
              <a:buChar char="●"/>
            </a:pPr>
            <a:r>
              <a:rPr lang="en"/>
              <a:t>Most of the above mentioned solutions require configuration and constant adjustments with respect to changes in the network topology.</a:t>
            </a:r>
            <a:endParaRPr/>
          </a:p>
          <a:p>
            <a:pPr indent="-342900" lvl="0" marL="457200" rtl="0" algn="l">
              <a:spcBef>
                <a:spcPts val="0"/>
              </a:spcBef>
              <a:spcAft>
                <a:spcPts val="0"/>
              </a:spcAft>
              <a:buSzPts val="1800"/>
              <a:buChar char="●"/>
            </a:pPr>
            <a:r>
              <a:rPr lang="en"/>
              <a:t>Administrator can configure the information about trunk networks into the switches.</a:t>
            </a:r>
            <a:endParaRPr/>
          </a:p>
          <a:p>
            <a:pPr indent="-342900" lvl="0" marL="457200" rtl="0" algn="l">
              <a:spcBef>
                <a:spcPts val="0"/>
              </a:spcBef>
              <a:spcAft>
                <a:spcPts val="0"/>
              </a:spcAft>
              <a:buSzPts val="1800"/>
              <a:buChar char="●"/>
            </a:pPr>
            <a:r>
              <a:rPr lang="en"/>
              <a:t>By limi</a:t>
            </a:r>
            <a:r>
              <a:rPr lang="en"/>
              <a:t>ting the control plane functionality and data flow, and by </a:t>
            </a:r>
            <a:r>
              <a:rPr lang="en"/>
              <a:t>separating</a:t>
            </a:r>
            <a:r>
              <a:rPr lang="en"/>
              <a:t> management information dedicated to a Virtual LAN enhances the security of the network.</a:t>
            </a:r>
            <a:endParaRPr/>
          </a:p>
          <a:p>
            <a:pPr indent="-342900" lvl="0" marL="457200" rtl="0" algn="l">
              <a:spcBef>
                <a:spcPts val="0"/>
              </a:spcBef>
              <a:spcAft>
                <a:spcPts val="0"/>
              </a:spcAft>
              <a:buSzPts val="1800"/>
              <a:buChar char="●"/>
            </a:pPr>
            <a:r>
              <a:rPr lang="en"/>
              <a:t>The duties of the network administrator include active network scanning, probing, and testing to detect vulnerabilities.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8"/>
          <p:cNvSpPr txBox="1"/>
          <p:nvPr>
            <p:ph type="title"/>
          </p:nvPr>
        </p:nvSpPr>
        <p:spPr>
          <a:xfrm>
            <a:off x="311700" y="204165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V. RESEARCH DIRECTIONS</a:t>
            </a:r>
            <a:endParaRPr sz="3500"/>
          </a:p>
          <a:p>
            <a:pPr indent="0" lvl="0" marL="0" rtl="0" algn="ctr">
              <a:spcBef>
                <a:spcPts val="0"/>
              </a:spcBef>
              <a:spcAft>
                <a:spcPts val="0"/>
              </a:spcAft>
              <a:buNone/>
            </a:pPr>
            <a:r>
              <a:t/>
            </a:r>
            <a:endParaRPr sz="35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9"/>
          <p:cNvSpPr txBox="1"/>
          <p:nvPr>
            <p:ph type="title"/>
          </p:nvPr>
        </p:nvSpPr>
        <p:spPr>
          <a:xfrm>
            <a:off x="128600" y="0"/>
            <a:ext cx="8787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V. RESEARCH DIRECTIONS</a:t>
            </a:r>
            <a:endParaRPr b="1" sz="3000"/>
          </a:p>
        </p:txBody>
      </p:sp>
      <p:sp>
        <p:nvSpPr>
          <p:cNvPr id="524" name="Google Shape;524;p89"/>
          <p:cNvSpPr txBox="1"/>
          <p:nvPr>
            <p:ph idx="1" type="body"/>
          </p:nvPr>
        </p:nvSpPr>
        <p:spPr>
          <a:xfrm>
            <a:off x="178500" y="460450"/>
            <a:ext cx="8787000" cy="4511700"/>
          </a:xfrm>
          <a:prstGeom prst="rect">
            <a:avLst/>
          </a:prstGeom>
        </p:spPr>
        <p:txBody>
          <a:bodyPr anchorCtr="0" anchor="t" bIns="91425" lIns="91425" spcFirstLastPara="1" rIns="91425" wrap="square" tIns="91425">
            <a:noAutofit/>
          </a:bodyPr>
          <a:lstStyle/>
          <a:p>
            <a:pPr indent="-346075" lvl="0" marL="457200" rtl="0" algn="l">
              <a:spcBef>
                <a:spcPts val="0"/>
              </a:spcBef>
              <a:spcAft>
                <a:spcPts val="0"/>
              </a:spcAft>
              <a:buSzPts val="1850"/>
              <a:buChar char="●"/>
            </a:pPr>
            <a:r>
              <a:rPr lang="en" sz="1850"/>
              <a:t>Ethernet is growing </a:t>
            </a:r>
            <a:r>
              <a:rPr lang="en" sz="1850"/>
              <a:t>technology</a:t>
            </a:r>
            <a:r>
              <a:rPr lang="en" sz="1850"/>
              <a:t> and security is most essential.</a:t>
            </a:r>
            <a:endParaRPr sz="1850"/>
          </a:p>
          <a:p>
            <a:pPr indent="-346075" lvl="0" marL="457200" rtl="0" algn="l">
              <a:spcBef>
                <a:spcPts val="0"/>
              </a:spcBef>
              <a:spcAft>
                <a:spcPts val="0"/>
              </a:spcAft>
              <a:buSzPts val="1850"/>
              <a:buChar char="●"/>
            </a:pPr>
            <a:r>
              <a:rPr lang="en" sz="1850"/>
              <a:t>Operators are running ethernet edge-to-edge and inter-operator Ethernet segment is quite possible.</a:t>
            </a:r>
            <a:endParaRPr sz="1850"/>
          </a:p>
          <a:p>
            <a:pPr indent="-346075" lvl="0" marL="457200" rtl="0" algn="l">
              <a:spcBef>
                <a:spcPts val="0"/>
              </a:spcBef>
              <a:spcAft>
                <a:spcPts val="0"/>
              </a:spcAft>
              <a:buSzPts val="1850"/>
              <a:buChar char="●"/>
            </a:pPr>
            <a:r>
              <a:rPr lang="en" sz="1850"/>
              <a:t>Cloud Computing shows that data centers are becoming larger and have an increasing no. of independent and potentially hostile tenants.</a:t>
            </a:r>
            <a:endParaRPr sz="1850"/>
          </a:p>
          <a:p>
            <a:pPr indent="-346075" lvl="0" marL="457200" rtl="0" algn="l">
              <a:lnSpc>
                <a:spcPct val="115000"/>
              </a:lnSpc>
              <a:spcBef>
                <a:spcPts val="0"/>
              </a:spcBef>
              <a:spcAft>
                <a:spcPts val="0"/>
              </a:spcAft>
              <a:buSzPts val="1850"/>
              <a:buChar char="●"/>
            </a:pPr>
            <a:r>
              <a:rPr lang="en" sz="1850"/>
              <a:t>Stuxnet brought out need for protecting legacy networks especially as many industrial SCADA (</a:t>
            </a:r>
            <a:r>
              <a:rPr lang="en" sz="1850">
                <a:solidFill>
                  <a:srgbClr val="FF0000"/>
                </a:solidFill>
              </a:rPr>
              <a:t>S</a:t>
            </a:r>
            <a:r>
              <a:rPr lang="en" sz="1850"/>
              <a:t>upervisory </a:t>
            </a:r>
            <a:r>
              <a:rPr lang="en" sz="1850">
                <a:solidFill>
                  <a:srgbClr val="FF0000"/>
                </a:solidFill>
              </a:rPr>
              <a:t>C</a:t>
            </a:r>
            <a:r>
              <a:rPr lang="en" sz="1850"/>
              <a:t>ontrol </a:t>
            </a:r>
            <a:r>
              <a:rPr lang="en" sz="1850">
                <a:solidFill>
                  <a:srgbClr val="FF0000"/>
                </a:solidFill>
              </a:rPr>
              <a:t>A</a:t>
            </a:r>
            <a:r>
              <a:rPr lang="en" sz="1850"/>
              <a:t>nd </a:t>
            </a:r>
            <a:r>
              <a:rPr lang="en" sz="1850">
                <a:solidFill>
                  <a:srgbClr val="FF0000"/>
                </a:solidFill>
              </a:rPr>
              <a:t>D</a:t>
            </a:r>
            <a:r>
              <a:rPr lang="en" sz="1850"/>
              <a:t>ata </a:t>
            </a:r>
            <a:r>
              <a:rPr lang="en" sz="1850">
                <a:solidFill>
                  <a:srgbClr val="FF0000"/>
                </a:solidFill>
              </a:rPr>
              <a:t>A</a:t>
            </a:r>
            <a:r>
              <a:rPr lang="en" sz="1850"/>
              <a:t>cquisition) and automation networks contain old </a:t>
            </a:r>
            <a:r>
              <a:rPr lang="en" sz="1850"/>
              <a:t>hardware</a:t>
            </a:r>
            <a:r>
              <a:rPr lang="en" sz="1850"/>
              <a:t> and software that can’t be easily upgraded.</a:t>
            </a:r>
            <a:endParaRPr sz="1850"/>
          </a:p>
          <a:p>
            <a:pPr indent="0" lvl="0" marL="0" rtl="0" algn="l">
              <a:lnSpc>
                <a:spcPct val="100000"/>
              </a:lnSpc>
              <a:spcBef>
                <a:spcPts val="1200"/>
              </a:spcBef>
              <a:spcAft>
                <a:spcPts val="0"/>
              </a:spcAft>
              <a:buNone/>
            </a:pPr>
            <a:r>
              <a:rPr lang="en" sz="1850"/>
              <a:t>So we shall look at potential / possible solutions</a:t>
            </a:r>
            <a:endParaRPr sz="1850"/>
          </a:p>
          <a:p>
            <a:pPr indent="-346075" lvl="0" marL="2286000" rtl="0" algn="l">
              <a:lnSpc>
                <a:spcPct val="115000"/>
              </a:lnSpc>
              <a:spcBef>
                <a:spcPts val="1200"/>
              </a:spcBef>
              <a:spcAft>
                <a:spcPts val="0"/>
              </a:spcAft>
              <a:buClr>
                <a:srgbClr val="FF0000"/>
              </a:buClr>
              <a:buSzPts val="1850"/>
              <a:buAutoNum type="alphaUcParenR"/>
            </a:pPr>
            <a:r>
              <a:rPr lang="en" sz="1850">
                <a:solidFill>
                  <a:srgbClr val="FF0000"/>
                </a:solidFill>
              </a:rPr>
              <a:t>New and Existing Areas of use</a:t>
            </a:r>
            <a:endParaRPr sz="1850">
              <a:solidFill>
                <a:srgbClr val="FF0000"/>
              </a:solidFill>
            </a:endParaRPr>
          </a:p>
          <a:p>
            <a:pPr indent="-346075" lvl="0" marL="2286000" rtl="0" algn="l">
              <a:lnSpc>
                <a:spcPct val="115000"/>
              </a:lnSpc>
              <a:spcBef>
                <a:spcPts val="0"/>
              </a:spcBef>
              <a:spcAft>
                <a:spcPts val="0"/>
              </a:spcAft>
              <a:buClr>
                <a:srgbClr val="FF0000"/>
              </a:buClr>
              <a:buSzPts val="1850"/>
              <a:buAutoNum type="alphaUcParenR"/>
            </a:pPr>
            <a:r>
              <a:rPr lang="en" sz="1850">
                <a:solidFill>
                  <a:srgbClr val="FF0000"/>
                </a:solidFill>
              </a:rPr>
              <a:t>Architectural Issues</a:t>
            </a:r>
            <a:endParaRPr sz="1850">
              <a:solidFill>
                <a:srgbClr val="FF0000"/>
              </a:solidFill>
            </a:endParaRPr>
          </a:p>
          <a:p>
            <a:pPr indent="-346075" lvl="0" marL="2286000" rtl="0" algn="l">
              <a:spcBef>
                <a:spcPts val="0"/>
              </a:spcBef>
              <a:spcAft>
                <a:spcPts val="0"/>
              </a:spcAft>
              <a:buClr>
                <a:srgbClr val="FF0000"/>
              </a:buClr>
              <a:buSzPts val="1850"/>
              <a:buAutoNum type="alphaUcParenR"/>
            </a:pPr>
            <a:r>
              <a:rPr lang="en" sz="1850">
                <a:solidFill>
                  <a:srgbClr val="FF0000"/>
                </a:solidFill>
              </a:rPr>
              <a:t>New Vulnerabilities and Threats</a:t>
            </a:r>
            <a:endParaRPr sz="1850">
              <a:solidFill>
                <a:srgbClr val="FF000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90"/>
          <p:cNvSpPr txBox="1"/>
          <p:nvPr>
            <p:ph type="title"/>
          </p:nvPr>
        </p:nvSpPr>
        <p:spPr>
          <a:xfrm>
            <a:off x="0" y="332200"/>
            <a:ext cx="914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A) New and Existing Areas of use</a:t>
            </a:r>
            <a:endParaRPr b="1"/>
          </a:p>
        </p:txBody>
      </p:sp>
      <p:sp>
        <p:nvSpPr>
          <p:cNvPr id="530" name="Google Shape;530;p90"/>
          <p:cNvSpPr txBox="1"/>
          <p:nvPr>
            <p:ph idx="1" type="body"/>
          </p:nvPr>
        </p:nvSpPr>
        <p:spPr>
          <a:xfrm>
            <a:off x="0" y="1266050"/>
            <a:ext cx="9144000" cy="369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Transition from Ethernet segment to VLAN technology, Improved security and traffic management yet not most secure separator</a:t>
            </a:r>
            <a:r>
              <a:rPr lang="en" sz="2000">
                <a:solidFill>
                  <a:schemeClr val="dk1"/>
                </a:solidFill>
              </a:rPr>
              <a:t>.</a:t>
            </a:r>
            <a:endParaRPr sz="2000">
              <a:solidFill>
                <a:schemeClr val="dk1"/>
              </a:solidFill>
            </a:endParaRPr>
          </a:p>
          <a:p>
            <a:pPr indent="0" lvl="0" marL="457200" rtl="0" algn="l">
              <a:spcBef>
                <a:spcPts val="1200"/>
              </a:spcBef>
              <a:spcAft>
                <a:spcPts val="0"/>
              </a:spcAft>
              <a:buNone/>
            </a:pPr>
            <a:r>
              <a:rPr lang="en" sz="1600">
                <a:solidFill>
                  <a:srgbClr val="FF0000"/>
                </a:solidFill>
              </a:rPr>
              <a:t>1. CAM Table Overflow / MAC Attack            2. ARP attack</a:t>
            </a:r>
            <a:endParaRPr sz="1600">
              <a:solidFill>
                <a:srgbClr val="FF0000"/>
              </a:solidFill>
            </a:endParaRPr>
          </a:p>
          <a:p>
            <a:pPr indent="0" lvl="0" marL="457200" rtl="0" algn="l">
              <a:spcBef>
                <a:spcPts val="1200"/>
              </a:spcBef>
              <a:spcAft>
                <a:spcPts val="0"/>
              </a:spcAft>
              <a:buNone/>
            </a:pPr>
            <a:r>
              <a:rPr lang="en" sz="1600">
                <a:solidFill>
                  <a:srgbClr val="FF0000"/>
                </a:solidFill>
              </a:rPr>
              <a:t>3. Switch Spoofing / VLAN Hopping	       4. Double Tagging / Double Encapsulation</a:t>
            </a:r>
            <a:endParaRPr sz="1600">
              <a:solidFill>
                <a:srgbClr val="FF0000"/>
              </a:solidFill>
            </a:endParaRPr>
          </a:p>
          <a:p>
            <a:pPr indent="0" lvl="0" marL="457200" rtl="0" algn="l">
              <a:spcBef>
                <a:spcPts val="1200"/>
              </a:spcBef>
              <a:spcAft>
                <a:spcPts val="0"/>
              </a:spcAft>
              <a:buNone/>
            </a:pPr>
            <a:r>
              <a:rPr lang="en" sz="1600">
                <a:solidFill>
                  <a:srgbClr val="FF0000"/>
                </a:solidFill>
              </a:rPr>
              <a:t>5. VLAN query protocol Attack		       6 .Cisco Discovery Protocol (CDP) Attack</a:t>
            </a:r>
            <a:endParaRPr sz="1600">
              <a:solidFill>
                <a:srgbClr val="FF0000"/>
              </a:solidFill>
            </a:endParaRPr>
          </a:p>
          <a:p>
            <a:pPr indent="0" lvl="0" marL="457200" rtl="0" algn="l">
              <a:spcBef>
                <a:spcPts val="1200"/>
              </a:spcBef>
              <a:spcAft>
                <a:spcPts val="0"/>
              </a:spcAft>
              <a:buNone/>
            </a:pPr>
            <a:r>
              <a:rPr lang="en" sz="1600">
                <a:solidFill>
                  <a:srgbClr val="FF0000"/>
                </a:solidFill>
              </a:rPr>
              <a:t>7. Multicast Brute-Force Attack		       8. Random Frame-stress Attack</a:t>
            </a:r>
            <a:endParaRPr sz="1600">
              <a:solidFill>
                <a:srgbClr val="FF0000"/>
              </a:solidFill>
            </a:endParaRPr>
          </a:p>
          <a:p>
            <a:pPr indent="0" lvl="0" marL="457200" rtl="0" algn="l">
              <a:spcBef>
                <a:spcPts val="1200"/>
              </a:spcBef>
              <a:spcAft>
                <a:spcPts val="0"/>
              </a:spcAft>
              <a:buNone/>
            </a:pPr>
            <a:r>
              <a:rPr lang="en" sz="1600">
                <a:solidFill>
                  <a:srgbClr val="FF0000"/>
                </a:solidFill>
              </a:rPr>
              <a:t>9. Private VLAN Attack				     10. Spanning Tree Protocol </a:t>
            </a:r>
            <a:r>
              <a:rPr lang="en" sz="2000">
                <a:solidFill>
                  <a:srgbClr val="FF0000"/>
                </a:solidFill>
              </a:rPr>
              <a:t>(STP) Attacks</a:t>
            </a:r>
            <a:endParaRPr sz="2000">
              <a:solidFill>
                <a:srgbClr val="FF0000"/>
              </a:solidFill>
            </a:endParaRPr>
          </a:p>
          <a:p>
            <a:pPr indent="0" lvl="0" marL="0" rtl="0" algn="l">
              <a:spcBef>
                <a:spcPts val="1200"/>
              </a:spcBef>
              <a:spcAft>
                <a:spcPts val="1200"/>
              </a:spcAft>
              <a:buNone/>
            </a:pPr>
            <a:r>
              <a:t/>
            </a:r>
            <a:endParaRPr sz="19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91"/>
          <p:cNvSpPr txBox="1"/>
          <p:nvPr>
            <p:ph type="title"/>
          </p:nvPr>
        </p:nvSpPr>
        <p:spPr>
          <a:xfrm>
            <a:off x="0" y="445025"/>
            <a:ext cx="9144000" cy="707400"/>
          </a:xfrm>
          <a:prstGeom prst="rect">
            <a:avLst/>
          </a:prstGeom>
        </p:spPr>
        <p:txBody>
          <a:bodyPr anchorCtr="0" anchor="t" bIns="91425" lIns="91425" spcFirstLastPara="1" rIns="91425" wrap="square" tIns="91425">
            <a:normAutofit fontScale="90000"/>
          </a:bodyPr>
          <a:lstStyle/>
          <a:p>
            <a:pPr indent="0" lvl="0" marL="457200" rtl="0" algn="ctr">
              <a:spcBef>
                <a:spcPts val="0"/>
              </a:spcBef>
              <a:spcAft>
                <a:spcPts val="0"/>
              </a:spcAft>
              <a:buNone/>
            </a:pPr>
            <a:r>
              <a:rPr lang="en"/>
              <a:t>A) </a:t>
            </a:r>
            <a:r>
              <a:rPr lang="en"/>
              <a:t>New and Existing Areas of use</a:t>
            </a:r>
            <a:endParaRPr/>
          </a:p>
        </p:txBody>
      </p:sp>
      <p:sp>
        <p:nvSpPr>
          <p:cNvPr id="536" name="Google Shape;536;p9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Legacy automation systems which use Ethernet for supervisory control and monitoring even for real-time needs.</a:t>
            </a:r>
            <a:endParaRPr sz="2000"/>
          </a:p>
          <a:p>
            <a:pPr indent="-355600" lvl="0" marL="457200" rtl="0" algn="l">
              <a:spcBef>
                <a:spcPts val="0"/>
              </a:spcBef>
              <a:spcAft>
                <a:spcPts val="0"/>
              </a:spcAft>
              <a:buSzPts val="2000"/>
              <a:buChar char="●"/>
            </a:pPr>
            <a:r>
              <a:rPr lang="en" sz="2000"/>
              <a:t>These</a:t>
            </a:r>
            <a:r>
              <a:rPr lang="en" sz="2000"/>
              <a:t> are some decades back systems and legacy equipment might have also designed caring only the purpose not the security.</a:t>
            </a:r>
            <a:endParaRPr sz="2000"/>
          </a:p>
          <a:p>
            <a:pPr indent="-355600" lvl="0" marL="457200" rtl="0" algn="l">
              <a:spcBef>
                <a:spcPts val="0"/>
              </a:spcBef>
              <a:spcAft>
                <a:spcPts val="0"/>
              </a:spcAft>
              <a:buSzPts val="2000"/>
              <a:buChar char="●"/>
            </a:pPr>
            <a:r>
              <a:rPr lang="en" sz="2000"/>
              <a:t>These equipment could also be sensitive to various modern features like traffic volumes or large data frames.</a:t>
            </a:r>
            <a:endParaRPr sz="2000"/>
          </a:p>
          <a:p>
            <a:pPr indent="-355600" lvl="0" marL="457200" rtl="0" algn="l">
              <a:spcBef>
                <a:spcPts val="0"/>
              </a:spcBef>
              <a:spcAft>
                <a:spcPts val="0"/>
              </a:spcAft>
              <a:buSzPts val="2000"/>
              <a:buChar char="●"/>
            </a:pPr>
            <a:r>
              <a:rPr lang="en" sz="2000"/>
              <a:t>These systems are often connected to Ethernet directly or indirectly which requires protection from several present-day attacks.</a:t>
            </a:r>
            <a:endParaRPr sz="20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92"/>
          <p:cNvSpPr txBox="1"/>
          <p:nvPr>
            <p:ph type="title"/>
          </p:nvPr>
        </p:nvSpPr>
        <p:spPr>
          <a:xfrm>
            <a:off x="311700" y="8555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 </a:t>
            </a:r>
            <a:r>
              <a:rPr lang="en"/>
              <a:t>Architectural</a:t>
            </a:r>
            <a:r>
              <a:rPr lang="en"/>
              <a:t> Issues</a:t>
            </a:r>
            <a:endParaRPr/>
          </a:p>
        </p:txBody>
      </p:sp>
      <p:sp>
        <p:nvSpPr>
          <p:cNvPr id="542" name="Google Shape;542;p92"/>
          <p:cNvSpPr txBox="1"/>
          <p:nvPr>
            <p:ph idx="1" type="body"/>
          </p:nvPr>
        </p:nvSpPr>
        <p:spPr>
          <a:xfrm>
            <a:off x="311700" y="906850"/>
            <a:ext cx="8335800" cy="23643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Key issue is with data plane (Forwarding Plane) and control plane as they are mixed which compromises the authenticity of the participants.</a:t>
            </a:r>
            <a:endParaRPr sz="1900"/>
          </a:p>
          <a:p>
            <a:pPr indent="-349250" lvl="0" marL="457200" rtl="0" algn="l">
              <a:spcBef>
                <a:spcPts val="0"/>
              </a:spcBef>
              <a:spcAft>
                <a:spcPts val="0"/>
              </a:spcAft>
              <a:buSzPts val="1900"/>
              <a:buChar char="●"/>
            </a:pPr>
            <a:r>
              <a:rPr lang="en" sz="1900"/>
              <a:t>Role of control plane is to take routing decisions and role of data plane is to forward frames based on control plane.</a:t>
            </a:r>
            <a:endParaRPr sz="1900"/>
          </a:p>
          <a:p>
            <a:pPr indent="0" lvl="0" marL="0" rtl="0" algn="l">
              <a:spcBef>
                <a:spcPts val="1200"/>
              </a:spcBef>
              <a:spcAft>
                <a:spcPts val="1200"/>
              </a:spcAft>
              <a:buNone/>
            </a:pPr>
            <a:r>
              <a:rPr lang="en" sz="1900"/>
              <a:t>Several Possible solutions are</a:t>
            </a:r>
            <a:endParaRPr sz="1900">
              <a:solidFill>
                <a:srgbClr val="FF0000"/>
              </a:solidFill>
            </a:endParaRPr>
          </a:p>
        </p:txBody>
      </p:sp>
      <p:sp>
        <p:nvSpPr>
          <p:cNvPr id="543" name="Google Shape;543;p92"/>
          <p:cNvSpPr txBox="1"/>
          <p:nvPr>
            <p:ph idx="1" type="body"/>
          </p:nvPr>
        </p:nvSpPr>
        <p:spPr>
          <a:xfrm>
            <a:off x="311700" y="3385050"/>
            <a:ext cx="8520600" cy="1082400"/>
          </a:xfrm>
          <a:prstGeom prst="rect">
            <a:avLst/>
          </a:prstGeom>
        </p:spPr>
        <p:txBody>
          <a:bodyPr anchorCtr="0" anchor="t" bIns="91425" lIns="91425" spcFirstLastPara="1" rIns="91425" wrap="square" tIns="91425">
            <a:noAutofit/>
          </a:bodyPr>
          <a:lstStyle/>
          <a:p>
            <a:pPr indent="-349250" lvl="0" marL="1828800" rtl="0" algn="l">
              <a:lnSpc>
                <a:spcPct val="115000"/>
              </a:lnSpc>
              <a:spcBef>
                <a:spcPts val="0"/>
              </a:spcBef>
              <a:spcAft>
                <a:spcPts val="0"/>
              </a:spcAft>
              <a:buClr>
                <a:srgbClr val="FF0000"/>
              </a:buClr>
              <a:buSzPts val="1900"/>
              <a:buAutoNum type="arabicParenR"/>
            </a:pPr>
            <a:r>
              <a:rPr lang="en" sz="1900">
                <a:solidFill>
                  <a:srgbClr val="FF0000"/>
                </a:solidFill>
              </a:rPr>
              <a:t>Software Defined Networking (SDA)</a:t>
            </a:r>
            <a:endParaRPr sz="1900">
              <a:solidFill>
                <a:srgbClr val="FF0000"/>
              </a:solidFill>
            </a:endParaRPr>
          </a:p>
          <a:p>
            <a:pPr indent="-349250" lvl="0" marL="1828800" rtl="0" algn="l">
              <a:lnSpc>
                <a:spcPct val="115000"/>
              </a:lnSpc>
              <a:spcBef>
                <a:spcPts val="0"/>
              </a:spcBef>
              <a:spcAft>
                <a:spcPts val="0"/>
              </a:spcAft>
              <a:buClr>
                <a:srgbClr val="FF0000"/>
              </a:buClr>
              <a:buSzPts val="1900"/>
              <a:buAutoNum type="arabicParenR"/>
            </a:pPr>
            <a:r>
              <a:rPr lang="en" sz="1900">
                <a:solidFill>
                  <a:srgbClr val="FF0000"/>
                </a:solidFill>
              </a:rPr>
              <a:t>Removing Broadcast</a:t>
            </a:r>
            <a:endParaRPr sz="1900">
              <a:solidFill>
                <a:srgbClr val="FF0000"/>
              </a:solidFill>
            </a:endParaRPr>
          </a:p>
          <a:p>
            <a:pPr indent="-349250" lvl="0" marL="1828800" rtl="0" algn="l">
              <a:lnSpc>
                <a:spcPct val="115000"/>
              </a:lnSpc>
              <a:spcBef>
                <a:spcPts val="0"/>
              </a:spcBef>
              <a:spcAft>
                <a:spcPts val="0"/>
              </a:spcAft>
              <a:buClr>
                <a:srgbClr val="FF0000"/>
              </a:buClr>
              <a:buSzPts val="1900"/>
              <a:buAutoNum type="arabicParenR"/>
            </a:pPr>
            <a:r>
              <a:rPr lang="en" sz="1900">
                <a:solidFill>
                  <a:srgbClr val="FF0000"/>
                </a:solidFill>
              </a:rPr>
              <a:t>Cryptographically Generated Addresses (CGA)</a:t>
            </a:r>
            <a:endParaRPr sz="190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Contd..	</a:t>
            </a:r>
            <a:endParaRPr/>
          </a:p>
        </p:txBody>
      </p:sp>
      <p:sp>
        <p:nvSpPr>
          <p:cNvPr id="112" name="Google Shape;112;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Preamble is 8 bytes long and is used for synchronization with the receiver host.</a:t>
            </a:r>
            <a:endParaRPr/>
          </a:p>
          <a:p>
            <a:pPr indent="-342900" lvl="0" marL="457200" rtl="0" algn="l">
              <a:spcBef>
                <a:spcPts val="0"/>
              </a:spcBef>
              <a:spcAft>
                <a:spcPts val="0"/>
              </a:spcAft>
              <a:buSzPts val="1800"/>
              <a:buChar char="●"/>
            </a:pPr>
            <a:r>
              <a:rPr lang="en"/>
              <a:t>Dest</a:t>
            </a:r>
            <a:r>
              <a:rPr lang="en"/>
              <a:t>ination and Source MAC addresses are are 6 bytes each and are hard coded into the NIC.</a:t>
            </a:r>
            <a:endParaRPr/>
          </a:p>
          <a:p>
            <a:pPr indent="-317500" lvl="1" marL="914400" rtl="0" algn="l">
              <a:spcBef>
                <a:spcPts val="0"/>
              </a:spcBef>
              <a:spcAft>
                <a:spcPts val="0"/>
              </a:spcAft>
              <a:buSzPts val="1400"/>
              <a:buChar char="○"/>
            </a:pPr>
            <a:r>
              <a:rPr lang="en"/>
              <a:t>Frames can be sent to unicast, multicast or broadcast addresses.</a:t>
            </a:r>
            <a:endParaRPr/>
          </a:p>
          <a:p>
            <a:pPr indent="-342900" lvl="0" marL="457200" rtl="0" algn="l">
              <a:spcBef>
                <a:spcPts val="0"/>
              </a:spcBef>
              <a:spcAft>
                <a:spcPts val="0"/>
              </a:spcAft>
              <a:buSzPts val="1800"/>
              <a:buChar char="●"/>
            </a:pPr>
            <a:r>
              <a:rPr lang="en"/>
              <a:t>Ethertype field is 2 bytes long and is used to describe the length/type of payload.</a:t>
            </a:r>
            <a:endParaRPr/>
          </a:p>
          <a:p>
            <a:pPr indent="-342900" lvl="0" marL="457200" rtl="0" algn="l">
              <a:spcBef>
                <a:spcPts val="0"/>
              </a:spcBef>
              <a:spcAft>
                <a:spcPts val="0"/>
              </a:spcAft>
              <a:buSzPts val="1800"/>
              <a:buChar char="●"/>
            </a:pPr>
            <a:r>
              <a:rPr lang="en"/>
              <a:t>Payload is the actual data in the frame(usually higher layer data). Minimum size is 46 bytes.</a:t>
            </a:r>
            <a:endParaRPr/>
          </a:p>
          <a:p>
            <a:pPr indent="-342900" lvl="0" marL="457200" rtl="0" algn="l">
              <a:spcBef>
                <a:spcPts val="0"/>
              </a:spcBef>
              <a:spcAft>
                <a:spcPts val="0"/>
              </a:spcAft>
              <a:buSzPts val="1800"/>
              <a:buChar char="●"/>
            </a:pPr>
            <a:r>
              <a:rPr lang="en"/>
              <a:t>Cyclic Redundancy Check (CRC) is used to check the contents of the frame are not decayed.</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93"/>
          <p:cNvSpPr txBox="1"/>
          <p:nvPr>
            <p:ph type="title"/>
          </p:nvPr>
        </p:nvSpPr>
        <p:spPr>
          <a:xfrm>
            <a:off x="267900" y="2992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 1) Software Defined Networking</a:t>
            </a:r>
            <a:endParaRPr/>
          </a:p>
        </p:txBody>
      </p:sp>
      <p:sp>
        <p:nvSpPr>
          <p:cNvPr id="549" name="Google Shape;549;p93"/>
          <p:cNvSpPr txBox="1"/>
          <p:nvPr>
            <p:ph idx="1" type="body"/>
          </p:nvPr>
        </p:nvSpPr>
        <p:spPr>
          <a:xfrm>
            <a:off x="107100" y="1378800"/>
            <a:ext cx="9036900" cy="3764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SDN is based on the concept of separating data plane and control plane for traffic routing which makes it more powerful to customize networks on the fly.</a:t>
            </a:r>
            <a:endParaRPr sz="2000"/>
          </a:p>
          <a:p>
            <a:pPr indent="-355600" lvl="0" marL="457200" rtl="0" algn="l">
              <a:spcBef>
                <a:spcPts val="0"/>
              </a:spcBef>
              <a:spcAft>
                <a:spcPts val="0"/>
              </a:spcAft>
              <a:buSzPts val="2000"/>
              <a:buChar char="●"/>
            </a:pPr>
            <a:r>
              <a:rPr lang="en" sz="2000"/>
              <a:t>SDN provides new level of programmability and abstraction to Network Layer which helps in automating the networks.</a:t>
            </a:r>
            <a:endParaRPr sz="2000"/>
          </a:p>
          <a:p>
            <a:pPr indent="-355600" lvl="0" marL="457200" rtl="0" algn="l">
              <a:spcBef>
                <a:spcPts val="0"/>
              </a:spcBef>
              <a:spcAft>
                <a:spcPts val="0"/>
              </a:spcAft>
              <a:buSzPts val="2000"/>
              <a:buChar char="●"/>
            </a:pPr>
            <a:r>
              <a:rPr lang="en" sz="2000"/>
              <a:t>OpenFlow have potential to unify the switches which allows implementing a centralize command and control into a central node LAN as SANE and ethane have demonstrated.</a:t>
            </a:r>
            <a:endParaRPr sz="20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94"/>
          <p:cNvSpPr txBox="1"/>
          <p:nvPr>
            <p:ph type="title"/>
          </p:nvPr>
        </p:nvSpPr>
        <p:spPr>
          <a:xfrm>
            <a:off x="311700" y="26285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 2) Removing Broadcasts</a:t>
            </a:r>
            <a:endParaRPr/>
          </a:p>
        </p:txBody>
      </p:sp>
      <p:sp>
        <p:nvSpPr>
          <p:cNvPr id="555" name="Google Shape;555;p94"/>
          <p:cNvSpPr txBox="1"/>
          <p:nvPr>
            <p:ph idx="1" type="body"/>
          </p:nvPr>
        </p:nvSpPr>
        <p:spPr>
          <a:xfrm>
            <a:off x="311700" y="1041275"/>
            <a:ext cx="8520600" cy="3266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Security would be considerably improved if the broadcasts could be removed from the Ethernet.</a:t>
            </a:r>
            <a:endParaRPr sz="2000"/>
          </a:p>
          <a:p>
            <a:pPr indent="-355600" lvl="0" marL="457200" rtl="0" algn="l">
              <a:spcBef>
                <a:spcPts val="0"/>
              </a:spcBef>
              <a:spcAft>
                <a:spcPts val="0"/>
              </a:spcAft>
              <a:buSzPts val="2000"/>
              <a:buChar char="●"/>
            </a:pPr>
            <a:r>
              <a:rPr lang="en" sz="2000"/>
              <a:t>Distributed Hash Tables (DHT) have been proposed as a </a:t>
            </a:r>
            <a:r>
              <a:rPr lang="en" sz="2000"/>
              <a:t>replacement solution for locating a host.</a:t>
            </a:r>
            <a:endParaRPr sz="2000"/>
          </a:p>
          <a:p>
            <a:pPr indent="-355600" lvl="0" marL="457200" rtl="0" algn="l">
              <a:spcBef>
                <a:spcPts val="0"/>
              </a:spcBef>
              <a:spcAft>
                <a:spcPts val="0"/>
              </a:spcAft>
              <a:buSzPts val="2000"/>
              <a:buChar char="●"/>
            </a:pPr>
            <a:r>
              <a:rPr lang="en" sz="2000"/>
              <a:t>Re-engineering the control plane is an another solution.</a:t>
            </a:r>
            <a:endParaRPr sz="2000"/>
          </a:p>
          <a:p>
            <a:pPr indent="-355600" lvl="0" marL="457200" rtl="0" algn="l">
              <a:spcBef>
                <a:spcPts val="0"/>
              </a:spcBef>
              <a:spcAft>
                <a:spcPts val="0"/>
              </a:spcAft>
              <a:buSzPts val="2000"/>
              <a:buChar char="●"/>
            </a:pPr>
            <a:r>
              <a:rPr lang="en" sz="2000"/>
              <a:t>Motivation for removing broadcasts is usually to extend the size of the Ethernet segment, while avoiding moving to IP layer.</a:t>
            </a:r>
            <a:endParaRPr sz="200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95"/>
          <p:cNvSpPr txBox="1"/>
          <p:nvPr>
            <p:ph type="title"/>
          </p:nvPr>
        </p:nvSpPr>
        <p:spPr>
          <a:xfrm>
            <a:off x="0" y="-24000"/>
            <a:ext cx="91440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 3) Cryptographically Generated Addresses (CGA)</a:t>
            </a:r>
            <a:endParaRPr/>
          </a:p>
        </p:txBody>
      </p:sp>
      <p:sp>
        <p:nvSpPr>
          <p:cNvPr id="561" name="Google Shape;561;p95"/>
          <p:cNvSpPr txBox="1"/>
          <p:nvPr>
            <p:ph idx="1" type="body"/>
          </p:nvPr>
        </p:nvSpPr>
        <p:spPr>
          <a:xfrm>
            <a:off x="0" y="554800"/>
            <a:ext cx="9097500" cy="4331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It’s an IPv6 address that has a host identifier computed from cryptographic hash function.</a:t>
            </a:r>
            <a:endParaRPr sz="1900"/>
          </a:p>
          <a:p>
            <a:pPr indent="-349250" lvl="0" marL="457200" rtl="0" algn="l">
              <a:spcBef>
                <a:spcPts val="0"/>
              </a:spcBef>
              <a:spcAft>
                <a:spcPts val="0"/>
              </a:spcAft>
              <a:buSzPts val="1900"/>
              <a:buChar char="●"/>
            </a:pPr>
            <a:r>
              <a:rPr lang="en" sz="1900"/>
              <a:t>Least significant 64 bits of the 128 bit IPv6 address are replaced with cryptographic hash of the public key. The messages are signed with corresponding private key. This doesn’t require any PKI (</a:t>
            </a:r>
            <a:r>
              <a:rPr lang="en" sz="1900">
                <a:solidFill>
                  <a:srgbClr val="FF0000"/>
                </a:solidFill>
              </a:rPr>
              <a:t>P</a:t>
            </a:r>
            <a:r>
              <a:rPr lang="en" sz="1900"/>
              <a:t>ublic </a:t>
            </a:r>
            <a:r>
              <a:rPr lang="en" sz="1900">
                <a:solidFill>
                  <a:srgbClr val="FF0000"/>
                </a:solidFill>
              </a:rPr>
              <a:t>K</a:t>
            </a:r>
            <a:r>
              <a:rPr lang="en" sz="1900"/>
              <a:t>ey </a:t>
            </a:r>
            <a:r>
              <a:rPr lang="en" sz="1900">
                <a:solidFill>
                  <a:srgbClr val="FF0000"/>
                </a:solidFill>
              </a:rPr>
              <a:t>I</a:t>
            </a:r>
            <a:r>
              <a:rPr lang="en" sz="1900"/>
              <a:t>nfrastructure).  Valid CGA’s can be </a:t>
            </a:r>
            <a:r>
              <a:rPr lang="en" sz="1900"/>
              <a:t>generated</a:t>
            </a:r>
            <a:r>
              <a:rPr lang="en" sz="1900"/>
              <a:t> by any sender.</a:t>
            </a:r>
            <a:endParaRPr sz="1900"/>
          </a:p>
          <a:p>
            <a:pPr indent="-349250" lvl="0" marL="457200" rtl="0" algn="l">
              <a:spcBef>
                <a:spcPts val="0"/>
              </a:spcBef>
              <a:spcAft>
                <a:spcPts val="0"/>
              </a:spcAft>
              <a:buSzPts val="1900"/>
              <a:buChar char="●"/>
            </a:pPr>
            <a:r>
              <a:rPr lang="en" sz="1900"/>
              <a:t>Ethernet addresses with 46 or 47 bits of significance could be created by hashing from public keys of a host. </a:t>
            </a:r>
            <a:endParaRPr sz="1900"/>
          </a:p>
          <a:p>
            <a:pPr indent="-349250" lvl="0" marL="457200" rtl="0" algn="l">
              <a:spcBef>
                <a:spcPts val="0"/>
              </a:spcBef>
              <a:spcAft>
                <a:spcPts val="0"/>
              </a:spcAft>
              <a:buSzPts val="1900"/>
              <a:buChar char="●"/>
            </a:pPr>
            <a:r>
              <a:rPr lang="en" sz="1900"/>
              <a:t>These addresses would be compatible with legacy equipment, but other hosts could verify the identity of an endpoint when needed.</a:t>
            </a:r>
            <a:endParaRPr sz="1900"/>
          </a:p>
          <a:p>
            <a:pPr indent="-349250" lvl="0" marL="457200" rtl="0" algn="l">
              <a:spcBef>
                <a:spcPts val="0"/>
              </a:spcBef>
              <a:spcAft>
                <a:spcPts val="0"/>
              </a:spcAft>
              <a:buSzPts val="1900"/>
              <a:buChar char="●"/>
            </a:pPr>
            <a:r>
              <a:rPr lang="en" sz="1900"/>
              <a:t>Participating equipment could use its public or private key pair to sign control layer frames, thus enabling switches to monitor the identities of hosts.</a:t>
            </a:r>
            <a:endParaRPr sz="19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96"/>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 3) Cryptographically Generated Addresses (CGA)</a:t>
            </a:r>
            <a:endParaRPr/>
          </a:p>
        </p:txBody>
      </p:sp>
      <p:sp>
        <p:nvSpPr>
          <p:cNvPr id="567" name="Google Shape;567;p96"/>
          <p:cNvSpPr txBox="1"/>
          <p:nvPr>
            <p:ph idx="1" type="body"/>
          </p:nvPr>
        </p:nvSpPr>
        <p:spPr>
          <a:xfrm>
            <a:off x="0" y="291700"/>
            <a:ext cx="9144000" cy="43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355600" lvl="0" marL="457200" rtl="0" algn="l">
              <a:spcBef>
                <a:spcPts val="1200"/>
              </a:spcBef>
              <a:spcAft>
                <a:spcPts val="0"/>
              </a:spcAft>
              <a:buSzPts val="2000"/>
              <a:buChar char="●"/>
            </a:pPr>
            <a:r>
              <a:rPr lang="en" sz="2000"/>
              <a:t>CGA parameters consists of </a:t>
            </a:r>
            <a:r>
              <a:rPr i="1" lang="en" sz="2000"/>
              <a:t>modifier, subnetPrefix, collCount, publicKey, extFields.</a:t>
            </a:r>
            <a:r>
              <a:rPr lang="en" sz="2000"/>
              <a:t> An additional parameter </a:t>
            </a:r>
            <a:r>
              <a:rPr i="1" lang="en" sz="2000"/>
              <a:t>Sec</a:t>
            </a:r>
            <a:r>
              <a:rPr lang="en" sz="2000"/>
              <a:t> determines the strength of the CGA’s against brute-force attacks.</a:t>
            </a:r>
            <a:endParaRPr sz="2000"/>
          </a:p>
          <a:p>
            <a:pPr indent="-355600" lvl="0" marL="457200" rtl="0" algn="l">
              <a:spcBef>
                <a:spcPts val="0"/>
              </a:spcBef>
              <a:spcAft>
                <a:spcPts val="0"/>
              </a:spcAft>
              <a:buSzPts val="2000"/>
              <a:buChar char="●"/>
            </a:pPr>
            <a:r>
              <a:rPr lang="en" sz="2000"/>
              <a:t>In order for an attacker to make a client believe it received a valid message from CGA’s not owned by attackers, they must find a hash collision for the relevant bits by brute-force attack. Attacker can generate the same CGA as the target CGA only if they finds the set of all CGA parameters involved.</a:t>
            </a:r>
            <a:endParaRPr sz="2000"/>
          </a:p>
          <a:p>
            <a:pPr indent="-355600" lvl="0" marL="457200" rtl="0" algn="l">
              <a:spcBef>
                <a:spcPts val="0"/>
              </a:spcBef>
              <a:spcAft>
                <a:spcPts val="0"/>
              </a:spcAft>
              <a:buSzPts val="2000"/>
              <a:buChar char="●"/>
            </a:pPr>
            <a:r>
              <a:rPr lang="en" sz="2000"/>
              <a:t>It is very unlikely that 3-address collisions occur. collCount is limited to the range from 0 to 2 in order to prevent attacker trying all different values.</a:t>
            </a:r>
            <a:endParaRPr sz="20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97"/>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 New Vulnerabilities and Threats</a:t>
            </a:r>
            <a:endParaRPr/>
          </a:p>
        </p:txBody>
      </p:sp>
      <p:sp>
        <p:nvSpPr>
          <p:cNvPr id="573" name="Google Shape;573;p97"/>
          <p:cNvSpPr txBox="1"/>
          <p:nvPr>
            <p:ph idx="1" type="body"/>
          </p:nvPr>
        </p:nvSpPr>
        <p:spPr>
          <a:xfrm>
            <a:off x="0" y="546500"/>
            <a:ext cx="9144000" cy="453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Literature surveyed indicates that findings have been mostly found by a random process and reported as individual cases.</a:t>
            </a:r>
            <a:endParaRPr sz="2000"/>
          </a:p>
          <a:p>
            <a:pPr indent="-355600" lvl="0" marL="457200" rtl="0" algn="l">
              <a:spcBef>
                <a:spcPts val="0"/>
              </a:spcBef>
              <a:spcAft>
                <a:spcPts val="0"/>
              </a:spcAft>
              <a:buSzPts val="2000"/>
              <a:buChar char="●"/>
            </a:pPr>
            <a:r>
              <a:rPr lang="en" sz="2000"/>
              <a:t>Thus unrecorded weaknesses could exist in the current architecture and in the implementation of technologies.</a:t>
            </a:r>
            <a:endParaRPr sz="2000"/>
          </a:p>
          <a:p>
            <a:pPr indent="-355600" lvl="0" marL="457200" rtl="0" algn="l">
              <a:spcBef>
                <a:spcPts val="0"/>
              </a:spcBef>
              <a:spcAft>
                <a:spcPts val="0"/>
              </a:spcAft>
              <a:buSzPts val="2000"/>
              <a:buChar char="●"/>
            </a:pPr>
            <a:r>
              <a:rPr lang="en" sz="2000"/>
              <a:t>New technologies like TRILL (</a:t>
            </a:r>
            <a:r>
              <a:rPr lang="en" sz="2000">
                <a:solidFill>
                  <a:srgbClr val="FF0000"/>
                </a:solidFill>
              </a:rPr>
              <a:t>T</a:t>
            </a:r>
            <a:r>
              <a:rPr lang="en" sz="2000"/>
              <a:t>ransparent </a:t>
            </a:r>
            <a:r>
              <a:rPr lang="en" sz="2000">
                <a:solidFill>
                  <a:srgbClr val="FF0000"/>
                </a:solidFill>
              </a:rPr>
              <a:t>I</a:t>
            </a:r>
            <a:r>
              <a:rPr lang="en" sz="2000"/>
              <a:t>nterconnection of </a:t>
            </a:r>
            <a:r>
              <a:rPr lang="en" sz="2000">
                <a:solidFill>
                  <a:srgbClr val="FF0000"/>
                </a:solidFill>
              </a:rPr>
              <a:t>L</a:t>
            </a:r>
            <a:r>
              <a:rPr lang="en" sz="2000"/>
              <a:t>ots of </a:t>
            </a:r>
            <a:r>
              <a:rPr lang="en" sz="2000">
                <a:solidFill>
                  <a:srgbClr val="FF0000"/>
                </a:solidFill>
              </a:rPr>
              <a:t>L</a:t>
            </a:r>
            <a:r>
              <a:rPr lang="en" sz="2000"/>
              <a:t>inks) and SDN (</a:t>
            </a:r>
            <a:r>
              <a:rPr lang="en" sz="2000">
                <a:solidFill>
                  <a:srgbClr val="FF0000"/>
                </a:solidFill>
              </a:rPr>
              <a:t>S</a:t>
            </a:r>
            <a:r>
              <a:rPr lang="en" sz="2000"/>
              <a:t>oftware </a:t>
            </a:r>
            <a:r>
              <a:rPr lang="en" sz="2000">
                <a:solidFill>
                  <a:srgbClr val="FF0000"/>
                </a:solidFill>
              </a:rPr>
              <a:t>D</a:t>
            </a:r>
            <a:r>
              <a:rPr lang="en" sz="2000"/>
              <a:t>efined </a:t>
            </a:r>
            <a:r>
              <a:rPr lang="en" sz="2000">
                <a:solidFill>
                  <a:srgbClr val="FF0000"/>
                </a:solidFill>
              </a:rPr>
              <a:t>N</a:t>
            </a:r>
            <a:r>
              <a:rPr lang="en" sz="2000"/>
              <a:t>etworking)  improves existing security but introduces new vulnerabilities.</a:t>
            </a:r>
            <a:endParaRPr sz="2000"/>
          </a:p>
          <a:p>
            <a:pPr indent="-355600" lvl="0" marL="457200" rtl="0" algn="l">
              <a:spcBef>
                <a:spcPts val="0"/>
              </a:spcBef>
              <a:spcAft>
                <a:spcPts val="0"/>
              </a:spcAft>
              <a:buSzPts val="2000"/>
              <a:buChar char="●"/>
            </a:pPr>
            <a:r>
              <a:rPr lang="en" sz="2000"/>
              <a:t>Though TRILL problem statement states that they should not introduce new </a:t>
            </a:r>
            <a:r>
              <a:rPr lang="en" sz="2000"/>
              <a:t>vulnerabilities</a:t>
            </a:r>
            <a:r>
              <a:rPr lang="en" sz="2000"/>
              <a:t> their main focus of work is on path efficiency but not on security.</a:t>
            </a:r>
            <a:endParaRPr sz="2000"/>
          </a:p>
          <a:p>
            <a:pPr indent="-355600" lvl="0" marL="457200" rtl="0" algn="l">
              <a:spcBef>
                <a:spcPts val="0"/>
              </a:spcBef>
              <a:spcAft>
                <a:spcPts val="0"/>
              </a:spcAft>
              <a:buSzPts val="2000"/>
              <a:buChar char="●"/>
            </a:pPr>
            <a:r>
              <a:rPr lang="en" sz="2000"/>
              <a:t>SDN’s have potential to be very complex systems and thus they have more room for </a:t>
            </a:r>
            <a:r>
              <a:rPr lang="en" sz="2000"/>
              <a:t>vulnerabilities</a:t>
            </a:r>
            <a:r>
              <a:rPr lang="en" sz="2000"/>
              <a:t>.</a:t>
            </a:r>
            <a:endParaRPr sz="20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98"/>
          <p:cNvSpPr txBox="1"/>
          <p:nvPr>
            <p:ph type="title"/>
          </p:nvPr>
        </p:nvSpPr>
        <p:spPr>
          <a:xfrm>
            <a:off x="311700" y="229407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VI SUMMARY</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9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584" name="Google Shape;584;p99"/>
          <p:cNvSpPr txBox="1"/>
          <p:nvPr>
            <p:ph idx="1" type="body"/>
          </p:nvPr>
        </p:nvSpPr>
        <p:spPr>
          <a:xfrm>
            <a:off x="311700" y="1266325"/>
            <a:ext cx="8520600" cy="3635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major strengths of Ethernet are its simplicity and zero configurability.</a:t>
            </a:r>
            <a:endParaRPr/>
          </a:p>
          <a:p>
            <a:pPr indent="-342900" lvl="0" marL="457200" rtl="0" algn="l">
              <a:spcBef>
                <a:spcPts val="0"/>
              </a:spcBef>
              <a:spcAft>
                <a:spcPts val="0"/>
              </a:spcAft>
              <a:buSzPts val="1800"/>
              <a:buChar char="●"/>
            </a:pPr>
            <a:r>
              <a:rPr lang="en"/>
              <a:t>Ethernet can be secured to a reasonably high level by administering all switches, hosts, and users centrally and applying cryptographic methods, which means the loss of </a:t>
            </a:r>
            <a:r>
              <a:rPr lang="en"/>
              <a:t>simplicity</a:t>
            </a:r>
            <a:r>
              <a:rPr lang="en"/>
              <a:t> and zero configurability</a:t>
            </a:r>
            <a:endParaRPr/>
          </a:p>
          <a:p>
            <a:pPr indent="-342900" lvl="0" marL="457200" rtl="0" algn="l">
              <a:spcBef>
                <a:spcPts val="0"/>
              </a:spcBef>
              <a:spcAft>
                <a:spcPts val="0"/>
              </a:spcAft>
              <a:buSzPts val="1800"/>
              <a:buChar char="●"/>
            </a:pPr>
            <a:r>
              <a:rPr lang="en"/>
              <a:t>Existing solutions are granular and don’t provide protection against the </a:t>
            </a:r>
            <a:r>
              <a:rPr lang="en"/>
              <a:t>misuse</a:t>
            </a:r>
            <a:r>
              <a:rPr lang="en"/>
              <a:t> from authorized users</a:t>
            </a:r>
            <a:endParaRPr/>
          </a:p>
          <a:p>
            <a:pPr indent="-342900" lvl="0" marL="457200" rtl="0" algn="l">
              <a:spcBef>
                <a:spcPts val="0"/>
              </a:spcBef>
              <a:spcAft>
                <a:spcPts val="0"/>
              </a:spcAft>
              <a:buSzPts val="1800"/>
              <a:buChar char="●"/>
            </a:pPr>
            <a:r>
              <a:rPr lang="en"/>
              <a:t>A reasonable level of protection can be reached by administering the switches and maintaining separation of the switching nodes and leaf nodes which is equivalent to the protection we get by replacing the switches with the IP routers, except for ARP broadcasts  which leave the system vulnerable to misuse</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10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Contd...</a:t>
            </a:r>
            <a:endParaRPr/>
          </a:p>
        </p:txBody>
      </p:sp>
      <p:sp>
        <p:nvSpPr>
          <p:cNvPr id="590" name="Google Shape;590;p10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Another potential solution is to select a source of trust and leverage this to authenticate and authorize known entities.</a:t>
            </a:r>
            <a:endParaRPr/>
          </a:p>
          <a:p>
            <a:pPr indent="-342900" lvl="0" marL="457200" rtl="0" algn="l">
              <a:spcBef>
                <a:spcPts val="0"/>
              </a:spcBef>
              <a:spcAft>
                <a:spcPts val="0"/>
              </a:spcAft>
              <a:buSzPts val="1800"/>
              <a:buChar char="●"/>
            </a:pPr>
            <a:r>
              <a:rPr lang="en"/>
              <a:t>This could require changes to end nodes and protocols but could be done without human intervention and would save the zero-configurability aspect, while losing some of the simplicity.</a:t>
            </a:r>
            <a:endParaRPr/>
          </a:p>
          <a:p>
            <a:pPr indent="-342900" lvl="0" marL="457200" rtl="0" algn="l">
              <a:spcBef>
                <a:spcPts val="0"/>
              </a:spcBef>
              <a:spcAft>
                <a:spcPts val="0"/>
              </a:spcAft>
              <a:buSzPts val="1800"/>
              <a:buChar char="●"/>
            </a:pPr>
            <a:r>
              <a:rPr lang="en"/>
              <a:t>A third option would be to remove the ARP broadcasts, which would solve a major security issue while maintaining the desirable aspects of Ethernet.</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101"/>
          <p:cNvSpPr txBox="1"/>
          <p:nvPr>
            <p:ph type="title"/>
          </p:nvPr>
        </p:nvSpPr>
        <p:spPr>
          <a:xfrm>
            <a:off x="311700" y="1762050"/>
            <a:ext cx="8520600" cy="1538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 Ethernet Switch</a:t>
            </a:r>
            <a:endParaRPr/>
          </a:p>
        </p:txBody>
      </p:sp>
      <p:sp>
        <p:nvSpPr>
          <p:cNvPr id="118" name="Google Shape;118;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Connects hosts together over an Ethernet network.</a:t>
            </a:r>
            <a:endParaRPr/>
          </a:p>
          <a:p>
            <a:pPr indent="-342900" lvl="0" marL="457200" rtl="0" algn="l">
              <a:spcBef>
                <a:spcPts val="0"/>
              </a:spcBef>
              <a:spcAft>
                <a:spcPts val="0"/>
              </a:spcAft>
              <a:buSzPts val="1800"/>
              <a:buChar char="●"/>
            </a:pPr>
            <a:r>
              <a:rPr lang="en"/>
              <a:t>Hosts are connected to ports on the Switch. The switch then forwards frames received on one to the port of the destination host.</a:t>
            </a:r>
            <a:endParaRPr/>
          </a:p>
          <a:p>
            <a:pPr indent="-342900" lvl="0" marL="457200" rtl="0" algn="l">
              <a:spcBef>
                <a:spcPts val="0"/>
              </a:spcBef>
              <a:spcAft>
                <a:spcPts val="0"/>
              </a:spcAft>
              <a:buSzPts val="1800"/>
              <a:buChar char="●"/>
            </a:pPr>
            <a:r>
              <a:rPr lang="en"/>
              <a:t>Switch maintains a Content Addressable Memory (CAM) which maintains hosts’ </a:t>
            </a:r>
            <a:r>
              <a:rPr lang="en"/>
              <a:t>MAC </a:t>
            </a:r>
            <a:r>
              <a:rPr lang="en"/>
              <a:t>addresses and the port they are connected to. </a:t>
            </a:r>
            <a:endParaRPr/>
          </a:p>
          <a:p>
            <a:pPr indent="-342900" lvl="0" marL="457200" rtl="0" algn="l">
              <a:spcBef>
                <a:spcPts val="0"/>
              </a:spcBef>
              <a:spcAft>
                <a:spcPts val="0"/>
              </a:spcAft>
              <a:buSzPts val="1800"/>
              <a:buChar char="●"/>
            </a:pPr>
            <a:r>
              <a:rPr lang="en"/>
              <a:t>It fills the CAM using </a:t>
            </a:r>
            <a:r>
              <a:rPr lang="en"/>
              <a:t>backward learning.</a:t>
            </a:r>
            <a:endParaRPr/>
          </a:p>
          <a:p>
            <a:pPr indent="-342900" lvl="0" marL="457200" rtl="0" algn="l">
              <a:spcBef>
                <a:spcPts val="0"/>
              </a:spcBef>
              <a:spcAft>
                <a:spcPts val="0"/>
              </a:spcAft>
              <a:buSzPts val="1800"/>
              <a:buChar char="●"/>
            </a:pPr>
            <a:r>
              <a:rPr lang="en"/>
              <a:t>Multiple hosts can have the same port assigned to them.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