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6" r:id="rId3"/>
    <p:sldId id="321" r:id="rId4"/>
    <p:sldId id="261" r:id="rId5"/>
    <p:sldId id="276" r:id="rId6"/>
    <p:sldId id="315" r:id="rId7"/>
    <p:sldId id="317" r:id="rId8"/>
    <p:sldId id="319" r:id="rId9"/>
    <p:sldId id="322" r:id="rId10"/>
    <p:sldId id="323" r:id="rId11"/>
    <p:sldId id="326" r:id="rId12"/>
    <p:sldId id="325" r:id="rId13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3C5F8-4C59-4F1E-A85B-F37F3596D7E7}" v="6" dt="2021-11-04T10:55:27.676"/>
    <p1510:client id="{F1DFFB33-C1AA-48CE-8EC1-938F81749EA6}" v="3" dt="2021-11-04T10:51:41.671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599" autoAdjust="0"/>
  </p:normalViewPr>
  <p:slideViewPr>
    <p:cSldViewPr>
      <p:cViewPr varScale="1">
        <p:scale>
          <a:sx n="70" d="100"/>
          <a:sy n="70" d="100"/>
        </p:scale>
        <p:origin x="-840" y="-6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48" y="807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04.11.2021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04.11.2021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63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63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69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224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63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04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1453" y="0"/>
            <a:ext cx="305737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353" y="3581400"/>
            <a:ext cx="5281824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250353" y="1447800"/>
            <a:ext cx="5281824" cy="2133600"/>
          </a:xfrm>
        </p:spPr>
        <p:txBody>
          <a:bodyPr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776074" y="6426202"/>
            <a:ext cx="3758220" cy="126999"/>
          </a:xfr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51074" y="6400800"/>
            <a:ext cx="609441" cy="152400"/>
          </a:xfrm>
        </p:spPr>
        <p:txBody>
          <a:bodyPr/>
          <a:lstStyle>
            <a:lvl1pPr algn="r"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773957" y="6296248"/>
            <a:ext cx="3760336" cy="15240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457201"/>
            <a:ext cx="487553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1619" y="0"/>
            <a:ext cx="3057372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119426" y="6426202"/>
            <a:ext cx="3758220" cy="126999"/>
          </a:xfrm>
        </p:spPr>
        <p:txBody>
          <a:bodyPr/>
          <a:lstStyle/>
          <a:p>
            <a:pPr rtl="0"/>
            <a:endParaRPr lang="ru-RU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5487088" y="6400800"/>
            <a:ext cx="711015" cy="152400"/>
          </a:xfrm>
        </p:spPr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117310" y="6296248"/>
            <a:ext cx="3760336" cy="152400"/>
          </a:xfrm>
        </p:spPr>
        <p:txBody>
          <a:bodyPr/>
          <a:lstStyle/>
          <a:p>
            <a:pPr rtl="0"/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441" y="1828800"/>
            <a:ext cx="4266089" cy="1752600"/>
          </a:xfrm>
        </p:spPr>
        <p:txBody>
          <a:bodyPr anchor="b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2" y="3578225"/>
            <a:ext cx="426641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3429000"/>
            <a:ext cx="4164515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457200"/>
            <a:ext cx="4164515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0707" y="457201"/>
            <a:ext cx="3758221" cy="57149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275238"/>
            <a:ext cx="4773956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675288"/>
            <a:ext cx="4773956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0" y="3429000"/>
            <a:ext cx="4773956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0" y="3840162"/>
            <a:ext cx="4773956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0707" y="457201"/>
            <a:ext cx="3758221" cy="57149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104" y="457200"/>
            <a:ext cx="5281824" cy="571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7001" y="1676401"/>
            <a:ext cx="3351927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294" y="1676400"/>
            <a:ext cx="626505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3295" y="3552372"/>
            <a:ext cx="2945633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295" y="1676400"/>
            <a:ext cx="6260992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07001" y="1676400"/>
            <a:ext cx="3351927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3295" y="3552372"/>
            <a:ext cx="2945633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61861" y="0"/>
            <a:ext cx="42696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0707" y="457200"/>
            <a:ext cx="3758221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57201"/>
            <a:ext cx="487553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360501" y="6400800"/>
            <a:ext cx="711015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6500709" y="6426202"/>
            <a:ext cx="3758220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498592" y="6296248"/>
            <a:ext cx="3760336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hf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7576" y="5890592"/>
            <a:ext cx="8013140" cy="994792"/>
          </a:xfrm>
        </p:spPr>
        <p:txBody>
          <a:bodyPr numCol="2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/>
              <a:t>Выполнил студент группы ИКБО-06-17 </a:t>
            </a:r>
          </a:p>
          <a:p>
            <a:pPr algn="ctr">
              <a:lnSpc>
                <a:spcPct val="150000"/>
              </a:lnSpc>
            </a:pPr>
            <a:endParaRPr lang="ru-RU" sz="1800" dirty="0"/>
          </a:p>
          <a:p>
            <a:pPr algn="ctr">
              <a:lnSpc>
                <a:spcPct val="150000"/>
              </a:lnSpc>
            </a:pPr>
            <a:r>
              <a:rPr lang="ru-RU" sz="1800" dirty="0"/>
              <a:t> </a:t>
            </a:r>
            <a:r>
              <a:rPr lang="ru-RU" sz="1800" dirty="0" err="1"/>
              <a:t>Янгуразов</a:t>
            </a:r>
            <a:r>
              <a:rPr lang="ru-RU" sz="1800" dirty="0"/>
              <a:t> Рашид </a:t>
            </a:r>
            <a:r>
              <a:rPr lang="ru-RU" sz="1800" dirty="0" err="1"/>
              <a:t>Алиевич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3953" y="2780928"/>
            <a:ext cx="7934796" cy="1152128"/>
          </a:xfrm>
        </p:spPr>
        <p:txBody>
          <a:bodyPr rtlCol="0">
            <a:normAutofit fontScale="90000"/>
          </a:bodyPr>
          <a:lstStyle/>
          <a:p>
            <a:pPr algn="l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Курсовая работа на тему:</a:t>
            </a:r>
            <a:b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b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«</a:t>
            </a:r>
            <a:r>
              <a:rPr lang="ru-RU" sz="2400" dirty="0"/>
              <a:t>Программное обеспечение для вычисления кратчайшего расстояния между двумя обозначенными вершинами в графе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»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125860" y="692696"/>
            <a:ext cx="9859455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/>
              <a:t>Федеральное государственное бюджетное образовательное учреждение</a:t>
            </a:r>
            <a:br>
              <a:rPr lang="ru-RU" sz="1200" dirty="0"/>
            </a:br>
            <a:r>
              <a:rPr lang="ru-RU" sz="1200" dirty="0"/>
              <a:t>высшего образования</a:t>
            </a:r>
            <a:br>
              <a:rPr lang="ru-RU" sz="1200" dirty="0"/>
            </a:br>
            <a:r>
              <a:rPr lang="ru-RU" sz="1200" dirty="0"/>
              <a:t>«МИРЭА – Российский технологический университет»</a:t>
            </a:r>
            <a:endParaRPr lang="ru-RU" sz="1200" i="1" dirty="0"/>
          </a:p>
          <a:p>
            <a:pPr algn="ctr"/>
            <a:r>
              <a:rPr lang="ru-RU" sz="1200" dirty="0"/>
              <a:t>РТУ МИРЭА</a:t>
            </a:r>
          </a:p>
          <a:p>
            <a:pPr algn="ctr"/>
            <a:endParaRPr lang="ru-RU" sz="1200" dirty="0"/>
          </a:p>
          <a:p>
            <a:pPr algn="ctr"/>
            <a:r>
              <a:rPr lang="ru-RU" sz="1200" dirty="0"/>
              <a:t> Институт информационных технологий (ИИТ)</a:t>
            </a:r>
          </a:p>
          <a:p>
            <a:pPr algn="ctr"/>
            <a:r>
              <a:rPr lang="ru-RU" sz="1200" dirty="0"/>
              <a:t>Кафедра практической и прикладной информатики (ППИ)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366220" y="38018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b="1" dirty="0"/>
            </a:b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183952" y="3068960"/>
            <a:ext cx="7934796" cy="2736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Дисциплина:</a:t>
            </a:r>
            <a:r>
              <a:rPr lang="en-US" sz="2800" dirty="0"/>
              <a:t> </a:t>
            </a:r>
            <a:endParaRPr lang="ru-RU" sz="2800" dirty="0"/>
          </a:p>
          <a:p>
            <a:r>
              <a:rPr lang="ru-RU" sz="2800" dirty="0"/>
              <a:t>«Структуры и Алгоритмы обработки данных»</a:t>
            </a:r>
          </a:p>
          <a:p>
            <a:br>
              <a:rPr lang="ru-RU" sz="2800" b="1" dirty="0"/>
            </a:br>
            <a:endParaRPr lang="ru-RU" sz="2800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1" r="901"/>
          <a:stretch/>
        </p:blipFill>
        <p:spPr bwMode="auto">
          <a:xfrm>
            <a:off x="5734372" y="44624"/>
            <a:ext cx="663824" cy="726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3070076" y="1556792"/>
            <a:ext cx="5954070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10</a:t>
            </a:fld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985" y="548680"/>
            <a:ext cx="4680520" cy="312214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27129" y="594618"/>
            <a:ext cx="4591819" cy="305040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3862164" y="4005064"/>
            <a:ext cx="4320480" cy="24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9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54252" y="260648"/>
            <a:ext cx="7056784" cy="5760640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Графический интерфейс стал возможным благодаря классу 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</a:t>
            </a:r>
            <a:r>
              <a:rPr lang="ru-RU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также реализованному самостоятельно.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2" y="1484784"/>
            <a:ext cx="3914822" cy="405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9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12</a:t>
            </a:fld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 rotWithShape="1">
          <a:blip r:embed="rId2"/>
          <a:srcRect l="296" t="651" r="148" b="217"/>
          <a:stretch/>
        </p:blipFill>
        <p:spPr>
          <a:xfrm>
            <a:off x="2802910" y="361798"/>
            <a:ext cx="6535818" cy="443881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77788" y="4554760"/>
            <a:ext cx="11305256" cy="2402632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Пример правильно вычисленного кратчайшего расстояния</a:t>
            </a:r>
          </a:p>
        </p:txBody>
      </p:sp>
    </p:spTree>
    <p:extLst>
      <p:ext uri="{BB962C8B-B14F-4D97-AF65-F5344CB8AC3E}">
        <p14:creationId xmlns:p14="http://schemas.microsoft.com/office/powerpoint/2010/main" val="716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876" y="1916832"/>
            <a:ext cx="9900590" cy="426720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обеспечения для вычисления кратчайшего расстояния между двумя обозначенными вершинами в графе с помощью компьютерного алгоритма </a:t>
            </a:r>
            <a:r>
              <a:rPr lang="ru-RU" sz="2800" dirty="0" err="1"/>
              <a:t>Эдсгера</a:t>
            </a:r>
            <a:r>
              <a:rPr lang="ru-RU" sz="2800" dirty="0"/>
              <a:t> </a:t>
            </a:r>
            <a:r>
              <a:rPr lang="ru-RU" sz="2800" dirty="0" err="1"/>
              <a:t>Вибе</a:t>
            </a:r>
            <a:r>
              <a:rPr lang="ru-RU" sz="2800" dirty="0"/>
              <a:t> </a:t>
            </a:r>
            <a:r>
              <a:rPr lang="ru-RU" sz="2800" dirty="0" err="1"/>
              <a:t>Дейкстры</a:t>
            </a:r>
            <a:r>
              <a:rPr lang="ru-RU" sz="2800" dirty="0"/>
              <a:t>; приобретение и улучшение навыков в некоторых областях. К этим областям относятся обертка приложений в графический интерфейс с помощью библиотеки </a:t>
            </a:r>
            <a:r>
              <a:rPr lang="en-US" sz="2800" dirty="0" err="1"/>
              <a:t>Tkinter</a:t>
            </a:r>
            <a:r>
              <a:rPr lang="ru-RU" sz="2800" dirty="0"/>
              <a:t>, правильное использование структур данных на языке </a:t>
            </a:r>
            <a:r>
              <a:rPr lang="en-US" sz="2800" dirty="0"/>
              <a:t>Python</a:t>
            </a:r>
            <a:r>
              <a:rPr lang="ru-RU" sz="2800" dirty="0"/>
              <a:t>, работа с такими интегрированными средами разработки, как </a:t>
            </a:r>
            <a:r>
              <a:rPr lang="en-US" sz="2800" dirty="0"/>
              <a:t>IDLE Python</a:t>
            </a:r>
            <a:r>
              <a:rPr lang="ru-RU" sz="2800" dirty="0"/>
              <a:t> и </a:t>
            </a:r>
            <a:r>
              <a:rPr lang="en-US" sz="2800" dirty="0" err="1"/>
              <a:t>JetBrains</a:t>
            </a:r>
            <a:r>
              <a:rPr lang="en-US" sz="2800" dirty="0"/>
              <a:t> </a:t>
            </a:r>
            <a:r>
              <a:rPr lang="en-US" sz="2800" dirty="0" err="1"/>
              <a:t>PyCharm</a:t>
            </a:r>
            <a:r>
              <a:rPr lang="en-US" sz="2800" dirty="0"/>
              <a:t> </a:t>
            </a:r>
            <a:r>
              <a:rPr lang="en-US" sz="2800" dirty="0" err="1"/>
              <a:t>Edu</a:t>
            </a:r>
            <a:r>
              <a:rPr lang="ru-RU" sz="2800" dirty="0"/>
              <a:t>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6220" y="-27384"/>
            <a:ext cx="7332868" cy="2035696"/>
          </a:xfrm>
        </p:spPr>
        <p:txBody>
          <a:bodyPr>
            <a:normAutofit/>
          </a:bodyPr>
          <a:lstStyle/>
          <a:p>
            <a:r>
              <a:rPr lang="ru-RU" sz="4800" dirty="0"/>
              <a:t>Цель курсовой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2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876" y="1700808"/>
            <a:ext cx="9900590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Задача состоит в написании программного обеспечения для вычисления кратчайшего расстояния с помощью между двумя обозначенными вершинами в смешанном графе. Приложение должно представлять из себя окно с графическим интерфейсом, в котором располагаются следующие функциональные части:</a:t>
            </a:r>
          </a:p>
          <a:p>
            <a:pPr lvl="0"/>
            <a:r>
              <a:rPr lang="ru-RU" sz="2400" dirty="0"/>
              <a:t>Полотно для рисования графа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/>
              <a:t>Кнопка активации и деактивации режима рисования вершин;</a:t>
            </a:r>
          </a:p>
          <a:p>
            <a:pPr lvl="0"/>
            <a:r>
              <a:rPr lang="ru-RU" sz="2400" dirty="0"/>
              <a:t>Кнопка активации и деактивации режима рисования рёбер;</a:t>
            </a:r>
          </a:p>
          <a:p>
            <a:pPr lvl="0"/>
            <a:r>
              <a:rPr lang="ru-RU" sz="2400" dirty="0"/>
              <a:t>Кнопка очистки полотна рисования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/>
              <a:t>Кнопка активации и деактивации режима вычисления кратчайшего расстояния между выбранными на полотне вершинами графа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6220" y="-27384"/>
            <a:ext cx="7332868" cy="2035696"/>
          </a:xfrm>
        </p:spPr>
        <p:txBody>
          <a:bodyPr>
            <a:normAutofit/>
          </a:bodyPr>
          <a:lstStyle/>
          <a:p>
            <a:r>
              <a:rPr lang="ru-RU" sz="4800" dirty="0"/>
              <a:t>Постановка задачи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53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ru-RU" sz="4800"/>
                  <a:t>Граф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𝐺</m:t>
                    </m:r>
                    <m:r>
                      <a:rPr lang="ru-RU" sz="4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800" i="1">
                            <a:latin typeface="Cambria Math"/>
                          </a:rPr>
                          <m:t>𝑉</m:t>
                        </m:r>
                        <m:r>
                          <a:rPr lang="ru-RU" sz="4800" i="1">
                            <a:latin typeface="Cambria Math"/>
                          </a:rPr>
                          <m:t>,  </m:t>
                        </m:r>
                        <m:r>
                          <a:rPr lang="ru-RU" sz="4800" i="1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ru-RU" sz="48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4800" dirty="0"/>
                  <a:t> — это совокупность двух конечных множеств: множества точек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𝑉</m:t>
                    </m:r>
                  </m:oMath>
                </a14:m>
                <a:r>
                  <a:rPr lang="ru-RU" sz="4800" dirty="0"/>
                  <a:t> (от английского — </a:t>
                </a:r>
                <a:r>
                  <a:rPr lang="en-US" sz="4800" dirty="0"/>
                  <a:t>vertex</a:t>
                </a:r>
                <a:r>
                  <a:rPr lang="ru-RU" sz="4800" dirty="0"/>
                  <a:t>), которые называются вершинами, и множества ребер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𝐸</m:t>
                    </m:r>
                  </m:oMath>
                </a14:m>
                <a:r>
                  <a:rPr lang="ru-RU" sz="4800" dirty="0"/>
                  <a:t> (от английского — </a:t>
                </a:r>
                <a:r>
                  <a:rPr lang="en-US" sz="4800" dirty="0"/>
                  <a:t>edge</a:t>
                </a:r>
                <a:r>
                  <a:rPr lang="ru-RU" sz="4800" dirty="0"/>
                  <a:t>). Каждый элемент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𝑣</m:t>
                    </m:r>
                    <m:r>
                      <a:rPr lang="ru-RU" sz="4800" i="1">
                        <a:latin typeface="Cambria Math"/>
                      </a:rPr>
                      <m:t> ∈</m:t>
                    </m:r>
                    <m:r>
                      <a:rPr lang="ru-RU" sz="4800" i="1">
                        <a:latin typeface="Cambria Math"/>
                      </a:rPr>
                      <m:t>𝑉</m:t>
                    </m:r>
                  </m:oMath>
                </a14:m>
                <a:r>
                  <a:rPr lang="ru-RU" sz="4800" dirty="0"/>
                  <a:t> — это упорядоченная пара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4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4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4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4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4800" dirty="0"/>
                  <a:t> элементов множества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𝐸</m:t>
                    </m:r>
                  </m:oMath>
                </a14:m>
                <a:r>
                  <a:rPr lang="ru-RU" sz="4800" dirty="0"/>
                  <a:t>, сами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4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8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4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4800" dirty="0"/>
                  <a:t> называются концевыми точками или концами ребра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𝑒</m:t>
                    </m:r>
                  </m:oMath>
                </a14:m>
                <a:r>
                  <a:rPr lang="ru-RU" sz="4800" dirty="0"/>
                  <a:t>. Граф  называется конечным, если множества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𝑉</m:t>
                    </m:r>
                  </m:oMath>
                </a14:m>
                <a:r>
                  <a:rPr lang="ru-RU" sz="4800" dirty="0"/>
                  <a:t> и </a:t>
                </a:r>
                <a:r>
                  <a:rPr lang="en-US" sz="4800" dirty="0"/>
                  <a:t>E </a:t>
                </a:r>
                <a:r>
                  <a:rPr lang="ru-RU" sz="4800" dirty="0"/>
                  <a:t>конечны.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000" r="-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8388" y="457200"/>
            <a:ext cx="5688632" cy="5715000"/>
          </a:xfrm>
        </p:spPr>
        <p:txBody>
          <a:bodyPr>
            <a:normAutofit/>
          </a:bodyPr>
          <a:lstStyle/>
          <a:p>
            <a:r>
              <a:rPr lang="ru-RU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Граф как абстрактная математическая единица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4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5860" y="346646"/>
            <a:ext cx="10260630" cy="1066130"/>
          </a:xfrm>
        </p:spPr>
        <p:txBody>
          <a:bodyPr>
            <a:normAutofit/>
          </a:bodyPr>
          <a:lstStyle/>
          <a:p>
            <a:r>
              <a:rPr lang="ru-RU" dirty="0"/>
              <a:t>Пример графа. Здесь показан пример графа с неориентированными вершинами.</a:t>
            </a:r>
            <a:endParaRPr lang="ru-RU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5</a:t>
            </a:fld>
            <a:endParaRPr lang="ru-RU" dirty="0"/>
          </a:p>
        </p:txBody>
      </p:sp>
      <p:pic>
        <p:nvPicPr>
          <p:cNvPr id="6" name="Рисунок 5" descr="http://graphonline.ru/tmp/saved/oT/oTPrwAWwqamTceAq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4" b="5495"/>
          <a:stretch/>
        </p:blipFill>
        <p:spPr bwMode="auto">
          <a:xfrm>
            <a:off x="3646140" y="1988840"/>
            <a:ext cx="4703653" cy="389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063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837828" y="305862"/>
                <a:ext cx="10576847" cy="47073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32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3200" dirty="0"/>
                  <a:t> — ребро соединяющее две вершины: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2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3200" dirty="0"/>
                  <a:t>. Дана весовая функция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𝑓</m:t>
                    </m:r>
                    <m:r>
                      <a:rPr lang="ru-RU" sz="3200" i="1">
                        <a:latin typeface="Cambria Math"/>
                      </a:rPr>
                      <m:t>:</m:t>
                    </m:r>
                    <m:r>
                      <a:rPr lang="ru-RU" sz="3200" i="1">
                        <a:latin typeface="Cambria Math"/>
                      </a:rPr>
                      <m:t>𝐸</m:t>
                    </m:r>
                    <m:r>
                      <a:rPr lang="ru-RU" sz="3200" i="1">
                        <a:latin typeface="Cambria Math"/>
                      </a:rPr>
                      <m:t> →</m:t>
                    </m:r>
                    <m:r>
                      <a:rPr lang="ru-RU" sz="3200" i="1">
                        <a:latin typeface="Cambria Math"/>
                      </a:rPr>
                      <m:t>𝑅</m:t>
                    </m:r>
                  </m:oMath>
                </a14:m>
                <a:r>
                  <a:rPr lang="ru-RU" sz="3200" dirty="0"/>
                  <a:t>, которая отображает ребра на их веса, значения которых выражаются действительными числами, и неориентированный граф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𝐺</m:t>
                    </m:r>
                  </m:oMath>
                </a14:m>
                <a:r>
                  <a:rPr lang="ru-RU" sz="3200" dirty="0"/>
                  <a:t>. Тогда кратчайшим путём из вершины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𝑣</m:t>
                    </m:r>
                  </m:oMath>
                </a14:m>
                <a:r>
                  <a:rPr lang="ru-RU" sz="3200" dirty="0"/>
                  <a:t>  в вершину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ru-RU" sz="32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3200" dirty="0"/>
                  <a:t> будет называться путь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𝑃</m:t>
                    </m:r>
                    <m:r>
                      <a:rPr lang="ru-RU" sz="32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3200" dirty="0"/>
                  <a:t>),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 и 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ru-RU" sz="32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3200" dirty="0"/>
                  <a:t>, который имеет минимальное значение суммы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200" i="1">
                            <a:latin typeface="Cambria Math"/>
                          </a:rPr>
                          <m:t>𝑖</m:t>
                        </m:r>
                        <m:r>
                          <a:rPr lang="ru-RU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  <m:r>
                          <a:rPr lang="ru-RU" sz="32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ru-RU" sz="3200" i="1">
                            <a:latin typeface="Cambria Math"/>
                          </a:rPr>
                          <m:t>𝑓</m:t>
                        </m:r>
                        <m:r>
                          <a:rPr lang="ru-RU" sz="32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ru-RU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,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3200" i="1">
                            <a:latin typeface="Cambria Math"/>
                          </a:rPr>
                          <m:t>+1)</m:t>
                        </m:r>
                      </m:e>
                    </m:nary>
                  </m:oMath>
                </a14:m>
                <a:r>
                  <a:rPr lang="ru-RU" sz="3200" dirty="0"/>
                  <a:t>. В данной курсовой работе я обращу свой взор на алгоритм </a:t>
                </a:r>
                <a:r>
                  <a:rPr lang="ru-RU" sz="3200" dirty="0" err="1"/>
                  <a:t>Дейкстры</a:t>
                </a:r>
                <a:r>
                  <a:rPr lang="ru-RU" sz="3200" dirty="0"/>
                  <a:t>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305862"/>
                <a:ext cx="10576847" cy="4707314"/>
              </a:xfrm>
              <a:prstGeom prst="rect">
                <a:avLst/>
              </a:prstGeom>
              <a:blipFill rotWithShape="1">
                <a:blip r:embed="rId3"/>
                <a:stretch>
                  <a:fillRect l="-1441" t="-1554" r="-2190" b="-3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222204" y="4653136"/>
            <a:ext cx="7380310" cy="1944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8000" dirty="0"/>
              <a:t>Понятие</a:t>
            </a:r>
            <a:endParaRPr lang="en-US" sz="8000" dirty="0"/>
          </a:p>
          <a:p>
            <a:pPr algn="r"/>
            <a:r>
              <a:rPr lang="ru-RU" sz="5400" dirty="0"/>
              <a:t>кратчайшего расстояния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4017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9836" y="544026"/>
            <a:ext cx="5472608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b="1" dirty="0"/>
              <a:t>Шаг 1</a:t>
            </a:r>
            <a:r>
              <a:rPr lang="ru-RU" dirty="0"/>
              <a:t>. Происходит инициализация вершин весами: стартовой вершине присваивается 0, а всем остальным – некоторое бесконечно большое число.</a:t>
            </a:r>
          </a:p>
          <a:p>
            <a:r>
              <a:rPr lang="ru-RU" b="1" dirty="0"/>
              <a:t>Шаг 2</a:t>
            </a:r>
            <a:r>
              <a:rPr lang="ru-RU" dirty="0"/>
              <a:t>. Все вершины не выделены.</a:t>
            </a:r>
          </a:p>
          <a:p>
            <a:r>
              <a:rPr lang="ru-RU" b="1" dirty="0"/>
              <a:t>Шаг 3</a:t>
            </a:r>
            <a:r>
              <a:rPr lang="ru-RU" dirty="0"/>
              <a:t>. Стартовая вершина объявляется текущей.</a:t>
            </a:r>
          </a:p>
          <a:p>
            <a:r>
              <a:rPr lang="ru-RU" b="1" dirty="0"/>
              <a:t>Шаг 4</a:t>
            </a:r>
            <a:r>
              <a:rPr lang="ru-RU" dirty="0"/>
              <a:t>. Вес всех невыделенных вершин получается по формуле: </a:t>
            </a:r>
            <a:r>
              <a:rPr lang="ru-RU" i="1" dirty="0"/>
              <a:t>вес</a:t>
            </a:r>
            <a:r>
              <a:rPr lang="ru-RU" dirty="0"/>
              <a:t> невыделенной вершины - минимальное число из старого веса данной вершины, суммы веса текущей вершины и веса </a:t>
            </a:r>
            <a:r>
              <a:rPr lang="ru-RU" i="1" dirty="0"/>
              <a:t>ребра</a:t>
            </a:r>
            <a:r>
              <a:rPr lang="ru-RU" dirty="0"/>
              <a:t>, соединяющего текущую вершину с невыделенной.</a:t>
            </a:r>
          </a:p>
          <a:p>
            <a:r>
              <a:rPr lang="ru-RU" b="1" dirty="0"/>
              <a:t>Шаг 5</a:t>
            </a:r>
            <a:r>
              <a:rPr lang="ru-RU" dirty="0"/>
              <a:t>. Среди невыделенных вершин ищется </a:t>
            </a:r>
            <a:r>
              <a:rPr lang="ru-RU" i="1" dirty="0"/>
              <a:t>вершина</a:t>
            </a:r>
            <a:r>
              <a:rPr lang="ru-RU" dirty="0"/>
              <a:t> с минимальным весом. Если таковая не найдена, то считается, что </a:t>
            </a:r>
            <a:r>
              <a:rPr lang="ru-RU" i="1" dirty="0"/>
              <a:t>вес</a:t>
            </a:r>
            <a:r>
              <a:rPr lang="ru-RU" dirty="0"/>
              <a:t> всех вершин равен бесконечности и </a:t>
            </a:r>
            <a:r>
              <a:rPr lang="ru-RU" i="1" dirty="0"/>
              <a:t>маршрута</a:t>
            </a:r>
            <a:r>
              <a:rPr lang="ru-RU" dirty="0"/>
              <a:t> не существует. Следовательно, </a:t>
            </a:r>
            <a:r>
              <a:rPr lang="ru-RU" i="1" dirty="0"/>
              <a:t>выход</a:t>
            </a:r>
            <a:r>
              <a:rPr lang="ru-RU" dirty="0"/>
              <a:t>. Иначе, текущей становится найденная </a:t>
            </a:r>
            <a:r>
              <a:rPr lang="ru-RU" i="1" dirty="0"/>
              <a:t>вершина</a:t>
            </a:r>
            <a:r>
              <a:rPr lang="ru-RU" dirty="0"/>
              <a:t>. Она же выделяется.</a:t>
            </a:r>
          </a:p>
          <a:p>
            <a:r>
              <a:rPr lang="ru-RU" b="1" dirty="0"/>
              <a:t>Шаг 6</a:t>
            </a:r>
            <a:r>
              <a:rPr lang="ru-RU" dirty="0"/>
              <a:t>. Если текущей вершиной оказывается конечная, то </a:t>
            </a:r>
            <a:r>
              <a:rPr lang="ru-RU" i="1" dirty="0"/>
              <a:t>путь</a:t>
            </a:r>
            <a:r>
              <a:rPr lang="ru-RU" dirty="0"/>
              <a:t> найден, и его </a:t>
            </a:r>
            <a:r>
              <a:rPr lang="ru-RU" i="1" dirty="0"/>
              <a:t>вес</a:t>
            </a:r>
            <a:r>
              <a:rPr lang="ru-RU" dirty="0"/>
              <a:t> есть </a:t>
            </a:r>
            <a:r>
              <a:rPr lang="ru-RU" i="1" dirty="0"/>
              <a:t>вес</a:t>
            </a:r>
            <a:r>
              <a:rPr lang="ru-RU" dirty="0"/>
              <a:t> конечной вершины.</a:t>
            </a:r>
          </a:p>
          <a:p>
            <a:r>
              <a:rPr lang="ru-RU" b="1" dirty="0"/>
              <a:t>Шаг 7</a:t>
            </a:r>
            <a:r>
              <a:rPr lang="ru-RU" dirty="0"/>
              <a:t>. Переход на шаг 4.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878388" y="1340768"/>
            <a:ext cx="5688632" cy="483143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Алгоритмы </a:t>
            </a:r>
            <a:r>
              <a:rPr lang="ru-RU" sz="8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Дейкстры</a:t>
            </a:r>
            <a:endParaRPr lang="ru-RU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96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8</a:t>
            </a:fld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494012" y="1340768"/>
            <a:ext cx="9073008" cy="483143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1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Реализация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275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7828" y="2924944"/>
            <a:ext cx="7694349" cy="2133600"/>
          </a:xfrm>
        </p:spPr>
        <p:txBody>
          <a:bodyPr>
            <a:noAutofit/>
          </a:bodyPr>
          <a:lstStyle/>
          <a:p>
            <a:r>
              <a:rPr lang="ru-RU" sz="4400" dirty="0"/>
              <a:t>Для представления графа в качестве программной единицы мной было реализовано шесть независимых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3949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1727</TotalTime>
  <Words>616</Words>
  <Application>Microsoft Office PowerPoint</Application>
  <PresentationFormat>Произвольный</PresentationFormat>
  <Paragraphs>50</Paragraphs>
  <Slides>12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Составная</vt:lpstr>
      <vt:lpstr>Курсовая работа на тему:  «Программное обеспечение для вычисления кратчайшего расстояния между двумя обозначенными вершинами в графе »</vt:lpstr>
      <vt:lpstr>Цель курсовой работы</vt:lpstr>
      <vt:lpstr>Постановка задачи</vt:lpstr>
      <vt:lpstr>Граф как абстрактная математическая единица</vt:lpstr>
      <vt:lpstr>Пример графа. Здесь показан пример графа с неориентированными вершинами.</vt:lpstr>
      <vt:lpstr>Презентация PowerPoint</vt:lpstr>
      <vt:lpstr>Презентация PowerPoint</vt:lpstr>
      <vt:lpstr>Презентация PowerPoint</vt:lpstr>
      <vt:lpstr>Для представления графа в качестве программной единицы мной было реализовано шесть независимых классов</vt:lpstr>
      <vt:lpstr>Презентация PowerPoint</vt:lpstr>
      <vt:lpstr>Презентация PowerPoint</vt:lpstr>
      <vt:lpstr>Пример правильно вычисленного кратчайшего расстояния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«Разработка программы для учета успеваемости студентов в группе», реализация классов «Студент» и «Староста»</dc:title>
  <dc:creator>Rashid Yangurazov</dc:creator>
  <cp:lastModifiedBy>Rashid Yangurazov</cp:lastModifiedBy>
  <cp:revision>86</cp:revision>
  <dcterms:created xsi:type="dcterms:W3CDTF">2018-05-08T03:33:20Z</dcterms:created>
  <dcterms:modified xsi:type="dcterms:W3CDTF">2021-11-04T10:55:35Z</dcterms:modified>
</cp:coreProperties>
</file>